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9" r:id="rId5"/>
    <p:sldId id="258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36" autoAdjust="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78D2B-A10B-49CB-9C64-0A6E7209B6F3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1162C-57A4-4083-9B4E-52AEF71CF4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626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1162C-57A4-4083-9B4E-52AEF71CF47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1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1162C-57A4-4083-9B4E-52AEF71CF47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89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EFA7A-33D9-48A0-BFE9-BBEA9D5A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0B791F-FC28-4B59-830C-8EDE1E69E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2DA56-630C-4F6D-9F49-EA750B97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E183-6872-4494-9846-F7164E158765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7B3DFA-55E8-4E55-A3B9-80BDC5F1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5C5CE-072B-453B-98B5-EE44A461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2FE5-043D-440F-98FB-C61F16295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4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E306C-47DF-405C-8106-723A746F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8FAF3B-FFF5-4A6B-A966-5C5BD04D9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65FC51-DC44-4AFB-9B6D-4FEEF1EB6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E183-6872-4494-9846-F7164E158765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05548-B827-47A8-91E6-04164D80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3BB5C-BDC7-4FF9-9799-AC53558E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2FE5-043D-440F-98FB-C61F16295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89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CF1185-59D4-452A-BF46-E6CA02BF9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283214-5E79-4F01-9E7B-B09E5BFAA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7F012-AA57-4685-980A-40143D4E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E183-6872-4494-9846-F7164E158765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E206F-93B4-4979-BA08-2F849599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6EAAA-8444-4CDA-BEBC-2032CBA7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2FE5-043D-440F-98FB-C61F16295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06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A2094-C201-47DC-BBED-A990C053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C1B1A-9BCA-4BED-8F2F-587A39FE9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635C5-027F-47F1-88D2-EB0FC83E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E183-6872-4494-9846-F7164E158765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5B922A-445C-44B3-B107-D6368AEA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D9811-7BF2-48CB-A639-964AC07D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2FE5-043D-440F-98FB-C61F16295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4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453F0-FA13-4999-AB9E-6B4ABC43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2812F-9BD4-46D1-A0D9-E44BC6572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7B3775-B1AA-40C8-846B-D7725169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E183-6872-4494-9846-F7164E158765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A512C-17AF-4DB9-A8E7-122C0BE3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0D0A1-375D-4836-9162-E9DA620C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2FE5-043D-440F-98FB-C61F16295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54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39FCC-FB62-41D2-80FF-661E3452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78F69-288A-4B59-95F6-6D9C4600F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6C2279-DD57-4030-9B40-D14E18A65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F54B4B-9EB5-4C8B-8320-4A8A9B37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E183-6872-4494-9846-F7164E158765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0C6400-E595-4537-A34E-F35C2750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2BDFE-29C3-45F4-BA61-5559B63B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2FE5-043D-440F-98FB-C61F16295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64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78EBC-2FF3-44BC-84A7-DBABC0C4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F3A4B2-4B95-427A-B95A-731B834CE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F2A27-6368-4FEF-BC57-5EDB6A4B1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E842D0-BC46-496F-8DFA-E1DD83840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A5D477-8345-4DB4-988F-04CD9C5AC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256306-A392-4F64-BAB0-94BA85A0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E183-6872-4494-9846-F7164E158765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1B8360-1FD1-4FF0-97AF-E2EF1ECB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9D3E2B-1727-4A46-8685-DF5B570F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2FE5-043D-440F-98FB-C61F16295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AEFCD-6A0C-444B-89B4-5A8CDFD2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54495C-3DE4-41F2-80B7-142D2AA4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E183-6872-4494-9846-F7164E158765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44AEF9-1BF0-4D9B-B655-7E15ACBB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0681C3-9B6E-407F-A4AB-E22D7DD4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2FE5-043D-440F-98FB-C61F16295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86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35045C-7A6B-44A2-ACD8-385D37D2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E183-6872-4494-9846-F7164E158765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A11C5E-E3BB-496C-B6BA-8A4E5A77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A1FC02-3424-488D-89AB-A07C97CA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2FE5-043D-440F-98FB-C61F16295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00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85F40-E698-4E28-AC2D-1753D7EE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7A3AD-69E0-459A-AF2D-7582976F8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83B490-9D07-4F3F-BF15-DBE4BF8F1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AFB318-B541-4251-BC05-3CDD86CC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E183-6872-4494-9846-F7164E158765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5CAE08-6083-4826-B33A-643D6338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7C079E-2424-4051-93DB-8F700DA2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2FE5-043D-440F-98FB-C61F16295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27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5B493-B157-42CC-A1AF-E338879D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D2CC4B-E705-48CB-9FCE-5E87EBF89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8DFAFB-2253-45DA-B486-2B02D1AE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54F596-977B-4402-B714-FC9C996C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5E183-6872-4494-9846-F7164E158765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A48B25-C14B-44CD-8A47-E276A8E7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987857-D7CD-4F74-ADAE-056D4563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2FE5-043D-440F-98FB-C61F16295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97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A13644-C012-4EDC-B0D8-9C60A7C9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AECD98-E517-4163-812A-7867C5673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90CE9-81AF-494F-8A9E-3470C50C7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5E183-6872-4494-9846-F7164E158765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21C7E2-F731-474A-AD99-0F7FDD099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0750C-DCCD-4879-AB8A-CDF9F94B2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92FE5-043D-440F-98FB-C61F162957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12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1.png"/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C47E9-C1B8-4418-8E23-81DD7FED1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Damping influenced level attraction in CMP systems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DD2E46-C799-418C-BBA5-61B6329C1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6800"/>
            <a:ext cx="9144000" cy="1143000"/>
          </a:xfrm>
        </p:spPr>
        <p:txBody>
          <a:bodyPr/>
          <a:lstStyle/>
          <a:p>
            <a:r>
              <a:rPr lang="en-US" altLang="zh-CN" dirty="0"/>
              <a:t>Yutong Zhao</a:t>
            </a:r>
          </a:p>
          <a:p>
            <a:r>
              <a:rPr lang="en-US" altLang="zh-CN" dirty="0"/>
              <a:t>Sept 16</a:t>
            </a:r>
            <a:r>
              <a:rPr lang="en-US" altLang="zh-CN" baseline="30000" dirty="0"/>
              <a:t>th</a:t>
            </a:r>
            <a:r>
              <a:rPr lang="en-US" altLang="zh-CN" dirty="0"/>
              <a:t>,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758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椭圆 53">
            <a:extLst>
              <a:ext uri="{FF2B5EF4-FFF2-40B4-BE49-F238E27FC236}">
                <a16:creationId xmlns:a16="http://schemas.microsoft.com/office/drawing/2014/main" id="{9E2A37BE-B61D-4E44-A3AA-2E8D7322C3BC}"/>
              </a:ext>
            </a:extLst>
          </p:cNvPr>
          <p:cNvSpPr/>
          <p:nvPr/>
        </p:nvSpPr>
        <p:spPr>
          <a:xfrm rot="3788511">
            <a:off x="3469610" y="5733756"/>
            <a:ext cx="455334" cy="91961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0B437FE-3D71-42F7-ADB8-A1D65A955BE3}"/>
              </a:ext>
            </a:extLst>
          </p:cNvPr>
          <p:cNvSpPr/>
          <p:nvPr/>
        </p:nvSpPr>
        <p:spPr>
          <a:xfrm>
            <a:off x="3192077" y="1961245"/>
            <a:ext cx="1625363" cy="158560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04169E9-644D-4287-AFA3-78661F61C651}"/>
              </a:ext>
            </a:extLst>
          </p:cNvPr>
          <p:cNvGrpSpPr/>
          <p:nvPr/>
        </p:nvGrpSpPr>
        <p:grpSpPr>
          <a:xfrm>
            <a:off x="2718106" y="390811"/>
            <a:ext cx="6496048" cy="2991875"/>
            <a:chOff x="941790" y="925609"/>
            <a:chExt cx="7917263" cy="364644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D8A31B8-BE02-455F-8337-08043C5A4E25}"/>
                </a:ext>
              </a:extLst>
            </p:cNvPr>
            <p:cNvSpPr/>
            <p:nvPr/>
          </p:nvSpPr>
          <p:spPr>
            <a:xfrm>
              <a:off x="2188907" y="925609"/>
              <a:ext cx="5555226" cy="393290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alpha val="80000"/>
                  </a:srgbClr>
                </a:gs>
                <a:gs pos="56000">
                  <a:srgbClr val="FF99CC">
                    <a:alpha val="80000"/>
                    <a:lumMod val="50000"/>
                    <a:lumOff val="50000"/>
                  </a:srgbClr>
                </a:gs>
                <a:gs pos="100000">
                  <a:srgbClr val="CC00CC">
                    <a:alpha val="80000"/>
                  </a:srgbClr>
                </a:gs>
              </a:gsLst>
              <a:lin ang="16200000" scaled="1"/>
              <a:tileRect/>
            </a:gra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Transmission Line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1BFC312-9F0C-4EE2-9FFD-E3BF5BFAC075}"/>
                </a:ext>
              </a:extLst>
            </p:cNvPr>
            <p:cNvSpPr/>
            <p:nvPr/>
          </p:nvSpPr>
          <p:spPr>
            <a:xfrm>
              <a:off x="2566220" y="2158180"/>
              <a:ext cx="1270820" cy="12708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600000"/>
              </a:lightRig>
            </a:scene3d>
            <a:sp3d extrusionH="63500">
              <a:bevelT w="254000" h="127000"/>
              <a:bevelB w="635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D1BE8C7-94E2-454A-AA72-9C760F866930}"/>
                </a:ext>
              </a:extLst>
            </p:cNvPr>
            <p:cNvSpPr/>
            <p:nvPr/>
          </p:nvSpPr>
          <p:spPr>
            <a:xfrm>
              <a:off x="6096000" y="2158180"/>
              <a:ext cx="1270820" cy="127082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600000"/>
              </a:lightRig>
            </a:scene3d>
            <a:sp3d extrusionH="63500">
              <a:bevelT w="254000" h="127000"/>
              <a:bevelB w="635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A5305D08-39F9-4302-8B3D-857258D6382B}"/>
                    </a:ext>
                  </a:extLst>
                </p:cNvPr>
                <p:cNvSpPr txBox="1"/>
                <p:nvPr/>
              </p:nvSpPr>
              <p:spPr>
                <a:xfrm>
                  <a:off x="2946816" y="2473189"/>
                  <a:ext cx="553603" cy="6001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A5305D08-39F9-4302-8B3D-857258D638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16" y="2473189"/>
                  <a:ext cx="553603" cy="60018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50210A0-EAAA-444F-B7D9-B781998E1B78}"/>
                    </a:ext>
                  </a:extLst>
                </p:cNvPr>
                <p:cNvSpPr txBox="1"/>
                <p:nvPr/>
              </p:nvSpPr>
              <p:spPr>
                <a:xfrm>
                  <a:off x="6552731" y="2516591"/>
                  <a:ext cx="371438" cy="6001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50210A0-EAAA-444F-B7D9-B781998E1B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731" y="2516591"/>
                  <a:ext cx="371438" cy="6001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E154D03-3B86-44B5-83FA-3B5DE5BBD35F}"/>
                </a:ext>
              </a:extLst>
            </p:cNvPr>
            <p:cNvGrpSpPr/>
            <p:nvPr/>
          </p:nvGrpSpPr>
          <p:grpSpPr>
            <a:xfrm>
              <a:off x="3837040" y="1942735"/>
              <a:ext cx="2258960" cy="1486265"/>
              <a:chOff x="3837040" y="1942735"/>
              <a:chExt cx="2258960" cy="1486265"/>
            </a:xfrm>
          </p:grpSpPr>
          <p:sp>
            <p:nvSpPr>
              <p:cNvPr id="31" name="弧形 30">
                <a:extLst>
                  <a:ext uri="{FF2B5EF4-FFF2-40B4-BE49-F238E27FC236}">
                    <a16:creationId xmlns:a16="http://schemas.microsoft.com/office/drawing/2014/main" id="{932EEF0E-CF37-436E-9CEF-CF46D4F902C9}"/>
                  </a:ext>
                </a:extLst>
              </p:cNvPr>
              <p:cNvSpPr/>
              <p:nvPr/>
            </p:nvSpPr>
            <p:spPr>
              <a:xfrm>
                <a:off x="3837040" y="2158180"/>
                <a:ext cx="2258960" cy="1270820"/>
              </a:xfrm>
              <a:prstGeom prst="arc">
                <a:avLst>
                  <a:gd name="adj1" fmla="val 12088616"/>
                  <a:gd name="adj2" fmla="val 20233189"/>
                </a:avLst>
              </a:prstGeom>
              <a:ln w="381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32" name="弧形 31">
                <a:extLst>
                  <a:ext uri="{FF2B5EF4-FFF2-40B4-BE49-F238E27FC236}">
                    <a16:creationId xmlns:a16="http://schemas.microsoft.com/office/drawing/2014/main" id="{3AD64526-0D45-42A3-80DD-6FE7094E90AB}"/>
                  </a:ext>
                </a:extLst>
              </p:cNvPr>
              <p:cNvSpPr/>
              <p:nvPr/>
            </p:nvSpPr>
            <p:spPr>
              <a:xfrm rot="10800000">
                <a:off x="3837040" y="1942735"/>
                <a:ext cx="2258960" cy="1270820"/>
              </a:xfrm>
              <a:prstGeom prst="arc">
                <a:avLst>
                  <a:gd name="adj1" fmla="val 12088616"/>
                  <a:gd name="adj2" fmla="val 20233189"/>
                </a:avLst>
              </a:prstGeom>
              <a:ln w="381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FDF651F-7430-459A-AB1F-F036C579A20D}"/>
                </a:ext>
              </a:extLst>
            </p:cNvPr>
            <p:cNvGrpSpPr/>
            <p:nvPr/>
          </p:nvGrpSpPr>
          <p:grpSpPr>
            <a:xfrm rot="5400000">
              <a:off x="2785007" y="1100114"/>
              <a:ext cx="860753" cy="1298328"/>
              <a:chOff x="3837037" y="1942735"/>
              <a:chExt cx="2258963" cy="1906230"/>
            </a:xfrm>
          </p:grpSpPr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2460BC75-F805-48A2-B181-B33FFD3EDA67}"/>
                  </a:ext>
                </a:extLst>
              </p:cNvPr>
              <p:cNvSpPr/>
              <p:nvPr/>
            </p:nvSpPr>
            <p:spPr>
              <a:xfrm>
                <a:off x="3837037" y="2578145"/>
                <a:ext cx="2258956" cy="1270820"/>
              </a:xfrm>
              <a:prstGeom prst="arc">
                <a:avLst>
                  <a:gd name="adj1" fmla="val 13083318"/>
                  <a:gd name="adj2" fmla="val 19037898"/>
                </a:avLst>
              </a:prstGeom>
              <a:ln w="38100">
                <a:solidFill>
                  <a:srgbClr val="0070C0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30" name="弧形 29">
                <a:extLst>
                  <a:ext uri="{FF2B5EF4-FFF2-40B4-BE49-F238E27FC236}">
                    <a16:creationId xmlns:a16="http://schemas.microsoft.com/office/drawing/2014/main" id="{7945D6FC-7808-4333-BE3A-82F1770383C5}"/>
                  </a:ext>
                </a:extLst>
              </p:cNvPr>
              <p:cNvSpPr/>
              <p:nvPr/>
            </p:nvSpPr>
            <p:spPr>
              <a:xfrm rot="10800000">
                <a:off x="3837040" y="1942735"/>
                <a:ext cx="2258960" cy="1270820"/>
              </a:xfrm>
              <a:prstGeom prst="arc">
                <a:avLst>
                  <a:gd name="adj1" fmla="val 13346033"/>
                  <a:gd name="adj2" fmla="val 19264800"/>
                </a:avLst>
              </a:prstGeom>
              <a:ln w="38100">
                <a:solidFill>
                  <a:srgbClr val="0070C0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03FC90E-DDB5-44F6-9730-69D91097A68C}"/>
                </a:ext>
              </a:extLst>
            </p:cNvPr>
            <p:cNvGrpSpPr/>
            <p:nvPr/>
          </p:nvGrpSpPr>
          <p:grpSpPr>
            <a:xfrm rot="5400000">
              <a:off x="6287280" y="1078127"/>
              <a:ext cx="860753" cy="1298328"/>
              <a:chOff x="3837037" y="1942735"/>
              <a:chExt cx="2258963" cy="1906230"/>
            </a:xfrm>
          </p:grpSpPr>
          <p:sp>
            <p:nvSpPr>
              <p:cNvPr id="27" name="弧形 26">
                <a:extLst>
                  <a:ext uri="{FF2B5EF4-FFF2-40B4-BE49-F238E27FC236}">
                    <a16:creationId xmlns:a16="http://schemas.microsoft.com/office/drawing/2014/main" id="{F6C4931E-F628-483D-B04D-951041895BB5}"/>
                  </a:ext>
                </a:extLst>
              </p:cNvPr>
              <p:cNvSpPr/>
              <p:nvPr/>
            </p:nvSpPr>
            <p:spPr>
              <a:xfrm>
                <a:off x="3837037" y="2578145"/>
                <a:ext cx="2258956" cy="1270820"/>
              </a:xfrm>
              <a:prstGeom prst="arc">
                <a:avLst>
                  <a:gd name="adj1" fmla="val 13083318"/>
                  <a:gd name="adj2" fmla="val 19037898"/>
                </a:avLst>
              </a:prstGeom>
              <a:ln w="38100">
                <a:solidFill>
                  <a:srgbClr val="FF0000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8" name="弧形 27">
                <a:extLst>
                  <a:ext uri="{FF2B5EF4-FFF2-40B4-BE49-F238E27FC236}">
                    <a16:creationId xmlns:a16="http://schemas.microsoft.com/office/drawing/2014/main" id="{AD9394CC-ECA8-46BE-A801-BE4AEF54ECCC}"/>
                  </a:ext>
                </a:extLst>
              </p:cNvPr>
              <p:cNvSpPr/>
              <p:nvPr/>
            </p:nvSpPr>
            <p:spPr>
              <a:xfrm rot="10800000">
                <a:off x="3837040" y="1942735"/>
                <a:ext cx="2258960" cy="1270820"/>
              </a:xfrm>
              <a:prstGeom prst="arc">
                <a:avLst>
                  <a:gd name="adj1" fmla="val 13346033"/>
                  <a:gd name="adj2" fmla="val 19264800"/>
                </a:avLst>
              </a:prstGeom>
              <a:ln w="38100">
                <a:solidFill>
                  <a:srgbClr val="FF0000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BAA0F93-C9C5-4517-B4BD-B9ADB97CCB62}"/>
                    </a:ext>
                  </a:extLst>
                </p:cNvPr>
                <p:cNvSpPr txBox="1"/>
                <p:nvPr/>
              </p:nvSpPr>
              <p:spPr>
                <a:xfrm>
                  <a:off x="4816126" y="2438520"/>
                  <a:ext cx="326270" cy="6001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BAA0F93-C9C5-4517-B4BD-B9ADB97CC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126" y="2438520"/>
                  <a:ext cx="326270" cy="6001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EF7C8FBE-22EF-4102-8831-D7590066EB4A}"/>
                    </a:ext>
                  </a:extLst>
                </p:cNvPr>
                <p:cNvSpPr txBox="1"/>
                <p:nvPr/>
              </p:nvSpPr>
              <p:spPr>
                <a:xfrm>
                  <a:off x="3545573" y="1453591"/>
                  <a:ext cx="539458" cy="5251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EF7C8FBE-22EF-4102-8831-D7590066E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573" y="1453591"/>
                  <a:ext cx="539458" cy="52515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1D8E0833-F74F-4113-A841-E03A529E4B78}"/>
                    </a:ext>
                  </a:extLst>
                </p:cNvPr>
                <p:cNvSpPr txBox="1"/>
                <p:nvPr/>
              </p:nvSpPr>
              <p:spPr>
                <a:xfrm>
                  <a:off x="7053561" y="1450292"/>
                  <a:ext cx="549540" cy="5251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1D8E0833-F74F-4113-A841-E03A529E4B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561" y="1450292"/>
                  <a:ext cx="549540" cy="52515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5C996CB-7118-497D-9DE9-F5099C1C4799}"/>
                </a:ext>
              </a:extLst>
            </p:cNvPr>
            <p:cNvSpPr/>
            <p:nvPr/>
          </p:nvSpPr>
          <p:spPr>
            <a:xfrm rot="1452196">
              <a:off x="2095649" y="3608093"/>
              <a:ext cx="941140" cy="314633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63EBB0A-2661-4225-97A4-C7715B32FB8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1838633" y="3572488"/>
              <a:ext cx="298380" cy="529332"/>
            </a:xfrm>
            <a:prstGeom prst="line">
              <a:avLst/>
            </a:prstGeom>
            <a:ln w="50800">
              <a:solidFill>
                <a:schemeClr val="tx1">
                  <a:alpha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12918CE-84CC-42A2-9D5C-87B6BF23890A}"/>
                </a:ext>
              </a:extLst>
            </p:cNvPr>
            <p:cNvGrpSpPr/>
            <p:nvPr/>
          </p:nvGrpSpPr>
          <p:grpSpPr>
            <a:xfrm rot="6968826">
              <a:off x="2486502" y="2863321"/>
              <a:ext cx="582602" cy="1213468"/>
              <a:chOff x="3743326" y="2003103"/>
              <a:chExt cx="2348024" cy="1713688"/>
            </a:xfrm>
          </p:grpSpPr>
          <p:sp>
            <p:nvSpPr>
              <p:cNvPr id="25" name="弧形 24">
                <a:extLst>
                  <a:ext uri="{FF2B5EF4-FFF2-40B4-BE49-F238E27FC236}">
                    <a16:creationId xmlns:a16="http://schemas.microsoft.com/office/drawing/2014/main" id="{1428B073-39A7-4409-A3F5-F6756DB2DAA8}"/>
                  </a:ext>
                </a:extLst>
              </p:cNvPr>
              <p:cNvSpPr/>
              <p:nvPr/>
            </p:nvSpPr>
            <p:spPr>
              <a:xfrm>
                <a:off x="3832388" y="2003103"/>
                <a:ext cx="2258962" cy="1254529"/>
              </a:xfrm>
              <a:prstGeom prst="arc">
                <a:avLst>
                  <a:gd name="adj1" fmla="val 13959347"/>
                  <a:gd name="adj2" fmla="val 18134383"/>
                </a:avLst>
              </a:prstGeom>
              <a:ln w="381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26" name="弧形 25">
                <a:extLst>
                  <a:ext uri="{FF2B5EF4-FFF2-40B4-BE49-F238E27FC236}">
                    <a16:creationId xmlns:a16="http://schemas.microsoft.com/office/drawing/2014/main" id="{993D6735-04E2-43BF-95F7-9068A0E08D69}"/>
                  </a:ext>
                </a:extLst>
              </p:cNvPr>
              <p:cNvSpPr/>
              <p:nvPr/>
            </p:nvSpPr>
            <p:spPr>
              <a:xfrm rot="10800000">
                <a:off x="3743326" y="2455023"/>
                <a:ext cx="2258962" cy="1261768"/>
              </a:xfrm>
              <a:prstGeom prst="arc">
                <a:avLst>
                  <a:gd name="adj1" fmla="val 14050241"/>
                  <a:gd name="adj2" fmla="val 17947419"/>
                </a:avLst>
              </a:prstGeom>
              <a:ln w="38100">
                <a:solidFill>
                  <a:schemeClr val="tx1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016ED58-CCEF-45AD-9DC7-55D03038C668}"/>
                    </a:ext>
                  </a:extLst>
                </p:cNvPr>
                <p:cNvSpPr txBox="1"/>
                <p:nvPr/>
              </p:nvSpPr>
              <p:spPr>
                <a:xfrm>
                  <a:off x="3324758" y="3775393"/>
                  <a:ext cx="546414" cy="525157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016ED58-CCEF-45AD-9DC7-55D03038C6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758" y="3775393"/>
                  <a:ext cx="546414" cy="5251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A2BA279-9BEC-4DDA-BAE3-0F3C215B9C3A}"/>
                </a:ext>
              </a:extLst>
            </p:cNvPr>
            <p:cNvSpPr txBox="1"/>
            <p:nvPr/>
          </p:nvSpPr>
          <p:spPr>
            <a:xfrm>
              <a:off x="1616089" y="4121916"/>
              <a:ext cx="1608294" cy="450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Loop sensor</a:t>
              </a:r>
              <a:endParaRPr lang="zh-CN" altLang="en-US" dirty="0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ED475C2-91EE-4800-9152-4863FCD11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7725">
              <a:off x="7298474" y="2470854"/>
              <a:ext cx="1560579" cy="1560579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87618E7B-7699-4B28-8573-08622CE1B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32428" flipH="1">
              <a:off x="941790" y="1590176"/>
              <a:ext cx="1560579" cy="15605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D7FAF69-CB63-4157-B077-5E1D247950FF}"/>
                    </a:ext>
                  </a:extLst>
                </p:cNvPr>
                <p:cNvSpPr txBox="1"/>
                <p:nvPr/>
              </p:nvSpPr>
              <p:spPr>
                <a:xfrm>
                  <a:off x="1684082" y="1767260"/>
                  <a:ext cx="425886" cy="4501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D7FAF69-CB63-4157-B077-5E1D24795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4082" y="1767260"/>
                  <a:ext cx="425886" cy="450135"/>
                </a:xfrm>
                <a:prstGeom prst="rect">
                  <a:avLst/>
                </a:prstGeom>
                <a:blipFill>
                  <a:blip r:embed="rId9"/>
                  <a:stretch>
                    <a:fillRect l="-22807" r="-7018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CACA34B2-AE2E-4442-8D75-B7C4A99B9C1C}"/>
                    </a:ext>
                  </a:extLst>
                </p:cNvPr>
                <p:cNvSpPr txBox="1"/>
                <p:nvPr/>
              </p:nvSpPr>
              <p:spPr>
                <a:xfrm>
                  <a:off x="8076503" y="2603965"/>
                  <a:ext cx="452479" cy="4501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D287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D28754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D2875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D28754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CACA34B2-AE2E-4442-8D75-B7C4A99B9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6503" y="2603965"/>
                  <a:ext cx="452479" cy="450135"/>
                </a:xfrm>
                <a:prstGeom prst="rect">
                  <a:avLst/>
                </a:prstGeom>
                <a:blipFill>
                  <a:blip r:embed="rId10"/>
                  <a:stretch>
                    <a:fillRect l="-18033" r="-3279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600088B-7A4F-40C7-AC10-0996BA304829}"/>
              </a:ext>
            </a:extLst>
          </p:cNvPr>
          <p:cNvGrpSpPr/>
          <p:nvPr/>
        </p:nvGrpSpPr>
        <p:grpSpPr>
          <a:xfrm>
            <a:off x="2806213" y="4145959"/>
            <a:ext cx="5739115" cy="2610121"/>
            <a:chOff x="2137367" y="3790104"/>
            <a:chExt cx="7269056" cy="3305932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CCD827F9-883F-449E-8E4C-98E5517662CC}"/>
                </a:ext>
              </a:extLst>
            </p:cNvPr>
            <p:cNvSpPr/>
            <p:nvPr/>
          </p:nvSpPr>
          <p:spPr>
            <a:xfrm>
              <a:off x="3761798" y="5199880"/>
              <a:ext cx="1270820" cy="127082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600000"/>
              </a:lightRig>
            </a:scene3d>
            <a:sp3d extrusionH="63500">
              <a:bevelT w="254000" h="127000"/>
              <a:bevelB w="635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896897FA-BDEB-4AEE-96DF-933B8CF30464}"/>
                </a:ext>
              </a:extLst>
            </p:cNvPr>
            <p:cNvSpPr/>
            <p:nvPr/>
          </p:nvSpPr>
          <p:spPr>
            <a:xfrm>
              <a:off x="7291578" y="5199880"/>
              <a:ext cx="1270820" cy="1270820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  <a:effectLst>
              <a:softEdge rad="0"/>
            </a:effectLst>
            <a:scene3d>
              <a:camera prst="orthographicFront">
                <a:rot lat="0" lon="0" rev="0"/>
              </a:camera>
              <a:lightRig rig="threePt" dir="t">
                <a:rot lat="0" lon="0" rev="12600000"/>
              </a:lightRig>
            </a:scene3d>
            <a:sp3d extrusionH="63500">
              <a:bevelT w="254000" h="127000"/>
              <a:bevelB w="635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8CC15038-78D1-4430-BCE3-68C15A48EA00}"/>
                    </a:ext>
                  </a:extLst>
                </p:cNvPr>
                <p:cNvSpPr txBox="1"/>
                <p:nvPr/>
              </p:nvSpPr>
              <p:spPr>
                <a:xfrm>
                  <a:off x="4148593" y="5558291"/>
                  <a:ext cx="575315" cy="6237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8CC15038-78D1-4430-BCE3-68C15A48E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8593" y="5558291"/>
                  <a:ext cx="575315" cy="62371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372B3FBD-5B07-468E-A9D3-F65B3F7CA604}"/>
                    </a:ext>
                  </a:extLst>
                </p:cNvPr>
                <p:cNvSpPr txBox="1"/>
                <p:nvPr/>
              </p:nvSpPr>
              <p:spPr>
                <a:xfrm>
                  <a:off x="7756140" y="5558291"/>
                  <a:ext cx="386006" cy="6237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372B3FBD-5B07-468E-A9D3-F65B3F7CA6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6140" y="5558291"/>
                  <a:ext cx="386006" cy="62371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0E3B45C9-F06F-4D22-82D3-E40914861FE1}"/>
                    </a:ext>
                  </a:extLst>
                </p:cNvPr>
                <p:cNvSpPr txBox="1"/>
                <p:nvPr/>
              </p:nvSpPr>
              <p:spPr>
                <a:xfrm>
                  <a:off x="8114009" y="3817940"/>
                  <a:ext cx="470225" cy="4677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D287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D28754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D2875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D28754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0E3B45C9-F06F-4D22-82D3-E40914861F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4009" y="3817940"/>
                  <a:ext cx="470225" cy="467789"/>
                </a:xfrm>
                <a:prstGeom prst="rect">
                  <a:avLst/>
                </a:prstGeom>
                <a:blipFill>
                  <a:blip r:embed="rId13"/>
                  <a:stretch>
                    <a:fillRect l="-18033" r="-3279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A2A65872-573F-47C0-85A3-4A007A020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37367" y="5055000"/>
              <a:ext cx="1560579" cy="1560579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CDB71CD5-5AF4-4F7B-8FFB-B66FCF324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25479" flipH="1">
              <a:off x="2816341" y="5948765"/>
              <a:ext cx="934924" cy="93492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AE970A0-2998-4195-912B-488DD9C81052}"/>
                    </a:ext>
                  </a:extLst>
                </p:cNvPr>
                <p:cNvSpPr txBox="1"/>
                <p:nvPr/>
              </p:nvSpPr>
              <p:spPr>
                <a:xfrm>
                  <a:off x="2757516" y="5127404"/>
                  <a:ext cx="425885" cy="4677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AE970A0-2998-4195-912B-488DD9C810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7516" y="5127404"/>
                  <a:ext cx="425885" cy="467789"/>
                </a:xfrm>
                <a:prstGeom prst="rect">
                  <a:avLst/>
                </a:prstGeom>
                <a:blipFill>
                  <a:blip r:embed="rId14"/>
                  <a:stretch>
                    <a:fillRect l="-25455" r="-9091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8323C41C-66A9-4A1D-8A5C-2C42C60E6DE5}"/>
                    </a:ext>
                  </a:extLst>
                </p:cNvPr>
                <p:cNvSpPr txBox="1"/>
                <p:nvPr/>
              </p:nvSpPr>
              <p:spPr>
                <a:xfrm>
                  <a:off x="2279865" y="6277405"/>
                  <a:ext cx="567844" cy="545754"/>
                </a:xfrm>
                <a:prstGeom prst="rect">
                  <a:avLst/>
                </a:prstGeom>
                <a:solidFill>
                  <a:srgbClr val="FFFF00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8323C41C-66A9-4A1D-8A5C-2C42C60E6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9865" y="6277405"/>
                  <a:ext cx="567844" cy="5457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AD04FF36-DC1C-4B76-81D3-E43AA367B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275158" flipH="1">
              <a:off x="3946523" y="4422611"/>
              <a:ext cx="776693" cy="776693"/>
            </a:xfrm>
            <a:prstGeom prst="rect">
              <a:avLst/>
            </a:prstGeom>
          </p:spPr>
        </p:pic>
        <p:sp>
          <p:nvSpPr>
            <p:cNvPr id="45" name="弧形 44">
              <a:extLst>
                <a:ext uri="{FF2B5EF4-FFF2-40B4-BE49-F238E27FC236}">
                  <a16:creationId xmlns:a16="http://schemas.microsoft.com/office/drawing/2014/main" id="{89CA6192-F85F-432B-9C4D-364D8ADD1E3A}"/>
                </a:ext>
              </a:extLst>
            </p:cNvPr>
            <p:cNvSpPr/>
            <p:nvPr/>
          </p:nvSpPr>
          <p:spPr>
            <a:xfrm>
              <a:off x="5032618" y="5199880"/>
              <a:ext cx="2258960" cy="1270820"/>
            </a:xfrm>
            <a:prstGeom prst="arc">
              <a:avLst>
                <a:gd name="adj1" fmla="val 12088616"/>
                <a:gd name="adj2" fmla="val 20233189"/>
              </a:avLst>
            </a:prstGeom>
            <a:ln w="38100">
              <a:solidFill>
                <a:schemeClr val="tx1"/>
              </a:solidFill>
              <a:prstDash val="sys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6" name="弧形 45">
              <a:extLst>
                <a:ext uri="{FF2B5EF4-FFF2-40B4-BE49-F238E27FC236}">
                  <a16:creationId xmlns:a16="http://schemas.microsoft.com/office/drawing/2014/main" id="{5C15578F-3663-404F-8641-EEFA1F9B2282}"/>
                </a:ext>
              </a:extLst>
            </p:cNvPr>
            <p:cNvSpPr/>
            <p:nvPr/>
          </p:nvSpPr>
          <p:spPr>
            <a:xfrm rot="10800000">
              <a:off x="5022134" y="5199879"/>
              <a:ext cx="2258960" cy="1270820"/>
            </a:xfrm>
            <a:prstGeom prst="arc">
              <a:avLst>
                <a:gd name="adj1" fmla="val 12088616"/>
                <a:gd name="adj2" fmla="val 20233189"/>
              </a:avLst>
            </a:prstGeom>
            <a:ln w="38100">
              <a:solidFill>
                <a:schemeClr val="tx1"/>
              </a:solidFill>
              <a:prstDash val="solid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8951A924-5A16-43EF-8A85-F97F23851687}"/>
                    </a:ext>
                  </a:extLst>
                </p:cNvPr>
                <p:cNvSpPr txBox="1"/>
                <p:nvPr/>
              </p:nvSpPr>
              <p:spPr>
                <a:xfrm>
                  <a:off x="6032005" y="6550282"/>
                  <a:ext cx="297159" cy="5457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8951A924-5A16-43EF-8A85-F97F23851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2005" y="6550282"/>
                  <a:ext cx="297159" cy="5457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CD787BBD-CDAA-4571-BC26-FABB09E3E539}"/>
                    </a:ext>
                  </a:extLst>
                </p:cNvPr>
                <p:cNvSpPr txBox="1"/>
                <p:nvPr/>
              </p:nvSpPr>
              <p:spPr>
                <a:xfrm>
                  <a:off x="5161855" y="4436481"/>
                  <a:ext cx="2152153" cy="5475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CD787BBD-CDAA-4571-BC26-FABB09E3E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855" y="4436481"/>
                  <a:ext cx="2152153" cy="54754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26DE99A8-CA8F-4AA3-9AE7-0FAD20A14D19}"/>
                    </a:ext>
                  </a:extLst>
                </p:cNvPr>
                <p:cNvSpPr txBox="1"/>
                <p:nvPr/>
              </p:nvSpPr>
              <p:spPr>
                <a:xfrm>
                  <a:off x="3737732" y="4350037"/>
                  <a:ext cx="560615" cy="5457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26DE99A8-CA8F-4AA3-9AE7-0FAD20A14D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7732" y="4350037"/>
                  <a:ext cx="560615" cy="5457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62F5A720-5815-42C0-8512-02939D8E51F0}"/>
                    </a:ext>
                  </a:extLst>
                </p:cNvPr>
                <p:cNvSpPr txBox="1"/>
                <p:nvPr/>
              </p:nvSpPr>
              <p:spPr>
                <a:xfrm>
                  <a:off x="8835330" y="6004527"/>
                  <a:ext cx="571093" cy="5457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62F5A720-5815-42C0-8512-02939D8E51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5330" y="6004527"/>
                  <a:ext cx="571093" cy="5457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FA1572A5-2F5C-40C4-BA04-8D329F23E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71074">
              <a:off x="7691397" y="3790105"/>
              <a:ext cx="1560580" cy="1560578"/>
            </a:xfrm>
            <a:prstGeom prst="rect">
              <a:avLst/>
            </a:prstGeom>
          </p:spPr>
        </p:pic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D4127D9A-B38A-4D57-A900-64E28497412C}"/>
              </a:ext>
            </a:extLst>
          </p:cNvPr>
          <p:cNvSpPr txBox="1"/>
          <p:nvPr/>
        </p:nvSpPr>
        <p:spPr>
          <a:xfrm>
            <a:off x="2732835" y="126884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B7C53970-9103-4CD0-A4AD-AB938ECF7078}"/>
              </a:ext>
            </a:extLst>
          </p:cNvPr>
          <p:cNvSpPr txBox="1"/>
          <p:nvPr/>
        </p:nvSpPr>
        <p:spPr>
          <a:xfrm>
            <a:off x="2732835" y="4428728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D9B3988-FDAE-4BEC-AFAC-2C6E65BAA5B6}"/>
              </a:ext>
            </a:extLst>
          </p:cNvPr>
          <p:cNvSpPr txBox="1"/>
          <p:nvPr/>
        </p:nvSpPr>
        <p:spPr>
          <a:xfrm>
            <a:off x="284480" y="182824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Objective</a:t>
            </a:r>
            <a:endParaRPr lang="zh-CN" altLang="en-US" sz="24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09549A6-880F-4CB9-83AA-37F5C281908D}"/>
              </a:ext>
            </a:extLst>
          </p:cNvPr>
          <p:cNvSpPr/>
          <p:nvPr/>
        </p:nvSpPr>
        <p:spPr>
          <a:xfrm rot="5400000">
            <a:off x="8105379" y="5626241"/>
            <a:ext cx="1659478" cy="268892"/>
          </a:xfrm>
          <a:prstGeom prst="rect">
            <a:avLst/>
          </a:prstGeom>
          <a:gradFill flip="none" rotWithShape="1">
            <a:gsLst>
              <a:gs pos="0">
                <a:srgbClr val="7030A0">
                  <a:alpha val="80000"/>
                </a:srgbClr>
              </a:gs>
              <a:gs pos="56000">
                <a:srgbClr val="FF99CC">
                  <a:alpha val="80000"/>
                  <a:lumMod val="50000"/>
                  <a:lumOff val="50000"/>
                </a:srgbClr>
              </a:gs>
              <a:gs pos="100000">
                <a:srgbClr val="CC00CC">
                  <a:alpha val="80000"/>
                </a:srgbClr>
              </a:gs>
            </a:gsLst>
            <a:lin ang="16200000" scaled="1"/>
            <a:tileRect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10789E8-E83D-4F09-AC15-25AE92B442E9}"/>
              </a:ext>
            </a:extLst>
          </p:cNvPr>
          <p:cNvGrpSpPr/>
          <p:nvPr/>
        </p:nvGrpSpPr>
        <p:grpSpPr>
          <a:xfrm rot="5400000">
            <a:off x="7768813" y="5376607"/>
            <a:ext cx="1065266" cy="706242"/>
            <a:chOff x="7840286" y="5039065"/>
            <a:chExt cx="1065266" cy="706242"/>
          </a:xfrm>
        </p:grpSpPr>
        <p:sp>
          <p:nvSpPr>
            <p:cNvPr id="57" name="弧形 56">
              <a:extLst>
                <a:ext uri="{FF2B5EF4-FFF2-40B4-BE49-F238E27FC236}">
                  <a16:creationId xmlns:a16="http://schemas.microsoft.com/office/drawing/2014/main" id="{A30C9858-1F9F-4842-BF23-64C421A10F4D}"/>
                </a:ext>
              </a:extLst>
            </p:cNvPr>
            <p:cNvSpPr/>
            <p:nvPr/>
          </p:nvSpPr>
          <p:spPr>
            <a:xfrm rot="5400000">
              <a:off x="7842255" y="5037096"/>
              <a:ext cx="706239" cy="710178"/>
            </a:xfrm>
            <a:prstGeom prst="arc">
              <a:avLst>
                <a:gd name="adj1" fmla="val 13083318"/>
                <a:gd name="adj2" fmla="val 19037898"/>
              </a:avLst>
            </a:prstGeom>
            <a:ln w="381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8" name="弧形 57">
              <a:extLst>
                <a:ext uri="{FF2B5EF4-FFF2-40B4-BE49-F238E27FC236}">
                  <a16:creationId xmlns:a16="http://schemas.microsoft.com/office/drawing/2014/main" id="{78FE73A2-56AA-40FD-AE3F-0DFB3469AFD2}"/>
                </a:ext>
              </a:extLst>
            </p:cNvPr>
            <p:cNvSpPr/>
            <p:nvPr/>
          </p:nvSpPr>
          <p:spPr>
            <a:xfrm rot="16200000">
              <a:off x="8197343" y="5037098"/>
              <a:ext cx="706240" cy="710178"/>
            </a:xfrm>
            <a:prstGeom prst="arc">
              <a:avLst>
                <a:gd name="adj1" fmla="val 13346033"/>
                <a:gd name="adj2" fmla="val 19264800"/>
              </a:avLst>
            </a:prstGeom>
            <a:ln w="38100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BCA1C053-1012-4DB5-9638-3C712303FE2D}"/>
              </a:ext>
            </a:extLst>
          </p:cNvPr>
          <p:cNvSpPr txBox="1"/>
          <p:nvPr/>
        </p:nvSpPr>
        <p:spPr>
          <a:xfrm>
            <a:off x="151417" y="6238240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Additional damping channel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10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E087EB-5471-4782-B762-C918DE518C8D}"/>
              </a:ext>
            </a:extLst>
          </p:cNvPr>
          <p:cNvSpPr txBox="1"/>
          <p:nvPr/>
        </p:nvSpPr>
        <p:spPr>
          <a:xfrm>
            <a:off x="565608" y="301659"/>
            <a:ext cx="433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Characterize the bare cross cavity</a:t>
            </a:r>
            <a:endParaRPr lang="zh-CN" altLang="en-US" sz="24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AFADA6D-D916-4A37-8BB3-9497F3531A29}"/>
              </a:ext>
            </a:extLst>
          </p:cNvPr>
          <p:cNvGrpSpPr/>
          <p:nvPr/>
        </p:nvGrpSpPr>
        <p:grpSpPr>
          <a:xfrm>
            <a:off x="1896000" y="763324"/>
            <a:ext cx="8400000" cy="5630769"/>
            <a:chOff x="0" y="1036701"/>
            <a:chExt cx="8400000" cy="563076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256316E-1BEC-45CC-9391-ECBFCD948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036701"/>
              <a:ext cx="8400000" cy="563076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EE62CEF-08AF-4B5F-838D-6D51B6D5E266}"/>
                    </a:ext>
                  </a:extLst>
                </p:cNvPr>
                <p:cNvSpPr txBox="1"/>
                <p:nvPr/>
              </p:nvSpPr>
              <p:spPr>
                <a:xfrm rot="16200000">
                  <a:off x="2927376" y="4882194"/>
                  <a:ext cx="1859740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7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7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17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700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sz="17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altLang="zh-CN" sz="17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d>
                      <m:r>
                        <a:rPr lang="en-US" altLang="zh-CN" sz="1700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altLang="zh-CN" sz="17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zh-CN" altLang="en-US" sz="1700" dirty="0"/>
                    <a:t> </a:t>
                  </a:r>
                  <a:r>
                    <a:rPr lang="en-US" altLang="zh-CN" sz="1700" dirty="0"/>
                    <a:t>(MHz)</a:t>
                  </a:r>
                  <a:endParaRPr lang="zh-CN" altLang="en-US" sz="1700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EE62CEF-08AF-4B5F-838D-6D51B6D5E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927376" y="4882194"/>
                  <a:ext cx="1859740" cy="261610"/>
                </a:xfrm>
                <a:prstGeom prst="rect">
                  <a:avLst/>
                </a:prstGeom>
                <a:blipFill>
                  <a:blip r:embed="rId3"/>
                  <a:stretch>
                    <a:fillRect l="-23256" t="-5574" r="-511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2A43A56-B22C-42A5-BBF6-BC5F6FA0DD37}"/>
                  </a:ext>
                </a:extLst>
              </p:cNvPr>
              <p:cNvSpPr/>
              <p:nvPr/>
            </p:nvSpPr>
            <p:spPr>
              <a:xfrm>
                <a:off x="7937374" y="6488668"/>
                <a:ext cx="4254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Loop influenced cavity damping change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2A43A56-B22C-42A5-BBF6-BC5F6FA0D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374" y="6488668"/>
                <a:ext cx="4254626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37148AC-51DE-4382-A827-CF7F33A3678F}"/>
                  </a:ext>
                </a:extLst>
              </p:cNvPr>
              <p:cNvSpPr txBox="1"/>
              <p:nvPr/>
            </p:nvSpPr>
            <p:spPr>
              <a:xfrm>
                <a:off x="9757570" y="4584082"/>
                <a:ext cx="182960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>
                    <a:latin typeface="+mj-lt"/>
                  </a:rPr>
                  <a:t>External damping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=1.30 </m:t>
                    </m:r>
                  </m:oMath>
                </a14:m>
                <a:r>
                  <a:rPr lang="en-US" altLang="zh-CN" dirty="0"/>
                  <a:t>GHz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37148AC-51DE-4382-A827-CF7F33A36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570" y="4584082"/>
                <a:ext cx="1829603" cy="553998"/>
              </a:xfrm>
              <a:prstGeom prst="rect">
                <a:avLst/>
              </a:prstGeom>
              <a:blipFill>
                <a:blip r:embed="rId5"/>
                <a:stretch>
                  <a:fillRect l="-8000" t="-14286" r="-6333" b="-24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9E3BDDB1-6CFD-4F85-8879-FF4BAAA795FD}"/>
              </a:ext>
            </a:extLst>
          </p:cNvPr>
          <p:cNvGrpSpPr/>
          <p:nvPr/>
        </p:nvGrpSpPr>
        <p:grpSpPr>
          <a:xfrm>
            <a:off x="2090865" y="929235"/>
            <a:ext cx="3605084" cy="2375940"/>
            <a:chOff x="2090865" y="929235"/>
            <a:chExt cx="3605084" cy="237594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4DD7E93-05F2-4522-9B05-5546DD2CB2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65" t="35278" r="15763" b="11130"/>
            <a:stretch/>
          </p:blipFill>
          <p:spPr>
            <a:xfrm>
              <a:off x="2300659" y="999876"/>
              <a:ext cx="3321782" cy="2305299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6778908-23A3-49CA-8351-949AB4373A04}"/>
                </a:ext>
              </a:extLst>
            </p:cNvPr>
            <p:cNvSpPr txBox="1"/>
            <p:nvPr/>
          </p:nvSpPr>
          <p:spPr>
            <a:xfrm flipH="1">
              <a:off x="2484119" y="1295400"/>
              <a:ext cx="1080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Port 1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67E509F-AB3E-4B33-9F64-3A5DDC83831A}"/>
                </a:ext>
              </a:extLst>
            </p:cNvPr>
            <p:cNvSpPr txBox="1"/>
            <p:nvPr/>
          </p:nvSpPr>
          <p:spPr>
            <a:xfrm flipH="1">
              <a:off x="4897242" y="2719509"/>
              <a:ext cx="798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C72F877-93C3-4AB0-BF03-B7F427B9928A}"/>
                </a:ext>
              </a:extLst>
            </p:cNvPr>
            <p:cNvSpPr txBox="1"/>
            <p:nvPr/>
          </p:nvSpPr>
          <p:spPr>
            <a:xfrm flipH="1">
              <a:off x="3810489" y="929235"/>
              <a:ext cx="798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31D592B-140B-4AD7-9913-E80A39110E8C}"/>
                </a:ext>
              </a:extLst>
            </p:cNvPr>
            <p:cNvSpPr txBox="1"/>
            <p:nvPr/>
          </p:nvSpPr>
          <p:spPr>
            <a:xfrm>
              <a:off x="2090865" y="2396343"/>
              <a:ext cx="12811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CPW </a:t>
              </a:r>
            </a:p>
            <a:p>
              <a:r>
                <a:rPr lang="en-US" altLang="zh-CN" dirty="0"/>
                <a:t>cross cavity</a:t>
              </a:r>
              <a:endParaRPr lang="zh-CN" altLang="en-US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4F3CAF1-15A4-427D-8EE7-DFB43BFD3B9F}"/>
                </a:ext>
              </a:extLst>
            </p:cNvPr>
            <p:cNvCxnSpPr>
              <a:cxnSpLocks/>
            </p:cNvCxnSpPr>
            <p:nvPr/>
          </p:nvCxnSpPr>
          <p:spPr>
            <a:xfrm>
              <a:off x="4095750" y="1571625"/>
              <a:ext cx="3619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EF0FD24-C3E6-43F6-9F6E-D4D91D6BAC82}"/>
                </a:ext>
              </a:extLst>
            </p:cNvPr>
            <p:cNvCxnSpPr>
              <a:cxnSpLocks/>
            </p:cNvCxnSpPr>
            <p:nvPr/>
          </p:nvCxnSpPr>
          <p:spPr>
            <a:xfrm>
              <a:off x="4080510" y="1856605"/>
              <a:ext cx="3619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箭头: 上下 16">
              <a:extLst>
                <a:ext uri="{FF2B5EF4-FFF2-40B4-BE49-F238E27FC236}">
                  <a16:creationId xmlns:a16="http://schemas.microsoft.com/office/drawing/2014/main" id="{3DAD0A9E-7456-479D-B2A3-60C7956030BB}"/>
                </a:ext>
              </a:extLst>
            </p:cNvPr>
            <p:cNvSpPr/>
            <p:nvPr/>
          </p:nvSpPr>
          <p:spPr>
            <a:xfrm>
              <a:off x="4241848" y="1571625"/>
              <a:ext cx="46307" cy="284981"/>
            </a:xfrm>
            <a:prstGeom prst="upDownArrow">
              <a:avLst>
                <a:gd name="adj1" fmla="val 18197"/>
                <a:gd name="adj2" fmla="val 20118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4F30BCD-DBD3-4DE7-9D56-6F8027F83EB7}"/>
                    </a:ext>
                  </a:extLst>
                </p:cNvPr>
                <p:cNvSpPr txBox="1"/>
                <p:nvPr/>
              </p:nvSpPr>
              <p:spPr>
                <a:xfrm>
                  <a:off x="4392117" y="1571625"/>
                  <a:ext cx="2247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4F30BCD-DBD3-4DE7-9D56-6F8027F83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2117" y="1571625"/>
                  <a:ext cx="22474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1622" r="-21622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952A139A-84C3-42A2-A066-419CF4154AFB}"/>
              </a:ext>
            </a:extLst>
          </p:cNvPr>
          <p:cNvSpPr txBox="1"/>
          <p:nvPr/>
        </p:nvSpPr>
        <p:spPr>
          <a:xfrm>
            <a:off x="5058977" y="1006862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44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1DF3E428-BC64-4901-938F-FD73B37DFC3C}"/>
              </a:ext>
            </a:extLst>
          </p:cNvPr>
          <p:cNvGrpSpPr/>
          <p:nvPr/>
        </p:nvGrpSpPr>
        <p:grpSpPr>
          <a:xfrm>
            <a:off x="2207199" y="2730962"/>
            <a:ext cx="7755952" cy="2962800"/>
            <a:chOff x="2207199" y="2730962"/>
            <a:chExt cx="7755952" cy="29628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8AE2B26-836D-41B6-B1B5-87BA24F41AC1}"/>
                </a:ext>
              </a:extLst>
            </p:cNvPr>
            <p:cNvGrpSpPr/>
            <p:nvPr/>
          </p:nvGrpSpPr>
          <p:grpSpPr>
            <a:xfrm>
              <a:off x="2207199" y="2730962"/>
              <a:ext cx="7755952" cy="2962800"/>
              <a:chOff x="2207199" y="863583"/>
              <a:chExt cx="7755952" cy="2962800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14FA184C-C5B0-4765-AC9D-458D4C88D0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0823"/>
              <a:stretch/>
            </p:blipFill>
            <p:spPr>
              <a:xfrm>
                <a:off x="2207199" y="863583"/>
                <a:ext cx="7755952" cy="29628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6496DA65-BD14-400B-8F96-36AF336369C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269212" y="1964541"/>
                    <a:ext cx="2007794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altLang="zh-CN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7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zh-CN" sz="17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17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sz="1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700" b="0" i="1" smtClean="0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altLang="zh-CN" sz="17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  <m:sup>
                                <m:r>
                                  <a:rPr lang="en-US" altLang="zh-CN" sz="17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  <m:r>
                          <a:rPr lang="en-US" altLang="zh-CN" sz="17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a14:m>
                    <a:r>
                      <a:rPr lang="zh-CN" altLang="en-US" sz="1700" dirty="0"/>
                      <a:t> </a:t>
                    </a:r>
                    <a:r>
                      <a:rPr lang="en-US" altLang="zh-CN" sz="1700" dirty="0"/>
                      <a:t>(MHz)</a:t>
                    </a:r>
                    <a:endParaRPr lang="zh-CN" altLang="en-US" sz="1700" dirty="0"/>
                  </a:p>
                </p:txBody>
              </p:sp>
            </mc:Choice>
            <mc:Fallback xmlns="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6496DA65-BD14-400B-8F96-36AF336369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5269212" y="1964541"/>
                    <a:ext cx="2007794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256" t="-4545" r="-4883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文本框 1">
                    <a:extLst>
                      <a:ext uri="{FF2B5EF4-FFF2-40B4-BE49-F238E27FC236}">
                        <a16:creationId xmlns:a16="http://schemas.microsoft.com/office/drawing/2014/main" id="{2978C2CE-D9A3-47D1-84BF-8481FD704CB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949056" y="1956845"/>
                    <a:ext cx="943785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zh-CN" altLang="en-US" dirty="0"/>
                      <a:t> </a:t>
                    </a:r>
                    <a:r>
                      <a:rPr lang="en-US" altLang="zh-CN" dirty="0"/>
                      <a:t>(dB)</a:t>
                    </a:r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" name="文本框 1">
                    <a:extLst>
                      <a:ext uri="{FF2B5EF4-FFF2-40B4-BE49-F238E27FC236}">
                        <a16:creationId xmlns:a16="http://schemas.microsoft.com/office/drawing/2014/main" id="{2978C2CE-D9A3-47D1-84BF-8481FD704C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949056" y="1956845"/>
                    <a:ext cx="94378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8261" t="-14935" r="-50000" b="-129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A4DAA46-DC99-4815-9D7D-7AC5DA8252AB}"/>
                </a:ext>
              </a:extLst>
            </p:cNvPr>
            <p:cNvSpPr txBox="1"/>
            <p:nvPr/>
          </p:nvSpPr>
          <p:spPr>
            <a:xfrm>
              <a:off x="5399501" y="4382826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(a)</a:t>
              </a:r>
              <a:endParaRPr lang="zh-CN" altLang="en-US" sz="24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564F445-2A65-4D6F-807C-7B2F778BD69D}"/>
                </a:ext>
              </a:extLst>
            </p:cNvPr>
            <p:cNvSpPr txBox="1"/>
            <p:nvPr/>
          </p:nvSpPr>
          <p:spPr>
            <a:xfrm>
              <a:off x="9041710" y="4382826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(b)</a:t>
              </a:r>
              <a:endParaRPr lang="zh-CN" altLang="en-US" sz="2400"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47145B34-C5EB-4F8F-B3DA-F06A26850408}"/>
              </a:ext>
            </a:extLst>
          </p:cNvPr>
          <p:cNvSpPr txBox="1"/>
          <p:nvPr/>
        </p:nvSpPr>
        <p:spPr>
          <a:xfrm>
            <a:off x="565608" y="301659"/>
            <a:ext cx="3759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Characterize the YIG sphere</a:t>
            </a:r>
            <a:endParaRPr lang="zh-CN" altLang="en-US" sz="24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793DE98-0410-4997-987E-8CAB7B2A8BEC}"/>
              </a:ext>
            </a:extLst>
          </p:cNvPr>
          <p:cNvGrpSpPr/>
          <p:nvPr/>
        </p:nvGrpSpPr>
        <p:grpSpPr>
          <a:xfrm>
            <a:off x="4473927" y="5548760"/>
            <a:ext cx="3394979" cy="1084987"/>
            <a:chOff x="4719737" y="5090160"/>
            <a:chExt cx="3394979" cy="10849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744CF59-EC3D-43F4-8955-54FFEAE6876E}"/>
                    </a:ext>
                  </a:extLst>
                </p:cNvPr>
                <p:cNvSpPr txBox="1"/>
                <p:nvPr/>
              </p:nvSpPr>
              <p:spPr>
                <a:xfrm>
                  <a:off x="4719737" y="5186871"/>
                  <a:ext cx="2641749" cy="6304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744CF59-EC3D-43F4-8955-54FFEAE68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737" y="5186871"/>
                  <a:ext cx="2641749" cy="63042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4CC6217-F844-4344-A53D-70ED58D03CC2}"/>
                </a:ext>
              </a:extLst>
            </p:cNvPr>
            <p:cNvSpPr/>
            <p:nvPr/>
          </p:nvSpPr>
          <p:spPr>
            <a:xfrm>
              <a:off x="6171417" y="5090160"/>
              <a:ext cx="1351280" cy="82296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71DF845-5371-4942-AFF6-A3BA8273101D}"/>
                    </a:ext>
                  </a:extLst>
                </p:cNvPr>
                <p:cNvSpPr txBox="1"/>
                <p:nvPr/>
              </p:nvSpPr>
              <p:spPr>
                <a:xfrm>
                  <a:off x="7630160" y="5805815"/>
                  <a:ext cx="48455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71DF845-5371-4942-AFF6-A3BA827310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160" y="5805815"/>
                  <a:ext cx="48455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6250" r="-1250" b="-1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3" name="图片 42">
            <a:extLst>
              <a:ext uri="{FF2B5EF4-FFF2-40B4-BE49-F238E27FC236}">
                <a16:creationId xmlns:a16="http://schemas.microsoft.com/office/drawing/2014/main" id="{93DAA78A-6E29-4300-BDA0-3CDF90661B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82" b="98088" l="4865" r="98919">
                        <a14:foregroundMark x1="11171" y1="40153" x2="4685" y2="64054"/>
                        <a14:foregroundMark x1="4685" y1="64054" x2="11171" y2="40727"/>
                        <a14:foregroundMark x1="11171" y1="40727" x2="5405" y2="57361"/>
                        <a14:foregroundMark x1="25405" y1="89866" x2="55856" y2="99426"/>
                        <a14:foregroundMark x1="55856" y1="99426" x2="34054" y2="88145"/>
                        <a14:foregroundMark x1="34054" y1="88145" x2="27387" y2="90249"/>
                        <a14:foregroundMark x1="31171" y1="90057" x2="53153" y2="98470"/>
                        <a14:foregroundMark x1="53153" y1="98470" x2="32072" y2="89484"/>
                        <a14:foregroundMark x1="32072" y1="89484" x2="31351" y2="90057"/>
                        <a14:foregroundMark x1="92973" y1="34226" x2="86486" y2="10516"/>
                        <a14:foregroundMark x1="86486" y1="10516" x2="75495" y2="32314"/>
                        <a14:foregroundMark x1="75495" y1="32314" x2="92432" y2="34226"/>
                        <a14:foregroundMark x1="68829" y1="23901" x2="84144" y2="6310"/>
                        <a14:foregroundMark x1="84144" y1="6310" x2="98919" y2="24857"/>
                        <a14:foregroundMark x1="98919" y1="24857" x2="82883" y2="43595"/>
                        <a14:foregroundMark x1="82883" y1="43595" x2="67568" y2="26195"/>
                        <a14:foregroundMark x1="67568" y1="26195" x2="67568" y2="26195"/>
                        <a14:foregroundMark x1="72252" y1="21415" x2="87207" y2="9178"/>
                        <a14:foregroundMark x1="83423" y1="10516" x2="75135" y2="19120"/>
                        <a14:foregroundMark x1="97477" y1="30402" x2="77838" y2="37859"/>
                        <a14:foregroundMark x1="60901" y1="15679" x2="40360" y2="3824"/>
                        <a14:foregroundMark x1="40360" y1="3824" x2="38919" y2="17782"/>
                        <a14:foregroundMark x1="40180" y1="24665" x2="45946" y2="1338"/>
                        <a14:foregroundMark x1="45946" y1="1338" x2="66126" y2="12428"/>
                        <a14:foregroundMark x1="66126" y1="12428" x2="58559" y2="19885"/>
                        <a14:foregroundMark x1="61982" y1="17400" x2="45045" y2="1530"/>
                        <a14:foregroundMark x1="45045" y1="1530" x2="39640" y2="13576"/>
                        <a14:foregroundMark x1="50090" y1="3442" x2="48829" y2="4398"/>
                        <a14:foregroundMark x1="49009" y1="2294" x2="72432" y2="1147"/>
                        <a14:foregroundMark x1="72432" y1="1147" x2="63784" y2="24092"/>
                        <a14:foregroundMark x1="63784" y1="24092" x2="45766" y2="9178"/>
                        <a14:foregroundMark x1="45766" y1="9178" x2="50991" y2="3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0733" y="972223"/>
            <a:ext cx="1526388" cy="143838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ABEBF084-0AFA-4775-8CD9-D57C4BEBD51F}"/>
              </a:ext>
            </a:extLst>
          </p:cNvPr>
          <p:cNvSpPr txBox="1"/>
          <p:nvPr/>
        </p:nvSpPr>
        <p:spPr>
          <a:xfrm>
            <a:off x="5639301" y="913381"/>
            <a:ext cx="3371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Intrinsic damping</a:t>
            </a:r>
          </a:p>
          <a:p>
            <a:pPr lvl="3"/>
            <a:r>
              <a:rPr lang="en-US" altLang="zh-CN" dirty="0"/>
              <a:t> – Gilbert Damping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99F6B7C-CD20-4304-8C47-A320FCB4FD1A}"/>
              </a:ext>
            </a:extLst>
          </p:cNvPr>
          <p:cNvSpPr/>
          <p:nvPr/>
        </p:nvSpPr>
        <p:spPr>
          <a:xfrm>
            <a:off x="5639301" y="1591339"/>
            <a:ext cx="40639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External damping</a:t>
            </a:r>
          </a:p>
          <a:p>
            <a:pPr lvl="3"/>
            <a:r>
              <a:rPr lang="en-US" altLang="zh-CN" dirty="0"/>
              <a:t> – cooperative damping</a:t>
            </a:r>
          </a:p>
          <a:p>
            <a:pPr lvl="3"/>
            <a:r>
              <a:rPr lang="en-US" altLang="zh-CN" dirty="0"/>
              <a:t> – </a:t>
            </a:r>
            <a:r>
              <a:rPr lang="en-US" altLang="zh-CN" dirty="0">
                <a:highlight>
                  <a:srgbClr val="FFFF00"/>
                </a:highlight>
              </a:rPr>
              <a:t>radiative damping</a:t>
            </a:r>
          </a:p>
          <a:p>
            <a:pPr lvl="3"/>
            <a:r>
              <a:rPr lang="en-US" altLang="zh-CN" dirty="0">
                <a:solidFill>
                  <a:schemeClr val="bg1"/>
                </a:solidFill>
              </a:rPr>
              <a:t> – other damping channels</a:t>
            </a:r>
          </a:p>
        </p:txBody>
      </p:sp>
    </p:spTree>
    <p:extLst>
      <p:ext uri="{BB962C8B-B14F-4D97-AF65-F5344CB8AC3E}">
        <p14:creationId xmlns:p14="http://schemas.microsoft.com/office/powerpoint/2010/main" val="324111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C3E2FC-2C43-42B7-8A0D-2BF4ABB92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70" y="50800"/>
            <a:ext cx="4800000" cy="36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5C4013C-DBF2-4C80-B5EA-289AA88F39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3"/>
          <a:stretch/>
        </p:blipFill>
        <p:spPr>
          <a:xfrm>
            <a:off x="1394770" y="3398520"/>
            <a:ext cx="4800000" cy="34594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FF34F53-1F71-468C-A917-F156319012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7230" y="3258000"/>
            <a:ext cx="4800000" cy="35999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F2DE37F-3030-4820-8443-F360FEED1D71}"/>
              </a:ext>
            </a:extLst>
          </p:cNvPr>
          <p:cNvSpPr txBox="1"/>
          <p:nvPr/>
        </p:nvSpPr>
        <p:spPr>
          <a:xfrm>
            <a:off x="3211277" y="0"/>
            <a:ext cx="11669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21  </a:t>
            </a:r>
            <a:r>
              <a:rPr lang="en-US" altLang="zh-CN" dirty="0"/>
              <a:t>mapping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9B88B9-ECD6-414E-BA0D-3EE2D90A1C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7230" y="0"/>
            <a:ext cx="4800000" cy="35999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B2CF270-43D4-4169-A31C-A28972565DD5}"/>
              </a:ext>
            </a:extLst>
          </p:cNvPr>
          <p:cNvSpPr txBox="1"/>
          <p:nvPr/>
        </p:nvSpPr>
        <p:spPr>
          <a:xfrm>
            <a:off x="7813739" y="0"/>
            <a:ext cx="117981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21  </a:t>
            </a:r>
            <a:r>
              <a:rPr lang="en-US" altLang="zh-CN" dirty="0"/>
              <a:t>waterfall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F104C8-8091-4D59-BF4E-C01F4F7654AB}"/>
              </a:ext>
            </a:extLst>
          </p:cNvPr>
          <p:cNvSpPr txBox="1"/>
          <p:nvPr/>
        </p:nvSpPr>
        <p:spPr>
          <a:xfrm>
            <a:off x="7458096" y="93273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Center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5120AD-E0B4-434C-A602-0D57E058296E}"/>
              </a:ext>
            </a:extLst>
          </p:cNvPr>
          <p:cNvSpPr txBox="1"/>
          <p:nvPr/>
        </p:nvSpPr>
        <p:spPr>
          <a:xfrm>
            <a:off x="7458095" y="425573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Center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5315679-C833-4FEC-BBDE-69C8BFF3C4AA}"/>
              </a:ext>
            </a:extLst>
          </p:cNvPr>
          <p:cNvSpPr txBox="1"/>
          <p:nvPr/>
        </p:nvSpPr>
        <p:spPr>
          <a:xfrm>
            <a:off x="9445476" y="414639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Side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65EFAA-8F6B-4EBB-AA98-BBD5AC5A23A1}"/>
              </a:ext>
            </a:extLst>
          </p:cNvPr>
          <p:cNvSpPr txBox="1"/>
          <p:nvPr/>
        </p:nvSpPr>
        <p:spPr>
          <a:xfrm>
            <a:off x="9202926" y="97868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Side</a:t>
            </a:r>
            <a:endParaRPr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2C14F0F-53E5-481F-A1D1-545E96945FC2}"/>
              </a:ext>
            </a:extLst>
          </p:cNvPr>
          <p:cNvGrpSpPr/>
          <p:nvPr/>
        </p:nvGrpSpPr>
        <p:grpSpPr>
          <a:xfrm>
            <a:off x="8336270" y="960699"/>
            <a:ext cx="1046679" cy="3460653"/>
            <a:chOff x="8336270" y="960699"/>
            <a:chExt cx="1046679" cy="3460653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A7A91CA-AAC6-4164-8220-1DAED3C9A78B}"/>
                </a:ext>
              </a:extLst>
            </p:cNvPr>
            <p:cNvCxnSpPr>
              <a:cxnSpLocks/>
            </p:cNvCxnSpPr>
            <p:nvPr/>
          </p:nvCxnSpPr>
          <p:spPr>
            <a:xfrm>
              <a:off x="8336270" y="960699"/>
              <a:ext cx="0" cy="329503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509C5844-81CA-45DE-81B5-CBFB0224C467}"/>
                </a:ext>
              </a:extLst>
            </p:cNvPr>
            <p:cNvCxnSpPr>
              <a:cxnSpLocks/>
            </p:cNvCxnSpPr>
            <p:nvPr/>
          </p:nvCxnSpPr>
          <p:spPr>
            <a:xfrm>
              <a:off x="9022904" y="1075207"/>
              <a:ext cx="0" cy="300530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46F0A85F-BAF9-4C74-AAD7-4DDD9298E29C}"/>
                </a:ext>
              </a:extLst>
            </p:cNvPr>
            <p:cNvCxnSpPr>
              <a:cxnSpLocks/>
            </p:cNvCxnSpPr>
            <p:nvPr/>
          </p:nvCxnSpPr>
          <p:spPr>
            <a:xfrm>
              <a:off x="9382949" y="3924300"/>
              <a:ext cx="0" cy="4970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9D80F683-5554-49A7-BF9F-D1A0A51D955F}"/>
                </a:ext>
              </a:extLst>
            </p:cNvPr>
            <p:cNvCxnSpPr>
              <a:cxnSpLocks/>
            </p:cNvCxnSpPr>
            <p:nvPr/>
          </p:nvCxnSpPr>
          <p:spPr>
            <a:xfrm>
              <a:off x="9034334" y="3964003"/>
              <a:ext cx="337185" cy="933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13C8AFA-5565-4150-AA7E-386D391A217B}"/>
              </a:ext>
            </a:extLst>
          </p:cNvPr>
          <p:cNvGrpSpPr/>
          <p:nvPr/>
        </p:nvGrpSpPr>
        <p:grpSpPr>
          <a:xfrm>
            <a:off x="10931365" y="688341"/>
            <a:ext cx="804000" cy="901382"/>
            <a:chOff x="10931365" y="688341"/>
            <a:chExt cx="804000" cy="901382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E91D191-1312-46EF-B6CC-8B3DDC0DDCD9}"/>
                </a:ext>
              </a:extLst>
            </p:cNvPr>
            <p:cNvGrpSpPr/>
            <p:nvPr/>
          </p:nvGrpSpPr>
          <p:grpSpPr>
            <a:xfrm>
              <a:off x="10931365" y="1144657"/>
              <a:ext cx="804000" cy="445066"/>
              <a:chOff x="10931365" y="1144657"/>
              <a:chExt cx="804000" cy="445066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8F67E93A-3C2A-46E8-8ACC-7BE64E2DC6CB}"/>
                  </a:ext>
                </a:extLst>
              </p:cNvPr>
              <p:cNvSpPr/>
              <p:nvPr/>
            </p:nvSpPr>
            <p:spPr>
              <a:xfrm>
                <a:off x="11239431" y="1144657"/>
                <a:ext cx="180000" cy="180000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E2023C9-06F4-4103-B7D7-C1675CFD422E}"/>
                  </a:ext>
                </a:extLst>
              </p:cNvPr>
              <p:cNvSpPr/>
              <p:nvPr/>
            </p:nvSpPr>
            <p:spPr>
              <a:xfrm>
                <a:off x="10931365" y="1409723"/>
                <a:ext cx="804000" cy="180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392807A-FEB8-4D19-897E-0EF0B39A41B0}"/>
                </a:ext>
              </a:extLst>
            </p:cNvPr>
            <p:cNvSpPr/>
            <p:nvPr/>
          </p:nvSpPr>
          <p:spPr>
            <a:xfrm>
              <a:off x="11138787" y="924077"/>
              <a:ext cx="381288" cy="15113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0B1EDB47-395E-4890-9948-BE54EC78E7BF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V="1">
              <a:off x="11329431" y="688341"/>
              <a:ext cx="0" cy="2357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9DEC14A-6EFD-4526-9992-05C91078D8AF}"/>
              </a:ext>
            </a:extLst>
          </p:cNvPr>
          <p:cNvGrpSpPr/>
          <p:nvPr/>
        </p:nvGrpSpPr>
        <p:grpSpPr>
          <a:xfrm>
            <a:off x="10927431" y="4625068"/>
            <a:ext cx="804000" cy="1367896"/>
            <a:chOff x="10931365" y="221827"/>
            <a:chExt cx="804000" cy="1367896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614B036-3F37-4FCE-AA5E-C451C5429870}"/>
                </a:ext>
              </a:extLst>
            </p:cNvPr>
            <p:cNvGrpSpPr/>
            <p:nvPr/>
          </p:nvGrpSpPr>
          <p:grpSpPr>
            <a:xfrm>
              <a:off x="10931365" y="1144657"/>
              <a:ext cx="804000" cy="445066"/>
              <a:chOff x="10931365" y="1144657"/>
              <a:chExt cx="804000" cy="445066"/>
            </a:xfrm>
          </p:grpSpPr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F927A5C-82FB-4363-9F6C-750AC2BF07F2}"/>
                  </a:ext>
                </a:extLst>
              </p:cNvPr>
              <p:cNvSpPr/>
              <p:nvPr/>
            </p:nvSpPr>
            <p:spPr>
              <a:xfrm>
                <a:off x="11239431" y="1144657"/>
                <a:ext cx="180000" cy="180000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0EC26B5-A86E-4CA5-B929-C3DA7214F1CC}"/>
                  </a:ext>
                </a:extLst>
              </p:cNvPr>
              <p:cNvSpPr/>
              <p:nvPr/>
            </p:nvSpPr>
            <p:spPr>
              <a:xfrm>
                <a:off x="10931365" y="1409723"/>
                <a:ext cx="804000" cy="1800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688D18F8-10EC-42D5-B3B0-B369105CA733}"/>
                </a:ext>
              </a:extLst>
            </p:cNvPr>
            <p:cNvSpPr/>
            <p:nvPr/>
          </p:nvSpPr>
          <p:spPr>
            <a:xfrm>
              <a:off x="11142721" y="457563"/>
              <a:ext cx="381288" cy="15113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0FF1C7C-2B0A-44BF-8C96-FB87E8165037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V="1">
              <a:off x="11333365" y="221827"/>
              <a:ext cx="0" cy="23573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576B27F-691F-434E-AE3C-FEF4C9BE6878}"/>
                  </a:ext>
                </a:extLst>
              </p:cNvPr>
              <p:cNvSpPr txBox="1"/>
              <p:nvPr/>
            </p:nvSpPr>
            <p:spPr>
              <a:xfrm>
                <a:off x="10583803" y="1825459"/>
                <a:ext cx="16348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≈ 0.0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5 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576B27F-691F-434E-AE3C-FEF4C9BE6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803" y="1825459"/>
                <a:ext cx="163487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2F4E637-A520-4FC4-9409-1C991178AA51}"/>
                  </a:ext>
                </a:extLst>
              </p:cNvPr>
              <p:cNvSpPr txBox="1"/>
              <p:nvPr/>
            </p:nvSpPr>
            <p:spPr>
              <a:xfrm>
                <a:off x="10675518" y="6120227"/>
                <a:ext cx="15066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≈ 5.6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2F4E637-A520-4FC4-9409-1C991178A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518" y="6120227"/>
                <a:ext cx="15066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箭头: 上 33">
            <a:extLst>
              <a:ext uri="{FF2B5EF4-FFF2-40B4-BE49-F238E27FC236}">
                <a16:creationId xmlns:a16="http://schemas.microsoft.com/office/drawing/2014/main" id="{0CA1D6E6-B05B-426E-8223-75CC11380B0D}"/>
              </a:ext>
            </a:extLst>
          </p:cNvPr>
          <p:cNvSpPr/>
          <p:nvPr/>
        </p:nvSpPr>
        <p:spPr>
          <a:xfrm rot="10800000">
            <a:off x="4140085" y="688340"/>
            <a:ext cx="76723" cy="461955"/>
          </a:xfrm>
          <a:prstGeom prst="upArrow">
            <a:avLst>
              <a:gd name="adj1" fmla="val 36207"/>
              <a:gd name="adj2" fmla="val 2201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E101A91-8F1D-4ED0-BC9D-3D3149E474F3}"/>
              </a:ext>
            </a:extLst>
          </p:cNvPr>
          <p:cNvGrpSpPr/>
          <p:nvPr/>
        </p:nvGrpSpPr>
        <p:grpSpPr>
          <a:xfrm>
            <a:off x="6175471" y="1030142"/>
            <a:ext cx="261610" cy="1278521"/>
            <a:chOff x="6175471" y="1030142"/>
            <a:chExt cx="261610" cy="1278521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FC72CE4-7AFC-4010-9AEC-188FDEB27750}"/>
                </a:ext>
              </a:extLst>
            </p:cNvPr>
            <p:cNvSpPr txBox="1"/>
            <p:nvPr/>
          </p:nvSpPr>
          <p:spPr>
            <a:xfrm>
              <a:off x="6175471" y="1030142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0ED080A-84E0-4116-A893-71FA42C62DBC}"/>
                </a:ext>
              </a:extLst>
            </p:cNvPr>
            <p:cNvSpPr txBox="1"/>
            <p:nvPr/>
          </p:nvSpPr>
          <p:spPr>
            <a:xfrm>
              <a:off x="6175471" y="14814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1FD8BB7-3B03-4719-A7C2-8718D0FA63BF}"/>
                </a:ext>
              </a:extLst>
            </p:cNvPr>
            <p:cNvSpPr txBox="1"/>
            <p:nvPr/>
          </p:nvSpPr>
          <p:spPr>
            <a:xfrm>
              <a:off x="6175471" y="1939331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</a:t>
              </a:r>
              <a:endParaRPr lang="zh-CN" altLang="en-US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A47C3D7-EC80-4AA5-B33A-3F2FD1234661}"/>
              </a:ext>
            </a:extLst>
          </p:cNvPr>
          <p:cNvGrpSpPr/>
          <p:nvPr/>
        </p:nvGrpSpPr>
        <p:grpSpPr>
          <a:xfrm>
            <a:off x="6181521" y="4279874"/>
            <a:ext cx="261610" cy="1278521"/>
            <a:chOff x="6175471" y="1030142"/>
            <a:chExt cx="261610" cy="1278521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66ED612-4550-47FD-9C1B-F6296F740087}"/>
                </a:ext>
              </a:extLst>
            </p:cNvPr>
            <p:cNvSpPr txBox="1"/>
            <p:nvPr/>
          </p:nvSpPr>
          <p:spPr>
            <a:xfrm>
              <a:off x="6175471" y="1030142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2CF492D-D371-4CF8-8F19-A27EA11F4B62}"/>
                </a:ext>
              </a:extLst>
            </p:cNvPr>
            <p:cNvSpPr txBox="1"/>
            <p:nvPr/>
          </p:nvSpPr>
          <p:spPr>
            <a:xfrm>
              <a:off x="6175471" y="14814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</a:t>
              </a:r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DC90FA3-0DB0-4FD6-9C5F-6D5CFAC7AE34}"/>
                </a:ext>
              </a:extLst>
            </p:cNvPr>
            <p:cNvSpPr txBox="1"/>
            <p:nvPr/>
          </p:nvSpPr>
          <p:spPr>
            <a:xfrm>
              <a:off x="6175471" y="1939331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</a:t>
              </a:r>
              <a:endParaRPr lang="zh-CN" altLang="en-US" dirty="0"/>
            </a:p>
          </p:txBody>
        </p:sp>
      </p:grpSp>
      <p:sp>
        <p:nvSpPr>
          <p:cNvPr id="51" name="箭头: 上 50">
            <a:extLst>
              <a:ext uri="{FF2B5EF4-FFF2-40B4-BE49-F238E27FC236}">
                <a16:creationId xmlns:a16="http://schemas.microsoft.com/office/drawing/2014/main" id="{8254A88A-1E35-43A7-AADF-10474D9803A1}"/>
              </a:ext>
            </a:extLst>
          </p:cNvPr>
          <p:cNvSpPr/>
          <p:nvPr/>
        </p:nvSpPr>
        <p:spPr>
          <a:xfrm rot="10800000">
            <a:off x="4538873" y="3619049"/>
            <a:ext cx="76723" cy="461955"/>
          </a:xfrm>
          <a:prstGeom prst="upArrow">
            <a:avLst>
              <a:gd name="adj1" fmla="val 36207"/>
              <a:gd name="adj2" fmla="val 2201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上 52">
            <a:extLst>
              <a:ext uri="{FF2B5EF4-FFF2-40B4-BE49-F238E27FC236}">
                <a16:creationId xmlns:a16="http://schemas.microsoft.com/office/drawing/2014/main" id="{A53B5E07-A575-4241-A622-158D40C100DB}"/>
              </a:ext>
            </a:extLst>
          </p:cNvPr>
          <p:cNvSpPr/>
          <p:nvPr/>
        </p:nvSpPr>
        <p:spPr>
          <a:xfrm>
            <a:off x="3178207" y="2078785"/>
            <a:ext cx="76723" cy="461955"/>
          </a:xfrm>
          <a:prstGeom prst="upArrow">
            <a:avLst>
              <a:gd name="adj1" fmla="val 36207"/>
              <a:gd name="adj2" fmla="val 2201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上 62">
            <a:extLst>
              <a:ext uri="{FF2B5EF4-FFF2-40B4-BE49-F238E27FC236}">
                <a16:creationId xmlns:a16="http://schemas.microsoft.com/office/drawing/2014/main" id="{5227E58B-B793-4EDF-B854-70F9D16AA267}"/>
              </a:ext>
            </a:extLst>
          </p:cNvPr>
          <p:cNvSpPr/>
          <p:nvPr/>
        </p:nvSpPr>
        <p:spPr>
          <a:xfrm>
            <a:off x="3178207" y="5259837"/>
            <a:ext cx="76723" cy="461955"/>
          </a:xfrm>
          <a:prstGeom prst="upArrow">
            <a:avLst>
              <a:gd name="adj1" fmla="val 36207"/>
              <a:gd name="adj2" fmla="val 2201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9BECFA-6BEF-4246-8762-717CBA73F133}"/>
              </a:ext>
            </a:extLst>
          </p:cNvPr>
          <p:cNvSpPr txBox="1"/>
          <p:nvPr/>
        </p:nvSpPr>
        <p:spPr>
          <a:xfrm>
            <a:off x="43120" y="101739"/>
            <a:ext cx="1682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Level attraction measurements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353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1" grpId="0" animBg="1"/>
      <p:bldP spid="53" grpId="0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7A2232-F958-44FE-93DE-0760B048A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0531" y="465146"/>
            <a:ext cx="8310936" cy="557106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3178E89-792C-4D48-8BBD-812204D76F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282" b="14798"/>
          <a:stretch/>
        </p:blipFill>
        <p:spPr>
          <a:xfrm>
            <a:off x="1750217" y="6036213"/>
            <a:ext cx="8691563" cy="73897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6EBA441-259B-4CF3-BB1B-1EBE6F41BDC0}"/>
              </a:ext>
            </a:extLst>
          </p:cNvPr>
          <p:cNvSpPr txBox="1"/>
          <p:nvPr/>
        </p:nvSpPr>
        <p:spPr>
          <a:xfrm>
            <a:off x="428264" y="8281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Level attraction data analysis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339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0EBD9C4-C012-4315-8D14-6C3C76D09929}"/>
              </a:ext>
            </a:extLst>
          </p:cNvPr>
          <p:cNvSpPr txBox="1"/>
          <p:nvPr/>
        </p:nvSpPr>
        <p:spPr>
          <a:xfrm>
            <a:off x="752355" y="499498"/>
            <a:ext cx="281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Conclusion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6056FF-A86A-4C30-A270-1E4CC8896D14}"/>
              </a:ext>
            </a:extLst>
          </p:cNvPr>
          <p:cNvSpPr txBox="1"/>
          <p:nvPr/>
        </p:nvSpPr>
        <p:spPr>
          <a:xfrm>
            <a:off x="789008" y="1781660"/>
            <a:ext cx="10613984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/>
              <a:t>By using a loop sensor, an additional damping channel has been induced to the YIG sphere.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/>
              <a:t>When changing the loop induced damping, the coupling strength remain the same while the ZDC has shifted a lot.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dirty="0"/>
              <a:t>This study investigate the relation between the cooperative damping and dissipative coupling.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8204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D785D7E-5669-4920-8439-578773A02A76}"/>
                  </a:ext>
                </a:extLst>
              </p:cNvPr>
              <p:cNvSpPr txBox="1"/>
              <p:nvPr/>
            </p:nvSpPr>
            <p:spPr>
              <a:xfrm>
                <a:off x="593889" y="919113"/>
                <a:ext cx="2856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/>
                  <a:t>  - the external damping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D785D7E-5669-4920-8439-578773A02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89" y="919113"/>
                <a:ext cx="2856616" cy="276999"/>
              </a:xfrm>
              <a:prstGeom prst="rect">
                <a:avLst/>
              </a:prstGeom>
              <a:blipFill>
                <a:blip r:embed="rId2"/>
                <a:stretch>
                  <a:fillRect l="-2132" t="-28889" r="-4264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6859CD1-01F3-4509-A6C8-C65E5503A6B8}"/>
                  </a:ext>
                </a:extLst>
              </p:cNvPr>
              <p:cNvSpPr txBox="1"/>
              <p:nvPr/>
            </p:nvSpPr>
            <p:spPr>
              <a:xfrm>
                <a:off x="593889" y="2136742"/>
                <a:ext cx="5110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altLang="zh-CN" dirty="0"/>
                  <a:t> - extra damping channel induced by loop sensor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6859CD1-01F3-4509-A6C8-C65E5503A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89" y="2136742"/>
                <a:ext cx="5110694" cy="276999"/>
              </a:xfrm>
              <a:prstGeom prst="rect">
                <a:avLst/>
              </a:prstGeom>
              <a:blipFill>
                <a:blip r:embed="rId3"/>
                <a:stretch>
                  <a:fillRect l="-1192" t="-28889" r="-1907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40FF73E-DE3E-4318-B366-E295F8A4AD4E}"/>
                  </a:ext>
                </a:extLst>
              </p:cNvPr>
              <p:cNvSpPr txBox="1"/>
              <p:nvPr/>
            </p:nvSpPr>
            <p:spPr>
              <a:xfrm>
                <a:off x="631720" y="1527928"/>
                <a:ext cx="28187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/>
                  <a:t> - the intrinsic  damping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40FF73E-DE3E-4318-B366-E295F8A4A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20" y="1527928"/>
                <a:ext cx="2818785" cy="276999"/>
              </a:xfrm>
              <a:prstGeom prst="rect">
                <a:avLst/>
              </a:prstGeom>
              <a:blipFill>
                <a:blip r:embed="rId4"/>
                <a:stretch>
                  <a:fillRect l="-3030" t="-28889" r="-4545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4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245</Words>
  <Application>Microsoft Office PowerPoint</Application>
  <PresentationFormat>宽屏</PresentationFormat>
  <Paragraphs>77</Paragraphs>
  <Slides>8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Arial</vt:lpstr>
      <vt:lpstr>Cambria Math</vt:lpstr>
      <vt:lpstr>Times New Roman</vt:lpstr>
      <vt:lpstr>Office 主题​​</vt:lpstr>
      <vt:lpstr>Damping influenced level attraction in CMP systems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Yutong Zhao</dc:creator>
  <cp:lastModifiedBy>Yutong Zhao</cp:lastModifiedBy>
  <cp:revision>45</cp:revision>
  <dcterms:created xsi:type="dcterms:W3CDTF">2019-09-16T15:57:38Z</dcterms:created>
  <dcterms:modified xsi:type="dcterms:W3CDTF">2020-09-29T18:28:25Z</dcterms:modified>
</cp:coreProperties>
</file>