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05" r:id="rId5"/>
    <p:sldId id="262" r:id="rId7"/>
    <p:sldId id="264" r:id="rId8"/>
    <p:sldId id="266" r:id="rId9"/>
    <p:sldId id="267" r:id="rId10"/>
    <p:sldId id="271" r:id="rId11"/>
    <p:sldId id="306" r:id="rId12"/>
    <p:sldId id="307" r:id="rId13"/>
    <p:sldId id="316" r:id="rId14"/>
    <p:sldId id="276" r:id="rId15"/>
    <p:sldId id="317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1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54" y="685800"/>
            <a:ext cx="5339946" cy="5486400"/>
          </a:xfrm>
          <a:prstGeom prst="rect">
            <a:avLst/>
          </a:prstGeom>
        </p:spPr>
      </p:pic>
      <p:pic>
        <p:nvPicPr>
          <p:cNvPr id="5" name="图片 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114356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114356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1167059" y="248307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4"/>
            </p:custDataLst>
          </p:nvPr>
        </p:nvSpPr>
        <p:spPr>
          <a:xfrm>
            <a:off x="116705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770270"/>
            <a:ext cx="4064000" cy="20877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254375" y="3226653"/>
            <a:ext cx="5683250" cy="97155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59087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5913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34440"/>
            <a:ext cx="4271957" cy="438912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4972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60340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59130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339946" cy="548640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6830042" y="3931920"/>
            <a:ext cx="1921510" cy="37084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6730982" y="2339975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idx="15" hasCustomPrompt="1"/>
            <p:custDataLst>
              <p:tags r:id="rId13"/>
            </p:custDataLst>
          </p:nvPr>
        </p:nvSpPr>
        <p:spPr>
          <a:xfrm>
            <a:off x="8999845" y="3931920"/>
            <a:ext cx="1921510" cy="37084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80395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91995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91195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08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18.xml"/><Relationship Id="rId28" Type="http://schemas.openxmlformats.org/officeDocument/2006/relationships/tags" Target="../tags/tag240.xml"/><Relationship Id="rId27" Type="http://schemas.openxmlformats.org/officeDocument/2006/relationships/tags" Target="../tags/tag239.xml"/><Relationship Id="rId26" Type="http://schemas.openxmlformats.org/officeDocument/2006/relationships/tags" Target="../tags/tag238.xml"/><Relationship Id="rId25" Type="http://schemas.openxmlformats.org/officeDocument/2006/relationships/tags" Target="../tags/tag237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tags" Target="../tags/tag218.xml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tags" Target="../tags/tag2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4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4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6.xml"/><Relationship Id="rId10" Type="http://schemas.openxmlformats.org/officeDocument/2006/relationships/image" Target="../media/image8.jpeg"/><Relationship Id="rId1" Type="http://schemas.openxmlformats.org/officeDocument/2006/relationships/tags" Target="../tags/tag24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63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image" Target="../media/image5.jpeg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73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7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91.xml"/><Relationship Id="rId10" Type="http://schemas.openxmlformats.org/officeDocument/2006/relationships/image" Target="../media/image6.png"/><Relationship Id="rId1" Type="http://schemas.openxmlformats.org/officeDocument/2006/relationships/tags" Target="../tags/tag1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99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06.xml"/><Relationship Id="rId13" Type="http://schemas.openxmlformats.org/officeDocument/2006/relationships/image" Target="../media/image7.jpeg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1143563" y="3592513"/>
            <a:ext cx="36647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5"/>
          <p:cNvSpPr txBox="1"/>
          <p:nvPr>
            <p:custDataLst>
              <p:tags r:id="rId2"/>
            </p:custDataLst>
          </p:nvPr>
        </p:nvSpPr>
        <p:spPr>
          <a:xfrm>
            <a:off x="1190553" y="1655763"/>
            <a:ext cx="1725930" cy="736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altLang="zh-CN" sz="44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1143635" y="3874135"/>
            <a:ext cx="2491105" cy="40894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小组成员：赵宇轩，施仝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1143564" y="4348797"/>
            <a:ext cx="1910715" cy="408940"/>
          </a:xfrm>
        </p:spPr>
        <p:txBody>
          <a:bodyPr wrap="square">
            <a:normAutofit/>
          </a:bodyPr>
          <a:lstStyle/>
          <a:p>
            <a:r>
              <a:rPr lang="en-US" altLang="zh-CN">
                <a:solidFill>
                  <a:schemeClr val="lt1"/>
                </a:solidFill>
              </a:rPr>
              <a:t>2020/06/02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1167130" y="2482850"/>
            <a:ext cx="5772150" cy="970915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分布式数据库系统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高容错性、可构建在廉价机器上</a:t>
            </a:r>
            <a:endParaRPr lang="zh-CN" altLang="en-US" sz="2000" spc="1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适合批处理</a:t>
            </a:r>
            <a:endParaRPr lang="zh-CN" altLang="en-US" sz="2000" spc="1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适合大数据处理</a:t>
            </a:r>
            <a:endParaRPr lang="zh-CN" altLang="en-US" sz="2000" spc="1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spc="1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流式文件访问</a:t>
            </a:r>
            <a:endParaRPr lang="zh-CN" altLang="en-US" sz="2000" spc="1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特点：</a:t>
            </a:r>
            <a:endParaRPr lang="zh-CN" altLang="en-US" sz="24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334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+mn-ea"/>
                <a:sym typeface="+mn-ea"/>
              </a:rPr>
              <a:t>1.不支持低延迟访问</a:t>
            </a:r>
            <a:endParaRPr lang="en-US" altLang="zh-CN" sz="2000" spc="100" dirty="0">
              <a:solidFill>
                <a:schemeClr val="lt1"/>
              </a:solidFill>
              <a:latin typeface="+mn-ea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+mn-ea"/>
                <a:sym typeface="+mn-ea"/>
              </a:rPr>
              <a:t>2.不适合小文件存储</a:t>
            </a:r>
            <a:endParaRPr lang="en-US" altLang="zh-CN" sz="2000" spc="100" dirty="0">
              <a:solidFill>
                <a:schemeClr val="lt1"/>
              </a:solidFill>
              <a:latin typeface="+mn-ea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+mn-ea"/>
                <a:sym typeface="+mn-ea"/>
              </a:rPr>
              <a:t>3.不支持并发写入</a:t>
            </a:r>
            <a:endParaRPr lang="en-US" altLang="zh-CN" sz="2000" spc="100" dirty="0">
              <a:solidFill>
                <a:schemeClr val="lt1"/>
              </a:solidFill>
              <a:latin typeface="+mn-ea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00" dirty="0">
                <a:solidFill>
                  <a:schemeClr val="lt1"/>
                </a:solidFill>
                <a:latin typeface="+mn-ea"/>
                <a:sym typeface="+mn-ea"/>
              </a:rPr>
              <a:t>4.不支持修改</a:t>
            </a:r>
            <a:endParaRPr lang="en-US" altLang="zh-CN" sz="2000" spc="100" dirty="0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局限：</a:t>
            </a:r>
            <a:endParaRPr lang="zh-CN" altLang="en-US" sz="24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5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9"/>
            </p:custDataLst>
          </p:nvPr>
        </p:nvCxnSpPr>
        <p:spPr>
          <a:xfrm>
            <a:off x="6094090" y="2000850"/>
            <a:ext cx="0" cy="36195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>
            <p:custDataLst>
              <p:tags r:id="rId10"/>
            </p:custDataLst>
          </p:nvPr>
        </p:nvCxnSpPr>
        <p:spPr>
          <a:xfrm>
            <a:off x="7095979" y="3808005"/>
            <a:ext cx="3730171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>
            <p:custDataLst>
              <p:tags r:id="rId11"/>
            </p:custDataLst>
          </p:nvPr>
        </p:nvCxnSpPr>
        <p:spPr>
          <a:xfrm>
            <a:off x="1361636" y="3808005"/>
            <a:ext cx="3730171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>
            <p:custDataLst>
              <p:tags r:id="rId12"/>
            </p:custDataLst>
          </p:nvPr>
        </p:nvSpPr>
        <p:spPr>
          <a:xfrm>
            <a:off x="2269594" y="2000672"/>
            <a:ext cx="2851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HDFS客户端</a:t>
            </a:r>
            <a:endParaRPr lang="zh-CN" altLang="en-US" sz="20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3"/>
            </p:custDataLst>
          </p:nvPr>
        </p:nvSpPr>
        <p:spPr>
          <a:xfrm>
            <a:off x="2269490" y="2483485"/>
            <a:ext cx="2851150" cy="122618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fontScale="25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555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1、提供一些命令来管理、访问 HDFS，比如启动或者关闭HDFS。</a:t>
            </a:r>
            <a:endParaRPr lang="zh-CN" altLang="en-US" sz="3555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555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2、与 DataNode 交互，读取或者写入数据；读取时，要与 NameNode 交互，获取文件的位置信息；写入 HDFS 的时候，Client 将文件切分成 一个一个的Block，然后进行存储</a:t>
            </a: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椭圆 56"/>
          <p:cNvSpPr/>
          <p:nvPr>
            <p:custDataLst>
              <p:tags r:id="rId14"/>
            </p:custDataLst>
          </p:nvPr>
        </p:nvSpPr>
        <p:spPr>
          <a:xfrm>
            <a:off x="1332699" y="2370364"/>
            <a:ext cx="688668" cy="688668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>
            <p:custDataLst>
              <p:tags r:id="rId15"/>
            </p:custDataLst>
          </p:nvPr>
        </p:nvSpPr>
        <p:spPr>
          <a:xfrm>
            <a:off x="1413178" y="2483866"/>
            <a:ext cx="527709" cy="4947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1"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16"/>
            </p:custDataLst>
          </p:nvPr>
        </p:nvSpPr>
        <p:spPr>
          <a:xfrm>
            <a:off x="2269594" y="4052237"/>
            <a:ext cx="2851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NameNode</a:t>
            </a:r>
            <a:endParaRPr lang="zh-CN" altLang="en-US" sz="20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7"/>
            </p:custDataLst>
          </p:nvPr>
        </p:nvSpPr>
        <p:spPr>
          <a:xfrm>
            <a:off x="2269594" y="4548726"/>
            <a:ext cx="2851150" cy="633600"/>
          </a:xfrm>
          <a:prstGeom prst="rect">
            <a:avLst/>
          </a:prstGeom>
          <a:noFill/>
        </p:spPr>
        <p:txBody>
          <a:bodyPr wrap="square" lIns="91440" tIns="0" rIns="91440" bIns="45720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5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1、管理 HDFS 的名称空间。</a:t>
            </a:r>
            <a:endParaRPr lang="zh-CN" altLang="en-US" sz="15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5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2、管理数据块（Block）映射信息</a:t>
            </a:r>
            <a:endParaRPr lang="zh-CN" altLang="en-US" sz="15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5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3、配置副本策略</a:t>
            </a:r>
            <a:endParaRPr lang="zh-CN" altLang="en-US" sz="15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5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4、处理客户端读写请求。</a:t>
            </a:r>
            <a:endParaRPr lang="zh-CN" altLang="en-US" sz="15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18"/>
            </p:custDataLst>
          </p:nvPr>
        </p:nvSpPr>
        <p:spPr>
          <a:xfrm>
            <a:off x="1332699" y="4616936"/>
            <a:ext cx="688668" cy="688668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>
            <p:custDataLst>
              <p:tags r:id="rId19"/>
            </p:custDataLst>
          </p:nvPr>
        </p:nvSpPr>
        <p:spPr>
          <a:xfrm>
            <a:off x="1413814" y="4730438"/>
            <a:ext cx="527709" cy="4947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kumimoji="1"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20"/>
            </p:custDataLst>
          </p:nvPr>
        </p:nvSpPr>
        <p:spPr>
          <a:xfrm>
            <a:off x="8003543" y="2141580"/>
            <a:ext cx="2851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DataNode</a:t>
            </a:r>
            <a:endParaRPr lang="zh-CN" altLang="en-US" sz="20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21"/>
            </p:custDataLst>
          </p:nvPr>
        </p:nvSpPr>
        <p:spPr>
          <a:xfrm>
            <a:off x="8003543" y="2578379"/>
            <a:ext cx="2851150" cy="63360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1、存储实际的数据块。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2、执行数据块的读/写操作。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椭圆 64"/>
          <p:cNvSpPr/>
          <p:nvPr>
            <p:custDataLst>
              <p:tags r:id="rId22"/>
            </p:custDataLst>
          </p:nvPr>
        </p:nvSpPr>
        <p:spPr>
          <a:xfrm>
            <a:off x="7067436" y="2370364"/>
            <a:ext cx="688668" cy="688668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>
            <p:custDataLst>
              <p:tags r:id="rId23"/>
            </p:custDataLst>
          </p:nvPr>
        </p:nvSpPr>
        <p:spPr>
          <a:xfrm>
            <a:off x="7147916" y="2483866"/>
            <a:ext cx="527709" cy="4947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1"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24"/>
            </p:custDataLst>
          </p:nvPr>
        </p:nvSpPr>
        <p:spPr>
          <a:xfrm>
            <a:off x="8003540" y="4118610"/>
            <a:ext cx="3677920" cy="429895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Secondary NameNode</a:t>
            </a:r>
            <a:endParaRPr lang="zh-CN" altLang="en-US" sz="20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25"/>
            </p:custDataLst>
          </p:nvPr>
        </p:nvSpPr>
        <p:spPr>
          <a:xfrm>
            <a:off x="8003540" y="4617085"/>
            <a:ext cx="3624580" cy="1197610"/>
          </a:xfrm>
          <a:prstGeom prst="rect">
            <a:avLst/>
          </a:prstGeom>
          <a:noFill/>
        </p:spPr>
        <p:txBody>
          <a:bodyPr wrap="square" lIns="91440" tIns="0" rIns="91440" bIns="45720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1、辅助 NameNode，分担其工作量。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2、定期合并 fsimage和fsedits，并推送给NameNode。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3、在紧急情况下，可辅助恢复 NameNode。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椭圆 68"/>
          <p:cNvSpPr/>
          <p:nvPr>
            <p:custDataLst>
              <p:tags r:id="rId26"/>
            </p:custDataLst>
          </p:nvPr>
        </p:nvSpPr>
        <p:spPr>
          <a:xfrm>
            <a:off x="7067436" y="4616936"/>
            <a:ext cx="688668" cy="688668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>
            <p:custDataLst>
              <p:tags r:id="rId27"/>
            </p:custDataLst>
          </p:nvPr>
        </p:nvSpPr>
        <p:spPr>
          <a:xfrm>
            <a:off x="7147916" y="4730438"/>
            <a:ext cx="527709" cy="4947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kumimoji="1"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11480144-3642fafa57ed07c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920" y="2073275"/>
            <a:ext cx="5520055" cy="316801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zh-CN" altLang="en-US">
                <a:solidFill>
                  <a:schemeClr val="lt1"/>
                </a:solidFill>
              </a:rPr>
              <a:t>谢谢聆听</a:t>
            </a:r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6795636" y="3657022"/>
            <a:ext cx="438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548438" y="288675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256463" y="281744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MongoDB</a:t>
            </a:r>
            <a:endParaRPr lang="en-US" altLang="zh-CN" sz="2000" b="1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6548438" y="2186354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548438" y="1223058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spc="300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lt1"/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548438" y="447679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256463" y="440748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HDFS</a:t>
            </a:r>
            <a:endParaRPr lang="en-US" altLang="zh-CN" sz="2000" b="1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704715" y="1900963"/>
            <a:ext cx="2783205" cy="7867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第一章节</a:t>
            </a:r>
            <a:endParaRPr kumimoji="0" lang="zh-CN" altLang="en-US" sz="440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04715" y="2786788"/>
            <a:ext cx="2782570" cy="307975"/>
          </a:xfrm>
          <a:prstGeom prst="rect">
            <a:avLst/>
          </a:prstGeom>
        </p:spPr>
        <p:txBody>
          <a:bodyPr wrap="square">
            <a:norm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PART ONE</a:t>
            </a:r>
            <a:endParaRPr kumimoji="0" lang="en-US" altLang="zh-CN" sz="1400" b="0" i="0" spc="20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3712210" y="2294028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7724775" y="2294028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标题 11"/>
          <p:cNvSpPr>
            <a:spLocks noGrp="1"/>
          </p:cNvSpPr>
          <p:nvPr>
            <p:ph type="ctrTitle" idx="13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olidFill>
                  <a:schemeClr val="lt1"/>
                </a:solidFill>
              </a:rPr>
              <a:t>MongoDB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折角形 33"/>
          <p:cNvSpPr/>
          <p:nvPr>
            <p:custDataLst>
              <p:tags r:id="rId9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任意多边形 8"/>
          <p:cNvSpPr/>
          <p:nvPr>
            <p:custDataLst>
              <p:tags r:id="rId10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11"/>
            </p:custDataLst>
          </p:nvPr>
        </p:nvSpPr>
        <p:spPr>
          <a:xfrm>
            <a:off x="919480" y="2160905"/>
            <a:ext cx="4562475" cy="1050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MongoDB是一个基于分布式文件存储的数据库。由C++语言编写。旨在为WEB应用提供可扩展的高性能数据存储解决方案。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图片 20" descr="3b292df5e0fe99257ad18e3d35a85edf8cb171f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1035" y="2823210"/>
            <a:ext cx="3961765" cy="1212215"/>
          </a:xfrm>
          <a:prstGeom prst="rect">
            <a:avLst/>
          </a:prstGeom>
        </p:spPr>
      </p:pic>
      <p:sp>
        <p:nvSpPr>
          <p:cNvPr id="22" name="Title 6"/>
          <p:cNvSpPr txBox="1"/>
          <p:nvPr>
            <p:custDataLst>
              <p:tags r:id="rId14"/>
            </p:custDataLst>
          </p:nvPr>
        </p:nvSpPr>
        <p:spPr>
          <a:xfrm>
            <a:off x="919480" y="3368040"/>
            <a:ext cx="4562475" cy="19551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是一个介于关系数据库和非关系数据库之间的产品，是非关系数据库当中功能最丰富，最像关系数据库的。它支持的数据结构非常松散，是类似json的bson格式，因此可以存储比较复杂的数据类型。Mongo最大的特点是它支持的查询语言非常强大，其语法有点类似于面向对象的查询语言，几乎可以实现类似关系数据库单表查询的绝大部分功能，而且还支持对数据建立索引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30" y="1516380"/>
            <a:ext cx="10975340" cy="596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它的特点是高性能、易部署、易使用，存储数据非常方便。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608330" y="2112645"/>
            <a:ext cx="10974070" cy="42354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主要功能特性有：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面向集合存储，易存储对象类型的数据。</a:t>
            </a:r>
            <a:endParaRPr 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2.模式自由。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3.支持动态查询。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4.支持完全索引，包含内部对象。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5.支持查询。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6.支持复制和故障恢复。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7.使用高效的二进制数据存储，包括大型对象（如视频等）。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8.自动处理碎片，以支持云计算层次的扩展性。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9.支持 Golang，RUBY，PYTHON，JAVA，C++，PHP，C#等多种语言。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10.文件存储格式为BSON（一种JSON的扩展）。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18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11.可通过网络访问。</a:t>
            </a:r>
            <a:endParaRPr lang="en-US" altLang="zh-CN" sz="118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0"/>
            </p:custDataLst>
          </p:nvPr>
        </p:nvGraphicFramePr>
        <p:xfrm>
          <a:off x="838200" y="1461135"/>
          <a:ext cx="10747375" cy="463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/>
                <a:gridCol w="2149475"/>
                <a:gridCol w="2149475"/>
                <a:gridCol w="2149475"/>
                <a:gridCol w="2149475"/>
              </a:tblGrid>
              <a:tr h="648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提交次数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单次提交个数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MySQL运行时间（s）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Mongo运行时间（s）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3912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1622.02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1.61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5.77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1.60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1.56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7.42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1.60</a:t>
                      </a:r>
                      <a:endParaRPr lang="zh-CN" altLang="en-US"/>
                    </a:p>
                  </a:txBody>
                  <a:tcPr/>
                </a:tc>
              </a:tr>
              <a:tr h="568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298.07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5.29</a:t>
                      </a:r>
                      <a:endParaRPr lang="zh-CN" altLang="en-US"/>
                    </a:p>
                  </a:txBody>
                  <a:tcPr/>
                </a:tc>
              </a:tr>
              <a:tr h="569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496.18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5.29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8"/>
            </p:custDataLst>
          </p:nvPr>
        </p:nvSpPr>
        <p:spPr>
          <a:xfrm>
            <a:off x="1220470" y="1173480"/>
            <a:ext cx="9751060" cy="15824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分片（sharding）是MongoDB用来将大型集合分割到不同服务器（或者说一个集群）上所采用的方法。尽管分片起源于关系型数据库分区，但MongoDB分片完全又是另一回事。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和MySQL分区方案相比，MongoDB的最大区别在于它几乎能自动完成所有事情，只要告诉MongoDB要分配数据，它就能自动维护数据在不同服务器之间的均衡。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 descr="shardi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3820" y="2755900"/>
            <a:ext cx="4404360" cy="30168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4704715" y="1900963"/>
            <a:ext cx="2783205" cy="7867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440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第二章节</a:t>
            </a:r>
            <a:endParaRPr kumimoji="0" lang="zh-CN" altLang="en-US" sz="440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4704715" y="2786788"/>
            <a:ext cx="2782570" cy="307975"/>
          </a:xfrm>
          <a:prstGeom prst="rect">
            <a:avLst/>
          </a:prstGeom>
        </p:spPr>
        <p:txBody>
          <a:bodyPr wrap="square">
            <a:norm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PART ONE</a:t>
            </a:r>
            <a:endParaRPr kumimoji="0" lang="en-US" altLang="zh-CN" sz="1400" b="0" i="0" spc="20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3"/>
            </p:custDataLst>
          </p:nvPr>
        </p:nvCxnSpPr>
        <p:spPr>
          <a:xfrm>
            <a:off x="3712210" y="2294028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43" name="直接连接符 42"/>
          <p:cNvCxnSpPr/>
          <p:nvPr>
            <p:custDataLst>
              <p:tags r:id="rId4"/>
            </p:custDataLst>
          </p:nvPr>
        </p:nvCxnSpPr>
        <p:spPr>
          <a:xfrm>
            <a:off x="7724775" y="2294028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olidFill>
                  <a:schemeClr val="lt1"/>
                </a:solidFill>
              </a:rPr>
              <a:t>HDFS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折角形 33"/>
          <p:cNvSpPr/>
          <p:nvPr>
            <p:custDataLst>
              <p:tags r:id="rId9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任意多边形 8"/>
          <p:cNvSpPr/>
          <p:nvPr>
            <p:custDataLst>
              <p:tags r:id="rId10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11"/>
            </p:custDataLst>
          </p:nvPr>
        </p:nvSpPr>
        <p:spPr>
          <a:xfrm>
            <a:off x="919480" y="2160905"/>
            <a:ext cx="4562475" cy="2895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HDFS（Hadoop Distributed File System），作为Google File System（GFS）的实现，是Hadoop项目的核心子项目，是分布式计算中数据存储管理的基础，是基于流数据模式访问和处理超大文件的需求而开发的，可以运行于廉价的商用服务器上。它所具有的高容错、高可靠性、高可扩展性、高获得性、高吞吐率等特征为海量数据提供了不怕故障的存储，为超大数据集（Large Data Set）的应用处理带来了很多便利。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" name="图片 23" descr="tim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7225" y="2087245"/>
            <a:ext cx="3968750" cy="29692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5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5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55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4、15、16、17、18、21、26、28、2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1*i*1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1*i*2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1"/>
  <p:tag name="KSO_WM_UNIT_PRESET_TEXT" val="汇报人姓名"/>
  <p:tag name="KSO_WM_UNIT_TYPE" val="f"/>
  <p:tag name="KSO_WM_TEMPLATE_CATEGORY" val="custom"/>
  <p:tag name="KSO_WM_TEMPLATE_INDEX" val="20204555"/>
  <p:tag name="KSO_WM_UNIT_ID" val="custom20204555_1*f*1"/>
  <p:tag name="KSO_WM_UNIT_ISNUMDGMTITLE" val="0"/>
  <p:tag name="KSO_WM_UNIT_SUBTYPE" val="b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PRESET_TEXT" val="2020/01/01"/>
  <p:tag name="KSO_WM_UNIT_TYPE" val="f"/>
  <p:tag name="KSO_WM_TEMPLATE_CATEGORY" val="custom"/>
  <p:tag name="KSO_WM_TEMPLATE_INDEX" val="20204555"/>
  <p:tag name="KSO_WM_UNIT_ID" val="custom20204555_1*f*2"/>
  <p:tag name="KSO_WM_UNIT_ISNUMDGMTITLE" val="0"/>
  <p:tag name="KSO_WM_UNIT_SUBTYPE" val="c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大数据时代"/>
  <p:tag name="KSO_WM_TEMPLATE_CATEGORY" val="custom"/>
  <p:tag name="KSO_WM_TEMPLATE_INDEX" val="20204555"/>
  <p:tag name="KSO_WM_UNIT_ID" val="custom20204555_1*a*1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_f"/>
  <p:tag name="KSO_WM_SLIDE_LAYOUT_CNT" val="1_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555"/>
  <p:tag name="KSO_WM_SLIDE_ID" val="custom20204555_1"/>
  <p:tag name="KSO_WM_TEMPLATE_MASTER_THUMB_INDEX" val="12"/>
  <p:tag name="KSO_WM_TEMPLATE_THUMBS_INDEX" val="1、4、7、9、12、14、15、16、17、18、21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*l_h_i*1_1_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TEMPLATE_CATEGORY" val="custom"/>
  <p:tag name="KSO_WM_TEMPLATE_INDEX" val="20204555"/>
  <p:tag name="KSO_WM_UNIT_ID" val="custom20204555_2*l_h_f*1_1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2*i*1"/>
  <p:tag name="KSO_WM_UNIT_TYPE" val="i"/>
  <p:tag name="KSO_WM_UNIT_INDEX" val="1"/>
  <p:tag name="KSO_WM_UNIT_LINE_FORE_SCHEMECOLOR_INDEX" val="14"/>
  <p:tag name="KSO_WM_UNIT_LINE_FILL_TYPE" val="2"/>
  <p:tag name="KSO_WM_UNIT_USESOURCEFORMAT_APPLY" val="1"/>
</p:tagLst>
</file>

<file path=ppt/tags/tag152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55"/>
  <p:tag name="KSO_WM_UNIT_ID" val="custom20204555_2*a*1"/>
  <p:tag name="KSO_WM_UNIT_ISNUMDGMTITLE" val="0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*l_h_i*1_2_1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TEMPLATE_CATEGORY" val="custom"/>
  <p:tag name="KSO_WM_TEMPLATE_INDEX" val="20204555"/>
  <p:tag name="KSO_WM_UNIT_ID" val="custom20204555_2*l_h_f*1_2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555"/>
  <p:tag name="KSO_WM_SLIDE_ID" val="custom20204555_2"/>
</p:tagLst>
</file>

<file path=ppt/tags/tag15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4"/>
  <p:tag name="KSO_WM_UNIT_TYPE" val="e"/>
  <p:tag name="KSO_WM_UNIT_INDEX" val="1"/>
  <p:tag name="KSO_WM_UNIT_PRESET_TEXT" val="第一章节"/>
  <p:tag name="KSO_WM_TEMPLATE_CATEGORY" val="custom"/>
  <p:tag name="KSO_WM_TEMPLATE_INDEX" val="20204555"/>
  <p:tag name="KSO_WM_UNIT_ID" val="custom20204555_7*e*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1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2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3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TEMPLATE_CATEGORY" val="custom"/>
  <p:tag name="KSO_WM_TEMPLATE_INDEX" val="20204555"/>
  <p:tag name="KSO_WM_UNIT_ID" val="custom20204555_7*a*1"/>
  <p:tag name="KSO_WM_UNIT_ISNUMDGMTITLE" val="0"/>
</p:tagLst>
</file>

<file path=ppt/tags/tag16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55"/>
  <p:tag name="KSO_WM_SLIDE_ID" val="custom20204555_7"/>
</p:tagLst>
</file>

<file path=ppt/tags/tag16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9*i*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9*i*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2_1"/>
</p:tagLst>
</file>

<file path=ppt/tags/tag166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1_1"/>
</p:tagLst>
</file>

<file path=ppt/tags/tag167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1_2"/>
</p:tagLst>
</file>

<file path=ppt/tags/tag16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555"/>
  <p:tag name="KSO_WM_UNIT_ID" val="custom20204555_9*h_f*1_1"/>
  <p:tag name="KSO_WM_UNIT_SUBTYPE" val="a"/>
</p:tagLst>
</file>

<file path=ppt/tags/tag1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9*a*1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555"/>
  <p:tag name="KSO_WM_UNIT_ID" val="custom20204555_9*h_f*1_1"/>
  <p:tag name="KSO_WM_UNIT_SUBTYPE" val="a"/>
</p:tagLst>
</file>

<file path=ppt/tags/tag171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9"/>
</p:tagLst>
</file>

<file path=ppt/tags/tag17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1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11*i*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11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VALUE" val="252"/>
  <p:tag name="KSO_WM_TEMPLATE_CATEGORY" val="custom"/>
  <p:tag name="KSO_WM_TEMPLATE_INDEX" val="20204555"/>
  <p:tag name="KSO_WM_UNIT_ID" val="custom20204555_11*h_f*1_1"/>
  <p:tag name="KSO_WM_UNIT_SUBTYPE" val="a"/>
</p:tagLst>
</file>

<file path=ppt/tags/tag17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555"/>
  <p:tag name="KSO_WM_UNIT_ID" val="custom20204555_11*h_f*2_1"/>
  <p:tag name="KSO_WM_UNIT_SUBTYPE" val="a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11*a*1"/>
  <p:tag name="KSO_WM_UNIT_ISNUMDGMTITLE" val="0"/>
</p:tagLst>
</file>

<file path=ppt/tags/tag17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11"/>
</p:tagLst>
</file>

<file path=ppt/tags/tag1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1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12*i*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12*i*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12*a*1"/>
  <p:tag name="KSO_WM_UNIT_ISNUMDGMTITLE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12*i*3"/>
  <p:tag name="KSO_WM_UNIT_TYPE" val="i"/>
  <p:tag name="KSO_WM_UNIT_INDEX" val="3"/>
</p:tagLst>
</file>

<file path=ppt/tags/tag184.xml><?xml version="1.0" encoding="utf-8"?>
<p:tagLst xmlns:p="http://schemas.openxmlformats.org/presentationml/2006/main">
  <p:tag name="KSO_WM_UNIT_TABLE_BEAUTIFY" val="smartTable{9852c140-6ed4-46a5-98d4-e19c0950c935}"/>
</p:tagLst>
</file>

<file path=ppt/tags/tag18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12"/>
</p:tagLst>
</file>

<file path=ppt/tags/tag186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55"/>
  <p:tag name="KSO_WM_UNIT_ID" val="custom20204555_16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16*i*1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16*i*2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BLOCK" val="0"/>
  <p:tag name="KSO_WM_UNIT_ISCONTENTS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16*f*1"/>
  <p:tag name="KSO_WM_UNIT_SUBTYPE" val="a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11*a*1"/>
  <p:tag name="KSO_WM_UNIT_ISNUMDGMTITLE" val="0"/>
</p:tagLst>
</file>

<file path=ppt/tags/tag19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16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555"/>
  <p:tag name="KSO_WM_SLIDE_ID" val="custom20204555_16"/>
</p:tagLst>
</file>

<file path=ppt/tags/tag19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4"/>
  <p:tag name="KSO_WM_UNIT_TYPE" val="e"/>
  <p:tag name="KSO_WM_UNIT_INDEX" val="1"/>
  <p:tag name="KSO_WM_UNIT_PRESET_TEXT" val="第一章节"/>
  <p:tag name="KSO_WM_TEMPLATE_CATEGORY" val="custom"/>
  <p:tag name="KSO_WM_TEMPLATE_INDEX" val="20204555"/>
  <p:tag name="KSO_WM_UNIT_ID" val="custom20204555_7*e*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1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2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7*i*3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TEMPLATE_CATEGORY" val="custom"/>
  <p:tag name="KSO_WM_TEMPLATE_INDEX" val="20204555"/>
  <p:tag name="KSO_WM_UNIT_ID" val="custom20204555_7*a*1"/>
  <p:tag name="KSO_WM_UNIT_ISNUMDGMTITLE" val="0"/>
</p:tagLst>
</file>

<file path=ppt/tags/tag19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55"/>
  <p:tag name="KSO_WM_SLIDE_ID" val="custom20204555_7"/>
</p:tagLst>
</file>

<file path=ppt/tags/tag19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9*i*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9*i*2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2_1"/>
</p:tagLst>
</file>

<file path=ppt/tags/tag202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1_1"/>
</p:tagLst>
</file>

<file path=ppt/tags/tag203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9*h_i*1_2"/>
</p:tagLst>
</file>

<file path=ppt/tags/tag204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555"/>
  <p:tag name="KSO_WM_UNIT_ID" val="custom20204555_9*h_f*1_1"/>
  <p:tag name="KSO_WM_UNIT_SUBTYPE" val="a"/>
</p:tagLst>
</file>

<file path=ppt/tags/tag20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9*a*1"/>
  <p:tag name="KSO_WM_UNIT_ISNUMDGMTITLE" val="0"/>
</p:tagLst>
</file>

<file path=ppt/tags/tag20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9"/>
</p:tagLst>
</file>

<file path=ppt/tags/tag20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10*i*1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10*i*2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555"/>
  <p:tag name="KSO_WM_UNIT_ID" val="custom20204555_10*h_f*1_1"/>
  <p:tag name="KSO_WM_UNIT_SUBTYPE" val="a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555"/>
  <p:tag name="KSO_WM_UNIT_ID" val="custom20204555_10*h_a*1_1"/>
  <p:tag name="KSO_WM_UNIT_ISNUMDGMTITLE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555"/>
  <p:tag name="KSO_WM_UNIT_ID" val="custom20204555_10*z*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555"/>
  <p:tag name="KSO_WM_UNIT_ID" val="custom20204555_10*h_f*2_1"/>
  <p:tag name="KSO_WM_UNIT_SUBTYPE" val="a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555"/>
  <p:tag name="KSO_WM_UNIT_ID" val="custom20204555_10*h_a*2_1"/>
  <p:tag name="KSO_WM_UNIT_ISNUMDGMTITLE" val="0"/>
</p:tagLst>
</file>

<file path=ppt/tags/tag2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10*a*1"/>
  <p:tag name="KSO_WM_UNIT_ISNUMDGMTITLE" val="0"/>
</p:tagLst>
</file>

<file path=ppt/tags/tag21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10"/>
</p:tagLst>
</file>

<file path=ppt/tags/tag21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55_21*i*1"/>
  <p:tag name="KSO_WM_UNIT_LAYERLEVEL" val="1"/>
  <p:tag name="KSO_WM_TAG_VERSION" val="1.0"/>
  <p:tag name="KSO_WM_BEAUTIFY_FLAG" val="#wm#"/>
  <p:tag name="KSO_WM_UNIT_USESOURCEFORMAT_APPLY" val="1"/>
</p:tagLst>
</file>

<file path=ppt/tags/tag21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55_21*i*2"/>
  <p:tag name="KSO_WM_UNIT_LAYERLEVEL" val="1"/>
  <p:tag name="KSO_WM_TAG_VERSION" val="1.0"/>
  <p:tag name="KSO_WM_BEAUTIFY_FLAG" val="#wm#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21*a*1"/>
  <p:tag name="KSO_WM_UNIT_ISNUMDGMTITLE" val="0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COLOR_SCHEME_SHAPE_ID" val="240"/>
  <p:tag name="KSO_WM_UNIT_COLOR_SCHEME_PARENT_PAGE" val="0_3"/>
  <p:tag name="KSO_WM_UNIT_DECOLORIZATION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555"/>
  <p:tag name="KSO_WM_UNIT_ID" val="custom20204555_21*l_i*1_2"/>
  <p:tag name="KSO_WM_UNIT_LINE_FORE_SCHEMECOLOR_INDEX" val="14"/>
  <p:tag name="KSO_WM_UNIT_LINE_FILL_TYPE" val="2"/>
  <p:tag name="KSO_WM_UNIT_USESOURCEFORMAT_APPLY" val="1"/>
</p:tagLst>
</file>

<file path=ppt/tags/tag222.xml><?xml version="1.0" encoding="utf-8"?>
<p:tagLst xmlns:p="http://schemas.openxmlformats.org/presentationml/2006/main">
  <p:tag name="KSO_WM_UNIT_COLOR_SCHEME_SHAPE_ID" val="102"/>
  <p:tag name="KSO_WM_UNIT_COLOR_SCHEME_PARENT_PAGE" val="0_3"/>
  <p:tag name="KSO_WM_UNIT_DECOLORIZATION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555"/>
  <p:tag name="KSO_WM_UNIT_ID" val="custom20204555_21*l_i*1_3"/>
  <p:tag name="KSO_WM_UNIT_LINE_FORE_SCHEMECOLOR_INDEX" val="14"/>
  <p:tag name="KSO_WM_UNIT_LINE_FILL_TYPE" val="2"/>
  <p:tag name="KSO_WM_UNIT_USESOURCEFORMAT_APPLY" val="1"/>
</p:tagLst>
</file>

<file path=ppt/tags/tag223.xml><?xml version="1.0" encoding="utf-8"?>
<p:tagLst xmlns:p="http://schemas.openxmlformats.org/presentationml/2006/main">
  <p:tag name="KSO_WM_UNIT_COLOR_SCHEME_SHAPE_ID" val="3"/>
  <p:tag name="KSO_WM_UNIT_COLOR_SCHEME_PARENT_PAGE" val="0_3"/>
  <p:tag name="KSO_WM_UNIT_DECOLORIZATION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555"/>
  <p:tag name="KSO_WM_UNIT_ID" val="custom20204555_21*l_i*1_1"/>
  <p:tag name="KSO_WM_UNIT_LINE_FORE_SCHEMECOLOR_INDEX" val="14"/>
  <p:tag name="KSO_WM_UNIT_LINE_FILL_TYPE" val="2"/>
  <p:tag name="KSO_WM_UNIT_USESOURCEFORMAT_APPLY" val="1"/>
</p:tagLst>
</file>

<file path=ppt/tags/tag224.xml><?xml version="1.0" encoding="utf-8"?>
<p:tagLst xmlns:p="http://schemas.openxmlformats.org/presentationml/2006/main">
  <p:tag name="KSO_WM_UNIT_TEXT_PART_ID_V2" val="c-1-1"/>
  <p:tag name="KSO_WM_UNIT_COLOR_SCHEME_SHAPE_ID" val="87"/>
  <p:tag name="KSO_WM_UNIT_COLOR_SCHEME_PARENT_PAGE" val="0_3"/>
  <p:tag name="KSO_WM_UNIT_DIAGRAM_MODELTYPE" val="stripeEnum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55"/>
  <p:tag name="KSO_WM_UNIT_ID" val="custom20204555_21*l_h_a*1_1_1"/>
  <p:tag name="KSO_WM_UNIT_ISNUMDGMTITLE" val="0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TEXT_PART_ID_V2" val="d-1-1"/>
  <p:tag name="KSO_WM_UNIT_COLOR_SCHEME_SHAPE_ID" val="148"/>
  <p:tag name="KSO_WM_UNIT_COLOR_SCHEME_PARENT_PAGE" val="0_3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。"/>
  <p:tag name="KSO_WM_TEMPLATE_CATEGORY" val="custom"/>
  <p:tag name="KSO_WM_TEMPLATE_INDEX" val="20204555"/>
  <p:tag name="KSO_WM_UNIT_ID" val="custom20204555_21*l_h_f*1_1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COLOR_SCHEME_SHAPE_ID" val="51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COLOR_SCHEME_SHAPE_ID" val="31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1_3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TEXT_PART_ID_V2" val="c-1-1"/>
  <p:tag name="KSO_WM_UNIT_COLOR_SCHEME_SHAPE_ID" val="164"/>
  <p:tag name="KSO_WM_UNIT_COLOR_SCHEME_PARENT_PAGE" val="0_3"/>
  <p:tag name="KSO_WM_UNIT_DIAGRAM_MODELTYPE" val="stripeEnum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55"/>
  <p:tag name="KSO_WM_UNIT_ID" val="custom20204555_21*l_h_a*1_2_1"/>
  <p:tag name="KSO_WM_UNIT_ISNUMDGMTITLE" val="0"/>
  <p:tag name="KSO_WM_UNIT_TEXT_FILL_FORE_SCHEMECOLOR_INDEX" val="2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TEXT_PART_ID_V2" val="d-1-1"/>
  <p:tag name="KSO_WM_UNIT_COLOR_SCHEME_SHAPE_ID" val="165"/>
  <p:tag name="KSO_WM_UNIT_COLOR_SCHEME_PARENT_PAGE" val="0_3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点击此处添加正文。"/>
  <p:tag name="KSO_WM_TEMPLATE_CATEGORY" val="custom"/>
  <p:tag name="KSO_WM_TEMPLATE_INDEX" val="20204555"/>
  <p:tag name="KSO_WM_UNIT_ID" val="custom20204555_21*l_h_f*1_2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COLOR_SCHEME_SHAPE_ID" val="6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COLOR_SCHEME_SHAPE_ID" val="32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2_1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TEXT_PART_ID_V2" val="c-1-1"/>
  <p:tag name="KSO_WM_UNIT_COLOR_SCHEME_SHAPE_ID" val="184"/>
  <p:tag name="KSO_WM_UNIT_COLOR_SCHEME_PARENT_PAGE" val="0_3"/>
  <p:tag name="KSO_WM_UNIT_DIAGRAM_MODELTYPE" val="stripeEnum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55"/>
  <p:tag name="KSO_WM_UNIT_ID" val="custom20204555_21*l_h_a*1_3_1"/>
  <p:tag name="KSO_WM_UNIT_ISNUMDGMTITLE" val="0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TEXT_PART_ID_V2" val="d-1-1"/>
  <p:tag name="KSO_WM_UNIT_COLOR_SCHEME_SHAPE_ID" val="185"/>
  <p:tag name="KSO_WM_UNIT_COLOR_SCHEME_PARENT_PAGE" val="0_3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点击此处添加正文。"/>
  <p:tag name="KSO_WM_TEMPLATE_CATEGORY" val="custom"/>
  <p:tag name="KSO_WM_TEMPLATE_INDEX" val="20204555"/>
  <p:tag name="KSO_WM_UNIT_ID" val="custom20204555_21*l_h_f*1_3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COLOR_SCHEME_SHAPE_ID" val="60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3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COLOR_SCHEME_SHAPE_ID" val="33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3_1"/>
  <p:tag name="KSO_WM_UNIT_TEXT_FILL_FORE_SCHEMECOLOR_INDEX" val="14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TEXT_PART_ID_V2" val="c-1-1"/>
  <p:tag name="KSO_WM_UNIT_COLOR_SCHEME_SHAPE_ID" val="194"/>
  <p:tag name="KSO_WM_UNIT_COLOR_SCHEME_PARENT_PAGE" val="0_3"/>
  <p:tag name="KSO_WM_UNIT_DIAGRAM_MODELTYPE" val="stripeEnum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55"/>
  <p:tag name="KSO_WM_UNIT_ID" val="custom20204555_21*l_h_a*1_4_1"/>
  <p:tag name="KSO_WM_UNIT_ISNUMDGMTITLE" val="0"/>
  <p:tag name="KSO_WM_UNIT_TEXT_FILL_FORE_SCHEMECOLOR_INDEX" val="2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TEXT_PART_ID_V2" val="d-1-1"/>
  <p:tag name="KSO_WM_UNIT_COLOR_SCHEME_SHAPE_ID" val="195"/>
  <p:tag name="KSO_WM_UNIT_COLOR_SCHEME_PARENT_PAGE" val="0_3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点击此处添加正文。"/>
  <p:tag name="KSO_WM_TEMPLATE_CATEGORY" val="custom"/>
  <p:tag name="KSO_WM_TEMPLATE_INDEX" val="20204555"/>
  <p:tag name="KSO_WM_UNIT_ID" val="custom20204555_21*l_h_f*1_4_1"/>
  <p:tag name="KSO_WM_UNIT_SUBTYPE" val="a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COLOR_SCHEME_SHAPE_ID" val="59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55"/>
  <p:tag name="KSO_WM_UNIT_ID" val="custom20204555_21*l_h_i*1_4_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TEMPLATE_SUBCATEGORY" val="0"/>
  <p:tag name="KSO_WM_SLIDE_TYPE" val="text"/>
  <p:tag name="KSO_WM_SLIDE_SUBTYPE" val="diag"/>
  <p:tag name="KSO_WM_SLIDE_ITEM_CNT" val="4"/>
  <p:tag name="KSO_WM_SLIDE_INDEX" val="21"/>
  <p:tag name="KSO_WM_SLIDE_SIZE" val="749.763*243.164"/>
  <p:tag name="KSO_WM_SLIDE_POSITION" val="104.937*186.643"/>
  <p:tag name="KSO_WM_DIAGRAM_GROUP_CODE" val="l1-2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55"/>
  <p:tag name="KSO_WM_SLIDE_ID" val="custom20204555_21"/>
</p:tagLst>
</file>

<file path=ppt/tags/tag24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55"/>
  <p:tag name="KSO_WM_UNIT_ID" val="custom20204555_1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55_12*i*1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55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55_12*i*2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添加大标题"/>
  <p:tag name="KSO_WM_UNIT_VALUE" val="30"/>
  <p:tag name="KSO_WM_UNIT_DEFAULT_FONT" val="28;32;4"/>
  <p:tag name="KSO_WM_UNIT_BLOCK" val="0"/>
  <p:tag name="KSO_WM_TEMPLATE_CATEGORY" val="custom"/>
  <p:tag name="KSO_WM_TEMPLATE_INDEX" val="20204555"/>
  <p:tag name="KSO_WM_UNIT_ID" val="custom20204555_12*a*1"/>
  <p:tag name="KSO_WM_UNIT_ISNUMDGMTITLE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55"/>
  <p:tag name="KSO_WM_UNIT_ID" val="custom20204555_12*i*3"/>
  <p:tag name="KSO_WM_UNIT_TYPE" val="i"/>
  <p:tag name="KSO_WM_UNIT_INDEX" val="3"/>
</p:tagLst>
</file>

<file path=ppt/tags/tag24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55"/>
  <p:tag name="KSO_WM_SLIDE_ID" val="custom20204555_1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555"/>
  <p:tag name="KSO_WM_UNIT_ID" val="custom20204555_29*a*1"/>
  <p:tag name="KSO_WM_UNIT_ISNUMDGMTITLE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29*i*1"/>
  <p:tag name="KSO_WM_UNIT_TYPE" val="i"/>
  <p:tag name="KSO_WM_UNIT_INDEX" val="1"/>
</p:tagLst>
</file>

<file path=ppt/tags/tag249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9"/>
  <p:tag name="KSO_WM_TAG_VERSION" val="1.0"/>
  <p:tag name="KSO_WM_SLIDE_LAYOUT" val="a_b"/>
  <p:tag name="KSO_WM_SLIDE_LAYOUT_CNT" val="1_2"/>
  <p:tag name="KSO_WM_TEMPLATE_MASTER_TYPE" val="1"/>
  <p:tag name="KSO_WM_TEMPLATE_COLOR_TYPE" val="1"/>
  <p:tag name="KSO_WM_TEMPLATE_CATEGORY" val="custom"/>
  <p:tag name="KSO_WM_TEMPLATE_INDEX" val="20204555"/>
  <p:tag name="KSO_WM_SLIDE_ID" val="custom20204555_2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192122"/>
      </a:dk2>
      <a:lt2>
        <a:srgbClr val="212D2E"/>
      </a:lt2>
      <a:accent1>
        <a:srgbClr val="59D8E8"/>
      </a:accent1>
      <a:accent2>
        <a:srgbClr val="50C2FF"/>
      </a:accent2>
      <a:accent3>
        <a:srgbClr val="61A8FF"/>
      </a:accent3>
      <a:accent4>
        <a:srgbClr val="8A8BFF"/>
      </a:accent4>
      <a:accent5>
        <a:srgbClr val="BF6FD1"/>
      </a:accent5>
      <a:accent6>
        <a:srgbClr val="E8599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193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微软雅黑</vt:lpstr>
      <vt:lpstr>汉仪旗黑-85S</vt:lpstr>
      <vt:lpstr>黑体</vt:lpstr>
      <vt:lpstr>Calibri</vt:lpstr>
      <vt:lpstr>Segoe UI</vt:lpstr>
      <vt:lpstr>Roboto</vt:lpstr>
      <vt:lpstr>Verdana</vt:lpstr>
      <vt:lpstr>Office 主题</vt:lpstr>
      <vt:lpstr>Office 主题​​</vt:lpstr>
      <vt:lpstr>大数据时代</vt:lpstr>
      <vt:lpstr>PowerPoint 演示文稿</vt:lpstr>
      <vt:lpstr>MongoDB</vt:lpstr>
      <vt:lpstr>PowerPoint 演示文稿</vt:lpstr>
      <vt:lpstr>PowerPoint 演示文稿</vt:lpstr>
      <vt:lpstr>PowerPoint 演示文稿</vt:lpstr>
      <vt:lpstr>PowerPoint 演示文稿</vt:lpstr>
      <vt:lpstr>HDFS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</cp:lastModifiedBy>
  <cp:revision>34</cp:revision>
  <dcterms:created xsi:type="dcterms:W3CDTF">2020-06-01T07:27:30Z</dcterms:created>
  <dcterms:modified xsi:type="dcterms:W3CDTF">2020-06-01T10:11:16Z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