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2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5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9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E6DC-C893-43AC-A404-209082FD4F6B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31C6-362F-49A0-85D6-2C9D150FC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app.dcloud.net.cn/" TargetMode="External"/><Relationship Id="rId2" Type="http://schemas.openxmlformats.org/officeDocument/2006/relationships/hyperlink" Target="http://47.117.104.180/doc.html#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237" y="1642121"/>
            <a:ext cx="591330" cy="3704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生活园区勤工助学后端系统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5034" y="1312297"/>
            <a:ext cx="1600330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5034" y="713578"/>
            <a:ext cx="1600331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5855" y="2696372"/>
            <a:ext cx="1450485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排班管理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856" y="1026300"/>
            <a:ext cx="1450485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5854" y="4366444"/>
            <a:ext cx="1450485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请假替班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85854" y="5737768"/>
            <a:ext cx="1450485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通知与工资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67432" y="1994996"/>
            <a:ext cx="1595534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栋信息维护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5034" y="3369726"/>
            <a:ext cx="1600330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执行排班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5034" y="2696358"/>
            <a:ext cx="1600330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班次生成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67714" y="4043094"/>
            <a:ext cx="1594971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5035" y="4716463"/>
            <a:ext cx="1600329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替班接取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65035" y="5408493"/>
            <a:ext cx="1600329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65035" y="6053869"/>
            <a:ext cx="1600328" cy="4851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工资统计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4" idx="3"/>
            <a:endCxn id="11" idx="1"/>
          </p:cNvCxnSpPr>
          <p:nvPr/>
        </p:nvCxnSpPr>
        <p:spPr>
          <a:xfrm flipV="1">
            <a:off x="1511567" y="1268896"/>
            <a:ext cx="274289" cy="2225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10" idx="1"/>
          </p:cNvCxnSpPr>
          <p:nvPr/>
        </p:nvCxnSpPr>
        <p:spPr>
          <a:xfrm flipV="1">
            <a:off x="1511567" y="2938968"/>
            <a:ext cx="274288" cy="5552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3"/>
            <a:endCxn id="12" idx="1"/>
          </p:cNvCxnSpPr>
          <p:nvPr/>
        </p:nvCxnSpPr>
        <p:spPr>
          <a:xfrm>
            <a:off x="1511567" y="3494257"/>
            <a:ext cx="274287" cy="11147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3"/>
            <a:endCxn id="13" idx="1"/>
          </p:cNvCxnSpPr>
          <p:nvPr/>
        </p:nvCxnSpPr>
        <p:spPr>
          <a:xfrm>
            <a:off x="1511567" y="3494257"/>
            <a:ext cx="274287" cy="24861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6" idx="1"/>
          </p:cNvCxnSpPr>
          <p:nvPr/>
        </p:nvCxnSpPr>
        <p:spPr>
          <a:xfrm flipV="1">
            <a:off x="3236341" y="956174"/>
            <a:ext cx="528693" cy="3127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3"/>
            <a:endCxn id="5" idx="1"/>
          </p:cNvCxnSpPr>
          <p:nvPr/>
        </p:nvCxnSpPr>
        <p:spPr>
          <a:xfrm>
            <a:off x="3236341" y="1268896"/>
            <a:ext cx="528693" cy="2859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3"/>
            <a:endCxn id="14" idx="1"/>
          </p:cNvCxnSpPr>
          <p:nvPr/>
        </p:nvCxnSpPr>
        <p:spPr>
          <a:xfrm flipV="1">
            <a:off x="3236340" y="2237592"/>
            <a:ext cx="531092" cy="7013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3"/>
            <a:endCxn id="17" idx="1"/>
          </p:cNvCxnSpPr>
          <p:nvPr/>
        </p:nvCxnSpPr>
        <p:spPr>
          <a:xfrm flipV="1">
            <a:off x="3236340" y="2938954"/>
            <a:ext cx="528694" cy="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0" idx="3"/>
            <a:endCxn id="15" idx="1"/>
          </p:cNvCxnSpPr>
          <p:nvPr/>
        </p:nvCxnSpPr>
        <p:spPr>
          <a:xfrm>
            <a:off x="3236340" y="2938968"/>
            <a:ext cx="528694" cy="6733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2" idx="3"/>
            <a:endCxn id="19" idx="1"/>
          </p:cNvCxnSpPr>
          <p:nvPr/>
        </p:nvCxnSpPr>
        <p:spPr>
          <a:xfrm>
            <a:off x="3236339" y="4609040"/>
            <a:ext cx="528696" cy="3500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18" idx="1"/>
          </p:cNvCxnSpPr>
          <p:nvPr/>
        </p:nvCxnSpPr>
        <p:spPr>
          <a:xfrm flipV="1">
            <a:off x="3236339" y="4285690"/>
            <a:ext cx="531375" cy="323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3" idx="3"/>
            <a:endCxn id="21" idx="1"/>
          </p:cNvCxnSpPr>
          <p:nvPr/>
        </p:nvCxnSpPr>
        <p:spPr>
          <a:xfrm flipV="1">
            <a:off x="3236339" y="5651089"/>
            <a:ext cx="528696" cy="329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3" idx="3"/>
            <a:endCxn id="22" idx="1"/>
          </p:cNvCxnSpPr>
          <p:nvPr/>
        </p:nvCxnSpPr>
        <p:spPr>
          <a:xfrm>
            <a:off x="3236339" y="5980364"/>
            <a:ext cx="528696" cy="3161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圆角矩形 52"/>
          <p:cNvSpPr>
            <a:spLocks noChangeAspect="1"/>
          </p:cNvSpPr>
          <p:nvPr/>
        </p:nvSpPr>
        <p:spPr>
          <a:xfrm>
            <a:off x="5738099" y="707141"/>
            <a:ext cx="5194156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用户增删、</a:t>
            </a:r>
            <a:r>
              <a:rPr lang="zh-CN" altLang="en-US" dirty="0"/>
              <a:t>信息管理、密码修改</a:t>
            </a:r>
          </a:p>
        </p:txBody>
      </p:sp>
      <p:sp>
        <p:nvSpPr>
          <p:cNvPr id="55" name="圆角矩形 54"/>
          <p:cNvSpPr>
            <a:spLocks noChangeAspect="1"/>
          </p:cNvSpPr>
          <p:nvPr/>
        </p:nvSpPr>
        <p:spPr>
          <a:xfrm>
            <a:off x="5738099" y="1312640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登录校验、三级权限认证、接口权限管理</a:t>
            </a:r>
            <a:endParaRPr lang="zh-CN" altLang="en-US" dirty="0"/>
          </a:p>
        </p:txBody>
      </p:sp>
      <p:sp>
        <p:nvSpPr>
          <p:cNvPr id="56" name="圆角矩形 55"/>
          <p:cNvSpPr>
            <a:spLocks noChangeAspect="1"/>
          </p:cNvSpPr>
          <p:nvPr/>
        </p:nvSpPr>
        <p:spPr>
          <a:xfrm>
            <a:off x="5738099" y="1992787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楼栋增删、片区维护、属性管理</a:t>
            </a:r>
            <a:endParaRPr lang="zh-CN" altLang="en-US" dirty="0"/>
          </a:p>
        </p:txBody>
      </p:sp>
      <p:sp>
        <p:nvSpPr>
          <p:cNvPr id="57" name="圆角矩形 56"/>
          <p:cNvSpPr>
            <a:spLocks noChangeAspect="1"/>
          </p:cNvSpPr>
          <p:nvPr/>
        </p:nvSpPr>
        <p:spPr>
          <a:xfrm>
            <a:off x="5738099" y="2691596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由</a:t>
            </a:r>
            <a:r>
              <a:rPr lang="zh-CN" altLang="en-US" dirty="0" smtClean="0"/>
              <a:t>片区与日期生成班次、工资倍率管理</a:t>
            </a:r>
            <a:endParaRPr lang="zh-CN" altLang="en-US" dirty="0"/>
          </a:p>
        </p:txBody>
      </p:sp>
      <p:sp>
        <p:nvSpPr>
          <p:cNvPr id="58" name="圆角矩形 57"/>
          <p:cNvSpPr>
            <a:spLocks noChangeAspect="1"/>
          </p:cNvSpPr>
          <p:nvPr/>
        </p:nvSpPr>
        <p:spPr>
          <a:xfrm>
            <a:off x="5738099" y="3371743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</a:t>
            </a:r>
            <a:r>
              <a:rPr lang="zh-CN" altLang="en-US" dirty="0" smtClean="0"/>
              <a:t>排班、班次查询、排班修改</a:t>
            </a:r>
            <a:endParaRPr lang="en-US" altLang="zh-CN" dirty="0" smtClean="0"/>
          </a:p>
        </p:txBody>
      </p:sp>
      <p:sp>
        <p:nvSpPr>
          <p:cNvPr id="59" name="圆角矩形 58"/>
          <p:cNvSpPr>
            <a:spLocks noChangeAspect="1"/>
          </p:cNvSpPr>
          <p:nvPr/>
        </p:nvSpPr>
        <p:spPr>
          <a:xfrm>
            <a:off x="5738099" y="4042559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查询自身所有班次、请假与取消请假</a:t>
            </a:r>
            <a:endParaRPr lang="en-US" altLang="zh-CN" dirty="0" smtClean="0"/>
          </a:p>
        </p:txBody>
      </p:sp>
      <p:sp>
        <p:nvSpPr>
          <p:cNvPr id="60" name="圆角矩形 59"/>
          <p:cNvSpPr>
            <a:spLocks noChangeAspect="1"/>
          </p:cNvSpPr>
          <p:nvPr/>
        </p:nvSpPr>
        <p:spPr>
          <a:xfrm>
            <a:off x="5738099" y="4713375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查询所有替班、接取替班与取消替班</a:t>
            </a:r>
            <a:endParaRPr lang="en-US" altLang="zh-CN" dirty="0" smtClean="0"/>
          </a:p>
        </p:txBody>
      </p:sp>
      <p:sp>
        <p:nvSpPr>
          <p:cNvPr id="61" name="圆角矩形 60"/>
          <p:cNvSpPr>
            <a:spLocks noChangeAspect="1"/>
          </p:cNvSpPr>
          <p:nvPr/>
        </p:nvSpPr>
        <p:spPr>
          <a:xfrm>
            <a:off x="5738099" y="5402853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定时发送邮件提醒员工天值班班次</a:t>
            </a:r>
            <a:endParaRPr lang="en-US" altLang="zh-CN" dirty="0" smtClean="0"/>
          </a:p>
        </p:txBody>
      </p:sp>
      <p:sp>
        <p:nvSpPr>
          <p:cNvPr id="62" name="圆角矩形 61"/>
          <p:cNvSpPr>
            <a:spLocks noChangeAspect="1"/>
          </p:cNvSpPr>
          <p:nvPr/>
        </p:nvSpPr>
        <p:spPr>
          <a:xfrm>
            <a:off x="5747430" y="6045674"/>
            <a:ext cx="5194157" cy="491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统计片区值班详细记录、生成工资明细表</a:t>
            </a:r>
            <a:endParaRPr lang="en-US" altLang="zh-CN" dirty="0" smtClean="0"/>
          </a:p>
        </p:txBody>
      </p:sp>
      <p:cxnSp>
        <p:nvCxnSpPr>
          <p:cNvPr id="66" name="肘形连接符 65"/>
          <p:cNvCxnSpPr>
            <a:stCxn id="6" idx="3"/>
            <a:endCxn id="53" idx="1"/>
          </p:cNvCxnSpPr>
          <p:nvPr/>
        </p:nvCxnSpPr>
        <p:spPr>
          <a:xfrm flipV="1">
            <a:off x="5365365" y="952957"/>
            <a:ext cx="372734" cy="32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" idx="3"/>
            <a:endCxn id="55" idx="1"/>
          </p:cNvCxnSpPr>
          <p:nvPr/>
        </p:nvCxnSpPr>
        <p:spPr>
          <a:xfrm>
            <a:off x="5365364" y="1554893"/>
            <a:ext cx="372735" cy="35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4" idx="3"/>
            <a:endCxn id="56" idx="1"/>
          </p:cNvCxnSpPr>
          <p:nvPr/>
        </p:nvCxnSpPr>
        <p:spPr>
          <a:xfrm>
            <a:off x="5362966" y="2237592"/>
            <a:ext cx="375133" cy="10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7" idx="3"/>
            <a:endCxn id="57" idx="1"/>
          </p:cNvCxnSpPr>
          <p:nvPr/>
        </p:nvCxnSpPr>
        <p:spPr>
          <a:xfrm flipV="1">
            <a:off x="5365364" y="2937412"/>
            <a:ext cx="372735" cy="15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5" idx="3"/>
            <a:endCxn id="58" idx="1"/>
          </p:cNvCxnSpPr>
          <p:nvPr/>
        </p:nvCxnSpPr>
        <p:spPr>
          <a:xfrm>
            <a:off x="5365364" y="3612322"/>
            <a:ext cx="372735" cy="52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8" idx="3"/>
            <a:endCxn id="59" idx="1"/>
          </p:cNvCxnSpPr>
          <p:nvPr/>
        </p:nvCxnSpPr>
        <p:spPr>
          <a:xfrm>
            <a:off x="5362685" y="4285690"/>
            <a:ext cx="375414" cy="26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19" idx="3"/>
            <a:endCxn id="60" idx="1"/>
          </p:cNvCxnSpPr>
          <p:nvPr/>
        </p:nvCxnSpPr>
        <p:spPr>
          <a:xfrm>
            <a:off x="5365364" y="4959059"/>
            <a:ext cx="372735" cy="1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2" idx="3"/>
            <a:endCxn id="62" idx="1"/>
          </p:cNvCxnSpPr>
          <p:nvPr/>
        </p:nvCxnSpPr>
        <p:spPr>
          <a:xfrm flipV="1">
            <a:off x="5365363" y="6291490"/>
            <a:ext cx="382067" cy="4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21" idx="3"/>
            <a:endCxn id="61" idx="1"/>
          </p:cNvCxnSpPr>
          <p:nvPr/>
        </p:nvCxnSpPr>
        <p:spPr>
          <a:xfrm flipV="1">
            <a:off x="5365364" y="5648669"/>
            <a:ext cx="372735" cy="24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22180" y="1163330"/>
            <a:ext cx="1642188" cy="62515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Gotham" panose="02000604040000020004" pitchFamily="2" charset="0"/>
              </a:rPr>
              <a:t>接口规范</a:t>
            </a:r>
            <a:endParaRPr lang="zh-CN" altLang="en-US" dirty="0">
              <a:latin typeface="Gotham" panose="02000604040000020004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0277" y="1163331"/>
            <a:ext cx="1763488" cy="62515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后端系统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22783" y="1163330"/>
            <a:ext cx="1492901" cy="61115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前端系统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 flipV="1">
            <a:off x="3863765" y="1475906"/>
            <a:ext cx="8584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0" idx="1"/>
          </p:cNvCxnSpPr>
          <p:nvPr/>
        </p:nvCxnSpPr>
        <p:spPr>
          <a:xfrm flipV="1">
            <a:off x="6364368" y="1468907"/>
            <a:ext cx="858415" cy="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02910" y="864752"/>
            <a:ext cx="2080727" cy="24446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66192" y="864752"/>
            <a:ext cx="2080727" cy="24786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41657" y="864752"/>
            <a:ext cx="2080727" cy="24786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03750" y="1940169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hlinkClick r:id="rId2"/>
              </a:rPr>
              <a:t>周末值班管理系统</a:t>
            </a:r>
            <a:r>
              <a:rPr lang="en-US" altLang="zh-CN" sz="1400" dirty="0">
                <a:hlinkClick r:id="rId2"/>
              </a:rPr>
              <a:t>API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03750" y="2343082"/>
            <a:ext cx="187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Gotham" panose="02000604040000020004" pitchFamily="2" charset="0"/>
              </a:rPr>
              <a:t>明确</a:t>
            </a:r>
            <a:r>
              <a:rPr lang="zh-CN" altLang="en-US" sz="1600" dirty="0" smtClean="0">
                <a:latin typeface="Gotham" panose="02000604040000020004" pitchFamily="2" charset="0"/>
              </a:rPr>
              <a:t>对应的接口以及</a:t>
            </a:r>
            <a:r>
              <a:rPr lang="zh-CN" altLang="en-US" sz="1600" b="1" dirty="0" smtClean="0">
                <a:latin typeface="Gotham" panose="02000604040000020004" pitchFamily="2" charset="0"/>
              </a:rPr>
              <a:t>请求字段和数据类型</a:t>
            </a:r>
            <a:endParaRPr lang="zh-CN" altLang="en-US" sz="1600" b="1" dirty="0">
              <a:latin typeface="Gotham" panose="02000604040000020004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37530" y="1860110"/>
            <a:ext cx="1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2237530" y="2589304"/>
            <a:ext cx="162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数据库的初始化</a:t>
            </a:r>
            <a:endParaRPr lang="en-US" altLang="zh-CN" sz="1600" dirty="0" smtClean="0"/>
          </a:p>
          <a:p>
            <a:r>
              <a:rPr lang="zh-CN" altLang="en-US" sz="1600" dirty="0" smtClean="0"/>
              <a:t>接口增加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110400" y="1860220"/>
            <a:ext cx="2003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跨端框架</a:t>
            </a:r>
            <a:endParaRPr lang="en-US" altLang="zh-CN" sz="1600" b="1" dirty="0" smtClean="0"/>
          </a:p>
          <a:p>
            <a:r>
              <a:rPr lang="en-US" altLang="zh-CN" sz="1600" dirty="0" smtClean="0"/>
              <a:t>React-&gt;taro</a:t>
            </a:r>
          </a:p>
          <a:p>
            <a:r>
              <a:rPr lang="en-US" altLang="zh-CN" sz="1600" dirty="0" smtClean="0"/>
              <a:t>Vue-&gt;</a:t>
            </a:r>
            <a:r>
              <a:rPr lang="en-US" altLang="zh-CN" sz="1600" dirty="0">
                <a:hlinkClick r:id="rId3"/>
              </a:rPr>
              <a:t>uni-app</a:t>
            </a:r>
            <a:r>
              <a:rPr lang="zh-CN" altLang="en-US" sz="1600" dirty="0">
                <a:hlinkClick r:id="rId3"/>
              </a:rPr>
              <a:t>官网</a:t>
            </a:r>
            <a:endParaRPr lang="zh-CN" altLang="en-US" sz="16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6192" y="278344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初步分工</a:t>
            </a:r>
            <a:r>
              <a:rPr lang="zh-CN" altLang="en-US" sz="1600" dirty="0" smtClean="0"/>
              <a:t>（接口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页面）</a:t>
            </a:r>
            <a:endParaRPr lang="en-US" altLang="zh-CN" sz="1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90261" y="4086808"/>
            <a:ext cx="572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总负责人账号：</a:t>
            </a:r>
            <a:r>
              <a:rPr lang="en-US" altLang="zh-CN" dirty="0" smtClean="0"/>
              <a:t>123034910095    123456</a:t>
            </a:r>
          </a:p>
          <a:p>
            <a:r>
              <a:rPr lang="zh-CN" altLang="en-US" dirty="0"/>
              <a:t>片</a:t>
            </a:r>
            <a:r>
              <a:rPr lang="zh-CN" altLang="en-US" dirty="0" smtClean="0"/>
              <a:t>区负责人账号：</a:t>
            </a:r>
            <a:r>
              <a:rPr lang="en-US" altLang="zh-CN" dirty="0" smtClean="0"/>
              <a:t>15970258846 123456</a:t>
            </a:r>
          </a:p>
          <a:p>
            <a:r>
              <a:rPr lang="zh-CN" altLang="en-US" dirty="0" smtClean="0"/>
              <a:t>值班员</a:t>
            </a:r>
            <a:r>
              <a:rPr lang="zh-CN" altLang="en-US" dirty="0" smtClean="0"/>
              <a:t>账号：</a:t>
            </a:r>
            <a:r>
              <a:rPr lang="en-US" altLang="zh-CN" dirty="0" smtClean="0"/>
              <a:t>18279010896 010896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349" y="3755044"/>
            <a:ext cx="1119673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2806" y="2767337"/>
            <a:ext cx="1306285" cy="62515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总负责人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3370" y="3725296"/>
            <a:ext cx="1380936" cy="6251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片区</a:t>
            </a:r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3369" y="4667872"/>
            <a:ext cx="1380935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值班员</a:t>
            </a:r>
          </a:p>
        </p:txBody>
      </p:sp>
      <p:sp>
        <p:nvSpPr>
          <p:cNvPr id="8" name="矩形 7"/>
          <p:cNvSpPr/>
          <p:nvPr/>
        </p:nvSpPr>
        <p:spPr>
          <a:xfrm>
            <a:off x="3387269" y="1799654"/>
            <a:ext cx="1777361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用户信息页面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75285" y="3717449"/>
            <a:ext cx="1753741" cy="62515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排班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88016" y="4667768"/>
            <a:ext cx="1741010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替班与请假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5254" y="2788362"/>
            <a:ext cx="1741009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楼栋管理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6344" y="2608124"/>
            <a:ext cx="1800808" cy="2887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  <a:endCxn id="12" idx="1"/>
          </p:cNvCxnSpPr>
          <p:nvPr/>
        </p:nvCxnSpPr>
        <p:spPr>
          <a:xfrm flipV="1">
            <a:off x="2066022" y="4051928"/>
            <a:ext cx="1330322" cy="15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42873" y="3682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身份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3"/>
            <a:endCxn id="11" idx="1"/>
          </p:cNvCxnSpPr>
          <p:nvPr/>
        </p:nvCxnSpPr>
        <p:spPr>
          <a:xfrm>
            <a:off x="4929091" y="3079913"/>
            <a:ext cx="776163" cy="2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58374" y="4054703"/>
            <a:ext cx="758584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946670" y="4996513"/>
            <a:ext cx="758584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57856" y="3727346"/>
            <a:ext cx="1753741" cy="62515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片区</a:t>
            </a:r>
            <a:r>
              <a:rPr lang="zh-CN" altLang="en-US" dirty="0" smtClean="0"/>
              <a:t>工资统计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707726" y="2788361"/>
            <a:ext cx="1777362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57855" y="4651540"/>
            <a:ext cx="1753741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个人工资查询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45533" y="2685838"/>
            <a:ext cx="4232949" cy="8605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555499" y="3637946"/>
            <a:ext cx="4232949" cy="8593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55499" y="4563131"/>
            <a:ext cx="4232949" cy="8107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2" idx="0"/>
          </p:cNvCxnSpPr>
          <p:nvPr/>
        </p:nvCxnSpPr>
        <p:spPr>
          <a:xfrm flipH="1" flipV="1">
            <a:off x="4293837" y="2424805"/>
            <a:ext cx="2911" cy="18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2520" y="233238"/>
            <a:ext cx="1704859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前端开发分工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66808" y="233237"/>
            <a:ext cx="1411439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role1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174564" y="233237"/>
            <a:ext cx="1380935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role2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96000" y="233236"/>
            <a:ext cx="1753741" cy="6251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后端还未实现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3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2432" y="923731"/>
            <a:ext cx="10177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阿姨</a:t>
            </a:r>
            <a:r>
              <a:rPr lang="zh-CN" altLang="en-US" dirty="0"/>
              <a:t>或者老师能够查看   指定日期，楼栋的  值班员以及信息（尤其是电话），（公共账号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6. D35/D34</a:t>
            </a:r>
            <a:r>
              <a:rPr lang="zh-CN" altLang="en-US" dirty="0"/>
              <a:t>特殊排班</a:t>
            </a:r>
            <a:r>
              <a:rPr lang="zh-CN" altLang="en-US" dirty="0" smtClean="0"/>
              <a:t>接口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员工查询个人工资。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工资</a:t>
            </a:r>
            <a:r>
              <a:rPr lang="zh-CN" altLang="en-US" dirty="0"/>
              <a:t>发放异常提醒</a:t>
            </a:r>
            <a:r>
              <a:rPr lang="en-US" altLang="zh-CN" dirty="0"/>
              <a:t>,</a:t>
            </a:r>
            <a:r>
              <a:rPr lang="zh-CN" altLang="en-US" dirty="0"/>
              <a:t>（负责人手动新增异常名单</a:t>
            </a:r>
            <a:r>
              <a:rPr lang="en-US" altLang="zh-CN" dirty="0"/>
              <a:t>/</a:t>
            </a:r>
            <a:r>
              <a:rPr lang="zh-CN" altLang="en-US" dirty="0"/>
              <a:t>调用</a:t>
            </a:r>
            <a:r>
              <a:rPr lang="en-US" altLang="zh-CN" dirty="0" err="1"/>
              <a:t>api</a:t>
            </a:r>
            <a:r>
              <a:rPr lang="zh-CN" altLang="en-US" dirty="0"/>
              <a:t>获取</a:t>
            </a:r>
            <a:r>
              <a:rPr lang="en-US" altLang="zh-CN" dirty="0"/>
              <a:t>/</a:t>
            </a:r>
            <a:r>
              <a:rPr lang="zh-CN" altLang="en-US" dirty="0"/>
              <a:t>解析异常文件，后端自动发送邮件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年终奖计算接口（负责人，根据所有楼栋的值班工作量计算，比例可变，向上取整）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违纪记录表（负责人和片区经历记录违纪记录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3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317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Gotham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何运璐</dc:creator>
  <cp:lastModifiedBy>何运璐</cp:lastModifiedBy>
  <cp:revision>21</cp:revision>
  <dcterms:created xsi:type="dcterms:W3CDTF">2025-04-20T12:15:08Z</dcterms:created>
  <dcterms:modified xsi:type="dcterms:W3CDTF">2025-04-25T14:41:27Z</dcterms:modified>
</cp:coreProperties>
</file>