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31" r:id="rId4"/>
    <p:sldId id="257" r:id="rId5"/>
    <p:sldId id="258" r:id="rId6"/>
    <p:sldId id="338" r:id="rId7"/>
    <p:sldId id="264" r:id="rId8"/>
    <p:sldId id="310" r:id="rId9"/>
    <p:sldId id="427" r:id="rId11"/>
    <p:sldId id="428" r:id="rId12"/>
    <p:sldId id="420" r:id="rId13"/>
    <p:sldId id="419" r:id="rId14"/>
    <p:sldId id="421" r:id="rId15"/>
    <p:sldId id="422" r:id="rId16"/>
    <p:sldId id="423" r:id="rId17"/>
    <p:sldId id="424" r:id="rId18"/>
    <p:sldId id="270" r:id="rId19"/>
    <p:sldId id="317" r:id="rId20"/>
    <p:sldId id="453" r:id="rId21"/>
    <p:sldId id="452" r:id="rId22"/>
    <p:sldId id="458" r:id="rId23"/>
    <p:sldId id="459" r:id="rId24"/>
    <p:sldId id="417" r:id="rId25"/>
    <p:sldId id="454" r:id="rId26"/>
    <p:sldId id="455" r:id="rId27"/>
    <p:sldId id="418" r:id="rId28"/>
    <p:sldId id="456" r:id="rId29"/>
    <p:sldId id="457" r:id="rId30"/>
    <p:sldId id="276" r:id="rId31"/>
    <p:sldId id="460" r:id="rId32"/>
    <p:sldId id="461" r:id="rId33"/>
    <p:sldId id="462" r:id="rId34"/>
    <p:sldId id="469" r:id="rId35"/>
    <p:sldId id="463" r:id="rId36"/>
    <p:sldId id="464" r:id="rId37"/>
    <p:sldId id="465" r:id="rId38"/>
    <p:sldId id="466" r:id="rId39"/>
    <p:sldId id="467" r:id="rId40"/>
    <p:sldId id="468" r:id="rId41"/>
    <p:sldId id="470" r:id="rId42"/>
    <p:sldId id="282" r:id="rId4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D1"/>
    <a:srgbClr val="15A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080" y="-246"/>
      </p:cViewPr>
      <p:guideLst>
        <p:guide orient="horz" pos="2131"/>
        <p:guide pos="386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p:txBody>
      </p:sp>
      <p:sp>
        <p:nvSpPr>
          <p:cNvPr id="229" name="Shape 2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pic>
        <p:nvPicPr>
          <p:cNvPr id="5"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hasCustomPrompt="1"/>
          </p:nvPr>
        </p:nvSpPr>
        <p:spPr>
          <a:xfrm>
            <a:off x="729564" y="365126"/>
            <a:ext cx="8922436" cy="730344"/>
          </a:xfrm>
          <a:prstGeom prst="rect">
            <a:avLst/>
          </a:prstGeom>
        </p:spPr>
        <p:txBody>
          <a:bodyPr>
            <a:normAutofit/>
          </a:bodyPr>
          <a:lstStyle>
            <a:lvl1pPr>
              <a:defRPr sz="2800" b="1">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pic>
        <p:nvPicPr>
          <p:cNvPr id="4"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xfrm>
            <a:off x="8737600" y="6356351"/>
            <a:ext cx="358411" cy="350660"/>
          </a:xfrm>
          <a:prstGeom prst="rect">
            <a:avLst/>
          </a:prstGeom>
        </p:spPr>
        <p:txBody>
          <a:bodyPr anchor="t"/>
          <a:lstStyle>
            <a:lvl1pPr algn="l">
              <a:defRPr sz="1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pic>
        <p:nvPicPr>
          <p:cNvPr id="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20" name="Shape 220"/>
          <p:cNvSpPr>
            <a:spLocks noGrp="1"/>
          </p:cNvSpPr>
          <p:nvPr>
            <p:ph type="title" hasCustomPrompt="1"/>
          </p:nvPr>
        </p:nvSpPr>
        <p:spPr>
          <a:xfrm>
            <a:off x="1524000" y="2917646"/>
            <a:ext cx="9144000" cy="744717"/>
          </a:xfrm>
          <a:prstGeom prst="rect">
            <a:avLst/>
          </a:prstGeom>
        </p:spPr>
        <p:txBody>
          <a:bodyPr anchor="b">
            <a:noAutofit/>
          </a:bodyPr>
          <a:lstStyle>
            <a:lvl1pPr algn="ctr">
              <a:defRPr sz="4400"/>
            </a:lvl1pPr>
          </a:lstStyle>
          <a:p>
            <a:r>
              <a:t>标题文本</a:t>
            </a:r>
          </a:p>
        </p:txBody>
      </p:sp>
      <p:sp>
        <p:nvSpPr>
          <p:cNvPr id="221" name="Shape 221"/>
          <p:cNvSpPr>
            <a:spLocks noGrp="1"/>
          </p:cNvSpPr>
          <p:nvPr>
            <p:ph type="body" sz="quarter" idx="1" hasCustomPrompt="1"/>
          </p:nvPr>
        </p:nvSpPr>
        <p:spPr>
          <a:xfrm>
            <a:off x="7329524" y="4554537"/>
            <a:ext cx="3338475" cy="458420"/>
          </a:xfrm>
          <a:prstGeom prst="rect">
            <a:avLst/>
          </a:prstGeom>
        </p:spPr>
        <p:txBody>
          <a:bodyPr>
            <a:normAutofit/>
          </a:bodyPr>
          <a:lstStyle>
            <a:lvl1pPr marL="0" indent="0" algn="r">
              <a:buSzTx/>
              <a:buFontTx/>
              <a:buNone/>
              <a:defRPr sz="20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fld id="{46E0ED07-AFB2-4B05-A42A-79FF6C8D88AE}" type="datetime2">
              <a:rPr lang="zh-CN" altLang="en-US" smtClean="0"/>
            </a:fld>
            <a:endParaRPr dirty="0"/>
          </a:p>
        </p:txBody>
      </p:sp>
      <p:sp>
        <p:nvSpPr>
          <p:cNvPr id="222" name="Shape 222"/>
          <p:cNvSpPr>
            <a:spLocks noGrp="1"/>
          </p:cNvSpPr>
          <p:nvPr>
            <p:ph type="sldNum" sz="quarter" idx="2"/>
          </p:nvPr>
        </p:nvSpPr>
        <p:spPr>
          <a:prstGeom prst="rect">
            <a:avLst/>
          </a:prstGeom>
        </p:spPr>
        <p:txBody>
          <a:bodyPr/>
          <a:lstStyle/>
          <a:p>
            <a:fld id="{86CB4B4D-7CA3-9044-876B-883B54F8677D}" type="slidenum">
              <a:rPr/>
            </a:fld>
            <a:endParaRPr/>
          </a:p>
        </p:txBody>
      </p:sp>
      <p:sp>
        <p:nvSpPr>
          <p:cNvPr id="5" name="Shape 239"/>
          <p:cNvSpPr/>
          <p:nvPr userDrawn="1"/>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6" name="Shape 240"/>
          <p:cNvSpPr/>
          <p:nvPr userDrawn="1"/>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241"/>
          <p:cNvSpPr/>
          <p:nvPr userDrawn="1"/>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241"/>
          <p:cNvSpPr/>
          <p:nvPr userDrawn="1"/>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241"/>
          <p:cNvSpPr/>
          <p:nvPr userDrawn="1"/>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pic>
        <p:nvPicPr>
          <p:cNvPr id="11" name="image6.pdf" descr="EMF 2.emf"/>
          <p:cNvPicPr>
            <a:picLocks noChangeAspect="1"/>
          </p:cNvPicPr>
          <p:nvPr userDrawn="1"/>
        </p:nvPicPr>
        <p:blipFill>
          <a:blip r:embed="rId2"/>
          <a:stretch>
            <a:fillRect/>
          </a:stretch>
        </p:blipFill>
        <p:spPr>
          <a:xfrm>
            <a:off x="3417419" y="728186"/>
            <a:ext cx="5357162" cy="1407622"/>
          </a:xfrm>
          <a:prstGeom prst="rect">
            <a:avLst/>
          </a:prstGeom>
          <a:ln w="12700">
            <a:miter lim="400000"/>
            <a:headEnd/>
            <a:tailEnd/>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8478978" y="6221731"/>
            <a:ext cx="258623" cy="269239"/>
          </a:xfrm>
          <a:prstGeom prst="rect">
            <a:avLst/>
          </a:prstGeom>
        </p:spPr>
        <p:txBody>
          <a:bodyPr/>
          <a:lstStyle/>
          <a:p>
            <a:fld id="{86CB4B4D-7CA3-9044-876B-883B54F8677D}" type="slidenum">
              <a:rPr/>
            </a:fld>
            <a:endParaRPr/>
          </a:p>
        </p:txBody>
      </p:sp>
      <p:grpSp>
        <p:nvGrpSpPr>
          <p:cNvPr id="3" name="Group 1488"/>
          <p:cNvGrpSpPr/>
          <p:nvPr userDrawn="1"/>
        </p:nvGrpSpPr>
        <p:grpSpPr>
          <a:xfrm>
            <a:off x="5262244" y="2030033"/>
            <a:ext cx="4993373" cy="2348998"/>
            <a:chOff x="0" y="0"/>
            <a:chExt cx="4993371" cy="2348996"/>
          </a:xfrm>
        </p:grpSpPr>
        <p:sp>
          <p:nvSpPr>
            <p:cNvPr id="4" name="Shape 1486"/>
            <p:cNvSpPr/>
            <p:nvPr/>
          </p:nvSpPr>
          <p:spPr>
            <a:xfrm>
              <a:off x="0" y="-1"/>
              <a:ext cx="4168139" cy="1513839"/>
            </a:xfrm>
            <a:prstGeom prst="rect">
              <a:avLst/>
            </a:prstGeom>
            <a:noFill/>
            <a:ln w="12700" cap="flat">
              <a:noFill/>
              <a:miter lim="400000"/>
            </a:ln>
            <a:effectLst/>
          </p:spPr>
          <p:txBody>
            <a:bodyPr wrap="none" lIns="45718" tIns="45718" rIns="45718" bIns="45718" numCol="1" anchor="t">
              <a:spAutoFit/>
            </a:bodyPr>
            <a:lstStyle>
              <a:lvl1pPr>
                <a:defRPr sz="8000" b="1">
                  <a:solidFill>
                    <a:srgbClr val="116FC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感谢观看</a:t>
              </a:r>
            </a:p>
          </p:txBody>
        </p:sp>
        <p:sp>
          <p:nvSpPr>
            <p:cNvPr id="5" name="Shape 1487"/>
            <p:cNvSpPr/>
            <p:nvPr/>
          </p:nvSpPr>
          <p:spPr>
            <a:xfrm>
              <a:off x="263068" y="1483408"/>
              <a:ext cx="4730305" cy="865589"/>
            </a:xfrm>
            <a:prstGeom prst="rect">
              <a:avLst/>
            </a:prstGeom>
            <a:noFill/>
            <a:ln w="12700" cap="flat">
              <a:noFill/>
              <a:miter lim="400000"/>
            </a:ln>
            <a:effectLst/>
          </p:spPr>
          <p:txBody>
            <a:bodyPr wrap="square" lIns="64493" tIns="64493" rIns="64493" bIns="64493" numCol="1" anchor="t">
              <a:spAutoFit/>
            </a:bodyPr>
            <a:lstStyle>
              <a:lvl1pPr>
                <a:defRPr sz="4800">
                  <a:solidFill>
                    <a:srgbClr val="0291DA"/>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THANK YOU</a:t>
              </a:r>
            </a:p>
          </p:txBody>
        </p:sp>
      </p:grpSp>
      <p:sp>
        <p:nvSpPr>
          <p:cNvPr id="6" name="Shape 1491"/>
          <p:cNvSpPr/>
          <p:nvPr userDrawn="1"/>
        </p:nvSpPr>
        <p:spPr>
          <a:xfrm>
            <a:off x="5344906" y="5534373"/>
            <a:ext cx="2699539" cy="1354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1492"/>
          <p:cNvSpPr/>
          <p:nvPr userDrawn="1"/>
        </p:nvSpPr>
        <p:spPr>
          <a:xfrm>
            <a:off x="9017254" y="3734449"/>
            <a:ext cx="6346750" cy="31850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1493"/>
          <p:cNvSpPr/>
          <p:nvPr userDrawn="1"/>
        </p:nvSpPr>
        <p:spPr>
          <a:xfrm>
            <a:off x="-636275" y="4075214"/>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009D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1493"/>
          <p:cNvSpPr/>
          <p:nvPr userDrawn="1"/>
        </p:nvSpPr>
        <p:spPr>
          <a:xfrm rot="5400000">
            <a:off x="-2476946" y="228525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0" name="Shape 1493"/>
          <p:cNvSpPr/>
          <p:nvPr userDrawn="1"/>
        </p:nvSpPr>
        <p:spPr>
          <a:xfrm rot="10800000">
            <a:off x="7227553" y="5522721"/>
            <a:ext cx="2637531" cy="132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1" name="文本框 5"/>
          <p:cNvSpPr txBox="1"/>
          <p:nvPr userDrawn="1"/>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pic>
        <p:nvPicPr>
          <p:cNvPr id="1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3" name="Shape 3"/>
          <p:cNvSpPr>
            <a:spLocks noGrp="1"/>
          </p:cNvSpPr>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3028950" y="4649685"/>
            <a:ext cx="6134100" cy="510539"/>
          </a:xfrm>
          <a:prstGeom prst="rect">
            <a:avLst/>
          </a:prstGeom>
          <a:ln w="12700">
            <a:miter lim="400000"/>
          </a:ln>
        </p:spPr>
        <p:txBody>
          <a:bodyPr lIns="45718" tIns="45718" rIns="45718" bIns="45718">
            <a:spAutoFit/>
          </a:bodyPr>
          <a:lstStyle>
            <a:lvl1pPr algn="ctr">
              <a:defRPr sz="24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 智慧 · 便捷 · 安全 · 高效 ·   </a:t>
            </a:r>
          </a:p>
        </p:txBody>
      </p:sp>
      <p:sp>
        <p:nvSpPr>
          <p:cNvPr id="239" name="Shape 239"/>
          <p:cNvSpPr/>
          <p:nvPr/>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0" name="Shape 240"/>
          <p:cNvSpPr/>
          <p:nvPr/>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1" name="Shape 241"/>
          <p:cNvSpPr/>
          <p:nvPr/>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5" name="Shape 241"/>
          <p:cNvSpPr/>
          <p:nvPr/>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16" name="Shape 241"/>
          <p:cNvSpPr/>
          <p:nvPr/>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2" name="标题 1"/>
          <p:cNvSpPr>
            <a:spLocks noGrp="1"/>
          </p:cNvSpPr>
          <p:nvPr>
            <p:ph type="title"/>
          </p:nvPr>
        </p:nvSpPr>
        <p:spPr>
          <a:xfrm>
            <a:off x="2487930" y="2520950"/>
            <a:ext cx="7579360" cy="1605280"/>
          </a:xfrm>
        </p:spPr>
        <p:txBody>
          <a:bodyPr/>
          <a:lstStyle/>
          <a:p>
            <a:pPr>
              <a:lnSpc>
                <a:spcPct val="120000"/>
              </a:lnSpc>
            </a:pPr>
            <a:r>
              <a:rPr lang="zh-CN" altLang="zh-CN" dirty="0"/>
              <a:t>一条索引引发的血案</a:t>
            </a:r>
            <a:endParaRPr lang="zh-CN" altLang="zh-CN" dirty="0"/>
          </a:p>
        </p:txBody>
      </p:sp>
      <p:sp>
        <p:nvSpPr>
          <p:cNvPr id="3" name="文本占位符 2"/>
          <p:cNvSpPr>
            <a:spLocks noGrp="1"/>
          </p:cNvSpPr>
          <p:nvPr>
            <p:ph type="body" sz="quarter" idx="1"/>
          </p:nvPr>
        </p:nvSpPr>
        <p:spPr>
          <a:xfrm>
            <a:off x="7520024" y="5296217"/>
            <a:ext cx="3338475" cy="458420"/>
          </a:xfrm>
        </p:spPr>
        <p:txBody>
          <a:bodyPr/>
          <a:lstStyle/>
          <a:p>
            <a:endParaRPr lang="zh-CN" altLang="en-US" dirty="0"/>
          </a:p>
        </p:txBody>
      </p:sp>
      <p:sp>
        <p:nvSpPr>
          <p:cNvPr id="5" name="文本框 4"/>
          <p:cNvSpPr txBox="1"/>
          <p:nvPr/>
        </p:nvSpPr>
        <p:spPr>
          <a:xfrm>
            <a:off x="9404985" y="4873625"/>
            <a:ext cx="9302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赵志强</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028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2.1.3 </a:t>
            </a:r>
            <a:r>
              <a:rPr kumimoji="0" lang="zh-CN" altLang="en-US" sz="1800" b="0" i="0" u="none" strike="noStrike" cap="none" spc="0" normalizeH="0" baseline="0">
                <a:ln>
                  <a:noFill/>
                </a:ln>
                <a:solidFill>
                  <a:srgbClr val="000000"/>
                </a:solidFill>
                <a:effectLst/>
                <a:uFillTx/>
                <a:latin typeface="+mn-lt"/>
                <a:ea typeface="+mn-ea"/>
                <a:cs typeface="+mn-cs"/>
                <a:sym typeface="Helvetica"/>
              </a:rPr>
              <a:t>时间复杂度</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因为，一棵由n个结点，随机构造的二叉查找树的高度为lgn，所以顺理成章，一般操作的执行时间为O（lgn）。</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但二叉树若退化成了一棵具有n个结点的线性链后，则此些操作最坏情况运行时间为O（n）。</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4258945" y="3389630"/>
            <a:ext cx="3505200" cy="2638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 </a:t>
            </a:r>
            <a:r>
              <a:rPr kumimoji="0" lang="zh-CN" altLang="en-US" sz="1800" b="0" i="0" u="none" strike="noStrike" cap="none" spc="0" normalizeH="0" baseline="0">
                <a:ln>
                  <a:noFill/>
                </a:ln>
                <a:solidFill>
                  <a:srgbClr val="000000"/>
                </a:solidFill>
                <a:effectLst/>
                <a:uFillTx/>
                <a:latin typeface="+mn-lt"/>
                <a:ea typeface="+mn-ea"/>
                <a:cs typeface="+mn-cs"/>
                <a:sym typeface="Helvetica"/>
              </a:rPr>
              <a:t>红黑树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红黑树，本质上来说就是一棵二叉查找树，但它在二叉查找树的基础上增加了着色和相关的性质使得红黑树相对平衡，从而保证了红黑树的查找、插入、删除的时间复杂度最坏为O(log n)。</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1）每个结点要么是红的，要么是黑的。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2）根结点是黑的。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3）每个叶结点（叶结点即指树尾端NIL指针或NULL结点）是黑的。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4）如果一个结点是红的，那么它的俩个儿子都是黑的。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5）对于任一结点而言，其到叶结点树尾端NIL指针的每一条路径都包含相同数目的黑结点。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 </a:t>
            </a:r>
            <a:r>
              <a:rPr kumimoji="0" lang="zh-CN" altLang="en-US" sz="1800" b="0" i="0" u="none" strike="noStrike" cap="none" spc="0" normalizeH="0" baseline="0">
                <a:ln>
                  <a:noFill/>
                </a:ln>
                <a:solidFill>
                  <a:srgbClr val="000000"/>
                </a:solidFill>
                <a:effectLst/>
                <a:uFillTx/>
                <a:latin typeface="+mn-lt"/>
                <a:ea typeface="+mn-ea"/>
                <a:cs typeface="+mn-cs"/>
                <a:sym typeface="Helvetica"/>
              </a:rPr>
              <a:t>红黑树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descr="TIM截图20190122174335"/>
          <p:cNvPicPr>
            <a:picLocks noChangeAspect="1"/>
          </p:cNvPicPr>
          <p:nvPr/>
        </p:nvPicPr>
        <p:blipFill>
          <a:blip r:embed="rId1"/>
          <a:stretch>
            <a:fillRect/>
          </a:stretch>
        </p:blipFill>
        <p:spPr>
          <a:xfrm>
            <a:off x="2147570" y="1599565"/>
            <a:ext cx="7896225" cy="3848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2.2.1 </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树的旋转</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当我们在对红黑树进行插入和删除等操作时，对树做了修改，那么可能会违背红黑树的性质。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为了继续保持红黑树的性质，我们可以通过对结点进行重新着色，以及对树进行相关的旋转操作，即修改树中某些结点的颜色及指针结构，来达到对红黑树进行插入或删除结点等操作后，继续保持它的性质或平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树的旋转，分为左旋和右旋。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2.2.1 </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树的旋转</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）左旋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059430" y="2338705"/>
            <a:ext cx="5372100" cy="3581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2.2.1 </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树的旋转</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）右旋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3376930" y="2183765"/>
            <a:ext cx="5438775" cy="3648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3" name="Group 903"/>
          <p:cNvGrpSpPr/>
          <p:nvPr/>
        </p:nvGrpSpPr>
        <p:grpSpPr>
          <a:xfrm>
            <a:off x="1817663" y="2413327"/>
            <a:ext cx="9279320" cy="2305685"/>
            <a:chOff x="0" y="-189091"/>
            <a:chExt cx="9279319" cy="2305684"/>
          </a:xfrm>
        </p:grpSpPr>
        <p:sp>
          <p:nvSpPr>
            <p:cNvPr id="900" name="Shape 900"/>
            <p:cNvSpPr/>
            <p:nvPr/>
          </p:nvSpPr>
          <p:spPr>
            <a:xfrm>
              <a:off x="0" y="206261"/>
              <a:ext cx="7912283" cy="1551058"/>
            </a:xfrm>
            <a:prstGeom prst="rect">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1" name="Shape 901"/>
            <p:cNvSpPr/>
            <p:nvPr/>
          </p:nvSpPr>
          <p:spPr>
            <a:xfrm rot="5400000">
              <a:off x="7475373" y="567134"/>
              <a:ext cx="1683600" cy="809785"/>
            </a:xfrm>
            <a:prstGeom prst="triangle">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2" name="Shape 902"/>
            <p:cNvSpPr/>
            <p:nvPr/>
          </p:nvSpPr>
          <p:spPr>
            <a:xfrm>
              <a:off x="3756725" y="-189091"/>
              <a:ext cx="5522594" cy="2305684"/>
            </a:xfrm>
            <a:prstGeom prst="rect">
              <a:avLst/>
            </a:prstGeom>
            <a:solidFill>
              <a:srgbClr val="7CCA62"/>
            </a:solidFill>
            <a:ln w="9525" cap="flat">
              <a:solidFill>
                <a:srgbClr val="7CCA62"/>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endParaRPr lang="en-US" altLang="zh-CN">
                <a:sym typeface="+mn-ea"/>
              </a:endParaRPr>
            </a:p>
            <a:p>
              <a:pPr algn="l"/>
              <a:r>
                <a:rPr lang="en-US" altLang="zh-CN">
                  <a:sym typeface="+mn-ea"/>
                </a:rPr>
                <a:t>B</a:t>
              </a:r>
              <a:r>
                <a:rPr lang="zh-CN" altLang="en-US">
                  <a:sym typeface="+mn-ea"/>
                </a:rPr>
                <a:t>树、</a:t>
              </a:r>
              <a:r>
                <a:rPr lang="en-US" altLang="zh-CN">
                  <a:sym typeface="+mn-ea"/>
                </a:rPr>
                <a:t>B+</a:t>
              </a:r>
              <a:r>
                <a:rPr lang="zh-CN" altLang="en-US">
                  <a:sym typeface="+mn-ea"/>
                </a:rPr>
                <a:t>树、</a:t>
              </a:r>
              <a:r>
                <a:rPr lang="en-US" altLang="zh-CN">
                  <a:sym typeface="+mn-ea"/>
                </a:rPr>
                <a:t>B*</a:t>
              </a:r>
              <a:r>
                <a:rPr lang="zh-CN" altLang="en-US">
                  <a:sym typeface="+mn-ea"/>
                </a:rPr>
                <a:t>树</a:t>
              </a:r>
              <a:endParaRPr lang="zh-CN" altLang="en-US"/>
            </a:p>
            <a:p>
              <a:pPr algn="l"/>
              <a:endParaRPr lang="zh-CN">
                <a:sym typeface="+mn-ea"/>
              </a:endParaRPr>
            </a:p>
          </p:txBody>
        </p:sp>
      </p:grpSp>
      <p:grpSp>
        <p:nvGrpSpPr>
          <p:cNvPr id="908" name="Group 908"/>
          <p:cNvGrpSpPr/>
          <p:nvPr/>
        </p:nvGrpSpPr>
        <p:grpSpPr>
          <a:xfrm>
            <a:off x="2081803" y="1831085"/>
            <a:ext cx="3493225" cy="3493225"/>
            <a:chOff x="0" y="0"/>
            <a:chExt cx="3493223" cy="3493223"/>
          </a:xfrm>
        </p:grpSpPr>
        <p:sp>
          <p:nvSpPr>
            <p:cNvPr id="904" name="Shape 904"/>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5" name="Shape 905"/>
            <p:cNvSpPr/>
            <p:nvPr/>
          </p:nvSpPr>
          <p:spPr>
            <a:xfrm>
              <a:off x="585897" y="582641"/>
              <a:ext cx="2321437" cy="2321437"/>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6" name="Shape 906"/>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907" name="Shape 907"/>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03</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大规模数据存储中，实现索引查询这样一个实际背景下，树节点存储的元素数量是有限的（如果元素数量非常多的话，查找就退化成节点内部的线性查找了），这样导致二叉查找树结构由于树的深度过大而造成磁盘I/O读写过于频繁，进而导致查询效率低下，因此我们该想办法降低树的深度，从而减少磁盘查找存取的次数。一个基本的想法就是：采用多叉树结构。因此，</a:t>
            </a: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树应运而生。</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5353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Balanced multipath search tree，平衡多路查找树。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一棵m阶的B树的特性如下：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树中每个结点最多含有m个孩子（m&gt;=2）；</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除根结点和叶子结点外，其它每个结点至少有[ceil(m / 2)]个孩子（其中ceil(x)是一个取上限的函数）；</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根结点至少有2个孩子（除非B树只包含一个结点：根结点）；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所有叶结点都出现在同一层，叶结点不包含任何关键字信息(可以看做是外部结点或查询失败的结点，指向这些结点的指针都为null。换言之，叶子节点只是没有孩子和指向孩子的指针，这些节点也存在，也有元素。类似红黑树中，每一个NULL指针即当做叶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5</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每个非终端结点中包含有n个关键字信息： (n，P0，K1，P1，K2，P2，......，Kn，Pn)。其中：</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 Ki (i=1...n)为关键字，且关键字按顺序升序排序K(i-1)&lt; Ki。</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b) Pi为指向子树根的结点，且指针P(i-1)指向子树种所有结点的关键字均小于Ki，但都大于K(i-1)。</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c) 关键字的个数n必须满足： [ceil(m / 2)-1]&lt;= n &lt;= m-1。比如有j个孩子的非叶结点恰好有j-1个关键码。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2772410" y="2152650"/>
            <a:ext cx="5943600" cy="2552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820" y="1226185"/>
            <a:ext cx="978916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：索引的分类</a:t>
            </a:r>
            <a:endParaRPr kumimoji="0" lang="zh-CN"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：INDEX、PRIMAY KEY、UNIQUE、FULLTEXT（</a:t>
            </a:r>
            <a:r>
              <a:rPr kumimoji="0" lang="en-US" altLang="zh-CN" sz="1800" b="0" i="0" u="none" strike="noStrike" cap="none" spc="0" normalizeH="0" baseline="0">
                <a:ln>
                  <a:noFill/>
                </a:ln>
                <a:solidFill>
                  <a:srgbClr val="000000"/>
                </a:solidFill>
                <a:effectLst/>
                <a:uFillTx/>
                <a:latin typeface="+mn-lt"/>
                <a:ea typeface="+mn-ea"/>
                <a:cs typeface="+mn-cs"/>
                <a:sym typeface="Helvetica"/>
              </a:rPr>
              <a:t>only for </a:t>
            </a:r>
            <a:r>
              <a:rPr kumimoji="0" lang="zh-CN" altLang="en-US" sz="1800" b="0" i="0" u="none" strike="noStrike" cap="none" spc="0" normalizeH="0" baseline="0">
                <a:ln>
                  <a:noFill/>
                </a:ln>
                <a:solidFill>
                  <a:srgbClr val="000000"/>
                </a:solidFill>
                <a:effectLst/>
                <a:uFillTx/>
                <a:latin typeface="+mn-lt"/>
                <a:ea typeface="+mn-ea"/>
                <a:cs typeface="+mn-cs"/>
                <a:sym typeface="Helvetica"/>
              </a:rPr>
              <a:t>MyISAM）</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：聚集索引和非聚集索引的区别</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：叶节点存储数据还是索引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：索引的实现方式</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：散列、位图、</a:t>
            </a: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树的结构</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4521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3.1.1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树的查找</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下面来模拟下查找文件29的过程：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根据根结点指针找到文件目录的根磁盘块1，将其中的信息导入内存。【磁盘IO操作 1次】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此时内存中有两个文件名17、35和三个存储其他磁盘页面地址的数据。根据算法我们发现：17&lt;29&lt;35，因此我们找到指针p2。</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根据p2指针，我们定位到磁盘块3，并将其中的信息导入内存。【磁盘IO操作 2次】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此时内存中有两个文件名26，30和三个存储其他磁盘页面地址的数据。根据算法我们发现：26&lt;29&lt;30，因此我们找到指针p2。</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5</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根据p2指针，我们定位到磁盘块8，并将其中的信息导入内存。【磁盘IO操作 3次】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6</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此时内存中有两个文件名28，29。根据算法我们查找到文件名29，并定位了该文件内存的磁盘地址。</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分析上面的过程，发现需要3次磁盘IO操作和3次内存查找操作。IO操作是影响整个B树查找效率的决定因素。</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4521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3.1.2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树的高度</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根据上面的例子我们可以看出，磁盘IO的次数取决于B树的高度。</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对于一棵含有N个关键字，m阶的B树来说（据B树的定义可知：m满足：ceil(m/2)&lt;=m&lt;=m，m阶即代表树中任一结点最多含有m个孩子，如5阶代表每个结点最多5个孩子，或俗称5叉树），且从1开始计数的话，其高度h为：</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这个B树的高度公式从侧面显示了B树的查找效率是相当高的。为什么呢？因为底数m/2可以取很大（比</a:t>
            </a:r>
            <a:r>
              <a:rPr lang="zh-CN" altLang="en-US">
                <a:sym typeface="Helvetica"/>
              </a:rPr>
              <a:t>如m可以达到几千</a:t>
            </a:r>
            <a:r>
              <a:rPr kumimoji="0" lang="zh-CN" altLang="en-US" sz="1800" b="0" i="0" u="none" strike="noStrike" cap="none" spc="0" normalizeH="0" baseline="0">
                <a:ln>
                  <a:noFill/>
                </a:ln>
                <a:solidFill>
                  <a:srgbClr val="000000"/>
                </a:solidFill>
                <a:effectLst/>
                <a:uFillTx/>
                <a:latin typeface="+mn-lt"/>
                <a:ea typeface="+mn-ea"/>
                <a:cs typeface="+mn-cs"/>
                <a:sym typeface="Helvetica"/>
              </a:rPr>
              <a:t>），从而在关键字数一定的情况下，</a:t>
            </a:r>
            <a:r>
              <a:rPr kumimoji="0" lang="en-US" altLang="zh-CN" sz="1800" b="0" i="0" u="none" strike="noStrike" cap="none" spc="0" normalizeH="0" baseline="0">
                <a:ln>
                  <a:noFill/>
                </a:ln>
                <a:solidFill>
                  <a:srgbClr val="000000"/>
                </a:solidFill>
                <a:effectLst/>
                <a:uFillTx/>
                <a:latin typeface="+mn-lt"/>
                <a:ea typeface="+mn-ea"/>
                <a:cs typeface="+mn-cs"/>
                <a:sym typeface="Helvetica"/>
              </a:rPr>
              <a:t>m</a:t>
            </a:r>
            <a:r>
              <a:rPr kumimoji="0" lang="zh-CN" altLang="en-US" sz="1800" b="0" i="0" u="none" strike="noStrike" cap="none" spc="0" normalizeH="0" baseline="0">
                <a:ln>
                  <a:noFill/>
                </a:ln>
                <a:solidFill>
                  <a:srgbClr val="000000"/>
                </a:solidFill>
                <a:effectLst/>
                <a:uFillTx/>
                <a:latin typeface="+mn-lt"/>
                <a:ea typeface="+mn-ea"/>
                <a:cs typeface="+mn-cs"/>
                <a:sym typeface="Helvetica"/>
              </a:rPr>
              <a:t>越大h就越小，磁盘</a:t>
            </a:r>
            <a:r>
              <a:rPr kumimoji="0" lang="en-US" altLang="zh-CN" sz="1800" b="0" i="0" u="none" strike="noStrike" cap="none" spc="0" normalizeH="0" baseline="0">
                <a:ln>
                  <a:noFill/>
                </a:ln>
                <a:solidFill>
                  <a:srgbClr val="000000"/>
                </a:solidFill>
                <a:effectLst/>
                <a:uFillTx/>
                <a:latin typeface="+mn-lt"/>
                <a:ea typeface="+mn-ea"/>
                <a:cs typeface="+mn-cs"/>
                <a:sym typeface="Helvetica"/>
              </a:rPr>
              <a:t>IO</a:t>
            </a:r>
            <a:r>
              <a:rPr kumimoji="0" lang="zh-CN" altLang="en-US" sz="1800" b="0" i="0" u="none" strike="noStrike" cap="none" spc="0" normalizeH="0" baseline="0">
                <a:ln>
                  <a:noFill/>
                </a:ln>
                <a:solidFill>
                  <a:srgbClr val="000000"/>
                </a:solidFill>
                <a:effectLst/>
                <a:uFillTx/>
                <a:latin typeface="+mn-lt"/>
                <a:ea typeface="+mn-ea"/>
                <a:cs typeface="+mn-cs"/>
                <a:sym typeface="Helvetica"/>
              </a:rPr>
              <a:t>次数也随之减少，从而使存取性能相应提升。</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4" name="图片 3"/>
          <p:cNvPicPr>
            <a:picLocks noChangeAspect="1"/>
          </p:cNvPicPr>
          <p:nvPr/>
        </p:nvPicPr>
        <p:blipFill>
          <a:blip r:embed="rId1"/>
          <a:stretch>
            <a:fillRect/>
          </a:stretch>
        </p:blipFill>
        <p:spPr>
          <a:xfrm>
            <a:off x="2609850" y="3177540"/>
            <a:ext cx="3479165" cy="1149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树是应文件系统所需而产生的一种</a:t>
            </a: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树的变形树。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一棵m阶的B+树和m阶的B树的异同点在于：</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）有n棵子树的结点中含有n个关键字；（而B 树n棵子树有n-1个关键字）</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所有的叶子结点中包含了全部关键字的信息，及指向含有这些关键字记录的指针，且叶子结点本身依关键字的大小自小而大的顺序链接。 (而B 树的叶子节点并没有包括全部需要查找的信息)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所有的非终端结点可以看成是索引部分，结点中仅含有其子树根结点中最大（或最小）关键字。 (而B 树的非终节点也包含需要查找的有效信息)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385820" y="2118360"/>
            <a:ext cx="5419725" cy="3286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为什么说B+树比B 树更适合实际应用中操作系统的文件索引和数据库索引？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B+树的磁盘读写代价更低。B+树的内部结点并没有指向关键字具体信息的指针。因此其内部结点相对B 树更小。如果把所有同一内部结点的关键字存放在同一盘块中，那么盘块所能容纳的关键字数量也越多。一次性读入内存中的需要查找的关键字也就越多。相对来说IO读写次数也就降低了。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的查询效率更加稳定。由于非终结点并不是最终指向文件内容的结点，而只是叶子结点中关键字的索引。所以任何关键字的查找必须走一条从根结点到叶子结点的路。所有关键字查询的路径长度相同，导致每一个数据的查询效率相当。</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）B树在提高了磁盘IO性能的同时并没有解决元素遍历的效率低下的问题。B+树只要遍历叶节点就可以实现整棵树的遍历，支持基于范围的查询，而B树不支持range-query这样的操作（或者说效率太低）。</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树是</a:t>
            </a:r>
            <a:r>
              <a:rPr kumimoji="0" lang="en-US" altLang="zh-CN" sz="1800" b="0" i="0" u="none" strike="noStrike" cap="none" spc="0" normalizeH="0" baseline="0">
                <a:ln>
                  <a:noFill/>
                </a:ln>
                <a:solidFill>
                  <a:srgbClr val="000000"/>
                </a:solidFill>
                <a:effectLst/>
                <a:uFillTx/>
                <a:latin typeface="+mn-lt"/>
                <a:ea typeface="+mn-ea"/>
                <a:cs typeface="+mn-cs"/>
                <a:sym typeface="Helvetica"/>
              </a:rPr>
              <a:t>B+</a:t>
            </a:r>
            <a:r>
              <a:rPr kumimoji="0" lang="zh-CN" altLang="en-US" sz="1800" b="0" i="0" u="none" strike="noStrike" cap="none" spc="0" normalizeH="0" baseline="0">
                <a:ln>
                  <a:noFill/>
                </a:ln>
                <a:solidFill>
                  <a:srgbClr val="000000"/>
                </a:solidFill>
                <a:effectLst/>
                <a:uFillTx/>
                <a:latin typeface="+mn-lt"/>
                <a:ea typeface="+mn-ea"/>
                <a:cs typeface="+mn-cs"/>
                <a:sym typeface="Helvetica"/>
              </a:rPr>
              <a:t>树的变体。</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在B+树的基础上(所有的叶子结点中包含了全部关键字的信息，及指向含有这些关键字记录的指针)，增加了如下性质：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B*树中非根和非叶子结点再增加指向兄弟的指针；</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B*树定义了非叶子结点关键字个数至少为(2/3)*M，即块的最低使用率为2/3（代替B+树的1/2）。</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210560" y="1990725"/>
            <a:ext cx="5419725" cy="3286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B*</a:t>
            </a:r>
            <a:r>
              <a:rPr kumimoji="0" lang="zh-CN" altLang="en-US" sz="1800" b="0" i="0" u="none" strike="noStrike" cap="none" spc="0" normalizeH="0" baseline="0">
                <a:ln>
                  <a:noFill/>
                </a:ln>
                <a:solidFill>
                  <a:srgbClr val="000000"/>
                </a:solidFill>
                <a:effectLst/>
                <a:uFillTx/>
                <a:latin typeface="+mn-lt"/>
                <a:ea typeface="+mn-ea"/>
                <a:cs typeface="+mn-cs"/>
                <a:sym typeface="Helvetica"/>
              </a:rPr>
              <a:t>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通过以上介绍，大致将B树，B+树，B*树总结如下：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B树：有序数组+平衡多叉树；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B+树：有序数组链表+平衡多叉树；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B*树：一棵丰满的B+树。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7" name="Group 1217"/>
          <p:cNvGrpSpPr/>
          <p:nvPr/>
        </p:nvGrpSpPr>
        <p:grpSpPr>
          <a:xfrm>
            <a:off x="1817663" y="2732645"/>
            <a:ext cx="8722067" cy="1683601"/>
            <a:chOff x="0" y="130227"/>
            <a:chExt cx="8722066" cy="1683600"/>
          </a:xfrm>
        </p:grpSpPr>
        <p:sp>
          <p:nvSpPr>
            <p:cNvPr id="1214" name="Shape 1214"/>
            <p:cNvSpPr/>
            <p:nvPr/>
          </p:nvSpPr>
          <p:spPr>
            <a:xfrm>
              <a:off x="0" y="206261"/>
              <a:ext cx="7912283" cy="1551058"/>
            </a:xfrm>
            <a:prstGeom prst="rect">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5" name="Shape 1215"/>
            <p:cNvSpPr/>
            <p:nvPr/>
          </p:nvSpPr>
          <p:spPr>
            <a:xfrm rot="5400000">
              <a:off x="7475373" y="567134"/>
              <a:ext cx="1683600" cy="809785"/>
            </a:xfrm>
            <a:prstGeom prst="triangle">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6" name="Shape 1216"/>
            <p:cNvSpPr/>
            <p:nvPr/>
          </p:nvSpPr>
          <p:spPr>
            <a:xfrm>
              <a:off x="4468560" y="591324"/>
              <a:ext cx="3392170" cy="828675"/>
            </a:xfrm>
            <a:prstGeom prst="rect">
              <a:avLst/>
            </a:prstGeom>
            <a:solidFill>
              <a:srgbClr val="0BD0D9"/>
            </a:solidFill>
            <a:ln w="9525" cap="flat">
              <a:solidFill>
                <a:srgbClr val="0BD0D9"/>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数据库索引</a:t>
              </a:r>
              <a:endParaRPr lang="zh-CN" altLang="en-US">
                <a:sym typeface="+mn-ea"/>
              </a:endParaRPr>
            </a:p>
          </p:txBody>
        </p:sp>
      </p:grpSp>
      <p:grpSp>
        <p:nvGrpSpPr>
          <p:cNvPr id="1222" name="Group 1222"/>
          <p:cNvGrpSpPr/>
          <p:nvPr/>
        </p:nvGrpSpPr>
        <p:grpSpPr>
          <a:xfrm>
            <a:off x="2081803" y="1831085"/>
            <a:ext cx="3493225" cy="3493225"/>
            <a:chOff x="0" y="0"/>
            <a:chExt cx="3493223" cy="3493223"/>
          </a:xfrm>
        </p:grpSpPr>
        <p:sp>
          <p:nvSpPr>
            <p:cNvPr id="1218" name="Shape 12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9" name="Shape 1219"/>
            <p:cNvSpPr/>
            <p:nvPr/>
          </p:nvSpPr>
          <p:spPr>
            <a:xfrm>
              <a:off x="585897" y="582641"/>
              <a:ext cx="2321437" cy="2321437"/>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20" name="Shape 12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1221" name="Shape 12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04</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4.1 </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索引的存储</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一条索引记录中包含的基本信息包括：键值（即你定义索引时指定的所有字段的值）+逻辑指针（指向数据页或者另一索引页）。</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2852420" y="2740660"/>
            <a:ext cx="6486525" cy="3248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4010543" y="680757"/>
            <a:ext cx="4170992" cy="878839"/>
          </a:xfrm>
          <a:prstGeom prst="rect">
            <a:avLst/>
          </a:prstGeom>
          <a:ln w="12700">
            <a:miter lim="400000"/>
          </a:ln>
        </p:spPr>
        <p:txBody>
          <a:bodyPr wrap="none" lIns="45718" tIns="45718" rIns="45718" bIns="45718">
            <a:spAutoFit/>
          </a:bodyPr>
          <a:lstStyle/>
          <a:p>
            <a:pPr algn="ctr">
              <a:defRPr sz="4400"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目录 </a:t>
            </a:r>
            <a:r>
              <a:rPr sz="4000" b="0"/>
              <a:t>CONTENTS</a:t>
            </a:r>
            <a:endParaRPr sz="4000" b="0"/>
          </a:p>
        </p:txBody>
      </p:sp>
      <p:sp>
        <p:nvSpPr>
          <p:cNvPr id="245" name="Shape 245"/>
          <p:cNvSpPr/>
          <p:nvPr/>
        </p:nvSpPr>
        <p:spPr>
          <a:xfrm>
            <a:off x="1292879" y="2430769"/>
            <a:ext cx="1521937" cy="1521937"/>
          </a:xfrm>
          <a:prstGeom prst="ellipse">
            <a:avLst/>
          </a:prstGeom>
          <a:solidFill>
            <a:srgbClr val="0B5395"/>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58" name="Group 258"/>
          <p:cNvGrpSpPr/>
          <p:nvPr/>
        </p:nvGrpSpPr>
        <p:grpSpPr>
          <a:xfrm>
            <a:off x="1119258" y="2257145"/>
            <a:ext cx="1868079" cy="1868080"/>
            <a:chOff x="0" y="0"/>
            <a:chExt cx="1868078" cy="1868078"/>
          </a:xfrm>
        </p:grpSpPr>
        <p:sp>
          <p:nvSpPr>
            <p:cNvPr id="246" name="Shape 246"/>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7" name="Shape 247"/>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8" name="Shape 248"/>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9" name="Shape 249"/>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0" name="Shape 250"/>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1" name="Shape 251"/>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2" name="Shape 252"/>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3" name="Shape 253"/>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4" name="Shape 254"/>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5" name="Shape 255"/>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6" name="Shape 256"/>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7" name="Shape 257"/>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59" name="Shape 259"/>
          <p:cNvSpPr/>
          <p:nvPr/>
        </p:nvSpPr>
        <p:spPr>
          <a:xfrm>
            <a:off x="3973857" y="2430769"/>
            <a:ext cx="1521937" cy="1521937"/>
          </a:xfrm>
          <a:prstGeom prst="ellipse">
            <a:avLst/>
          </a:prstGeom>
          <a:solidFill>
            <a:srgbClr val="009D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72" name="Group 272"/>
          <p:cNvGrpSpPr/>
          <p:nvPr/>
        </p:nvGrpSpPr>
        <p:grpSpPr>
          <a:xfrm>
            <a:off x="3800237" y="2257145"/>
            <a:ext cx="1868079" cy="1868080"/>
            <a:chOff x="0" y="0"/>
            <a:chExt cx="1868078" cy="1868078"/>
          </a:xfrm>
        </p:grpSpPr>
        <p:sp>
          <p:nvSpPr>
            <p:cNvPr id="260" name="Shape 260"/>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1" name="Shape 261"/>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2" name="Shape 262"/>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3" name="Shape 263"/>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4" name="Shape 264"/>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5" name="Shape 265"/>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6" name="Shape 266"/>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7" name="Shape 267"/>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8" name="Shape 268"/>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9" name="Shape 269"/>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0" name="Shape 270"/>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1" name="Shape 271"/>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73" name="Shape 273"/>
          <p:cNvSpPr/>
          <p:nvPr/>
        </p:nvSpPr>
        <p:spPr>
          <a:xfrm>
            <a:off x="6720034" y="2430769"/>
            <a:ext cx="1521936" cy="1521937"/>
          </a:xfrm>
          <a:prstGeom prst="ellipse">
            <a:avLst/>
          </a:prstGeom>
          <a:solidFill>
            <a:srgbClr val="0BD0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86" name="Group 286"/>
          <p:cNvGrpSpPr/>
          <p:nvPr/>
        </p:nvGrpSpPr>
        <p:grpSpPr>
          <a:xfrm>
            <a:off x="6546412" y="2257145"/>
            <a:ext cx="1868079" cy="1868080"/>
            <a:chOff x="0" y="0"/>
            <a:chExt cx="1868078" cy="1868078"/>
          </a:xfrm>
        </p:grpSpPr>
        <p:sp>
          <p:nvSpPr>
            <p:cNvPr id="274" name="Shape 274"/>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5" name="Shape 275"/>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6" name="Shape 276"/>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7" name="Shape 277"/>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8" name="Shape 278"/>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9" name="Shape 279"/>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0" name="Shape 280"/>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1" name="Shape 281"/>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2" name="Shape 282"/>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3" name="Shape 283"/>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4" name="Shape 284"/>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5" name="Shape 285"/>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87" name="Shape 287"/>
          <p:cNvSpPr/>
          <p:nvPr/>
        </p:nvSpPr>
        <p:spPr>
          <a:xfrm>
            <a:off x="9410817" y="2430769"/>
            <a:ext cx="1521937" cy="1521937"/>
          </a:xfrm>
          <a:prstGeom prst="ellipse">
            <a:avLst/>
          </a:prstGeom>
          <a:solidFill>
            <a:srgbClr val="10CF9B"/>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300" name="Group 300"/>
          <p:cNvGrpSpPr/>
          <p:nvPr/>
        </p:nvGrpSpPr>
        <p:grpSpPr>
          <a:xfrm>
            <a:off x="9237195" y="2257145"/>
            <a:ext cx="1868079" cy="1868080"/>
            <a:chOff x="0" y="0"/>
            <a:chExt cx="1868078" cy="1868078"/>
          </a:xfrm>
        </p:grpSpPr>
        <p:sp>
          <p:nvSpPr>
            <p:cNvPr id="288" name="Shape 288"/>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9" name="Shape 289"/>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0" name="Shape 290"/>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1" name="Shape 291"/>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2" name="Shape 292"/>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3" name="Shape 293"/>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4" name="Shape 294"/>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5" name="Shape 295"/>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6" name="Shape 296"/>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7" name="Shape 297"/>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8" name="Shape 298"/>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9" name="Shape 299"/>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302" name="Shape 302"/>
          <p:cNvSpPr/>
          <p:nvPr/>
        </p:nvSpPr>
        <p:spPr>
          <a:xfrm>
            <a:off x="1058332" y="4347819"/>
            <a:ext cx="1989928"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索引简介</a:t>
            </a:r>
            <a:endParaRPr lang="zh-CN" altLang="en-US"/>
          </a:p>
        </p:txBody>
      </p:sp>
      <p:sp>
        <p:nvSpPr>
          <p:cNvPr id="304" name="Shape 304"/>
          <p:cNvSpPr/>
          <p:nvPr/>
        </p:nvSpPr>
        <p:spPr>
          <a:xfrm>
            <a:off x="3739312"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红黑树</a:t>
            </a:r>
            <a:endParaRPr lang="zh-CN" altLang="en-US"/>
          </a:p>
        </p:txBody>
      </p:sp>
      <p:sp>
        <p:nvSpPr>
          <p:cNvPr id="306" name="Shape 306"/>
          <p:cNvSpPr/>
          <p:nvPr/>
        </p:nvSpPr>
        <p:spPr>
          <a:xfrm>
            <a:off x="6485255" y="4347845"/>
            <a:ext cx="2172970" cy="367030"/>
          </a:xfrm>
          <a:prstGeom prst="rect">
            <a:avLst/>
          </a:prstGeom>
          <a:ln w="12700">
            <a:miter lim="400000"/>
          </a:ln>
        </p:spPr>
        <p:txBody>
          <a:bodyPr wrap="square"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a:t>B</a:t>
            </a:r>
            <a:r>
              <a:rPr lang="zh-CN" altLang="en-US"/>
              <a:t>树、</a:t>
            </a:r>
            <a:r>
              <a:rPr lang="en-US" altLang="zh-CN"/>
              <a:t>B+</a:t>
            </a:r>
            <a:r>
              <a:rPr lang="zh-CN" altLang="en-US"/>
              <a:t>树、</a:t>
            </a:r>
            <a:r>
              <a:rPr lang="en-US" altLang="zh-CN"/>
              <a:t>B*</a:t>
            </a:r>
            <a:r>
              <a:rPr lang="zh-CN" altLang="en-US"/>
              <a:t>树</a:t>
            </a:r>
            <a:endParaRPr lang="zh-CN" altLang="en-US"/>
          </a:p>
        </p:txBody>
      </p:sp>
      <p:sp>
        <p:nvSpPr>
          <p:cNvPr id="308" name="Shape 308"/>
          <p:cNvSpPr/>
          <p:nvPr/>
        </p:nvSpPr>
        <p:spPr>
          <a:xfrm>
            <a:off x="9176270"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数据库索引</a:t>
            </a:r>
            <a:endParaRPr lang="zh-CN" altLang="en-US"/>
          </a:p>
        </p:txBody>
      </p:sp>
      <p:grpSp>
        <p:nvGrpSpPr>
          <p:cNvPr id="316" name="Group 316"/>
          <p:cNvGrpSpPr/>
          <p:nvPr/>
        </p:nvGrpSpPr>
        <p:grpSpPr>
          <a:xfrm>
            <a:off x="1785423" y="2937397"/>
            <a:ext cx="535744" cy="509775"/>
            <a:chOff x="0" y="0"/>
            <a:chExt cx="535742" cy="509773"/>
          </a:xfrm>
        </p:grpSpPr>
        <p:sp>
          <p:nvSpPr>
            <p:cNvPr id="309" name="Shape 309"/>
            <p:cNvSpPr/>
            <p:nvPr/>
          </p:nvSpPr>
          <p:spPr>
            <a:xfrm>
              <a:off x="-1" y="0"/>
              <a:ext cx="535743" cy="509774"/>
            </a:xfrm>
            <a:custGeom>
              <a:avLst/>
              <a:gdLst/>
              <a:ahLst/>
              <a:cxnLst>
                <a:cxn ang="0">
                  <a:pos x="wd2" y="hd2"/>
                </a:cxn>
                <a:cxn ang="5400000">
                  <a:pos x="wd2" y="hd2"/>
                </a:cxn>
                <a:cxn ang="10800000">
                  <a:pos x="wd2" y="hd2"/>
                </a:cxn>
                <a:cxn ang="16200000">
                  <a:pos x="wd2" y="hd2"/>
                </a:cxn>
              </a:cxnLst>
              <a:rect l="0" t="0" r="r" b="b"/>
              <a:pathLst>
                <a:path w="21600" h="21600" extrusionOk="0">
                  <a:moveTo>
                    <a:pt x="19784" y="0"/>
                  </a:moveTo>
                  <a:cubicBezTo>
                    <a:pt x="1816" y="0"/>
                    <a:pt x="1816" y="0"/>
                    <a:pt x="1816" y="0"/>
                  </a:cubicBezTo>
                  <a:cubicBezTo>
                    <a:pt x="818" y="0"/>
                    <a:pt x="0" y="847"/>
                    <a:pt x="0" y="1908"/>
                  </a:cubicBezTo>
                  <a:cubicBezTo>
                    <a:pt x="0" y="16519"/>
                    <a:pt x="0" y="16519"/>
                    <a:pt x="0" y="16519"/>
                  </a:cubicBezTo>
                  <a:cubicBezTo>
                    <a:pt x="0" y="17568"/>
                    <a:pt x="818" y="18428"/>
                    <a:pt x="1816" y="18428"/>
                  </a:cubicBezTo>
                  <a:cubicBezTo>
                    <a:pt x="7288" y="18428"/>
                    <a:pt x="7288" y="18428"/>
                    <a:pt x="7288" y="18428"/>
                  </a:cubicBezTo>
                  <a:cubicBezTo>
                    <a:pt x="7000" y="18807"/>
                    <a:pt x="6543" y="19300"/>
                    <a:pt x="6326" y="19527"/>
                  </a:cubicBezTo>
                  <a:cubicBezTo>
                    <a:pt x="6086" y="19767"/>
                    <a:pt x="5905" y="19957"/>
                    <a:pt x="5809" y="20096"/>
                  </a:cubicBezTo>
                  <a:cubicBezTo>
                    <a:pt x="5677" y="20286"/>
                    <a:pt x="5616" y="20652"/>
                    <a:pt x="5761" y="20968"/>
                  </a:cubicBezTo>
                  <a:cubicBezTo>
                    <a:pt x="5905" y="21259"/>
                    <a:pt x="6254" y="21600"/>
                    <a:pt x="7132" y="21600"/>
                  </a:cubicBezTo>
                  <a:cubicBezTo>
                    <a:pt x="14468" y="21600"/>
                    <a:pt x="14468" y="21600"/>
                    <a:pt x="14468" y="21600"/>
                  </a:cubicBezTo>
                  <a:cubicBezTo>
                    <a:pt x="15346" y="21600"/>
                    <a:pt x="15695" y="21259"/>
                    <a:pt x="15827" y="20968"/>
                  </a:cubicBezTo>
                  <a:cubicBezTo>
                    <a:pt x="15984" y="20652"/>
                    <a:pt x="15923" y="20286"/>
                    <a:pt x="15779" y="20096"/>
                  </a:cubicBezTo>
                  <a:cubicBezTo>
                    <a:pt x="15683" y="19957"/>
                    <a:pt x="15502" y="19767"/>
                    <a:pt x="15274" y="19527"/>
                  </a:cubicBezTo>
                  <a:cubicBezTo>
                    <a:pt x="15057" y="19300"/>
                    <a:pt x="14588" y="18807"/>
                    <a:pt x="14312" y="18428"/>
                  </a:cubicBezTo>
                  <a:cubicBezTo>
                    <a:pt x="19784" y="18428"/>
                    <a:pt x="19784" y="18428"/>
                    <a:pt x="19784" y="18428"/>
                  </a:cubicBezTo>
                  <a:cubicBezTo>
                    <a:pt x="20782" y="18428"/>
                    <a:pt x="21600" y="17568"/>
                    <a:pt x="21600" y="16519"/>
                  </a:cubicBezTo>
                  <a:cubicBezTo>
                    <a:pt x="21600" y="1908"/>
                    <a:pt x="21600" y="1908"/>
                    <a:pt x="21600" y="1908"/>
                  </a:cubicBezTo>
                  <a:cubicBezTo>
                    <a:pt x="21600" y="847"/>
                    <a:pt x="20782" y="0"/>
                    <a:pt x="19784" y="0"/>
                  </a:cubicBezTo>
                  <a:close/>
                  <a:moveTo>
                    <a:pt x="14805" y="20033"/>
                  </a:moveTo>
                  <a:cubicBezTo>
                    <a:pt x="14997" y="20235"/>
                    <a:pt x="15178" y="20425"/>
                    <a:pt x="15238" y="20500"/>
                  </a:cubicBezTo>
                  <a:cubicBezTo>
                    <a:pt x="15238" y="20500"/>
                    <a:pt x="15262" y="20589"/>
                    <a:pt x="15214" y="20665"/>
                  </a:cubicBezTo>
                  <a:cubicBezTo>
                    <a:pt x="15130" y="20804"/>
                    <a:pt x="14853" y="20892"/>
                    <a:pt x="14468" y="20892"/>
                  </a:cubicBezTo>
                  <a:cubicBezTo>
                    <a:pt x="7132" y="20892"/>
                    <a:pt x="7132" y="20892"/>
                    <a:pt x="7132" y="20892"/>
                  </a:cubicBezTo>
                  <a:cubicBezTo>
                    <a:pt x="6747" y="20892"/>
                    <a:pt x="6470" y="20804"/>
                    <a:pt x="6374" y="20665"/>
                  </a:cubicBezTo>
                  <a:cubicBezTo>
                    <a:pt x="6338" y="20589"/>
                    <a:pt x="6350" y="20513"/>
                    <a:pt x="6350" y="20513"/>
                  </a:cubicBezTo>
                  <a:cubicBezTo>
                    <a:pt x="6350" y="20513"/>
                    <a:pt x="6350" y="20513"/>
                    <a:pt x="6350" y="20513"/>
                  </a:cubicBezTo>
                  <a:cubicBezTo>
                    <a:pt x="6422" y="20425"/>
                    <a:pt x="6603" y="20235"/>
                    <a:pt x="6795" y="20033"/>
                  </a:cubicBezTo>
                  <a:cubicBezTo>
                    <a:pt x="7384" y="19413"/>
                    <a:pt x="7865" y="18883"/>
                    <a:pt x="8082" y="18428"/>
                  </a:cubicBezTo>
                  <a:cubicBezTo>
                    <a:pt x="13518" y="18428"/>
                    <a:pt x="13518" y="18428"/>
                    <a:pt x="13518" y="18428"/>
                  </a:cubicBezTo>
                  <a:cubicBezTo>
                    <a:pt x="13735" y="18883"/>
                    <a:pt x="14216" y="19413"/>
                    <a:pt x="14805" y="20033"/>
                  </a:cubicBezTo>
                  <a:close/>
                  <a:moveTo>
                    <a:pt x="20253" y="16519"/>
                  </a:moveTo>
                  <a:cubicBezTo>
                    <a:pt x="20253" y="16785"/>
                    <a:pt x="20037" y="17012"/>
                    <a:pt x="19784" y="17012"/>
                  </a:cubicBezTo>
                  <a:cubicBezTo>
                    <a:pt x="1816" y="17012"/>
                    <a:pt x="1816" y="17012"/>
                    <a:pt x="1816" y="17012"/>
                  </a:cubicBezTo>
                  <a:cubicBezTo>
                    <a:pt x="1551" y="17012"/>
                    <a:pt x="1347" y="16785"/>
                    <a:pt x="1347" y="16519"/>
                  </a:cubicBezTo>
                  <a:cubicBezTo>
                    <a:pt x="1347" y="1908"/>
                    <a:pt x="1347" y="1908"/>
                    <a:pt x="1347" y="1908"/>
                  </a:cubicBezTo>
                  <a:cubicBezTo>
                    <a:pt x="1347" y="1630"/>
                    <a:pt x="1551" y="1416"/>
                    <a:pt x="1816" y="1416"/>
                  </a:cubicBezTo>
                  <a:cubicBezTo>
                    <a:pt x="19784" y="1416"/>
                    <a:pt x="19784" y="1416"/>
                    <a:pt x="19784" y="1416"/>
                  </a:cubicBezTo>
                  <a:cubicBezTo>
                    <a:pt x="20037" y="1416"/>
                    <a:pt x="20253" y="1630"/>
                    <a:pt x="20253" y="1908"/>
                  </a:cubicBezTo>
                  <a:lnTo>
                    <a:pt x="20253" y="1651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0" name="Shape 310"/>
            <p:cNvSpPr/>
            <p:nvPr/>
          </p:nvSpPr>
          <p:spPr>
            <a:xfrm>
              <a:off x="66809" y="66809"/>
              <a:ext cx="402123" cy="268125"/>
            </a:xfrm>
            <a:custGeom>
              <a:avLst/>
              <a:gdLst/>
              <a:ahLst/>
              <a:cxnLst>
                <a:cxn ang="0">
                  <a:pos x="wd2" y="hd2"/>
                </a:cxn>
                <a:cxn ang="5400000">
                  <a:pos x="wd2" y="hd2"/>
                </a:cxn>
                <a:cxn ang="10800000">
                  <a:pos x="wd2" y="hd2"/>
                </a:cxn>
                <a:cxn ang="16200000">
                  <a:pos x="wd2" y="hd2"/>
                </a:cxn>
              </a:cxnLst>
              <a:rect l="0" t="0" r="r" b="b"/>
              <a:pathLst>
                <a:path w="21600" h="21600" extrusionOk="0">
                  <a:moveTo>
                    <a:pt x="20062" y="0"/>
                  </a:moveTo>
                  <a:cubicBezTo>
                    <a:pt x="1538" y="0"/>
                    <a:pt x="1538" y="0"/>
                    <a:pt x="1538" y="0"/>
                  </a:cubicBezTo>
                  <a:cubicBezTo>
                    <a:pt x="689" y="0"/>
                    <a:pt x="0" y="1033"/>
                    <a:pt x="0" y="2283"/>
                  </a:cubicBezTo>
                  <a:cubicBezTo>
                    <a:pt x="0" y="19293"/>
                    <a:pt x="0" y="19293"/>
                    <a:pt x="0" y="19293"/>
                  </a:cubicBezTo>
                  <a:cubicBezTo>
                    <a:pt x="0" y="20567"/>
                    <a:pt x="689" y="21600"/>
                    <a:pt x="1538" y="21600"/>
                  </a:cubicBezTo>
                  <a:cubicBezTo>
                    <a:pt x="20062" y="21600"/>
                    <a:pt x="20062" y="21600"/>
                    <a:pt x="20062" y="21600"/>
                  </a:cubicBezTo>
                  <a:cubicBezTo>
                    <a:pt x="20911" y="21600"/>
                    <a:pt x="21600" y="20567"/>
                    <a:pt x="21600" y="19293"/>
                  </a:cubicBezTo>
                  <a:cubicBezTo>
                    <a:pt x="21600" y="2283"/>
                    <a:pt x="21600" y="2283"/>
                    <a:pt x="21600" y="2283"/>
                  </a:cubicBezTo>
                  <a:cubicBezTo>
                    <a:pt x="21600" y="1033"/>
                    <a:pt x="20911" y="0"/>
                    <a:pt x="20062" y="0"/>
                  </a:cubicBezTo>
                  <a:close/>
                  <a:moveTo>
                    <a:pt x="20687" y="19293"/>
                  </a:moveTo>
                  <a:cubicBezTo>
                    <a:pt x="20687" y="19822"/>
                    <a:pt x="20414" y="20255"/>
                    <a:pt x="20062" y="20255"/>
                  </a:cubicBezTo>
                  <a:cubicBezTo>
                    <a:pt x="1538" y="20255"/>
                    <a:pt x="1538" y="20255"/>
                    <a:pt x="1538" y="20255"/>
                  </a:cubicBezTo>
                  <a:cubicBezTo>
                    <a:pt x="1186" y="20255"/>
                    <a:pt x="897" y="19822"/>
                    <a:pt x="897" y="19293"/>
                  </a:cubicBezTo>
                  <a:cubicBezTo>
                    <a:pt x="897" y="2283"/>
                    <a:pt x="897" y="2283"/>
                    <a:pt x="897" y="2283"/>
                  </a:cubicBezTo>
                  <a:cubicBezTo>
                    <a:pt x="897" y="1778"/>
                    <a:pt x="1186" y="1345"/>
                    <a:pt x="1538" y="1345"/>
                  </a:cubicBezTo>
                  <a:cubicBezTo>
                    <a:pt x="20062" y="1345"/>
                    <a:pt x="20062" y="1345"/>
                    <a:pt x="20062" y="1345"/>
                  </a:cubicBezTo>
                  <a:cubicBezTo>
                    <a:pt x="20414" y="1345"/>
                    <a:pt x="20687" y="1778"/>
                    <a:pt x="20687" y="2283"/>
                  </a:cubicBezTo>
                  <a:lnTo>
                    <a:pt x="20687" y="19293"/>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1" name="Shape 311"/>
            <p:cNvSpPr/>
            <p:nvPr/>
          </p:nvSpPr>
          <p:spPr>
            <a:xfrm>
              <a:off x="242784" y="342748"/>
              <a:ext cx="50173" cy="500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6" y="0"/>
                    <a:pt x="0" y="4886"/>
                    <a:pt x="0" y="10800"/>
                  </a:cubicBezTo>
                  <a:cubicBezTo>
                    <a:pt x="0" y="16843"/>
                    <a:pt x="4886" y="21600"/>
                    <a:pt x="10800" y="21600"/>
                  </a:cubicBezTo>
                  <a:cubicBezTo>
                    <a:pt x="16714" y="21600"/>
                    <a:pt x="21600" y="16843"/>
                    <a:pt x="21600" y="10800"/>
                  </a:cubicBezTo>
                  <a:cubicBezTo>
                    <a:pt x="21600" y="4886"/>
                    <a:pt x="16714" y="0"/>
                    <a:pt x="10800" y="0"/>
                  </a:cubicBezTo>
                  <a:close/>
                  <a:moveTo>
                    <a:pt x="10800" y="14400"/>
                  </a:moveTo>
                  <a:cubicBezTo>
                    <a:pt x="8743" y="14400"/>
                    <a:pt x="7200" y="12857"/>
                    <a:pt x="7200" y="10800"/>
                  </a:cubicBezTo>
                  <a:cubicBezTo>
                    <a:pt x="7200" y="8871"/>
                    <a:pt x="8743" y="7200"/>
                    <a:pt x="10800" y="7200"/>
                  </a:cubicBezTo>
                  <a:cubicBezTo>
                    <a:pt x="12729" y="7200"/>
                    <a:pt x="14400" y="8871"/>
                    <a:pt x="14400" y="10800"/>
                  </a:cubicBezTo>
                  <a:cubicBezTo>
                    <a:pt x="14400" y="12857"/>
                    <a:pt x="12729" y="14400"/>
                    <a:pt x="10800" y="144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2" name="Shape 312"/>
            <p:cNvSpPr/>
            <p:nvPr/>
          </p:nvSpPr>
          <p:spPr>
            <a:xfrm>
              <a:off x="200681" y="200807"/>
              <a:ext cx="49921" cy="100218"/>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432" y="0"/>
                    <a:pt x="5432" y="0"/>
                    <a:pt x="5432" y="0"/>
                  </a:cubicBezTo>
                  <a:cubicBezTo>
                    <a:pt x="2457" y="0"/>
                    <a:pt x="0" y="1157"/>
                    <a:pt x="0" y="2700"/>
                  </a:cubicBezTo>
                  <a:cubicBezTo>
                    <a:pt x="0" y="18900"/>
                    <a:pt x="0" y="18900"/>
                    <a:pt x="0" y="18900"/>
                  </a:cubicBezTo>
                  <a:cubicBezTo>
                    <a:pt x="0" y="20379"/>
                    <a:pt x="2457" y="21600"/>
                    <a:pt x="5432" y="21600"/>
                  </a:cubicBezTo>
                  <a:cubicBezTo>
                    <a:pt x="16168" y="21600"/>
                    <a:pt x="16168" y="21600"/>
                    <a:pt x="16168" y="21600"/>
                  </a:cubicBezTo>
                  <a:cubicBezTo>
                    <a:pt x="19143" y="21600"/>
                    <a:pt x="21600" y="20379"/>
                    <a:pt x="21600" y="18900"/>
                  </a:cubicBezTo>
                  <a:cubicBezTo>
                    <a:pt x="21600" y="2700"/>
                    <a:pt x="21600" y="2700"/>
                    <a:pt x="21600" y="2700"/>
                  </a:cubicBezTo>
                  <a:cubicBezTo>
                    <a:pt x="21600" y="1157"/>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3" name="Shape 313"/>
            <p:cNvSpPr/>
            <p:nvPr/>
          </p:nvSpPr>
          <p:spPr>
            <a:xfrm>
              <a:off x="367706" y="100214"/>
              <a:ext cx="50425" cy="200811"/>
            </a:xfrm>
            <a:custGeom>
              <a:avLst/>
              <a:gdLst/>
              <a:ahLst/>
              <a:cxnLst>
                <a:cxn ang="0">
                  <a:pos x="wd2" y="hd2"/>
                </a:cxn>
                <a:cxn ang="5400000">
                  <a:pos x="wd2" y="hd2"/>
                </a:cxn>
                <a:cxn ang="10800000">
                  <a:pos x="wd2" y="hd2"/>
                </a:cxn>
                <a:cxn ang="16200000">
                  <a:pos x="wd2" y="hd2"/>
                </a:cxn>
              </a:cxnLst>
              <a:rect l="0" t="0" r="r" b="b"/>
              <a:pathLst>
                <a:path w="21600" h="21600" extrusionOk="0">
                  <a:moveTo>
                    <a:pt x="16104" y="0"/>
                  </a:moveTo>
                  <a:cubicBezTo>
                    <a:pt x="5368" y="0"/>
                    <a:pt x="5368" y="0"/>
                    <a:pt x="5368" y="0"/>
                  </a:cubicBezTo>
                  <a:cubicBezTo>
                    <a:pt x="2428" y="0"/>
                    <a:pt x="0" y="610"/>
                    <a:pt x="0" y="1316"/>
                  </a:cubicBezTo>
                  <a:cubicBezTo>
                    <a:pt x="0" y="20284"/>
                    <a:pt x="0" y="20284"/>
                    <a:pt x="0" y="20284"/>
                  </a:cubicBezTo>
                  <a:cubicBezTo>
                    <a:pt x="0" y="21022"/>
                    <a:pt x="2428" y="21600"/>
                    <a:pt x="5368" y="21600"/>
                  </a:cubicBezTo>
                  <a:cubicBezTo>
                    <a:pt x="16104" y="21600"/>
                    <a:pt x="16104" y="21600"/>
                    <a:pt x="16104" y="21600"/>
                  </a:cubicBezTo>
                  <a:cubicBezTo>
                    <a:pt x="19172" y="21600"/>
                    <a:pt x="21600" y="21022"/>
                    <a:pt x="21600" y="20284"/>
                  </a:cubicBezTo>
                  <a:cubicBezTo>
                    <a:pt x="21600" y="1316"/>
                    <a:pt x="21600" y="1316"/>
                    <a:pt x="21600" y="1316"/>
                  </a:cubicBezTo>
                  <a:cubicBezTo>
                    <a:pt x="21600" y="610"/>
                    <a:pt x="19172" y="0"/>
                    <a:pt x="1610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4" name="Shape 314"/>
            <p:cNvSpPr/>
            <p:nvPr/>
          </p:nvSpPr>
          <p:spPr>
            <a:xfrm>
              <a:off x="284509" y="167402"/>
              <a:ext cx="49794" cy="133623"/>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303" y="0"/>
                    <a:pt x="5303" y="0"/>
                    <a:pt x="5303" y="0"/>
                  </a:cubicBezTo>
                  <a:cubicBezTo>
                    <a:pt x="2328" y="0"/>
                    <a:pt x="0" y="868"/>
                    <a:pt x="0" y="1929"/>
                  </a:cubicBezTo>
                  <a:cubicBezTo>
                    <a:pt x="0" y="19623"/>
                    <a:pt x="0" y="19623"/>
                    <a:pt x="0" y="19623"/>
                  </a:cubicBezTo>
                  <a:cubicBezTo>
                    <a:pt x="0" y="20732"/>
                    <a:pt x="2328" y="21600"/>
                    <a:pt x="5303" y="21600"/>
                  </a:cubicBezTo>
                  <a:cubicBezTo>
                    <a:pt x="16168" y="21600"/>
                    <a:pt x="16168" y="21600"/>
                    <a:pt x="16168" y="21600"/>
                  </a:cubicBezTo>
                  <a:cubicBezTo>
                    <a:pt x="19143" y="21600"/>
                    <a:pt x="21600" y="20732"/>
                    <a:pt x="21600" y="19623"/>
                  </a:cubicBezTo>
                  <a:cubicBezTo>
                    <a:pt x="21600" y="1929"/>
                    <a:pt x="21600" y="1929"/>
                    <a:pt x="21600" y="1929"/>
                  </a:cubicBezTo>
                  <a:cubicBezTo>
                    <a:pt x="21600" y="868"/>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5" name="Shape 315"/>
            <p:cNvSpPr/>
            <p:nvPr/>
          </p:nvSpPr>
          <p:spPr>
            <a:xfrm>
              <a:off x="116980" y="133619"/>
              <a:ext cx="50298" cy="167406"/>
            </a:xfrm>
            <a:custGeom>
              <a:avLst/>
              <a:gdLst/>
              <a:ahLst/>
              <a:cxnLst>
                <a:cxn ang="0">
                  <a:pos x="wd2" y="hd2"/>
                </a:cxn>
                <a:cxn ang="5400000">
                  <a:pos x="wd2" y="hd2"/>
                </a:cxn>
                <a:cxn ang="10800000">
                  <a:pos x="wd2" y="hd2"/>
                </a:cxn>
                <a:cxn ang="16200000">
                  <a:pos x="wd2" y="hd2"/>
                </a:cxn>
              </a:cxnLst>
              <a:rect l="0" t="0" r="r" b="b"/>
              <a:pathLst>
                <a:path w="21600" h="21600" extrusionOk="0">
                  <a:moveTo>
                    <a:pt x="16232" y="0"/>
                  </a:moveTo>
                  <a:cubicBezTo>
                    <a:pt x="5496" y="0"/>
                    <a:pt x="5496" y="0"/>
                    <a:pt x="5496" y="0"/>
                  </a:cubicBezTo>
                  <a:cubicBezTo>
                    <a:pt x="2428" y="0"/>
                    <a:pt x="0" y="693"/>
                    <a:pt x="0" y="1540"/>
                  </a:cubicBezTo>
                  <a:cubicBezTo>
                    <a:pt x="0" y="20060"/>
                    <a:pt x="0" y="20060"/>
                    <a:pt x="0" y="20060"/>
                  </a:cubicBezTo>
                  <a:cubicBezTo>
                    <a:pt x="0" y="20907"/>
                    <a:pt x="2428" y="21600"/>
                    <a:pt x="5496" y="21600"/>
                  </a:cubicBezTo>
                  <a:cubicBezTo>
                    <a:pt x="16232" y="21600"/>
                    <a:pt x="16232" y="21600"/>
                    <a:pt x="16232" y="21600"/>
                  </a:cubicBezTo>
                  <a:cubicBezTo>
                    <a:pt x="19172" y="21600"/>
                    <a:pt x="21600" y="20907"/>
                    <a:pt x="21600" y="20060"/>
                  </a:cubicBezTo>
                  <a:cubicBezTo>
                    <a:pt x="21600" y="1540"/>
                    <a:pt x="21600" y="1540"/>
                    <a:pt x="21600" y="1540"/>
                  </a:cubicBezTo>
                  <a:cubicBezTo>
                    <a:pt x="21600" y="693"/>
                    <a:pt x="19172" y="0"/>
                    <a:pt x="162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1" name="Group 321"/>
          <p:cNvGrpSpPr/>
          <p:nvPr/>
        </p:nvGrpSpPr>
        <p:grpSpPr>
          <a:xfrm>
            <a:off x="7206698" y="2908836"/>
            <a:ext cx="605236" cy="491763"/>
            <a:chOff x="0" y="0"/>
            <a:chExt cx="605235" cy="491761"/>
          </a:xfrm>
        </p:grpSpPr>
        <p:sp>
          <p:nvSpPr>
            <p:cNvPr id="317" name="Shape 317"/>
            <p:cNvSpPr/>
            <p:nvPr/>
          </p:nvSpPr>
          <p:spPr>
            <a:xfrm>
              <a:off x="131776" y="151222"/>
              <a:ext cx="227522" cy="227064"/>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8" name="Shape 318"/>
            <p:cNvSpPr/>
            <p:nvPr/>
          </p:nvSpPr>
          <p:spPr>
            <a:xfrm>
              <a:off x="179133" y="198579"/>
              <a:ext cx="75728" cy="75842"/>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9" name="Shape 319"/>
            <p:cNvSpPr/>
            <p:nvPr/>
          </p:nvSpPr>
          <p:spPr>
            <a:xfrm>
              <a:off x="0" y="-1"/>
              <a:ext cx="605235" cy="491763"/>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0" name="Shape 320"/>
            <p:cNvSpPr/>
            <p:nvPr/>
          </p:nvSpPr>
          <p:spPr>
            <a:xfrm>
              <a:off x="359296" y="56508"/>
              <a:ext cx="132350" cy="568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6" name="Group 326"/>
          <p:cNvGrpSpPr/>
          <p:nvPr/>
        </p:nvGrpSpPr>
        <p:grpSpPr>
          <a:xfrm>
            <a:off x="9811498" y="2964807"/>
            <a:ext cx="616860" cy="500238"/>
            <a:chOff x="0" y="-1"/>
            <a:chExt cx="616858" cy="500237"/>
          </a:xfrm>
        </p:grpSpPr>
        <p:sp>
          <p:nvSpPr>
            <p:cNvPr id="322" name="Shape 322"/>
            <p:cNvSpPr/>
            <p:nvPr/>
          </p:nvSpPr>
          <p:spPr>
            <a:xfrm>
              <a:off x="180360" y="372561"/>
              <a:ext cx="127478"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21600"/>
                  </a:moveTo>
                  <a:cubicBezTo>
                    <a:pt x="4826" y="21600"/>
                    <a:pt x="0" y="16774"/>
                    <a:pt x="0" y="10760"/>
                  </a:cubicBezTo>
                  <a:cubicBezTo>
                    <a:pt x="0" y="4826"/>
                    <a:pt x="4826" y="0"/>
                    <a:pt x="10840" y="0"/>
                  </a:cubicBezTo>
                  <a:cubicBezTo>
                    <a:pt x="16774" y="0"/>
                    <a:pt x="21600" y="4826"/>
                    <a:pt x="21600" y="10760"/>
                  </a:cubicBezTo>
                  <a:cubicBezTo>
                    <a:pt x="21600" y="16774"/>
                    <a:pt x="16774" y="21600"/>
                    <a:pt x="10840" y="21600"/>
                  </a:cubicBezTo>
                  <a:close/>
                  <a:moveTo>
                    <a:pt x="10840" y="7200"/>
                  </a:moveTo>
                  <a:cubicBezTo>
                    <a:pt x="8862" y="7200"/>
                    <a:pt x="7200" y="8782"/>
                    <a:pt x="7200" y="10760"/>
                  </a:cubicBezTo>
                  <a:cubicBezTo>
                    <a:pt x="7200" y="12738"/>
                    <a:pt x="8862" y="14400"/>
                    <a:pt x="10840" y="14400"/>
                  </a:cubicBezTo>
                  <a:cubicBezTo>
                    <a:pt x="12818" y="14400"/>
                    <a:pt x="14400" y="12738"/>
                    <a:pt x="14400" y="10760"/>
                  </a:cubicBezTo>
                  <a:cubicBezTo>
                    <a:pt x="14400" y="8782"/>
                    <a:pt x="12818" y="7200"/>
                    <a:pt x="10840" y="72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3" name="Shape 323"/>
            <p:cNvSpPr/>
            <p:nvPr/>
          </p:nvSpPr>
          <p:spPr>
            <a:xfrm>
              <a:off x="392886" y="372561"/>
              <a:ext cx="127675"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7200"/>
                  </a:moveTo>
                  <a:cubicBezTo>
                    <a:pt x="12818" y="7200"/>
                    <a:pt x="14400" y="8782"/>
                    <a:pt x="14400" y="10760"/>
                  </a:cubicBezTo>
                  <a:cubicBezTo>
                    <a:pt x="14400" y="12738"/>
                    <a:pt x="12818" y="14400"/>
                    <a:pt x="10840" y="14400"/>
                  </a:cubicBezTo>
                  <a:cubicBezTo>
                    <a:pt x="8862" y="14400"/>
                    <a:pt x="7200" y="12738"/>
                    <a:pt x="7200" y="10760"/>
                  </a:cubicBezTo>
                  <a:cubicBezTo>
                    <a:pt x="7200" y="8782"/>
                    <a:pt x="8862" y="7200"/>
                    <a:pt x="10840" y="7200"/>
                  </a:cubicBezTo>
                  <a:moveTo>
                    <a:pt x="10840" y="0"/>
                  </a:moveTo>
                  <a:cubicBezTo>
                    <a:pt x="4905" y="0"/>
                    <a:pt x="0" y="4826"/>
                    <a:pt x="0" y="10760"/>
                  </a:cubicBezTo>
                  <a:cubicBezTo>
                    <a:pt x="0" y="16774"/>
                    <a:pt x="4905" y="21600"/>
                    <a:pt x="10840" y="21600"/>
                  </a:cubicBezTo>
                  <a:cubicBezTo>
                    <a:pt x="16774" y="21600"/>
                    <a:pt x="21600" y="16774"/>
                    <a:pt x="21600" y="10760"/>
                  </a:cubicBezTo>
                  <a:cubicBezTo>
                    <a:pt x="21600" y="4826"/>
                    <a:pt x="16774" y="0"/>
                    <a:pt x="108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4" name="Shape 324"/>
            <p:cNvSpPr/>
            <p:nvPr/>
          </p:nvSpPr>
          <p:spPr>
            <a:xfrm>
              <a:off x="0" y="-2"/>
              <a:ext cx="574235" cy="340400"/>
            </a:xfrm>
            <a:custGeom>
              <a:avLst/>
              <a:gdLst/>
              <a:ahLst/>
              <a:cxnLst>
                <a:cxn ang="0">
                  <a:pos x="wd2" y="hd2"/>
                </a:cxn>
                <a:cxn ang="5400000">
                  <a:pos x="wd2" y="hd2"/>
                </a:cxn>
                <a:cxn ang="10800000">
                  <a:pos x="wd2" y="hd2"/>
                </a:cxn>
                <a:cxn ang="16200000">
                  <a:pos x="wd2" y="hd2"/>
                </a:cxn>
              </a:cxnLst>
              <a:rect l="0" t="0" r="r" b="b"/>
              <a:pathLst>
                <a:path w="21600" h="21600" extrusionOk="0">
                  <a:moveTo>
                    <a:pt x="7469" y="18930"/>
                  </a:moveTo>
                  <a:cubicBezTo>
                    <a:pt x="5185" y="0"/>
                    <a:pt x="5185" y="0"/>
                    <a:pt x="5185" y="0"/>
                  </a:cubicBezTo>
                  <a:cubicBezTo>
                    <a:pt x="3216" y="0"/>
                    <a:pt x="3216" y="0"/>
                    <a:pt x="3216" y="0"/>
                  </a:cubicBezTo>
                  <a:cubicBezTo>
                    <a:pt x="791" y="0"/>
                    <a:pt x="791" y="0"/>
                    <a:pt x="791" y="0"/>
                  </a:cubicBezTo>
                  <a:cubicBezTo>
                    <a:pt x="791" y="0"/>
                    <a:pt x="791" y="0"/>
                    <a:pt x="791" y="0"/>
                  </a:cubicBezTo>
                  <a:cubicBezTo>
                    <a:pt x="352" y="0"/>
                    <a:pt x="0" y="623"/>
                    <a:pt x="0" y="1365"/>
                  </a:cubicBezTo>
                  <a:cubicBezTo>
                    <a:pt x="0" y="2107"/>
                    <a:pt x="352" y="2700"/>
                    <a:pt x="808" y="2700"/>
                  </a:cubicBezTo>
                  <a:cubicBezTo>
                    <a:pt x="808" y="2700"/>
                    <a:pt x="826" y="2700"/>
                    <a:pt x="844" y="2700"/>
                  </a:cubicBezTo>
                  <a:cubicBezTo>
                    <a:pt x="3779" y="2700"/>
                    <a:pt x="3779" y="2700"/>
                    <a:pt x="3779" y="2700"/>
                  </a:cubicBezTo>
                  <a:cubicBezTo>
                    <a:pt x="6063" y="21600"/>
                    <a:pt x="6063" y="21600"/>
                    <a:pt x="6063" y="21600"/>
                  </a:cubicBezTo>
                  <a:cubicBezTo>
                    <a:pt x="8506" y="21600"/>
                    <a:pt x="8506" y="21600"/>
                    <a:pt x="8506" y="21600"/>
                  </a:cubicBezTo>
                  <a:cubicBezTo>
                    <a:pt x="20792" y="21600"/>
                    <a:pt x="20792" y="21600"/>
                    <a:pt x="20792" y="21600"/>
                  </a:cubicBezTo>
                  <a:cubicBezTo>
                    <a:pt x="20792" y="21600"/>
                    <a:pt x="20792" y="21600"/>
                    <a:pt x="20792" y="21600"/>
                  </a:cubicBezTo>
                  <a:cubicBezTo>
                    <a:pt x="20809" y="21600"/>
                    <a:pt x="20809" y="21600"/>
                    <a:pt x="20809" y="21600"/>
                  </a:cubicBezTo>
                  <a:cubicBezTo>
                    <a:pt x="20827" y="21600"/>
                    <a:pt x="20827" y="21600"/>
                    <a:pt x="20827" y="21600"/>
                  </a:cubicBezTo>
                  <a:cubicBezTo>
                    <a:pt x="20827" y="21600"/>
                    <a:pt x="20827" y="21600"/>
                    <a:pt x="20827" y="21600"/>
                  </a:cubicBezTo>
                  <a:cubicBezTo>
                    <a:pt x="21248" y="21570"/>
                    <a:pt x="21600" y="21007"/>
                    <a:pt x="21600" y="20265"/>
                  </a:cubicBezTo>
                  <a:cubicBezTo>
                    <a:pt x="21600" y="19523"/>
                    <a:pt x="21248" y="18900"/>
                    <a:pt x="20792" y="18900"/>
                  </a:cubicBezTo>
                  <a:lnTo>
                    <a:pt x="7469" y="1893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5" name="Shape 325"/>
            <p:cNvSpPr/>
            <p:nvPr/>
          </p:nvSpPr>
          <p:spPr>
            <a:xfrm>
              <a:off x="191608" y="42623"/>
              <a:ext cx="425252" cy="212528"/>
            </a:xfrm>
            <a:custGeom>
              <a:avLst/>
              <a:gdLst/>
              <a:ahLst/>
              <a:cxnLst>
                <a:cxn ang="0">
                  <a:pos x="wd2" y="hd2"/>
                </a:cxn>
                <a:cxn ang="5400000">
                  <a:pos x="wd2" y="hd2"/>
                </a:cxn>
                <a:cxn ang="10800000">
                  <a:pos x="wd2" y="hd2"/>
                </a:cxn>
                <a:cxn ang="16200000">
                  <a:pos x="wd2" y="hd2"/>
                </a:cxn>
              </a:cxnLst>
              <a:rect l="0" t="0" r="r" b="b"/>
              <a:pathLst>
                <a:path w="21600" h="21600" extrusionOk="0">
                  <a:moveTo>
                    <a:pt x="18348" y="17280"/>
                  </a:moveTo>
                  <a:cubicBezTo>
                    <a:pt x="3228" y="17280"/>
                    <a:pt x="3228" y="17280"/>
                    <a:pt x="3228" y="17280"/>
                  </a:cubicBezTo>
                  <a:cubicBezTo>
                    <a:pt x="2635" y="17280"/>
                    <a:pt x="2160" y="18277"/>
                    <a:pt x="2160" y="19464"/>
                  </a:cubicBezTo>
                  <a:cubicBezTo>
                    <a:pt x="2160" y="20651"/>
                    <a:pt x="2635" y="21600"/>
                    <a:pt x="3228" y="21600"/>
                  </a:cubicBezTo>
                  <a:cubicBezTo>
                    <a:pt x="18348" y="21600"/>
                    <a:pt x="18348" y="21600"/>
                    <a:pt x="18348" y="21600"/>
                  </a:cubicBezTo>
                  <a:cubicBezTo>
                    <a:pt x="18965" y="21600"/>
                    <a:pt x="19440" y="20651"/>
                    <a:pt x="19440" y="19464"/>
                  </a:cubicBezTo>
                  <a:cubicBezTo>
                    <a:pt x="19440" y="18277"/>
                    <a:pt x="18965" y="17280"/>
                    <a:pt x="18348" y="17280"/>
                  </a:cubicBezTo>
                  <a:close/>
                  <a:moveTo>
                    <a:pt x="19440" y="8640"/>
                  </a:moveTo>
                  <a:cubicBezTo>
                    <a:pt x="2160" y="8640"/>
                    <a:pt x="2160" y="8640"/>
                    <a:pt x="2160" y="8640"/>
                  </a:cubicBezTo>
                  <a:cubicBezTo>
                    <a:pt x="1567" y="8640"/>
                    <a:pt x="1068" y="9637"/>
                    <a:pt x="1068" y="10824"/>
                  </a:cubicBezTo>
                  <a:cubicBezTo>
                    <a:pt x="1068" y="12011"/>
                    <a:pt x="1567" y="12960"/>
                    <a:pt x="2160" y="12960"/>
                  </a:cubicBezTo>
                  <a:cubicBezTo>
                    <a:pt x="19440" y="12960"/>
                    <a:pt x="19440" y="12960"/>
                    <a:pt x="19440" y="12960"/>
                  </a:cubicBezTo>
                  <a:cubicBezTo>
                    <a:pt x="20033" y="12960"/>
                    <a:pt x="20508" y="12011"/>
                    <a:pt x="20508" y="10824"/>
                  </a:cubicBezTo>
                  <a:cubicBezTo>
                    <a:pt x="20508" y="9637"/>
                    <a:pt x="20033" y="8640"/>
                    <a:pt x="19440" y="8640"/>
                  </a:cubicBezTo>
                  <a:close/>
                  <a:moveTo>
                    <a:pt x="20508" y="0"/>
                  </a:moveTo>
                  <a:cubicBezTo>
                    <a:pt x="1068" y="0"/>
                    <a:pt x="1068" y="0"/>
                    <a:pt x="1068" y="0"/>
                  </a:cubicBezTo>
                  <a:cubicBezTo>
                    <a:pt x="475" y="0"/>
                    <a:pt x="0" y="997"/>
                    <a:pt x="0" y="2184"/>
                  </a:cubicBezTo>
                  <a:cubicBezTo>
                    <a:pt x="0" y="3371"/>
                    <a:pt x="475" y="4320"/>
                    <a:pt x="1068" y="4320"/>
                  </a:cubicBezTo>
                  <a:cubicBezTo>
                    <a:pt x="20508" y="4320"/>
                    <a:pt x="20508" y="4320"/>
                    <a:pt x="20508" y="4320"/>
                  </a:cubicBezTo>
                  <a:cubicBezTo>
                    <a:pt x="21125" y="4320"/>
                    <a:pt x="21600" y="3371"/>
                    <a:pt x="21600" y="2184"/>
                  </a:cubicBezTo>
                  <a:cubicBezTo>
                    <a:pt x="21600" y="997"/>
                    <a:pt x="21125" y="0"/>
                    <a:pt x="2050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35" name="Group 335"/>
          <p:cNvGrpSpPr/>
          <p:nvPr/>
        </p:nvGrpSpPr>
        <p:grpSpPr>
          <a:xfrm>
            <a:off x="4539718" y="2912254"/>
            <a:ext cx="386776" cy="514639"/>
            <a:chOff x="-1" y="0"/>
            <a:chExt cx="386775" cy="514637"/>
          </a:xfrm>
        </p:grpSpPr>
        <p:sp>
          <p:nvSpPr>
            <p:cNvPr id="327" name="Shape 327"/>
            <p:cNvSpPr/>
            <p:nvPr/>
          </p:nvSpPr>
          <p:spPr>
            <a:xfrm>
              <a:off x="67295" y="356667"/>
              <a:ext cx="257851" cy="15940"/>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8" name="Shape 328"/>
            <p:cNvSpPr/>
            <p:nvPr/>
          </p:nvSpPr>
          <p:spPr>
            <a:xfrm>
              <a:off x="67295" y="405190"/>
              <a:ext cx="257851" cy="15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9" name="Shape 329"/>
            <p:cNvSpPr/>
            <p:nvPr/>
          </p:nvSpPr>
          <p:spPr>
            <a:xfrm>
              <a:off x="-2" y="-1"/>
              <a:ext cx="386776" cy="514638"/>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0" name="Shape 330"/>
            <p:cNvSpPr/>
            <p:nvPr/>
          </p:nvSpPr>
          <p:spPr>
            <a:xfrm>
              <a:off x="63753" y="80046"/>
              <a:ext cx="161866" cy="32587"/>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2" y="21600"/>
                    <a:pt x="19462" y="21600"/>
                    <a:pt x="19462" y="21600"/>
                  </a:cubicBezTo>
                  <a:cubicBezTo>
                    <a:pt x="20588" y="21600"/>
                    <a:pt x="21600" y="16615"/>
                    <a:pt x="21600" y="11077"/>
                  </a:cubicBezTo>
                  <a:cubicBezTo>
                    <a:pt x="21600" y="4985"/>
                    <a:pt x="20588" y="0"/>
                    <a:pt x="19462" y="0"/>
                  </a:cubicBezTo>
                  <a:cubicBezTo>
                    <a:pt x="2137" y="0"/>
                    <a:pt x="2137" y="0"/>
                    <a:pt x="2137" y="0"/>
                  </a:cubicBezTo>
                  <a:cubicBezTo>
                    <a:pt x="1012" y="0"/>
                    <a:pt x="0" y="4985"/>
                    <a:pt x="0" y="11077"/>
                  </a:cubicBezTo>
                  <a:cubicBezTo>
                    <a:pt x="0" y="16615"/>
                    <a:pt x="1012" y="21600"/>
                    <a:pt x="2137"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1" name="Shape 331"/>
            <p:cNvSpPr/>
            <p:nvPr/>
          </p:nvSpPr>
          <p:spPr>
            <a:xfrm>
              <a:off x="63753" y="160447"/>
              <a:ext cx="161866" cy="16294"/>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2" name="Shape 332"/>
            <p:cNvSpPr/>
            <p:nvPr/>
          </p:nvSpPr>
          <p:spPr>
            <a:xfrm>
              <a:off x="63753" y="209325"/>
              <a:ext cx="258914" cy="15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3" name="Shape 333"/>
            <p:cNvSpPr/>
            <p:nvPr/>
          </p:nvSpPr>
          <p:spPr>
            <a:xfrm>
              <a:off x="63753" y="305309"/>
              <a:ext cx="258914" cy="16649"/>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4" name="Shape 334"/>
            <p:cNvSpPr/>
            <p:nvPr/>
          </p:nvSpPr>
          <p:spPr>
            <a:xfrm>
              <a:off x="63753" y="257140"/>
              <a:ext cx="242975" cy="16294"/>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4.1 </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索引的存储</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当你为一张空表创建索引时，数据库系统将为你分配一个索引页，该索引页在你插入数据前一直是空的。此页此时既是根结点，也是叶结点。每当你往表中插入一行数据，数据库系统即向此根结点中插入一行索引记录。当根结点满时，数据库系统大抵按以下步骤进行分裂：</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A）创建两个儿子结点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B）将原根结点中的数据近似地拆成两半，分别写入新的两个儿子结点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C）根结点中加上指向两个儿子结点的指针</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 </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索引的类型</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A）聚集索引，表数据按照索引的顺序来存储的。对于聚集索引，叶子结点即存储了真实的数据行，不再有另外单独的数据页。</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B）非聚集索引，表数据存储顺序与索引顺序无关。对于非聚集索引，叶结点包含索引字段值及指向数据页数据行的逻辑指针，该层紧邻数据页，其行数量与数据表行数据量一致。</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在一张表上只能创建一个聚集索引，因为真实数据的物理顺序只可能是一种。如果一张表没有聚集索引，那么它被称为“堆集”（Heap）。这样的表中的数据行没有特定的顺序，所有的新行将被添加的表的末尾位置。</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5076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 </a:t>
            </a:r>
            <a:r>
              <a:rPr kumimoji="0" lang="zh-CN" altLang="en-US" sz="1800" b="0" i="0" u="none" strike="noStrike" cap="none" spc="0" normalizeH="0" baseline="0">
                <a:ln>
                  <a:noFill/>
                </a:ln>
                <a:solidFill>
                  <a:srgbClr val="000000"/>
                </a:solidFill>
                <a:effectLst/>
                <a:uFillTx/>
                <a:latin typeface="+mn-lt"/>
                <a:ea typeface="+mn-ea"/>
                <a:cs typeface="+mn-cs"/>
                <a:sym typeface="Helvetica"/>
              </a:rPr>
              <a:t>索引的类型</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我们的汉语字典的正文本身就是一个聚集索引。比如，我们要查“安”字，就会很自然地翻开字典的前几页，因为“安”的拼音是“an”，而按照拼音排序汉字的字典是以英文字母“a”开头并以“z”结尾的，那么“安”字就自然地排在字典的前部。如果您翻完了所有以“a”开头的部分仍然找不到这个字，那么就说明您的字典中没有这个字；同样的，如果查“张”字，那您也会将您的字典翻到最后部分，因为“张”的拼音是“zhang”。也就是说，字典的正文部分本身就是一个目录，您不需要再去查其他目录来找到您需要找的内容。我们把这种正文内容本身就是一种按照一定规则排列的目录称为“聚集索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如果遇到不认识的字，不知道它的发音，这时候，就需要去根据“偏旁部首”查到这个字，然后根据这个字后的页码直接翻到某页来找到它。但您结合“部首目录”和“检字表”而查到的字的排序并不是真正的正文的排序方法，比如您查“张”字，我们可以看到在查部首之后的检字表中“张”的页码是672页，检字表中“张”的上面是“驰”字，但页码却是63页，“张”的下面是“弩”字，页面是390页。很显然，这些字并不是真正的分别位于“张”字的上下方，现在您看到的连续的“驰、张、弩”三字实际上就是他们在非聚集索引中的排序，是字典正文中的字在非聚集索引中的映射。通过这种方式查字典需要两个过程，先找到目录中的结果，然后再翻到您所需要的页码。我们把这种目录纯粹是目录，正文纯粹是正文的排序方式称为“非聚集索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4.2.1 </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在聚集索引中，叶结点也即数据结点，所有数据行的存储顺序与索引的存储顺序一致。</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2807970" y="2348230"/>
            <a:ext cx="6296025" cy="4200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4.2.1 </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1）查询操作</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如上图，我们在名字字段上建立聚集索引，当需要在根据此字段查找特定的记录时，数据库系统会根据特定的系统表查找的此索引的根，然后根据指针查 找下一个，直到找到。例如我们要查询“Green”，由于它介于[Bennet,Karsen]，据此我们找到了索引页1007，在该页中“Green” 介于[Greane, Hunter]间，据此我们找到叶结点1133（也即数据结点），并最终在此页中找以了目标数据行。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其中有可能涉及查询缓存。</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4.2.1 </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2）插入操作</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根据索引找到对应的数据页，然后通过挪动已有的记录为新数据腾出空间，最后插入数据。</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如果数据页已满，则需要拆分数据页（页拆分是一种耗费资源的操作，一般数据库系统中会有相应的机制要尽量减少页拆分的次数，通常是通过为每页预留空间来实现）：</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A）在该使用的数据段（extent）上分配新的数据页，如果数据段已满，则需要分配新段。</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B）调整索引指针，这需要将相应的索引页读入内存并加锁。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C）大约有一半的数据行被归入新的数据页中。</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D）如果表还有非聚集索引，则需要更新这些索引指向新的数据页。</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4.2.1 </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3）删除操作</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删除行将导致其下方的数据行向上移动以填充删除记录造成的空白。</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如果删除的行是该数据页中的最后一行，那么该数据页将被回收，相应的索引页中的记录将被删除。如果回收的数据页位于跟该表的其它数据页相同的段上，那么它可能在随后的时间内被利用。如果该数据页是该段的唯一一个数据页，则该段也被回收。</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对于数据的删除操作，可能导致索引页中仅有一条记录，这时，该记录可能会被移至邻近的索引页中，原索引页将被回收，即所谓的“索引合并”。</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4.2.2 </a:t>
            </a:r>
            <a:r>
              <a:rPr kumimoji="0" lang="zh-CN" altLang="en-US" sz="1800" b="0" i="0" u="none" strike="noStrike" cap="none" spc="0" normalizeH="0" baseline="0">
                <a:ln>
                  <a:noFill/>
                </a:ln>
                <a:solidFill>
                  <a:srgbClr val="000000"/>
                </a:solidFill>
                <a:effectLst/>
                <a:uFillTx/>
                <a:latin typeface="+mn-lt"/>
                <a:ea typeface="+mn-ea"/>
                <a:cs typeface="+mn-cs"/>
                <a:sym typeface="Helvetica"/>
              </a:rPr>
              <a:t>非</a:t>
            </a:r>
            <a:r>
              <a:rPr kumimoji="0" lang="zh-CN" altLang="en-US" sz="1800" b="0" i="0" u="none" strike="noStrike" cap="none" spc="0" normalizeH="0" baseline="0">
                <a:ln>
                  <a:noFill/>
                </a:ln>
                <a:solidFill>
                  <a:srgbClr val="000000"/>
                </a:solidFill>
                <a:effectLst/>
                <a:uFillTx/>
                <a:latin typeface="+mn-lt"/>
                <a:ea typeface="+mn-ea"/>
                <a:cs typeface="+mn-cs"/>
                <a:sym typeface="Helvetica"/>
              </a:rPr>
              <a:t>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非聚集索引与聚集索引相比：</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A）叶子结点并非数据结点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B）叶子结点为每一真正的数据行存储一个“键-指针”对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C）叶子结点中还存储了一个指针偏移量，根据页指针及指针偏移量可以定位到具体的数据行。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D）类似的，在除叶结点外的其它索引结点，存储的也是类似的内容，只不过它是指向下一级的索引页的。</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聚集索引是一种稀疏索引，数据页上一级的索引页存储的是页指针，而不是行指针。而对于非聚集索引，则是密集索引，在数据页的上一级索引页它为每一个数据行存储一条索引记录。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4.2.2 </a:t>
            </a:r>
            <a:r>
              <a:rPr kumimoji="0" lang="zh-CN" altLang="en-US" sz="1800" b="0" i="0" u="none" strike="noStrike" cap="none" spc="0" normalizeH="0" baseline="0">
                <a:ln>
                  <a:noFill/>
                </a:ln>
                <a:solidFill>
                  <a:srgbClr val="000000"/>
                </a:solidFill>
                <a:effectLst/>
                <a:uFillTx/>
                <a:latin typeface="+mn-lt"/>
                <a:ea typeface="+mn-ea"/>
                <a:cs typeface="+mn-cs"/>
                <a:sym typeface="Helvetica"/>
              </a:rPr>
              <a:t>非聚集索引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对于根与中间级的索引记录，它的结构包括：</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A）索引字段值</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B）RowId（即对应数据页的页指针+指针偏移量）。在高层的索引页中包含RowId是为了当索引允许      重复值时，当更改数据时精确定位数据行。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C）下一级索引页的指针</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对于叶子层的索引对象，它的结构包括：</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A）索引字段值</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B）RowId</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4.2.2 </a:t>
            </a:r>
            <a:r>
              <a:rPr kumimoji="0" lang="zh-CN" altLang="en-US" sz="1800" b="0" i="0" u="none" strike="noStrike" cap="none" spc="0" normalizeH="0" baseline="0">
                <a:ln>
                  <a:noFill/>
                </a:ln>
                <a:solidFill>
                  <a:srgbClr val="000000"/>
                </a:solidFill>
                <a:effectLst/>
                <a:uFillTx/>
                <a:latin typeface="+mn-lt"/>
                <a:ea typeface="+mn-ea"/>
                <a:cs typeface="+mn-cs"/>
                <a:sym typeface="Helvetica"/>
              </a:rPr>
              <a:t>非聚集索引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非聚集索引的二次查询问题</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非聚集索引叶节点仍然是索引节点，只是有一个指针指向对应的数据块，此如果使用非聚集索引查询，而查询列中包含了其他该索引没有覆盖的列，那么他还要进行第二次的查询，查询节点上对应的数据行的数据。</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以及聚集索引clustered index(id), 非聚集索引index(username)。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）select id, username from t1 where username = '小明'（</a:t>
            </a:r>
            <a:r>
              <a:rPr kumimoji="0" lang="en-US" altLang="zh-CN"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select username from t1 where username = '小明'</a:t>
            </a:r>
            <a:r>
              <a:rPr lang="zh-CN" altLang="en-US">
                <a:sym typeface="Helvetica"/>
              </a:rPr>
              <a:t>（</a:t>
            </a:r>
            <a:r>
              <a:rPr lang="en-US" altLang="zh-CN">
                <a:sym typeface="Helvetica"/>
              </a:rPr>
              <a:t>√</a:t>
            </a:r>
            <a:r>
              <a:rPr lang="zh-CN" altLang="en-U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）select username, score from t1 where username = '小明'（×）</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解决方案：复合索引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建立两列以上的索引，如index(</a:t>
            </a:r>
            <a:r>
              <a:rPr kumimoji="0" lang="en-US" altLang="zh-CN" sz="1800" b="0" i="0" u="none" strike="noStrike" cap="none" spc="0" normalizeH="0" baseline="0">
                <a:ln>
                  <a:noFill/>
                </a:ln>
                <a:solidFill>
                  <a:srgbClr val="000000"/>
                </a:solidFill>
                <a:effectLst/>
                <a:uFillTx/>
                <a:latin typeface="+mn-lt"/>
                <a:ea typeface="+mn-ea"/>
                <a:cs typeface="+mn-cs"/>
                <a:sym typeface="Helvetica"/>
              </a:rPr>
              <a:t>username</a:t>
            </a:r>
            <a:r>
              <a:rPr kumimoji="0" lang="zh-CN" altLang="en-US" sz="1800" b="0" i="0" u="none" strike="noStrike" cap="none" spc="0" normalizeH="0" baseline="0">
                <a:ln>
                  <a:noFill/>
                </a:ln>
                <a:solidFill>
                  <a:srgbClr val="000000"/>
                </a:solidFill>
                <a:effectLst/>
                <a:uFillTx/>
                <a:latin typeface="+mn-lt"/>
                <a:ea typeface="+mn-ea"/>
                <a:cs typeface="+mn-cs"/>
                <a:sym typeface="Helvetica"/>
              </a:rPr>
              <a:t>, </a:t>
            </a:r>
            <a:r>
              <a:rPr kumimoji="0" lang="en-US" altLang="zh-CN" sz="1800" b="0" i="0" u="none" strike="noStrike" cap="none" spc="0" normalizeH="0" baseline="0">
                <a:ln>
                  <a:noFill/>
                </a:ln>
                <a:solidFill>
                  <a:srgbClr val="000000"/>
                </a:solidFill>
                <a:effectLst/>
                <a:uFillTx/>
                <a:latin typeface="+mn-lt"/>
                <a:ea typeface="+mn-ea"/>
                <a:cs typeface="+mn-cs"/>
                <a:sym typeface="Helvetica"/>
              </a:rPr>
              <a:t>score</a:t>
            </a:r>
            <a:r>
              <a:rPr kumimoji="0" lang="zh-CN" altLang="en-US" sz="1800" b="0" i="0" u="none" strike="noStrike" cap="none" spc="0" normalizeH="0" baseline="0">
                <a:ln>
                  <a:noFill/>
                </a:ln>
                <a:solidFill>
                  <a:srgbClr val="000000"/>
                </a:solidFill>
                <a:effectLst/>
                <a:uFillTx/>
                <a:latin typeface="+mn-lt"/>
                <a:ea typeface="+mn-ea"/>
                <a:cs typeface="+mn-cs"/>
                <a:sym typeface="Helvetica"/>
              </a:rPr>
              <a:t>)，注意最左前缀。</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Group 340"/>
          <p:cNvGrpSpPr/>
          <p:nvPr/>
        </p:nvGrpSpPr>
        <p:grpSpPr>
          <a:xfrm>
            <a:off x="1817663" y="2732645"/>
            <a:ext cx="8722067" cy="1683601"/>
            <a:chOff x="0" y="130227"/>
            <a:chExt cx="8722066" cy="1683600"/>
          </a:xfrm>
        </p:grpSpPr>
        <p:sp>
          <p:nvSpPr>
            <p:cNvPr id="337" name="Shape 337"/>
            <p:cNvSpPr/>
            <p:nvPr/>
          </p:nvSpPr>
          <p:spPr>
            <a:xfrm>
              <a:off x="0" y="206261"/>
              <a:ext cx="7912283" cy="1551058"/>
            </a:xfrm>
            <a:prstGeom prst="rect">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8" name="Shape 338"/>
            <p:cNvSpPr/>
            <p:nvPr/>
          </p:nvSpPr>
          <p:spPr>
            <a:xfrm rot="5400000">
              <a:off x="7475373" y="567134"/>
              <a:ext cx="1683600" cy="809785"/>
            </a:xfrm>
            <a:prstGeom prst="triangle">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9" name="Shape 339"/>
            <p:cNvSpPr/>
            <p:nvPr/>
          </p:nvSpPr>
          <p:spPr>
            <a:xfrm>
              <a:off x="3757360" y="537984"/>
              <a:ext cx="2731770" cy="828675"/>
            </a:xfrm>
            <a:prstGeom prst="rect">
              <a:avLst/>
            </a:prstGeom>
            <a:solidFill>
              <a:srgbClr val="0F6FC6"/>
            </a:solidFill>
            <a:ln w="9525" cap="flat">
              <a:solidFill>
                <a:srgbClr val="0F6FC6"/>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索引简介</a:t>
              </a:r>
              <a:endParaRPr lang="zh-CN" altLang="en-US">
                <a:sym typeface="+mn-ea"/>
              </a:endParaRPr>
            </a:p>
          </p:txBody>
        </p:sp>
      </p:grpSp>
      <p:grpSp>
        <p:nvGrpSpPr>
          <p:cNvPr id="345" name="Group 345"/>
          <p:cNvGrpSpPr/>
          <p:nvPr/>
        </p:nvGrpSpPr>
        <p:grpSpPr>
          <a:xfrm>
            <a:off x="2081803" y="1831085"/>
            <a:ext cx="3493225" cy="3493225"/>
            <a:chOff x="0" y="0"/>
            <a:chExt cx="3493223" cy="3493223"/>
          </a:xfrm>
        </p:grpSpPr>
        <p:sp>
          <p:nvSpPr>
            <p:cNvPr id="341" name="Shape 341"/>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2" name="Shape 342"/>
            <p:cNvSpPr/>
            <p:nvPr/>
          </p:nvSpPr>
          <p:spPr>
            <a:xfrm>
              <a:off x="585897" y="582641"/>
              <a:ext cx="2321437" cy="2321437"/>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3" name="Shape 343"/>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344" name="Shape 344"/>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01</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3460" y="1187450"/>
            <a:ext cx="1012571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在数据库中，索引的含义与日常意义上的“索引”一词并无多大区别（想想小时候查字典），它是用于提高数据库表数据访问速度的数据库对象。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优点：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缺点：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617"/>
          <p:cNvGrpSpPr/>
          <p:nvPr/>
        </p:nvGrpSpPr>
        <p:grpSpPr>
          <a:xfrm>
            <a:off x="1817663" y="2413327"/>
            <a:ext cx="8722067" cy="2305685"/>
            <a:chOff x="0" y="-150991"/>
            <a:chExt cx="8722066" cy="2305683"/>
          </a:xfrm>
        </p:grpSpPr>
        <p:sp>
          <p:nvSpPr>
            <p:cNvPr id="614" name="Shape 614"/>
            <p:cNvSpPr/>
            <p:nvPr/>
          </p:nvSpPr>
          <p:spPr>
            <a:xfrm>
              <a:off x="0" y="206261"/>
              <a:ext cx="7912283" cy="1551058"/>
            </a:xfrm>
            <a:prstGeom prst="rect">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5" name="Shape 615"/>
            <p:cNvSpPr/>
            <p:nvPr/>
          </p:nvSpPr>
          <p:spPr>
            <a:xfrm rot="5400000">
              <a:off x="7475373" y="567134"/>
              <a:ext cx="1683600" cy="809785"/>
            </a:xfrm>
            <a:prstGeom prst="triangle">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6" name="Shape 616"/>
            <p:cNvSpPr/>
            <p:nvPr/>
          </p:nvSpPr>
          <p:spPr>
            <a:xfrm>
              <a:off x="4194175" y="-150991"/>
              <a:ext cx="3050540" cy="2305683"/>
            </a:xfrm>
            <a:prstGeom prst="rect">
              <a:avLst/>
            </a:prstGeom>
            <a:solidFill>
              <a:srgbClr val="10CF9B"/>
            </a:solidFill>
            <a:ln w="9525" cap="flat">
              <a:solidFill>
                <a:srgbClr val="10CF9B"/>
              </a:solidFill>
              <a:prstDash val="solid"/>
              <a:round/>
            </a:ln>
            <a:effectLst/>
          </p:spPr>
          <p:txBody>
            <a:bodyPr wrap="squar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lang="zh-CN" altLang="en-US"/>
            </a:p>
            <a:p>
              <a:r>
                <a:rPr lang="zh-CN" altLang="en-US"/>
                <a:t>红黑树</a:t>
              </a:r>
              <a:endParaRPr lang="zh-CN" altLang="en-US"/>
            </a:p>
            <a:p>
              <a:endParaRPr lang="zh-CN">
                <a:sym typeface="+mn-ea"/>
              </a:endParaRPr>
            </a:p>
          </p:txBody>
        </p:sp>
      </p:grpSp>
      <p:grpSp>
        <p:nvGrpSpPr>
          <p:cNvPr id="622" name="Group 622"/>
          <p:cNvGrpSpPr/>
          <p:nvPr/>
        </p:nvGrpSpPr>
        <p:grpSpPr>
          <a:xfrm>
            <a:off x="2081803" y="1831085"/>
            <a:ext cx="3493225" cy="3493225"/>
            <a:chOff x="0" y="0"/>
            <a:chExt cx="3493223" cy="3493223"/>
          </a:xfrm>
        </p:grpSpPr>
        <p:sp>
          <p:nvSpPr>
            <p:cNvPr id="618" name="Shape 6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9" name="Shape 619"/>
            <p:cNvSpPr/>
            <p:nvPr/>
          </p:nvSpPr>
          <p:spPr>
            <a:xfrm>
              <a:off x="585897" y="582641"/>
              <a:ext cx="2321437" cy="2321437"/>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20" name="Shape 6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621" name="Shape 6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02</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a:t>
            </a:r>
            <a:r>
              <a:rPr kumimoji="0" lang="zh-CN" altLang="en-US" sz="1800" b="0" i="0" u="none" strike="noStrike" cap="none" spc="0" normalizeH="0" baseline="0">
                <a:ln>
                  <a:noFill/>
                </a:ln>
                <a:solidFill>
                  <a:srgbClr val="000000"/>
                </a:solidFill>
                <a:effectLst/>
                <a:uFillTx/>
                <a:latin typeface="+mn-lt"/>
                <a:ea typeface="+mn-ea"/>
                <a:cs typeface="+mn-cs"/>
                <a:sym typeface="Helvetica"/>
              </a:rPr>
              <a:t>二叉查找树</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二叉查找树（Binary Search Tree），是指一棵空树或者具有下列性质的二叉树：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）若任意结点的左子树不空，则左子树上所有结点的值均小于它的根结点的值；</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）若任意结点的右子树不空，则右子树上所有结点的值均大于它的根结点的值；</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）任意结点的左、右子树也分别为二叉查找树。</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a:t>
            </a:r>
            <a:r>
              <a:rPr kumimoji="0" lang="zh-CN" altLang="en-US" sz="1800" b="0" i="0" u="none" strike="noStrike" cap="none" spc="0" normalizeH="0" baseline="0">
                <a:ln>
                  <a:noFill/>
                </a:ln>
                <a:solidFill>
                  <a:srgbClr val="000000"/>
                </a:solidFill>
                <a:effectLst/>
                <a:uFillTx/>
                <a:latin typeface="+mn-lt"/>
                <a:ea typeface="+mn-ea"/>
                <a:cs typeface="+mn-cs"/>
                <a:sym typeface="Helvetica"/>
              </a:rPr>
              <a:t>）没有键值相等的结点（no duplicate nodes）。</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2.1.1 </a:t>
            </a:r>
            <a:r>
              <a:rPr kumimoji="0" lang="zh-CN" altLang="en-US" sz="1800" b="0" i="0" u="none" strike="noStrike" cap="none" spc="0" normalizeH="0" baseline="0">
                <a:ln>
                  <a:noFill/>
                </a:ln>
                <a:solidFill>
                  <a:srgbClr val="000000"/>
                </a:solidFill>
                <a:effectLst/>
                <a:uFillTx/>
                <a:latin typeface="+mn-lt"/>
                <a:ea typeface="+mn-ea"/>
                <a:cs typeface="+mn-cs"/>
                <a:sym typeface="Helvetica"/>
              </a:rPr>
              <a:t>二叉查找树的插入</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如果插入结点z小于当前遍历到的结点，则到当前结点的左子树中继续查找；如果z大于当前结点，则到当前结点的右子树中继续查找，直到找到待插入的位置。</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如果z依然比此刻遍历到的新的当前结点小，则z作为当前结点的左孩子，否则作为当前结点的右孩子。</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2.1.2 </a:t>
            </a:r>
            <a:r>
              <a:rPr kumimoji="0" lang="zh-CN" altLang="en-US" sz="1800" b="0" i="0" u="none" strike="noStrike" cap="none" spc="0" normalizeH="0" baseline="0">
                <a:ln>
                  <a:noFill/>
                </a:ln>
                <a:solidFill>
                  <a:srgbClr val="000000"/>
                </a:solidFill>
                <a:effectLst/>
                <a:uFillTx/>
                <a:latin typeface="+mn-lt"/>
                <a:ea typeface="+mn-ea"/>
                <a:cs typeface="+mn-cs"/>
                <a:sym typeface="Helvetica"/>
              </a:rPr>
              <a:t>二叉查找树的删除</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待删除的结点按照儿子的个数可以分为三种：</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）没有儿子，即为叶结点。直接把父结点的对应儿子指针设为NULL，删除儿子结点就OK了。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rPr kumimoji="0" lang="zh-CN" altLang="en-US" sz="1800" b="0" i="0" u="none" strike="noStrike" cap="none" spc="0" normalizeH="0" baseline="0">
                <a:ln>
                  <a:noFill/>
                </a:ln>
                <a:solidFill>
                  <a:srgbClr val="000000"/>
                </a:solidFill>
                <a:effectLst/>
                <a:uFillTx/>
                <a:latin typeface="+mn-lt"/>
                <a:ea typeface="+mn-ea"/>
                <a:cs typeface="+mn-cs"/>
                <a:sym typeface="Helvetica"/>
              </a:rPr>
              <a:t>）只有一个儿子。那么把父结点的相应儿子指针指向儿子的独生子，删除儿子结点也OK了。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rPr kumimoji="0" lang="zh-CN" altLang="en-US" sz="1800" b="0" i="0" u="none" strike="noStrike" cap="none" spc="0" normalizeH="0" baseline="0">
                <a:ln>
                  <a:noFill/>
                </a:ln>
                <a:solidFill>
                  <a:srgbClr val="000000"/>
                </a:solidFill>
                <a:effectLst/>
                <a:uFillTx/>
                <a:latin typeface="+mn-lt"/>
                <a:ea typeface="+mn-ea"/>
                <a:cs typeface="+mn-cs"/>
                <a:sym typeface="Helvetica"/>
              </a:rPr>
              <a:t>）有两个儿子。我们可以选择左儿子中的最大元素或者右儿子中的最小元素放到待删除结点的位置，就可以保证结构的不变。当然，你要记得调整子树，毕竟又出现了结点删除。习惯上大家选择左儿子中的最大元素，左儿子的最大元素其实很好找，只要顺着左儿子不断的去搜索右子树就可以了，直到找到一个没有右子树的结点，那就是最大的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6314</Words>
  <Application>WPS 演示</Application>
  <PresentationFormat>自定义</PresentationFormat>
  <Paragraphs>313</Paragraphs>
  <Slides>40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Helvetica</vt:lpstr>
      <vt:lpstr>Calibri</vt:lpstr>
      <vt:lpstr>微软雅黑</vt:lpstr>
      <vt:lpstr>Arial</vt:lpstr>
      <vt:lpstr>黑体</vt:lpstr>
      <vt:lpstr>Franklin Gothic Book</vt:lpstr>
      <vt:lpstr>Arial Unicode MS</vt:lpstr>
      <vt:lpstr>Franklin Gothic Medium</vt:lpstr>
      <vt:lpstr>Calibri</vt:lpstr>
      <vt:lpstr>Office 主题</vt:lpstr>
      <vt:lpstr>一条索引引发的血案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李泓蕴</dc:creator>
  <cp:lastModifiedBy>Administrator</cp:lastModifiedBy>
  <cp:revision>97</cp:revision>
  <dcterms:created xsi:type="dcterms:W3CDTF">2018-02-24T05:44:00Z</dcterms:created>
  <dcterms:modified xsi:type="dcterms:W3CDTF">2019-01-23T09:39:03Z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