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58" r:id="rId6"/>
    <p:sldId id="259" r:id="rId7"/>
    <p:sldId id="264" r:id="rId8"/>
    <p:sldId id="260" r:id="rId9"/>
    <p:sldId id="261" r:id="rId10"/>
    <p:sldId id="262" r:id="rId11"/>
    <p:sldId id="263" r:id="rId12"/>
    <p:sldId id="269" r:id="rId13"/>
    <p:sldId id="266" r:id="rId14"/>
    <p:sldId id="26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0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5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5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9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5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3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2774-5272-46F8-B03E-DC7B86B9967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E35A-5C0D-4CA5-9D27-AC28DE12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分布式系统全局唯一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9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67544" y="527124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     2</a:t>
            </a:r>
            <a:r>
              <a:rPr lang="zh-CN" altLang="en-US" sz="2400" dirty="0" smtClean="0"/>
              <a:t>、核心实现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4800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4797152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snowflake</a:t>
            </a:r>
            <a:r>
              <a:rPr lang="zh-CN" altLang="en-US" sz="2000" dirty="0"/>
              <a:t>算法可以</a:t>
            </a:r>
            <a:r>
              <a:rPr lang="zh-CN" altLang="en-US" sz="2000" dirty="0" smtClean="0"/>
              <a:t>根据项目</a:t>
            </a:r>
            <a:r>
              <a:rPr lang="zh-CN" altLang="en-US" sz="2000" dirty="0"/>
              <a:t>的需要进行一定的修改。</a:t>
            </a:r>
            <a:r>
              <a:rPr lang="zh-CN" altLang="en-US" sz="2000" dirty="0" smtClean="0"/>
              <a:t>比如可以估算</a:t>
            </a:r>
            <a:r>
              <a:rPr lang="zh-CN" altLang="en-US" sz="2000" dirty="0"/>
              <a:t>未来的数据中心个数，每个数据中心的机器数</a:t>
            </a:r>
            <a:r>
              <a:rPr lang="zh-CN" altLang="en-US" sz="2000" dirty="0" smtClean="0"/>
              <a:t>以及</a:t>
            </a:r>
            <a:r>
              <a:rPr lang="zh-CN" altLang="en-US" sz="2000" dirty="0"/>
              <a:t>同一</a:t>
            </a:r>
            <a:r>
              <a:rPr lang="zh-CN" altLang="en-US" sz="2000" dirty="0" smtClean="0"/>
              <a:t>毫秒可能</a:t>
            </a:r>
            <a:r>
              <a:rPr lang="zh-CN" altLang="en-US" sz="2000" dirty="0"/>
              <a:t>的并发数来调整在算法中所需要的</a:t>
            </a:r>
            <a:r>
              <a:rPr lang="en-US" altLang="zh-CN" sz="2000" dirty="0"/>
              <a:t>bit</a:t>
            </a:r>
            <a:r>
              <a:rPr lang="zh-CN" altLang="en-US" sz="2000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2467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3300" dirty="0" smtClean="0"/>
              <a:t>四、</a:t>
            </a:r>
            <a:r>
              <a:rPr lang="en-US" altLang="zh-CN" sz="3300" dirty="0" err="1" smtClean="0"/>
              <a:t>Redis</a:t>
            </a:r>
            <a:endParaRPr lang="en-US" altLang="zh-CN" sz="3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当</a:t>
            </a:r>
            <a:r>
              <a:rPr lang="zh-CN" altLang="en-US" sz="2000" dirty="0"/>
              <a:t>使用数据库来生成</a:t>
            </a:r>
            <a:r>
              <a:rPr lang="en-US" altLang="zh-CN" sz="2000" dirty="0"/>
              <a:t>ID</a:t>
            </a:r>
            <a:r>
              <a:rPr lang="zh-CN" altLang="en-US" sz="2000" dirty="0"/>
              <a:t>性能不够要求的时候，我们可以尝试使用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来生成</a:t>
            </a:r>
            <a:r>
              <a:rPr lang="en-US" altLang="zh-CN" sz="2000" dirty="0"/>
              <a:t>ID</a:t>
            </a:r>
            <a:r>
              <a:rPr lang="zh-CN" altLang="en-US" sz="2000" dirty="0"/>
              <a:t>。这主要依赖于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是单线程的，所以也可以用生成全局唯一的</a:t>
            </a:r>
            <a:r>
              <a:rPr lang="en-US" altLang="zh-CN" sz="2000" dirty="0"/>
              <a:t>ID</a:t>
            </a:r>
            <a:r>
              <a:rPr lang="zh-CN" altLang="en-US" sz="2000" dirty="0"/>
              <a:t>。可以用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的原子操作 </a:t>
            </a:r>
            <a:r>
              <a:rPr lang="en-US" altLang="zh-CN" sz="2000" dirty="0"/>
              <a:t>INCR</a:t>
            </a:r>
            <a:r>
              <a:rPr lang="zh-CN" altLang="en-US" sz="2000" dirty="0"/>
              <a:t>和</a:t>
            </a:r>
            <a:r>
              <a:rPr lang="en-US" altLang="zh-CN" sz="2000" dirty="0"/>
              <a:t>INCRBY</a:t>
            </a:r>
            <a:r>
              <a:rPr lang="zh-CN" altLang="en-US" sz="2000" dirty="0"/>
              <a:t>来实现。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可以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集群来获取更高的吞吐量。假如一个集群中有</a:t>
            </a:r>
            <a:r>
              <a:rPr lang="en-US" altLang="zh-CN" sz="2000" dirty="0"/>
              <a:t>5</a:t>
            </a:r>
            <a:r>
              <a:rPr lang="zh-CN" altLang="en-US" sz="2000" dirty="0"/>
              <a:t>台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。可以初始化每台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的值分别是</a:t>
            </a:r>
            <a:r>
              <a:rPr lang="en-US" altLang="zh-CN" sz="2000" dirty="0"/>
              <a:t>1,2,3,4,5</a:t>
            </a:r>
            <a:r>
              <a:rPr lang="zh-CN" altLang="en-US" sz="2000" dirty="0"/>
              <a:t>，然后步长都是</a:t>
            </a:r>
            <a:r>
              <a:rPr lang="en-US" altLang="zh-CN" sz="2000" dirty="0"/>
              <a:t>5</a:t>
            </a:r>
            <a:r>
              <a:rPr lang="zh-CN" altLang="en-US" sz="2000" dirty="0"/>
              <a:t>。各个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生成的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/>
              <a:t>    A</a:t>
            </a:r>
            <a:r>
              <a:rPr lang="zh-CN" altLang="en-US" sz="2000" dirty="0"/>
              <a:t>：</a:t>
            </a:r>
            <a:r>
              <a:rPr lang="en-US" altLang="zh-CN" sz="2000" dirty="0"/>
              <a:t>1,6,11,16,21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/>
              <a:t>    B</a:t>
            </a:r>
            <a:r>
              <a:rPr lang="zh-CN" altLang="en-US" sz="2000" dirty="0"/>
              <a:t>：</a:t>
            </a:r>
            <a:r>
              <a:rPr lang="en-US" altLang="zh-CN" sz="2000" dirty="0"/>
              <a:t>2,7,12,17,22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/>
              <a:t>    C</a:t>
            </a:r>
            <a:r>
              <a:rPr lang="zh-CN" altLang="en-US" sz="2000" dirty="0"/>
              <a:t>：</a:t>
            </a:r>
            <a:r>
              <a:rPr lang="en-US" altLang="zh-CN" sz="2000" dirty="0"/>
              <a:t>3,8,13,18,23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/>
              <a:t>    D</a:t>
            </a:r>
            <a:r>
              <a:rPr lang="zh-CN" altLang="en-US" sz="2000" dirty="0"/>
              <a:t>：</a:t>
            </a:r>
            <a:r>
              <a:rPr lang="en-US" altLang="zh-CN" sz="2000" dirty="0"/>
              <a:t>4,9,14,19,24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/>
              <a:t>    E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5,10,15,20,25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79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像这种集群的方式，需要加上负载均衡，随便选择哪种负载策略都可以，而且不会有单点故障问题，但有一个缺点，就是一旦将来不满足业务需求，修改会很困难。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优点</a:t>
            </a:r>
            <a:r>
              <a:rPr lang="zh-CN" altLang="en-US" sz="2000"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1</a:t>
            </a:r>
            <a:r>
              <a:rPr lang="zh-CN" altLang="en-US" sz="2000" dirty="0"/>
              <a:t>）不依赖于数据库，灵活方便，且性能优于数据库。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2</a:t>
            </a:r>
            <a:r>
              <a:rPr lang="zh-CN" altLang="en-US" sz="2000" dirty="0"/>
              <a:t>）数字</a:t>
            </a:r>
            <a:r>
              <a:rPr lang="en-US" altLang="zh-CN" sz="2000" dirty="0"/>
              <a:t>ID</a:t>
            </a:r>
            <a:r>
              <a:rPr lang="zh-CN" altLang="en-US" sz="2000" dirty="0"/>
              <a:t>天然排序，对分页或者需要排序的结果很有帮助。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缺点：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1</a:t>
            </a:r>
            <a:r>
              <a:rPr lang="zh-CN" altLang="en-US" sz="2000" dirty="0"/>
              <a:t>）如果系统中没有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，还需要引入新的组件，增加系统复杂度。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2</a:t>
            </a:r>
            <a:r>
              <a:rPr lang="zh-CN" altLang="en-US" sz="2000" dirty="0"/>
              <a:t>）需要编码和配置的工作量比较大。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64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 五、基于</a:t>
            </a:r>
            <a:r>
              <a:rPr lang="en-US" altLang="zh-CN" sz="2800" dirty="0" err="1" smtClean="0"/>
              <a:t>MongoDB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ObjectId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1</a:t>
            </a:r>
            <a:r>
              <a:rPr lang="zh-CN" altLang="en-US" sz="2400" dirty="0"/>
              <a:t>、介绍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MongoDB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ObjectId</a:t>
            </a:r>
            <a:r>
              <a:rPr lang="zh-CN" altLang="en-US" sz="2000" dirty="0"/>
              <a:t>和</a:t>
            </a:r>
            <a:r>
              <a:rPr lang="en-US" altLang="zh-CN" sz="2000" dirty="0"/>
              <a:t>snowflake</a:t>
            </a:r>
            <a:r>
              <a:rPr lang="zh-CN" altLang="en-US" sz="2000" dirty="0"/>
              <a:t>算法类似。它设计成轻量型的，不同的机器都能用全局唯一的同种方法方便地生成它。</a:t>
            </a:r>
            <a:r>
              <a:rPr lang="en-US" altLang="zh-CN" sz="2000" dirty="0" err="1"/>
              <a:t>MongoDB</a:t>
            </a:r>
            <a:r>
              <a:rPr lang="en-US" altLang="zh-CN" sz="2000" dirty="0"/>
              <a:t> </a:t>
            </a:r>
            <a:r>
              <a:rPr lang="zh-CN" altLang="en-US" sz="2000" dirty="0"/>
              <a:t>从一开始就设计用来作为分布式数据库，处理多个节点是一个核心要求。使其在分片环境中要容易生成得多</a:t>
            </a:r>
            <a:r>
              <a:rPr lang="zh-CN" altLang="en-US" sz="2000" dirty="0" smtClean="0"/>
              <a:t>。其组成结构如下：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time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unix</a:t>
            </a:r>
            <a:r>
              <a:rPr lang="zh-CN" altLang="en-US" sz="2000" dirty="0" smtClean="0"/>
              <a:t>时间戳，从标准公元纪年开始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machine</a:t>
            </a:r>
            <a:r>
              <a:rPr lang="zh-CN" altLang="en-US" sz="2000" dirty="0" smtClean="0"/>
              <a:t>：主机的唯一标识符，一般是主机名的散列值</a:t>
            </a:r>
            <a:r>
              <a:rPr lang="zh-CN" altLang="en-US" sz="2000" dirty="0"/>
              <a:t>这样就确保了不同主机生成不同的机器</a:t>
            </a:r>
            <a:r>
              <a:rPr lang="en-US" altLang="zh-CN" sz="2000" dirty="0"/>
              <a:t>hash</a:t>
            </a:r>
            <a:r>
              <a:rPr lang="zh-CN" altLang="en-US" sz="2000" dirty="0"/>
              <a:t>值，确保在分布式中不造成冲突，这也就是在同一台机器生成的</a:t>
            </a:r>
            <a:r>
              <a:rPr lang="en-US" altLang="zh-CN" sz="2000" dirty="0" err="1"/>
              <a:t>objectId</a:t>
            </a:r>
            <a:r>
              <a:rPr lang="zh-CN" altLang="en-US" sz="2000" dirty="0"/>
              <a:t>中间的字符串都是一模一样的原因。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17" y="2782111"/>
            <a:ext cx="774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9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3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pid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。上面的</a:t>
            </a:r>
            <a:r>
              <a:rPr lang="en-US" altLang="zh-CN" sz="2000" dirty="0"/>
              <a:t>Machine</a:t>
            </a:r>
            <a:r>
              <a:rPr lang="zh-CN" altLang="en-US" sz="2000" dirty="0"/>
              <a:t>是为了确保在不同机器产生的</a:t>
            </a:r>
            <a:r>
              <a:rPr lang="en-US" altLang="zh-CN" sz="2000" dirty="0" err="1"/>
              <a:t>objectId</a:t>
            </a:r>
            <a:r>
              <a:rPr lang="zh-CN" altLang="en-US" sz="2000" dirty="0"/>
              <a:t>不冲突，而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就是为了在同一台机器不同的</a:t>
            </a:r>
            <a:r>
              <a:rPr lang="en-US" altLang="zh-CN" sz="2000" dirty="0" err="1"/>
              <a:t>mongodb</a:t>
            </a:r>
            <a:r>
              <a:rPr lang="zh-CN" altLang="en-US" sz="2000" dirty="0"/>
              <a:t>进程产生了</a:t>
            </a:r>
            <a:r>
              <a:rPr lang="en-US" altLang="zh-CN" sz="2000" dirty="0" err="1"/>
              <a:t>objectId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冲突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4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inc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自增</a:t>
            </a:r>
            <a:r>
              <a:rPr lang="zh-CN" altLang="en-US" sz="2000" dirty="0" smtClean="0"/>
              <a:t>计数器，</a:t>
            </a:r>
            <a:r>
              <a:rPr lang="zh-CN" altLang="en-US" sz="2000" dirty="0"/>
              <a:t>前面的九个字节是保证了一秒内不同机器不同进程生成</a:t>
            </a:r>
            <a:r>
              <a:rPr lang="en-US" altLang="zh-CN" sz="2000" dirty="0" err="1"/>
              <a:t>objectId</a:t>
            </a:r>
            <a:r>
              <a:rPr lang="zh-CN" altLang="en-US" sz="2000" dirty="0"/>
              <a:t>不冲突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用来确保在同一秒内产生的</a:t>
            </a:r>
            <a:r>
              <a:rPr lang="en-US" altLang="zh-CN" sz="2000" dirty="0" err="1"/>
              <a:t>objectId</a:t>
            </a:r>
            <a:r>
              <a:rPr lang="zh-CN" altLang="en-US" sz="2000" dirty="0"/>
              <a:t>也不会发现冲突，允许</a:t>
            </a:r>
            <a:r>
              <a:rPr lang="en-US" altLang="zh-CN" sz="2000" dirty="0"/>
              <a:t>256</a:t>
            </a:r>
            <a:r>
              <a:rPr lang="zh-CN" altLang="en-US" sz="2000" dirty="0"/>
              <a:t>的</a:t>
            </a:r>
            <a:r>
              <a:rPr lang="en-US" altLang="zh-CN" sz="2000" dirty="0"/>
              <a:t>3</a:t>
            </a:r>
            <a:r>
              <a:rPr lang="zh-CN" altLang="en-US" sz="2000" dirty="0"/>
              <a:t>次方等于</a:t>
            </a:r>
            <a:r>
              <a:rPr lang="en-US" altLang="zh-CN" sz="2000" dirty="0"/>
              <a:t>16777216</a:t>
            </a:r>
            <a:r>
              <a:rPr lang="zh-CN" altLang="en-US" sz="2000" dirty="0"/>
              <a:t>条记录的唯一性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2</a:t>
            </a:r>
            <a:r>
              <a:rPr lang="zh-CN" altLang="en-US" sz="2000" dirty="0" smtClean="0"/>
              <a:t>、特点：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1</a:t>
            </a:r>
            <a:r>
              <a:rPr lang="zh-CN" altLang="en-US" sz="2000" dirty="0" smtClean="0"/>
              <a:t>）轻量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2</a:t>
            </a:r>
            <a:r>
              <a:rPr lang="zh-CN" altLang="en-US" sz="2000" dirty="0" smtClean="0"/>
              <a:t>）可以排序，可以按照时间戳排序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3</a:t>
            </a:r>
            <a:r>
              <a:rPr lang="zh-CN" altLang="en-US" sz="2000" dirty="0" smtClean="0"/>
              <a:t>）性能好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59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六、利用</a:t>
            </a:r>
            <a:r>
              <a:rPr lang="en-US" altLang="zh-CN" sz="2800" dirty="0" smtClean="0"/>
              <a:t>Zookeeper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</a:t>
            </a:r>
            <a:r>
              <a:rPr lang="zh-CN" altLang="en-US" sz="2400" dirty="0" smtClean="0"/>
              <a:t>、介绍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000" dirty="0"/>
              <a:t>zookeeper</a:t>
            </a:r>
            <a:r>
              <a:rPr lang="zh-CN" altLang="en-US" sz="2000" dirty="0"/>
              <a:t>主要通过其</a:t>
            </a:r>
            <a:r>
              <a:rPr lang="en-US" altLang="zh-CN" sz="2000" dirty="0" err="1"/>
              <a:t>znode</a:t>
            </a:r>
            <a:r>
              <a:rPr lang="zh-CN" altLang="en-US" sz="2000" dirty="0"/>
              <a:t>数据版本来生成序列号，可以生成</a:t>
            </a:r>
            <a:r>
              <a:rPr lang="en-US" altLang="zh-CN" sz="2000" dirty="0"/>
              <a:t>32</a:t>
            </a:r>
            <a:r>
              <a:rPr lang="zh-CN" altLang="en-US" sz="2000" dirty="0"/>
              <a:t>位和</a:t>
            </a:r>
            <a:r>
              <a:rPr lang="en-US" altLang="zh-CN" sz="2000" dirty="0"/>
              <a:t>64</a:t>
            </a:r>
            <a:r>
              <a:rPr lang="zh-CN" altLang="en-US" sz="2000" dirty="0"/>
              <a:t>位的数据版本号，客户端可以使用这个版本号来作为唯一的序列号</a:t>
            </a:r>
            <a:r>
              <a:rPr lang="zh-CN" altLang="en-US" sz="2000" dirty="0" smtClean="0"/>
              <a:t>。但很</a:t>
            </a:r>
            <a:r>
              <a:rPr lang="zh-CN" altLang="en-US" sz="2000" dirty="0"/>
              <a:t>少会使用</a:t>
            </a:r>
            <a:r>
              <a:rPr lang="en-US" altLang="zh-CN" sz="2000" dirty="0"/>
              <a:t>zookeeper</a:t>
            </a:r>
            <a:r>
              <a:rPr lang="zh-CN" altLang="en-US" sz="2000" dirty="0"/>
              <a:t>来生成唯一</a:t>
            </a:r>
            <a:r>
              <a:rPr lang="en-US" altLang="zh-CN" sz="2000" dirty="0"/>
              <a:t>ID</a:t>
            </a:r>
            <a:r>
              <a:rPr lang="zh-CN" altLang="en-US" sz="2000" dirty="0"/>
              <a:t>。主要是由于需要依赖</a:t>
            </a:r>
            <a:r>
              <a:rPr lang="en-US" altLang="zh-CN" sz="2000" dirty="0"/>
              <a:t>zookeeper</a:t>
            </a:r>
            <a:r>
              <a:rPr lang="zh-CN" altLang="en-US" sz="2000" dirty="0"/>
              <a:t>，并且是多步调用</a:t>
            </a:r>
            <a:r>
              <a:rPr lang="en-US" altLang="zh-CN" sz="2000" dirty="0"/>
              <a:t>API</a:t>
            </a:r>
            <a:r>
              <a:rPr lang="zh-CN" altLang="en-US" sz="2000" dirty="0"/>
              <a:t>，如果在竞争较大的情况下，需要考虑使用分布式锁。因此，性能在高并发的分布式环境</a:t>
            </a:r>
            <a:r>
              <a:rPr lang="zh-CN" altLang="en-US" sz="2000" dirty="0" smtClean="0"/>
              <a:t>下，</a:t>
            </a:r>
            <a:r>
              <a:rPr lang="zh-CN" altLang="en-US" sz="2000" dirty="0"/>
              <a:t>也不甚理想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63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2</a:t>
            </a:r>
            <a:r>
              <a:rPr lang="zh-CN" altLang="en-US" sz="2400" dirty="0" smtClean="0"/>
              <a:t>、实现原理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5"/>
            <a:ext cx="69246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sz="8800" dirty="0" smtClean="0"/>
              <a:t>谢谢</a:t>
            </a:r>
            <a:endParaRPr lang="en-US" altLang="zh-CN" sz="8800" dirty="0" smtClean="0"/>
          </a:p>
        </p:txBody>
      </p:sp>
    </p:spTree>
    <p:extLst>
      <p:ext uri="{BB962C8B-B14F-4D97-AF65-F5344CB8AC3E}">
        <p14:creationId xmlns:p14="http://schemas.microsoft.com/office/powerpoint/2010/main" val="393288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背景：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我们做项目的时候，经常会遇到用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作为唯一标识的场景，比如订单号、合同号等。这在过去的单机系统中，生成一个唯一的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比较简单，可以使用数据库的自增主键或者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，但是对于现在的分布式系统中，一般数据库都会安装在不同的机器上，这样很容易会发生</a:t>
            </a:r>
            <a:r>
              <a:rPr lang="en-US" altLang="zh-CN" dirty="0" smtClean="0"/>
              <a:t>id</a:t>
            </a:r>
            <a:r>
              <a:rPr lang="zh-CN" altLang="en-US" dirty="0" smtClean="0"/>
              <a:t>重复的现象。因此，全局唯一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的这个需求便诞生了。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常见的全局唯一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生成策略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、基于数据库的自增主键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UUID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SnowFlaker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4086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761062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6000" dirty="0" smtClean="0"/>
              <a:t>一、数据库</a:t>
            </a:r>
            <a:r>
              <a:rPr lang="zh-CN" altLang="en-US" sz="6000" dirty="0"/>
              <a:t>自增长序列或</a:t>
            </a:r>
            <a:r>
              <a:rPr lang="zh-CN" altLang="en-US" sz="6000" dirty="0" smtClean="0"/>
              <a:t>字段</a:t>
            </a:r>
            <a:endParaRPr lang="en-US" altLang="zh-CN" sz="6000" dirty="0" smtClean="0"/>
          </a:p>
          <a:p>
            <a:pPr marL="0" indent="0">
              <a:buNone/>
            </a:pPr>
            <a:endParaRPr lang="en-US" altLang="zh-CN" sz="3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1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介绍</a:t>
            </a:r>
            <a:endParaRPr lang="en-US" altLang="zh-CN" sz="4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 </a:t>
            </a:r>
            <a:r>
              <a:rPr lang="zh-CN" altLang="en-US" sz="4000" dirty="0" smtClean="0"/>
              <a:t>这种方式是最常见的</a:t>
            </a:r>
            <a:r>
              <a:rPr lang="en-US" altLang="zh-CN" sz="4000" dirty="0" smtClean="0"/>
              <a:t>ID</a:t>
            </a:r>
            <a:r>
              <a:rPr lang="zh-CN" altLang="en-US" sz="4000" dirty="0" smtClean="0"/>
              <a:t>生成方式，</a:t>
            </a:r>
            <a:r>
              <a:rPr lang="zh-CN" altLang="en-US" sz="4000" dirty="0"/>
              <a:t>每一次都请求数据库，通过数据库的自增</a:t>
            </a:r>
            <a:r>
              <a:rPr lang="en-US" altLang="zh-CN" sz="4000" dirty="0"/>
              <a:t>ID</a:t>
            </a:r>
            <a:r>
              <a:rPr lang="zh-CN" altLang="en-US" sz="4000" dirty="0"/>
              <a:t>来获取全局唯一</a:t>
            </a:r>
            <a:r>
              <a:rPr lang="en-US" altLang="zh-CN" sz="4000" dirty="0" smtClean="0"/>
              <a:t>ID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/>
              <a:t> </a:t>
            </a:r>
            <a:r>
              <a:rPr lang="zh-CN" altLang="en-US" sz="4000" dirty="0" smtClean="0"/>
              <a:t>   优点</a:t>
            </a:r>
            <a:r>
              <a:rPr lang="zh-CN" altLang="en-US" sz="4000"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    1</a:t>
            </a:r>
            <a:r>
              <a:rPr lang="zh-CN" altLang="en-US" sz="4000" dirty="0"/>
              <a:t>）简单，代码方便，性能可以接受。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    2</a:t>
            </a:r>
            <a:r>
              <a:rPr lang="zh-CN" altLang="en-US" sz="4000" dirty="0"/>
              <a:t>）数字</a:t>
            </a:r>
            <a:r>
              <a:rPr lang="en-US" altLang="zh-CN" sz="4000" dirty="0"/>
              <a:t>ID</a:t>
            </a:r>
            <a:r>
              <a:rPr lang="zh-CN" altLang="en-US" sz="4000" dirty="0"/>
              <a:t>天然排序，对分页或者需要排序的结果很有帮助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/>
              <a:t>    缺点</a:t>
            </a:r>
            <a:r>
              <a:rPr lang="zh-CN" altLang="en-US" sz="4000"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    1</a:t>
            </a:r>
            <a:r>
              <a:rPr lang="zh-CN" altLang="en-US" sz="4000" dirty="0"/>
              <a:t>）不同数据库语法和实现不同，数据库迁移的时候或多数据库版本支持的时候需要处理。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    2</a:t>
            </a:r>
            <a:r>
              <a:rPr lang="zh-CN" altLang="en-US" sz="4000" dirty="0"/>
              <a:t>）在单个数据库或读写分离或一主多从的情况下，只有一个主库可以生成。有单点故障的风险。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    3</a:t>
            </a:r>
            <a:r>
              <a:rPr lang="zh-CN" altLang="en-US" sz="4000" dirty="0"/>
              <a:t>）在性能达不到要求的情况下，比较难于扩展。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    4</a:t>
            </a:r>
            <a:r>
              <a:rPr lang="zh-CN" altLang="en-US" sz="4000" dirty="0"/>
              <a:t>）如果遇见多个系统需要合并或者涉及到数据迁移会相当痛苦。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    5</a:t>
            </a:r>
            <a:r>
              <a:rPr lang="zh-CN" altLang="en-US" sz="4000" dirty="0"/>
              <a:t>）分表分库的时候会有麻烦</a:t>
            </a:r>
            <a:r>
              <a:rPr lang="zh-CN" altLang="en-US" sz="40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918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zh-CN" altLang="en-US" sz="2400" dirty="0" smtClean="0"/>
              <a:t>优化方案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针对</a:t>
            </a:r>
            <a:r>
              <a:rPr lang="zh-CN" altLang="en-US" sz="2000" dirty="0"/>
              <a:t>主库单点，如果有多个</a:t>
            </a:r>
            <a:r>
              <a:rPr lang="en-US" altLang="zh-CN" sz="2000" dirty="0"/>
              <a:t>Master</a:t>
            </a:r>
            <a:r>
              <a:rPr lang="zh-CN" altLang="en-US" sz="2000" dirty="0"/>
              <a:t>库，则每个</a:t>
            </a:r>
            <a:r>
              <a:rPr lang="en-US" altLang="zh-CN" sz="2000" dirty="0"/>
              <a:t>Master</a:t>
            </a:r>
            <a:r>
              <a:rPr lang="zh-CN" altLang="en-US" sz="2000" dirty="0"/>
              <a:t>库设置的起始数字不一样，步长一样，可以是</a:t>
            </a:r>
            <a:r>
              <a:rPr lang="en-US" altLang="zh-CN" sz="2000" dirty="0"/>
              <a:t>Master</a:t>
            </a:r>
            <a:r>
              <a:rPr lang="zh-CN" altLang="en-US" sz="2000" dirty="0"/>
              <a:t>的个数。比如：</a:t>
            </a:r>
            <a:r>
              <a:rPr lang="en-US" altLang="zh-CN" sz="2000" dirty="0"/>
              <a:t>Master1 </a:t>
            </a:r>
            <a:r>
              <a:rPr lang="zh-CN" altLang="en-US" sz="2000" dirty="0"/>
              <a:t>生成的是 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Master2</a:t>
            </a:r>
            <a:r>
              <a:rPr lang="zh-CN" altLang="en-US" sz="2000" dirty="0"/>
              <a:t>生成的是</a:t>
            </a:r>
            <a:r>
              <a:rPr lang="en-US" altLang="zh-CN" sz="2000" dirty="0"/>
              <a:t>2,5,8,11 Master3</a:t>
            </a:r>
            <a:r>
              <a:rPr lang="zh-CN" altLang="en-US" sz="2000" dirty="0"/>
              <a:t>生成的是 </a:t>
            </a:r>
            <a:r>
              <a:rPr lang="en-US" altLang="zh-CN" sz="2000" dirty="0"/>
              <a:t>3,6,9,12</a:t>
            </a:r>
            <a:r>
              <a:rPr lang="zh-CN" altLang="en-US" sz="2000" dirty="0"/>
              <a:t>。这样就可以有效生成集群中的唯一</a:t>
            </a:r>
            <a:r>
              <a:rPr lang="en-US" altLang="zh-CN" sz="2000" dirty="0"/>
              <a:t>ID</a:t>
            </a:r>
            <a:r>
              <a:rPr lang="zh-CN" altLang="en-US" sz="2000" dirty="0"/>
              <a:t>，也可以大大降低</a:t>
            </a:r>
            <a:r>
              <a:rPr lang="en-US" altLang="zh-CN" sz="2000" dirty="0"/>
              <a:t>ID</a:t>
            </a:r>
            <a:r>
              <a:rPr lang="zh-CN" altLang="en-US" sz="2000" dirty="0"/>
              <a:t>生成数据库操作的负载。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2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300" dirty="0" smtClean="0"/>
              <a:t>二、</a:t>
            </a:r>
            <a:r>
              <a:rPr lang="en-US" altLang="zh-CN" sz="3300" dirty="0" smtClean="0"/>
              <a:t>UUID-</a:t>
            </a:r>
            <a:r>
              <a:rPr lang="zh-CN" altLang="en-US" sz="3300" dirty="0" smtClean="0"/>
              <a:t>通用唯一标识</a:t>
            </a:r>
            <a:endParaRPr lang="en-US" altLang="zh-CN" sz="33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</a:t>
            </a:r>
            <a:r>
              <a:rPr lang="zh-CN" altLang="en-US" dirty="0" smtClean="0"/>
              <a:t>、</a:t>
            </a:r>
            <a:r>
              <a:rPr lang="zh-CN" altLang="en-US" sz="2800" dirty="0"/>
              <a:t>介绍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UUID</a:t>
            </a:r>
            <a:r>
              <a:rPr lang="zh-CN" altLang="en-US" sz="2400" dirty="0"/>
              <a:t>含义是通用唯一识别码 </a:t>
            </a:r>
            <a:r>
              <a:rPr lang="en-US" altLang="zh-CN" sz="2400" dirty="0"/>
              <a:t>(Universally Unique Identifier)</a:t>
            </a:r>
            <a:r>
              <a:rPr lang="zh-CN" altLang="en-US" sz="2400" dirty="0"/>
              <a:t>，这 是一个软件建构的标准，也是被开源软件基金会 </a:t>
            </a:r>
            <a:r>
              <a:rPr lang="en-US" altLang="zh-CN" sz="2400" dirty="0"/>
              <a:t>(Open Software Foundation, OSF) </a:t>
            </a:r>
            <a:r>
              <a:rPr lang="zh-CN" altLang="en-US" sz="2400" dirty="0"/>
              <a:t>的组织在分布式计算环境 </a:t>
            </a:r>
            <a:r>
              <a:rPr lang="en-US" altLang="zh-CN" sz="2400" dirty="0"/>
              <a:t>(Distributed Computing Environment, DCE) </a:t>
            </a:r>
            <a:r>
              <a:rPr lang="zh-CN" altLang="en-US" sz="2400" dirty="0"/>
              <a:t>领域的一部份。</a:t>
            </a:r>
            <a:r>
              <a:rPr lang="en-US" altLang="zh-CN" sz="2400" dirty="0"/>
              <a:t>UUID </a:t>
            </a:r>
            <a:r>
              <a:rPr lang="zh-CN" altLang="en-US" sz="2400" dirty="0"/>
              <a:t>的目的，是让分布式系统中的所有元素，都能有唯一的辨识资讯，而不需要透过中央控制端来做辨识资讯的指定。如此一来，每个人都可以建立不与其它人冲突的 </a:t>
            </a:r>
            <a:r>
              <a:rPr lang="en-US" altLang="zh-CN" sz="2400" dirty="0"/>
              <a:t>UUID</a:t>
            </a:r>
            <a:r>
              <a:rPr lang="zh-CN" altLang="en-US" sz="2400" dirty="0"/>
              <a:t>。在这样的情况下，就不需考虑数据库建立时的名称重复问题。目前最广泛应用的 </a:t>
            </a:r>
            <a:r>
              <a:rPr lang="en-US" altLang="zh-CN" sz="2400" dirty="0"/>
              <a:t>UUID</a:t>
            </a:r>
            <a:r>
              <a:rPr lang="zh-CN" altLang="en-US" sz="2400" dirty="0"/>
              <a:t>，即是微软的 </a:t>
            </a:r>
            <a:r>
              <a:rPr lang="en-US" altLang="zh-CN" sz="2400" dirty="0"/>
              <a:t>Microsoft’s Globally Unique Identifiers (GUIDs)</a:t>
            </a:r>
            <a:r>
              <a:rPr lang="zh-CN" altLang="en-US" sz="2400" dirty="0"/>
              <a:t>，而其他重要的应用，则有 </a:t>
            </a:r>
            <a:r>
              <a:rPr lang="en-US" altLang="zh-CN" sz="2400" dirty="0"/>
              <a:t>Linux ext2/ext3 </a:t>
            </a:r>
            <a:r>
              <a:rPr lang="zh-CN" altLang="en-US" sz="2400" dirty="0"/>
              <a:t>档案系统、</a:t>
            </a:r>
            <a:r>
              <a:rPr lang="en-US" altLang="zh-CN" sz="2400" dirty="0"/>
              <a:t>LUKS </a:t>
            </a:r>
            <a:r>
              <a:rPr lang="zh-CN" altLang="en-US" sz="2400" dirty="0"/>
              <a:t>加密分割区、</a:t>
            </a:r>
            <a:r>
              <a:rPr lang="en-US" altLang="zh-CN" sz="2400" dirty="0"/>
              <a:t>GNOME</a:t>
            </a:r>
            <a:r>
              <a:rPr lang="zh-CN" altLang="en-US" sz="2400" dirty="0"/>
              <a:t>、</a:t>
            </a:r>
            <a:r>
              <a:rPr lang="en-US" altLang="zh-CN" sz="2400" dirty="0"/>
              <a:t>KDE</a:t>
            </a:r>
            <a:r>
              <a:rPr lang="zh-CN" altLang="en-US" sz="2400" dirty="0"/>
              <a:t>、</a:t>
            </a:r>
            <a:r>
              <a:rPr lang="en-US" altLang="zh-CN" sz="2400" dirty="0"/>
              <a:t>Mac OS X </a:t>
            </a:r>
            <a:r>
              <a:rPr lang="zh-CN" altLang="en-US" sz="2400" dirty="0"/>
              <a:t>等等。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8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UUID</a:t>
            </a:r>
            <a:r>
              <a:rPr lang="zh-CN" altLang="en-US" sz="2400" dirty="0" smtClean="0"/>
              <a:t>的组成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）当前日期和时间，</a:t>
            </a:r>
            <a:r>
              <a:rPr lang="en-US" altLang="zh-CN" sz="2000" dirty="0"/>
              <a:t>UUID</a:t>
            </a:r>
            <a:r>
              <a:rPr lang="zh-CN" altLang="en-US" sz="2000" dirty="0"/>
              <a:t>的第一个部分与时间有关，如果你在生成一个</a:t>
            </a:r>
            <a:r>
              <a:rPr lang="en-US" altLang="zh-CN" sz="2000" dirty="0"/>
              <a:t>UUID</a:t>
            </a:r>
            <a:r>
              <a:rPr lang="zh-CN" altLang="en-US" sz="2000" dirty="0"/>
              <a:t>之后，过几秒又生成一个</a:t>
            </a:r>
            <a:r>
              <a:rPr lang="en-US" altLang="zh-CN" sz="2000" dirty="0"/>
              <a:t>UUID</a:t>
            </a:r>
            <a:r>
              <a:rPr lang="zh-CN" altLang="en-US" sz="2000" dirty="0"/>
              <a:t>，则第一个部分不同，其余相同。 　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（</a:t>
            </a:r>
            <a:r>
              <a:rPr lang="en-US" altLang="zh-CN" sz="2000" dirty="0"/>
              <a:t>2</a:t>
            </a:r>
            <a:r>
              <a:rPr lang="zh-CN" altLang="en-US" sz="2000" dirty="0"/>
              <a:t>）时钟序列 　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（</a:t>
            </a:r>
            <a:r>
              <a:rPr lang="en-US" altLang="zh-CN" sz="2000" dirty="0"/>
              <a:t>3</a:t>
            </a:r>
            <a:r>
              <a:rPr lang="zh-CN" altLang="en-US" sz="2000" dirty="0"/>
              <a:t>）全局唯一的</a:t>
            </a:r>
            <a:r>
              <a:rPr lang="en-US" altLang="zh-CN" sz="2000" dirty="0"/>
              <a:t>IEEE</a:t>
            </a:r>
            <a:r>
              <a:rPr lang="zh-CN" altLang="en-US" sz="2000" dirty="0"/>
              <a:t>机器识别号，如果有网卡，从网卡</a:t>
            </a:r>
            <a:r>
              <a:rPr lang="en-US" altLang="zh-CN" sz="2000" dirty="0"/>
              <a:t>MAC</a:t>
            </a:r>
            <a:r>
              <a:rPr lang="zh-CN" altLang="en-US" sz="2000" dirty="0"/>
              <a:t>地址获得，没有网卡以其他方式获得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优点：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1</a:t>
            </a:r>
            <a:r>
              <a:rPr lang="zh-CN" altLang="en-US" sz="2000" dirty="0"/>
              <a:t>）简单，代码方便。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2</a:t>
            </a:r>
            <a:r>
              <a:rPr lang="zh-CN" altLang="en-US" sz="2000" dirty="0"/>
              <a:t>）生成</a:t>
            </a:r>
            <a:r>
              <a:rPr lang="en-US" altLang="zh-CN" sz="2000" dirty="0"/>
              <a:t>ID</a:t>
            </a:r>
            <a:r>
              <a:rPr lang="zh-CN" altLang="en-US" sz="2000" dirty="0"/>
              <a:t>性能非常好，基本不会有性能问题。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3</a:t>
            </a:r>
            <a:r>
              <a:rPr lang="zh-CN" altLang="en-US" sz="2000" dirty="0"/>
              <a:t>）全球唯一，在遇见数据迁移，系统数据合并，或者数据库变更等情况下，可以从容应对。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缺点</a:t>
            </a:r>
            <a:r>
              <a:rPr lang="zh-CN" altLang="en-US" sz="2000"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1</a:t>
            </a:r>
            <a:r>
              <a:rPr lang="zh-CN" altLang="en-US" sz="2000" dirty="0"/>
              <a:t>）没有排序，无法保证趋势递增。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2</a:t>
            </a:r>
            <a:r>
              <a:rPr lang="zh-CN" altLang="en-US" sz="2000" dirty="0"/>
              <a:t>）</a:t>
            </a:r>
            <a:r>
              <a:rPr lang="en-US" altLang="zh-CN" sz="2000" dirty="0"/>
              <a:t>UUID</a:t>
            </a:r>
            <a:r>
              <a:rPr lang="zh-CN" altLang="en-US" sz="2000" dirty="0"/>
              <a:t>往往是使用字符串存储，查询的效率比较低。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3</a:t>
            </a:r>
            <a:r>
              <a:rPr lang="zh-CN" altLang="en-US" sz="2000" dirty="0"/>
              <a:t>）存储空间比较大，如果是海量数据库，就需要考虑存储量的问题。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4</a:t>
            </a:r>
            <a:r>
              <a:rPr lang="zh-CN" altLang="en-US" sz="2000" dirty="0"/>
              <a:t>）传输数据量大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三、</a:t>
            </a:r>
            <a:r>
              <a:rPr lang="en-US" altLang="zh-CN" sz="2800" dirty="0" smtClean="0"/>
              <a:t>Snowflake</a:t>
            </a:r>
          </a:p>
          <a:p>
            <a:pPr marL="0" indent="0">
              <a:buNone/>
            </a:pPr>
            <a:r>
              <a:rPr lang="en-US" altLang="zh-CN" sz="2800" dirty="0" smtClean="0"/>
              <a:t>  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、介绍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</a:t>
            </a:r>
            <a:r>
              <a:rPr lang="en-US" altLang="zh-CN" sz="2400" dirty="0" smtClean="0"/>
              <a:t>Snowflake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Twitter</a:t>
            </a:r>
            <a:r>
              <a:rPr lang="zh-CN" altLang="en-US" sz="2400" dirty="0" smtClean="0"/>
              <a:t>研发的一套分布式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算法，</a:t>
            </a:r>
            <a:r>
              <a:rPr lang="en-US" altLang="zh-CN" sz="2400" dirty="0" smtClean="0"/>
              <a:t>Snowflake</a:t>
            </a:r>
            <a:r>
              <a:rPr lang="zh-CN" altLang="en-US" sz="2400" dirty="0"/>
              <a:t>算法产生的背景相当简单，为了满足</a:t>
            </a:r>
            <a:r>
              <a:rPr lang="en-US" altLang="zh-CN" sz="2400" dirty="0"/>
              <a:t>Twitter</a:t>
            </a:r>
            <a:r>
              <a:rPr lang="zh-CN" altLang="en-US" sz="2400" dirty="0"/>
              <a:t>每秒上万条消息的请求，每条消息都必须分配一条唯一的</a:t>
            </a:r>
            <a:r>
              <a:rPr lang="en-US" altLang="zh-CN" sz="2400" dirty="0"/>
              <a:t>id</a:t>
            </a:r>
            <a:r>
              <a:rPr lang="zh-CN" altLang="en-US" sz="2400" dirty="0"/>
              <a:t>，这些</a:t>
            </a:r>
            <a:r>
              <a:rPr lang="en-US" altLang="zh-CN" sz="2400" dirty="0"/>
              <a:t>id</a:t>
            </a:r>
            <a:r>
              <a:rPr lang="zh-CN" altLang="en-US" sz="2400" dirty="0"/>
              <a:t>还需要一些大致的顺序（方便客户端排序），并且在分布式系统中不同机器产生的</a:t>
            </a:r>
            <a:r>
              <a:rPr lang="en-US" altLang="zh-CN" sz="2400" dirty="0"/>
              <a:t>id</a:t>
            </a:r>
            <a:r>
              <a:rPr lang="zh-CN" altLang="en-US" sz="2400" dirty="0"/>
              <a:t>必须不同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2</a:t>
            </a:r>
            <a:r>
              <a:rPr lang="zh-CN" altLang="en-US" sz="2400" dirty="0" smtClean="0"/>
              <a:t>、组成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Snowflake</a:t>
            </a:r>
            <a:r>
              <a:rPr lang="zh-CN" altLang="en-US" sz="2400" dirty="0" smtClean="0"/>
              <a:t>算法的核心，就是把时间戳、工作机器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和序列号组合到一起。其具体组成规则如下图：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9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5049" y="2753544"/>
            <a:ext cx="8229600" cy="3411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由上图可知，</a:t>
            </a:r>
            <a:r>
              <a:rPr lang="en-US" altLang="zh-CN" sz="2000" dirty="0"/>
              <a:t>Snowflake</a:t>
            </a:r>
            <a:r>
              <a:rPr lang="zh-CN" altLang="en-US" sz="2000" dirty="0"/>
              <a:t>是由</a:t>
            </a:r>
            <a:r>
              <a:rPr lang="en-US" altLang="zh-CN" sz="2000" dirty="0"/>
              <a:t>64</a:t>
            </a:r>
            <a:r>
              <a:rPr lang="zh-CN" altLang="en-US" sz="2000" dirty="0"/>
              <a:t>位的长整型来表示，由于长整型是带符号的，所以第一位标识符号位，不做使用，接下来的</a:t>
            </a:r>
            <a:r>
              <a:rPr lang="en-US" altLang="zh-CN" sz="2000" dirty="0"/>
              <a:t>41</a:t>
            </a:r>
            <a:r>
              <a:rPr lang="zh-CN" altLang="en-US" sz="2000" dirty="0"/>
              <a:t>位标识毫秒级的时间，正确的来讲应该是一个</a:t>
            </a:r>
            <a:r>
              <a:rPr lang="zh-CN" altLang="en-US" sz="2000" dirty="0" smtClean="0"/>
              <a:t>时间间隔，起始时间可以指定为某个固定的时间点，其</a:t>
            </a:r>
            <a:r>
              <a:rPr lang="zh-CN" altLang="en-US" sz="2000" dirty="0"/>
              <a:t>最长可使用</a:t>
            </a:r>
            <a:r>
              <a:rPr lang="en-US" altLang="zh-CN" sz="2000" dirty="0"/>
              <a:t>T=(1L&lt;&lt;41)/(365*24*60*60*1000)</a:t>
            </a:r>
            <a:r>
              <a:rPr lang="zh-CN" altLang="en-US" sz="2000" dirty="0"/>
              <a:t>≈</a:t>
            </a:r>
            <a:r>
              <a:rPr lang="en-US" altLang="zh-CN" sz="2000" dirty="0"/>
              <a:t>69.7</a:t>
            </a:r>
            <a:r>
              <a:rPr lang="zh-CN" altLang="en-US" sz="2000" dirty="0" smtClean="0"/>
              <a:t>年，再接下来的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位标识工作机器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，最多可以部署在</a:t>
            </a:r>
            <a:r>
              <a:rPr lang="en-US" altLang="zh-CN" sz="2000" dirty="0" smtClean="0"/>
              <a:t>1L&lt;&lt;10=1024</a:t>
            </a:r>
            <a:r>
              <a:rPr lang="zh-CN" altLang="en-US" sz="2000" dirty="0" smtClean="0"/>
              <a:t>个节点，最后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位为序列号，每一台机器的每个时间点最多可生成</a:t>
            </a:r>
            <a:r>
              <a:rPr lang="en-US" altLang="zh-CN" sz="2000" dirty="0" smtClean="0"/>
              <a:t>1L&lt;&lt;12=4096</a:t>
            </a:r>
            <a:r>
              <a:rPr lang="zh-CN" altLang="en-US" sz="2000" dirty="0" smtClean="0"/>
              <a:t>个序号。</a:t>
            </a:r>
            <a:endParaRPr lang="zh-CN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123389" cy="22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>
          <a:xfrm>
            <a:off x="467544" y="3284984"/>
            <a:ext cx="8229600" cy="276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8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1535</Words>
  <Application>Microsoft Office PowerPoint</Application>
  <PresentationFormat>全屏显示(4:3)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分布式系统全局唯一ID生成器总结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分布式系统全局唯一ID生成器总结</dc:title>
  <dc:creator>AutoBVT</dc:creator>
  <cp:lastModifiedBy>AutoBVT</cp:lastModifiedBy>
  <cp:revision>37</cp:revision>
  <dcterms:created xsi:type="dcterms:W3CDTF">2017-12-05T08:34:37Z</dcterms:created>
  <dcterms:modified xsi:type="dcterms:W3CDTF">2018-01-25T13:00:11Z</dcterms:modified>
</cp:coreProperties>
</file>