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331" r:id="rId4"/>
    <p:sldId id="257" r:id="rId5"/>
    <p:sldId id="258" r:id="rId6"/>
    <p:sldId id="338" r:id="rId7"/>
    <p:sldId id="264" r:id="rId8"/>
    <p:sldId id="310" r:id="rId9"/>
    <p:sldId id="427" r:id="rId11"/>
    <p:sldId id="479" r:id="rId12"/>
    <p:sldId id="480" r:id="rId13"/>
    <p:sldId id="270" r:id="rId14"/>
    <p:sldId id="488" r:id="rId15"/>
    <p:sldId id="489" r:id="rId16"/>
    <p:sldId id="490" r:id="rId17"/>
    <p:sldId id="491" r:id="rId18"/>
    <p:sldId id="492" r:id="rId19"/>
    <p:sldId id="276" r:id="rId20"/>
    <p:sldId id="493" r:id="rId21"/>
    <p:sldId id="494" r:id="rId22"/>
    <p:sldId id="495" r:id="rId23"/>
    <p:sldId id="496" r:id="rId24"/>
    <p:sldId id="497" r:id="rId25"/>
    <p:sldId id="498" r:id="rId26"/>
    <p:sldId id="499" r:id="rId27"/>
    <p:sldId id="282" r:id="rId2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7CD1"/>
    <a:srgbClr val="15A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1080" y="-246"/>
      </p:cViewPr>
      <p:guideLst>
        <p:guide orient="horz" pos="2159"/>
        <p:guide pos="38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29" name="Shape 2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  <a:endParaRPr dirty="0"/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  <a:endParaRPr dirty="0"/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  <a:endParaRPr dirty="0"/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  <a:endParaRPr dirty="0"/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5" name="image6.pdf" descr="EMF 2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58898" y="403226"/>
            <a:ext cx="2308215" cy="60649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 hasCustomPrompt="1"/>
          </p:nvPr>
        </p:nvSpPr>
        <p:spPr>
          <a:xfrm>
            <a:off x="729564" y="365126"/>
            <a:ext cx="8922436" cy="7303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4" name="image6.pdf" descr="EMF 2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58898" y="403226"/>
            <a:ext cx="2308215" cy="60649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358411" cy="35066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3" name="image6.pdf" descr="EMF 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558898" y="403226"/>
            <a:ext cx="2308215" cy="60649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title" hasCustomPrompt="1"/>
          </p:nvPr>
        </p:nvSpPr>
        <p:spPr>
          <a:xfrm>
            <a:off x="1524000" y="2917646"/>
            <a:ext cx="9144000" cy="744717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t>标题文本</a:t>
            </a:r>
          </a:p>
        </p:txBody>
      </p:sp>
      <p:sp>
        <p:nvSpPr>
          <p:cNvPr id="221" name="Shape 221"/>
          <p:cNvSpPr>
            <a:spLocks noGrp="1"/>
          </p:cNvSpPr>
          <p:nvPr>
            <p:ph type="body" sz="quarter" idx="1" hasCustomPrompt="1"/>
          </p:nvPr>
        </p:nvSpPr>
        <p:spPr>
          <a:xfrm>
            <a:off x="7329524" y="4554537"/>
            <a:ext cx="3338475" cy="4584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SzTx/>
              <a:buFontTx/>
              <a:buNone/>
              <a:defRPr sz="20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fld id="{46E0ED07-AFB2-4B05-A42A-79FF6C8D88AE}" type="datetime2">
              <a:rPr lang="zh-CN" altLang="en-US" smtClean="0"/>
            </a:fld>
            <a:endParaRPr dirty="0"/>
          </a:p>
        </p:txBody>
      </p:sp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" name="Shape 239"/>
          <p:cNvSpPr/>
          <p:nvPr userDrawn="1"/>
        </p:nvSpPr>
        <p:spPr>
          <a:xfrm>
            <a:off x="6064188" y="5720718"/>
            <a:ext cx="2530675" cy="1270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0CF9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sp>
        <p:nvSpPr>
          <p:cNvPr id="6" name="Shape 240"/>
          <p:cNvSpPr/>
          <p:nvPr userDrawn="1"/>
        </p:nvSpPr>
        <p:spPr>
          <a:xfrm>
            <a:off x="9283699" y="4060457"/>
            <a:ext cx="5839005" cy="29302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F6FC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sp>
        <p:nvSpPr>
          <p:cNvPr id="7" name="Shape 241"/>
          <p:cNvSpPr/>
          <p:nvPr userDrawn="1"/>
        </p:nvSpPr>
        <p:spPr>
          <a:xfrm>
            <a:off x="-1676401" y="4848640"/>
            <a:ext cx="5839005" cy="2930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BD0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sp>
        <p:nvSpPr>
          <p:cNvPr id="8" name="Shape 241"/>
          <p:cNvSpPr/>
          <p:nvPr userDrawn="1"/>
        </p:nvSpPr>
        <p:spPr>
          <a:xfrm rot="5400000">
            <a:off x="-1143389" y="3879141"/>
            <a:ext cx="2857071" cy="1433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5A8E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dirty="0"/>
          </a:p>
        </p:txBody>
      </p:sp>
      <p:sp>
        <p:nvSpPr>
          <p:cNvPr id="9" name="Shape 241"/>
          <p:cNvSpPr/>
          <p:nvPr userDrawn="1"/>
        </p:nvSpPr>
        <p:spPr>
          <a:xfrm rot="10800000">
            <a:off x="7776095" y="5720718"/>
            <a:ext cx="2290930" cy="1149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07CD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dirty="0"/>
          </a:p>
        </p:txBody>
      </p:sp>
      <p:pic>
        <p:nvPicPr>
          <p:cNvPr id="11" name="image6.pdf" descr="EMF 2.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17419" y="728186"/>
            <a:ext cx="5357162" cy="140762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 0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xfrm>
            <a:off x="8478978" y="6221731"/>
            <a:ext cx="258623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3" name="Group 1488"/>
          <p:cNvGrpSpPr/>
          <p:nvPr userDrawn="1"/>
        </p:nvGrpSpPr>
        <p:grpSpPr>
          <a:xfrm>
            <a:off x="5262244" y="2030033"/>
            <a:ext cx="4993373" cy="2348998"/>
            <a:chOff x="0" y="0"/>
            <a:chExt cx="4993371" cy="2348996"/>
          </a:xfrm>
        </p:grpSpPr>
        <p:sp>
          <p:nvSpPr>
            <p:cNvPr id="4" name="Shape 1486"/>
            <p:cNvSpPr/>
            <p:nvPr/>
          </p:nvSpPr>
          <p:spPr>
            <a:xfrm>
              <a:off x="0" y="-1"/>
              <a:ext cx="4168139" cy="151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8000" b="1">
                  <a:solidFill>
                    <a:srgbClr val="116FC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lvl1pPr>
            </a:lstStyle>
            <a:p>
              <a:r>
                <a:t>感谢观看</a:t>
              </a:r>
            </a:p>
          </p:txBody>
        </p:sp>
        <p:sp>
          <p:nvSpPr>
            <p:cNvPr id="5" name="Shape 1487"/>
            <p:cNvSpPr/>
            <p:nvPr/>
          </p:nvSpPr>
          <p:spPr>
            <a:xfrm>
              <a:off x="263068" y="1483408"/>
              <a:ext cx="4730305" cy="865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4493" tIns="64493" rIns="64493" bIns="64493" numCol="1" anchor="t">
              <a:spAutoFit/>
            </a:bodyPr>
            <a:lstStyle>
              <a:lvl1pPr>
                <a:defRPr sz="4800">
                  <a:solidFill>
                    <a:srgbClr val="0291D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lvl1pPr>
            </a:lstStyle>
            <a:p>
              <a:r>
                <a:t>THANK YOU</a:t>
              </a:r>
            </a:p>
          </p:txBody>
        </p:sp>
      </p:grpSp>
      <p:sp>
        <p:nvSpPr>
          <p:cNvPr id="6" name="Shape 1491"/>
          <p:cNvSpPr/>
          <p:nvPr userDrawn="1"/>
        </p:nvSpPr>
        <p:spPr>
          <a:xfrm>
            <a:off x="5344906" y="5534373"/>
            <a:ext cx="2699539" cy="1354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0CF9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sp>
        <p:nvSpPr>
          <p:cNvPr id="7" name="Shape 1492"/>
          <p:cNvSpPr/>
          <p:nvPr userDrawn="1"/>
        </p:nvSpPr>
        <p:spPr>
          <a:xfrm>
            <a:off x="9017254" y="3734449"/>
            <a:ext cx="6346750" cy="3185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F6FC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sp>
        <p:nvSpPr>
          <p:cNvPr id="8" name="Shape 1493"/>
          <p:cNvSpPr/>
          <p:nvPr userDrawn="1"/>
        </p:nvSpPr>
        <p:spPr>
          <a:xfrm>
            <a:off x="-636275" y="4075214"/>
            <a:ext cx="5839005" cy="2930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009D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dirty="0"/>
          </a:p>
        </p:txBody>
      </p:sp>
      <p:sp>
        <p:nvSpPr>
          <p:cNvPr id="9" name="Shape 1493"/>
          <p:cNvSpPr/>
          <p:nvPr userDrawn="1"/>
        </p:nvSpPr>
        <p:spPr>
          <a:xfrm rot="5400000">
            <a:off x="-2476946" y="2285250"/>
            <a:ext cx="5839005" cy="2930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15A8E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sp>
        <p:nvSpPr>
          <p:cNvPr id="10" name="Shape 1493"/>
          <p:cNvSpPr/>
          <p:nvPr userDrawn="1"/>
        </p:nvSpPr>
        <p:spPr>
          <a:xfrm rot="10800000">
            <a:off x="7227553" y="5522721"/>
            <a:ext cx="2637531" cy="13236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107CD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sp>
        <p:nvSpPr>
          <p:cNvPr id="11" name="文本框 5"/>
          <p:cNvSpPr txBox="1"/>
          <p:nvPr userDrawn="1"/>
        </p:nvSpPr>
        <p:spPr>
          <a:xfrm>
            <a:off x="893994" y="6300556"/>
            <a:ext cx="278646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www.gomefinance.com.cn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13" name="image6.pdf" descr="EMF 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558898" y="403226"/>
            <a:ext cx="2308215" cy="60649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95178" y="6404293"/>
            <a:ext cx="258623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3028950" y="4649685"/>
            <a:ext cx="6134100" cy="5105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ctr">
              <a:defRPr sz="24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t>· 智慧 · 便捷 · 安全 · 高效 ·   </a:t>
            </a:r>
          </a:p>
        </p:txBody>
      </p:sp>
      <p:sp>
        <p:nvSpPr>
          <p:cNvPr id="239" name="Shape 239"/>
          <p:cNvSpPr/>
          <p:nvPr/>
        </p:nvSpPr>
        <p:spPr>
          <a:xfrm>
            <a:off x="6064188" y="5720718"/>
            <a:ext cx="2530675" cy="1270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0CF9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sp>
        <p:nvSpPr>
          <p:cNvPr id="240" name="Shape 240"/>
          <p:cNvSpPr/>
          <p:nvPr/>
        </p:nvSpPr>
        <p:spPr>
          <a:xfrm>
            <a:off x="9283699" y="4060457"/>
            <a:ext cx="5839005" cy="29302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F6FC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sp>
        <p:nvSpPr>
          <p:cNvPr id="241" name="Shape 241"/>
          <p:cNvSpPr/>
          <p:nvPr/>
        </p:nvSpPr>
        <p:spPr>
          <a:xfrm>
            <a:off x="-1676401" y="4848640"/>
            <a:ext cx="5839005" cy="2930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BD0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sp>
        <p:nvSpPr>
          <p:cNvPr id="15" name="Shape 241"/>
          <p:cNvSpPr/>
          <p:nvPr/>
        </p:nvSpPr>
        <p:spPr>
          <a:xfrm rot="5400000">
            <a:off x="-1143389" y="3879141"/>
            <a:ext cx="2857071" cy="1433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5A8E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dirty="0"/>
          </a:p>
        </p:txBody>
      </p:sp>
      <p:sp>
        <p:nvSpPr>
          <p:cNvPr id="16" name="Shape 241"/>
          <p:cNvSpPr/>
          <p:nvPr/>
        </p:nvSpPr>
        <p:spPr>
          <a:xfrm rot="10800000">
            <a:off x="7776095" y="5720718"/>
            <a:ext cx="2290930" cy="1149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07CD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930" y="2520950"/>
            <a:ext cx="7579360" cy="9874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zh-CN" dirty="0"/>
              <a:t>算法之海量数据处理</a:t>
            </a:r>
            <a:endParaRPr lang="zh-CN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>
          <a:xfrm>
            <a:off x="7520024" y="5296217"/>
            <a:ext cx="3338475" cy="45842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404985" y="4873625"/>
            <a:ext cx="9302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赵志强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93750" y="1071245"/>
            <a:ext cx="10435590" cy="47986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ym typeface="Helvetica"/>
              </a:rPr>
              <a:t>2.2 </a:t>
            </a:r>
            <a:r>
              <a:rPr lang="zh-CN" altLang="en-US">
                <a:sym typeface="Helvetica"/>
              </a:rPr>
              <a:t>寻找</a:t>
            </a:r>
            <a:r>
              <a:rPr lang="en-US" altLang="zh-CN">
                <a:sym typeface="Helvetica"/>
              </a:rPr>
              <a:t>Top 10</a:t>
            </a:r>
            <a:endParaRPr lang="zh-CN" altLang="en-US"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解法二：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但如果同一个元素重复出现在不同的电脑中呢，比如拿两台机器求top 2的情况来说：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第一台的数据分布及各自出现频率为：a(50)，b(50)，c(49)，d(49) ，e(0)，f(0)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其中，括号里的数字代表某个数据出现的频率，如a(50)表示a出现了50次。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第二台的数据分布及各自出现频率为：a(0)，b(0)，c(49)，d(49)，e(50)，f(50)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这个时候，你可以有两种方法：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遍历一遍所有数据，重新hash取摸，如此使得同一个元素只出现在单独的一台电脑中，然后采用上面所说的方法，统计每台电脑中各个元素的出现次数找出TOP 10，继而组合100台电脑上的TOP 10，找出最终的TOP 10。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或者，暴力求解：直接统计统计每台电脑中各个元素的出现次数，然后把同一个元素在不同机器中的出现次数相加，最终从所有数据中找出TOP 10。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3" name="Group 903"/>
          <p:cNvGrpSpPr/>
          <p:nvPr/>
        </p:nvGrpSpPr>
        <p:grpSpPr>
          <a:xfrm>
            <a:off x="1817663" y="2413327"/>
            <a:ext cx="8722067" cy="2305685"/>
            <a:chOff x="0" y="-189091"/>
            <a:chExt cx="8722066" cy="2305684"/>
          </a:xfrm>
        </p:grpSpPr>
        <p:sp>
          <p:nvSpPr>
            <p:cNvPr id="900" name="Shape 900"/>
            <p:cNvSpPr/>
            <p:nvPr/>
          </p:nvSpPr>
          <p:spPr>
            <a:xfrm>
              <a:off x="0" y="206261"/>
              <a:ext cx="7912283" cy="1551058"/>
            </a:xfrm>
            <a:prstGeom prst="rect">
              <a:avLst/>
            </a:prstGeom>
            <a:solidFill>
              <a:srgbClr val="7CCA62"/>
            </a:solidFill>
            <a:ln w="25400" cap="flat">
              <a:solidFill>
                <a:srgbClr val="7CCA6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901" name="Shape 901"/>
            <p:cNvSpPr/>
            <p:nvPr/>
          </p:nvSpPr>
          <p:spPr>
            <a:xfrm rot="5400000">
              <a:off x="7475373" y="567134"/>
              <a:ext cx="1683600" cy="809785"/>
            </a:xfrm>
            <a:prstGeom prst="triangle">
              <a:avLst/>
            </a:prstGeom>
            <a:solidFill>
              <a:srgbClr val="7CCA62"/>
            </a:solidFill>
            <a:ln w="25400" cap="flat">
              <a:solidFill>
                <a:srgbClr val="7CCA6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902" name="Shape 902"/>
            <p:cNvSpPr/>
            <p:nvPr/>
          </p:nvSpPr>
          <p:spPr>
            <a:xfrm>
              <a:off x="5181665" y="-189091"/>
              <a:ext cx="1410970" cy="2305684"/>
            </a:xfrm>
            <a:prstGeom prst="rect">
              <a:avLst/>
            </a:prstGeom>
            <a:solidFill>
              <a:srgbClr val="7CCA62"/>
            </a:solidFill>
            <a:ln w="9525" cap="flat">
              <a:solidFill>
                <a:srgbClr val="7CCA62"/>
              </a:solidFill>
              <a:prstDash val="solid"/>
              <a:round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800" spc="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lvl1pPr>
            </a:lstStyle>
            <a:p>
              <a:pPr algn="l"/>
              <a:endParaRPr lang="en-US" altLang="zh-CN">
                <a:sym typeface="+mn-ea"/>
              </a:endParaRPr>
            </a:p>
            <a:p>
              <a:pPr algn="l"/>
              <a:r>
                <a:rPr lang="zh-CN" altLang="en-US"/>
                <a:t>位图</a:t>
              </a:r>
              <a:endParaRPr lang="zh-CN" altLang="en-US"/>
            </a:p>
            <a:p>
              <a:pPr algn="l"/>
              <a:endParaRPr lang="zh-CN">
                <a:sym typeface="+mn-ea"/>
              </a:endParaRPr>
            </a:p>
          </p:txBody>
        </p:sp>
      </p:grpSp>
      <p:grpSp>
        <p:nvGrpSpPr>
          <p:cNvPr id="908" name="Group 908"/>
          <p:cNvGrpSpPr/>
          <p:nvPr/>
        </p:nvGrpSpPr>
        <p:grpSpPr>
          <a:xfrm>
            <a:off x="2081803" y="1831085"/>
            <a:ext cx="3493225" cy="3493225"/>
            <a:chOff x="0" y="0"/>
            <a:chExt cx="3493223" cy="3493223"/>
          </a:xfrm>
        </p:grpSpPr>
        <p:sp>
          <p:nvSpPr>
            <p:cNvPr id="904" name="Shape 904"/>
            <p:cNvSpPr/>
            <p:nvPr/>
          </p:nvSpPr>
          <p:spPr>
            <a:xfrm>
              <a:off x="263460" y="155473"/>
              <a:ext cx="2999383" cy="303595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905" name="Shape 905"/>
            <p:cNvSpPr/>
            <p:nvPr/>
          </p:nvSpPr>
          <p:spPr>
            <a:xfrm>
              <a:off x="585897" y="582641"/>
              <a:ext cx="2321437" cy="2321437"/>
            </a:xfrm>
            <a:prstGeom prst="ellipse">
              <a:avLst/>
            </a:prstGeom>
            <a:solidFill>
              <a:srgbClr val="7CCA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906" name="Shape 906"/>
            <p:cNvSpPr/>
            <p:nvPr/>
          </p:nvSpPr>
          <p:spPr>
            <a:xfrm>
              <a:off x="-1" y="-1"/>
              <a:ext cx="3493225" cy="3493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50" y="10800"/>
                  </a:moveTo>
                  <a:cubicBezTo>
                    <a:pt x="1850" y="15743"/>
                    <a:pt x="5857" y="19750"/>
                    <a:pt x="10800" y="19750"/>
                  </a:cubicBezTo>
                  <a:cubicBezTo>
                    <a:pt x="15743" y="19750"/>
                    <a:pt x="19750" y="15743"/>
                    <a:pt x="19750" y="10800"/>
                  </a:cubicBezTo>
                  <a:cubicBezTo>
                    <a:pt x="19750" y="5857"/>
                    <a:pt x="15743" y="1850"/>
                    <a:pt x="10800" y="1850"/>
                  </a:cubicBezTo>
                  <a:cubicBezTo>
                    <a:pt x="5857" y="1850"/>
                    <a:pt x="1850" y="5857"/>
                    <a:pt x="185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2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907" name="Shape 907"/>
            <p:cNvSpPr/>
            <p:nvPr/>
          </p:nvSpPr>
          <p:spPr>
            <a:xfrm>
              <a:off x="792077" y="627010"/>
              <a:ext cx="1912301" cy="19051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28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03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93750" y="1071245"/>
            <a:ext cx="10435590" cy="2028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3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位图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所谓的Bit-map就是用一个bit位来标记某个元素对应的Value， 而Key即是该元素。由于采用了Bit为单位来存储数据，因此在存储空间方面，可以大大节省。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Helvetica"/>
              </a:rPr>
              <a:t>位图可进行数据的快速查找、判重、删除，如实现手机号码的黑白名单。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93750" y="1071245"/>
            <a:ext cx="10435590" cy="5353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3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位图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来看一个具体的例子，假设我们要对0-7内的5个元素(4,7,2,5,3)排序（这里假设这些元素没有重复）。那么我们就可以采用Bit-map的方法来达到排序的目的。要表示8个数，我们就只需要8个Bit（1Bytes），首先我们开辟1Byte的空间，将这些空间的所有Bit位都置为0(如下图：)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然后遍历这5个元素，首先第一个元素是4，那么就把4对应的位置为1。当然了这里的操作涉及到Big-ending和Little-ending的情况，这里默认为Big-ending）,因为是从零开始的，所以要把第五位置为一（如下图）：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4060" y="2699385"/>
            <a:ext cx="2324100" cy="6000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060" y="5173345"/>
            <a:ext cx="2323465" cy="599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93750" y="1071245"/>
            <a:ext cx="10435590" cy="39681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3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位图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Helvetica"/>
              </a:rPr>
              <a:t>然后再处理第二个元素7，将第八位置为1，接着再处理第三个元素，一直到最后处理完所有的元素，将相应的位置为1，这时候的内存的Bit位的状态如下：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然后我们现在遍历一遍Bit区域，将该位是一的位的编号输出（2，3，4，5，7），这样就达到了排序的目的。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0240" y="2436495"/>
            <a:ext cx="2324100" cy="619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93750" y="1071245"/>
            <a:ext cx="10435590" cy="2028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ym typeface="Helvetica"/>
              </a:rPr>
              <a:t>3.1 </a:t>
            </a:r>
            <a:r>
              <a:rPr lang="zh-CN" altLang="en-US">
                <a:sym typeface="Helvetica"/>
              </a:rPr>
              <a:t>整数的快速查询</a:t>
            </a:r>
            <a:endParaRPr lang="zh-CN" altLang="en-US"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Helvetica"/>
              </a:rPr>
              <a:t>给40亿个不重复的unsigned int的整数，没排过序的，然后再给一个数，如何快速判断这个数是否在那40亿个数当中？</a:t>
            </a:r>
            <a:endParaRPr lang="zh-CN" altLang="en-US"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解法一：可以用位图/Bitmap的方法，申请512M的内存，一个bit位代表一个unsigned int值。读入40亿个数，设置相应的bit位，读入要查询的数，查看相应bit位是否为1，为1表示存在，为0表示不存在。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93750" y="1071245"/>
            <a:ext cx="10435590" cy="2860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ym typeface="Helvetica"/>
              </a:rPr>
              <a:t>3.2 </a:t>
            </a:r>
            <a:r>
              <a:rPr lang="zh-CN" altLang="en-US">
                <a:sym typeface="Helvetica"/>
              </a:rPr>
              <a:t>整数的去重</a:t>
            </a:r>
            <a:endParaRPr lang="zh-CN" altLang="en-US"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在2.5亿个整数中找出不重复的整数，注，内存不足以容纳这2.5亿个整数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解法一：采用2-Bitmap（每个数分配2bit，00表示不存在，01表示出现一次，10表示多次，11无意义）进行，共需内存2^32 * 2 bit=1 GB内存，还可以接受。然后扫描这2.5亿个整数，查看Bitmap中相对应位，如果是00变01，01变10，10保持不变。所描完事后，查看bitmap，把对应位是01的整数输出即可。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解法二：也可采用分治的方法，进行划分小文件的方法。然后在小文件中找出不重复的整数，并排序。然后再进行归并，注意去除重复的元素。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7" name="Group 1217"/>
          <p:cNvGrpSpPr/>
          <p:nvPr/>
        </p:nvGrpSpPr>
        <p:grpSpPr>
          <a:xfrm>
            <a:off x="1817663" y="2732645"/>
            <a:ext cx="8722067" cy="1683601"/>
            <a:chOff x="0" y="130227"/>
            <a:chExt cx="8722066" cy="1683600"/>
          </a:xfrm>
        </p:grpSpPr>
        <p:sp>
          <p:nvSpPr>
            <p:cNvPr id="1214" name="Shape 1214"/>
            <p:cNvSpPr/>
            <p:nvPr/>
          </p:nvSpPr>
          <p:spPr>
            <a:xfrm>
              <a:off x="0" y="206261"/>
              <a:ext cx="7912283" cy="1551058"/>
            </a:xfrm>
            <a:prstGeom prst="rect">
              <a:avLst/>
            </a:prstGeom>
            <a:solidFill>
              <a:srgbClr val="0BD0D9"/>
            </a:solidFill>
            <a:ln w="25400" cap="flat">
              <a:solidFill>
                <a:srgbClr val="0BD0D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215" name="Shape 1215"/>
            <p:cNvSpPr/>
            <p:nvPr/>
          </p:nvSpPr>
          <p:spPr>
            <a:xfrm rot="5400000">
              <a:off x="7475373" y="567134"/>
              <a:ext cx="1683600" cy="809785"/>
            </a:xfrm>
            <a:prstGeom prst="triangle">
              <a:avLst/>
            </a:prstGeom>
            <a:solidFill>
              <a:srgbClr val="0BD0D9"/>
            </a:solidFill>
            <a:ln w="25400" cap="flat">
              <a:solidFill>
                <a:srgbClr val="0BD0D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4468560" y="591324"/>
              <a:ext cx="3392170" cy="828675"/>
            </a:xfrm>
            <a:prstGeom prst="rect">
              <a:avLst/>
            </a:prstGeom>
            <a:solidFill>
              <a:srgbClr val="0BD0D9"/>
            </a:solidFill>
            <a:ln w="9525" cap="flat">
              <a:solidFill>
                <a:srgbClr val="0BD0D9"/>
              </a:solidFill>
              <a:prstDash val="solid"/>
              <a:round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800" spc="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>
                  <a:sym typeface="+mn-ea"/>
                </a:rPr>
                <a:t>布隆过滤器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1222" name="Group 1222"/>
          <p:cNvGrpSpPr/>
          <p:nvPr/>
        </p:nvGrpSpPr>
        <p:grpSpPr>
          <a:xfrm>
            <a:off x="2081803" y="1831085"/>
            <a:ext cx="3493225" cy="3493225"/>
            <a:chOff x="0" y="0"/>
            <a:chExt cx="3493223" cy="3493223"/>
          </a:xfrm>
        </p:grpSpPr>
        <p:sp>
          <p:nvSpPr>
            <p:cNvPr id="1218" name="Shape 1218"/>
            <p:cNvSpPr/>
            <p:nvPr/>
          </p:nvSpPr>
          <p:spPr>
            <a:xfrm>
              <a:off x="263460" y="155473"/>
              <a:ext cx="2999383" cy="303595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585897" y="582641"/>
              <a:ext cx="2321437" cy="2321437"/>
            </a:xfrm>
            <a:prstGeom prst="ellipse">
              <a:avLst/>
            </a:prstGeom>
            <a:solidFill>
              <a:srgbClr val="0BD0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-1" y="-1"/>
              <a:ext cx="3493225" cy="3493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50" y="10800"/>
                  </a:moveTo>
                  <a:cubicBezTo>
                    <a:pt x="1850" y="15743"/>
                    <a:pt x="5857" y="19750"/>
                    <a:pt x="10800" y="19750"/>
                  </a:cubicBezTo>
                  <a:cubicBezTo>
                    <a:pt x="15743" y="19750"/>
                    <a:pt x="19750" y="15743"/>
                    <a:pt x="19750" y="10800"/>
                  </a:cubicBezTo>
                  <a:cubicBezTo>
                    <a:pt x="19750" y="5857"/>
                    <a:pt x="15743" y="1850"/>
                    <a:pt x="10800" y="1850"/>
                  </a:cubicBezTo>
                  <a:cubicBezTo>
                    <a:pt x="5857" y="1850"/>
                    <a:pt x="1850" y="5857"/>
                    <a:pt x="185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2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792077" y="627010"/>
              <a:ext cx="1912301" cy="19051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28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04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93750" y="1071245"/>
            <a:ext cx="10435590" cy="47986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4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布隆过滤器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Bloom Filter，被译作称布隆过滤器，是一种空间效率很高的随机数据结构，Bloom filter可以看做是对bit-map的扩展。其结构是长度为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n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的位数组，初始化为全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0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。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它的原理是：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当一个元素被加入集合时，通过K个散列函数将这个元素映射成一个位数组中的K个点，把将这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K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个点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全部置为1。检索时，我们只要看看这些点是不是都是1就（大约）知道集合中有没有它了：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如果这些点有任何一个0，则被检索元素一定不在；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如果都是1，则被检索元素很可能在。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但Bloom Filter的这种高效是有一定代价的，即误判率：在判断一个元素是否属于某个集合时，有可能会把不属于这个集合的元素误认为属于这个集合（false positive）。因此，Bloom Filter不适合那些“零错误”的应用场合。而在能容忍低错误率的应用场合下，Bloom Filter通过极少的错误换取了存储空间的极大节省。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Helvetica"/>
              </a:rPr>
              <a:t>其可以用来实现数据字典，进行数据的判重，或者集合求交集。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93750" y="1071245"/>
            <a:ext cx="10435590" cy="36912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4.1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集合表示和元素查询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下面我们具体来看Bloom Filter是如何用位数组表示集合的。初始状态时，Bloom Filter是一个包含m位的位数组，每一位都置为0。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为了表达S={x1, x2,…,xn}这样一个n个元素的集合，Bloom Filter使用k个相互独立的哈希函数（Hash Function），它们分别将集合中的每个元素映射到{1,…,m}的范围中。对任意一个元素x，第i个哈希函数映射的位置hi(x)就会被置为1（1≤i≤k）。注意，如果一个位置多次被置为1，那么只有第一次会起作用，后面几次将没有任何效果。在下图中，k=3，且有两个哈希函数选中同一个位置（从左边数第五位，即第二个“1“处）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5150" y="2255520"/>
            <a:ext cx="2800350" cy="447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150" y="4762500"/>
            <a:ext cx="2800350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45820" y="1226185"/>
            <a:ext cx="9789160" cy="2583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：统计某天访问某大型网站的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url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的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top n</a:t>
            </a:r>
            <a:endParaRPr kumimoji="0" lang="zh-CN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Q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：构建手机号黑白名单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Q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：求两个海量数据文件的交集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Q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93750" y="1071245"/>
            <a:ext cx="10435590" cy="1751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4.1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集合表示和元素查询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在判断y是否属于这个集合时，我们对y应用k次哈希函数，如果所有hi(y)的位置都是1（1≤i≤k），那么我们就认为y是集合中的元素，否则就认为y不是集合中的元素。下图中y1就不是集合中的元素（因为y1有一处指向了“0”位）。y2或者属于这个集合，或者刚好是一个false positive。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6300" y="2823210"/>
            <a:ext cx="2819400" cy="638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93750" y="1071245"/>
            <a:ext cx="10435590" cy="1751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4.2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错误率估计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前面我们已经提到了，Bloom Filter在判断一个元素是否属于它表示的集合时会有一定的错误率（false positive rate），下面我们就来估计错误率的大小。在估计之前为了简化模型，我们假设kn&lt;m且各个哈希函数是完全随机的。此处省略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500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字。。。得：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2975" y="2823210"/>
            <a:ext cx="2238375" cy="371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93750" y="1071245"/>
            <a:ext cx="10435590" cy="42449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4.3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最优的哈希函数个数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既然Bloom Filter要靠多个哈希函数将集合映射到位数组中，那么应该选择几个哈希函数才能使元素查询时的错误率降到最低呢？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注意到f = exp(k ln(1 − e−kn/m))，我们令g = k ln(1 − e−kn/m)，只要让g取到最小，f自然也取到最小。由于p = e-kn/m，我们可以将g写成：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根据对称性法则可以很容易看出当p = 1/2，也就是k = </a:t>
            </a:r>
            <a:r>
              <a:rPr lang="zh-CN" altLang="en-US">
                <a:sym typeface="Helvetica"/>
              </a:rPr>
              <a:t>(m/n)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ln2</a:t>
            </a:r>
            <a:r>
              <a:rPr lang="zh-CN" altLang="en-US">
                <a:sym typeface="Helvetica"/>
              </a:rPr>
              <a:t>≈ </a:t>
            </a:r>
            <a:r>
              <a:rPr lang="en-US" altLang="zh-CN">
                <a:sym typeface="Helvetica"/>
              </a:rPr>
              <a:t>0.693m/n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时，g取得最小值。在这种情况下，最小错误率f等于(1/2)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^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k≈ (0.6185)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^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m/n。另外，注意到p是位数组中某一位仍是0的概率，所以p = 1/2对应着位数组中0和1各一半。换句话说，要想保持错误率低，最好让位数组有一半还空着。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8255" y="3242945"/>
            <a:ext cx="2238375" cy="371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93750" y="1071245"/>
            <a:ext cx="10435590" cy="47986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4.4 位数组的大小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下面我们来看看，在不超过一定错误率的情况下，Bloom Filter至少需要多少位才能表示全集中任意n个元素的集合。假设全集中共有u个元素，允许的最大错误率为є，我们求得位数组的位数m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: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Helvetica"/>
              </a:rPr>
              <a:t>                                       </a:t>
            </a:r>
            <a:r>
              <a:rPr lang="en-US" altLang="zh-CN">
                <a:sym typeface="Helvetica"/>
              </a:rPr>
              <a:t>m &gt;= </a:t>
            </a:r>
            <a:r>
              <a:rPr lang="zh-CN" altLang="en-US">
                <a:sym typeface="Helvetica"/>
              </a:rPr>
              <a:t>n log2(1/є)</a:t>
            </a:r>
            <a:endParaRPr lang="zh-CN" altLang="en-US"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结论：在错误率不大于є的情况下，m至少要等于n log2(1/є)才能表示任意n个元素的集合。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上一小节中我们曾算出当k = ln2· (m/n)时错误率f最小，这时f = (1/2)k= (1/2)mln2 / n。现在令f≤є，可以推出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                                    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m &gt;= </a:t>
            </a:r>
            <a:r>
              <a:rPr lang="zh-CN" altLang="en-US">
                <a:sym typeface="Helvetica"/>
              </a:rPr>
              <a:t>n log2</a:t>
            </a:r>
            <a:r>
              <a:rPr lang="en-US" altLang="zh-CN">
                <a:sym typeface="Helvetica"/>
              </a:rPr>
              <a:t>(e) </a:t>
            </a:r>
            <a:r>
              <a:rPr lang="zh-CN" altLang="en-US">
                <a:sym typeface="Helvetica"/>
              </a:rPr>
              <a:t>log2</a:t>
            </a:r>
            <a:r>
              <a:rPr lang="zh-CN" altLang="en-US">
                <a:sym typeface="Helvetica"/>
              </a:rPr>
              <a:t>(1/є)</a:t>
            </a:r>
            <a:endParaRPr lang="zh-CN" altLang="en-US"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这个结果比前面我们算得的下界n log2(1/є)大了log2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(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e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)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≈ 1.44倍。这说明在哈希函数的个数取到最优时，要让错误率不超过є，m至少需要取到最小值的1.44倍。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93750" y="1071245"/>
            <a:ext cx="10435590" cy="23056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4.5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问题实例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给定A,B两个文件，各存放50亿条URL，每条URL占用64字节，内存限制是4G，让你找出A,B文件共同的URL。如果是三个乃至n个文件呢？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分析：如果允许有一定的错误率，可以使用Bloom filter，4G内存大概可以表示340亿bit。将其中一个文件中的url使用Bloom filter映射为这340亿bit，然后挨个读取另外一个文件的url，检查是否与Bloom filter匹配，如果是，那么该url应该是共同的url（注意会有一定的错误率）。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93994" y="6300556"/>
            <a:ext cx="278646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www.gomefinance.com.cn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4010543" y="680757"/>
            <a:ext cx="4170992" cy="8788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ctr">
              <a:defRPr sz="44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t>目录 </a:t>
            </a:r>
            <a:r>
              <a:rPr sz="4000" b="0"/>
              <a:t>CONTENTS</a:t>
            </a:r>
            <a:endParaRPr sz="4000" b="0"/>
          </a:p>
        </p:txBody>
      </p:sp>
      <p:sp>
        <p:nvSpPr>
          <p:cNvPr id="245" name="Shape 245"/>
          <p:cNvSpPr/>
          <p:nvPr/>
        </p:nvSpPr>
        <p:spPr>
          <a:xfrm>
            <a:off x="1292879" y="2430769"/>
            <a:ext cx="1521937" cy="1521937"/>
          </a:xfrm>
          <a:prstGeom prst="ellipse">
            <a:avLst/>
          </a:prstGeom>
          <a:solidFill>
            <a:srgbClr val="0B5395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grpSp>
        <p:nvGrpSpPr>
          <p:cNvPr id="258" name="Group 258"/>
          <p:cNvGrpSpPr/>
          <p:nvPr/>
        </p:nvGrpSpPr>
        <p:grpSpPr>
          <a:xfrm>
            <a:off x="1119258" y="2257145"/>
            <a:ext cx="1868079" cy="1868080"/>
            <a:chOff x="0" y="0"/>
            <a:chExt cx="1868078" cy="1868078"/>
          </a:xfrm>
        </p:grpSpPr>
        <p:sp>
          <p:nvSpPr>
            <p:cNvPr id="246" name="Shape 246"/>
            <p:cNvSpPr/>
            <p:nvPr/>
          </p:nvSpPr>
          <p:spPr>
            <a:xfrm>
              <a:off x="1375783" y="137358"/>
              <a:ext cx="356036" cy="354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979"/>
                  </a:moveTo>
                  <a:cubicBezTo>
                    <a:pt x="16904" y="11219"/>
                    <a:pt x="10435" y="4718"/>
                    <a:pt x="2713" y="0"/>
                  </a:cubicBezTo>
                  <a:cubicBezTo>
                    <a:pt x="0" y="4614"/>
                    <a:pt x="0" y="4614"/>
                    <a:pt x="0" y="4614"/>
                  </a:cubicBezTo>
                  <a:cubicBezTo>
                    <a:pt x="6887" y="8913"/>
                    <a:pt x="12730" y="14680"/>
                    <a:pt x="17009" y="21600"/>
                  </a:cubicBezTo>
                  <a:lnTo>
                    <a:pt x="21600" y="18979"/>
                  </a:lnTo>
                  <a:close/>
                </a:path>
              </a:pathLst>
            </a:custGeom>
            <a:solidFill>
              <a:srgbClr val="0B539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47" name="Shape 247"/>
            <p:cNvSpPr/>
            <p:nvPr/>
          </p:nvSpPr>
          <p:spPr>
            <a:xfrm>
              <a:off x="956014" y="-1"/>
              <a:ext cx="427463" cy="19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9924"/>
                    <a:pt x="0" y="9924"/>
                    <a:pt x="0" y="9924"/>
                  </a:cubicBezTo>
                  <a:cubicBezTo>
                    <a:pt x="6968" y="10314"/>
                    <a:pt x="13587" y="14595"/>
                    <a:pt x="19335" y="21600"/>
                  </a:cubicBezTo>
                  <a:cubicBezTo>
                    <a:pt x="21600" y="13038"/>
                    <a:pt x="21600" y="13038"/>
                    <a:pt x="21600" y="13038"/>
                  </a:cubicBezTo>
                  <a:cubicBezTo>
                    <a:pt x="15155" y="5059"/>
                    <a:pt x="7839" y="389"/>
                    <a:pt x="0" y="0"/>
                  </a:cubicBezTo>
                  <a:close/>
                </a:path>
              </a:pathLst>
            </a:custGeom>
            <a:solidFill>
              <a:srgbClr val="0B539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48" name="Shape 248"/>
            <p:cNvSpPr/>
            <p:nvPr/>
          </p:nvSpPr>
          <p:spPr>
            <a:xfrm>
              <a:off x="1676873" y="486799"/>
              <a:ext cx="191206" cy="425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757" y="0"/>
                  </a:moveTo>
                  <a:cubicBezTo>
                    <a:pt x="0" y="2274"/>
                    <a:pt x="0" y="2274"/>
                    <a:pt x="0" y="2274"/>
                  </a:cubicBezTo>
                  <a:cubicBezTo>
                    <a:pt x="7200" y="8045"/>
                    <a:pt x="11286" y="14604"/>
                    <a:pt x="1167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211" y="13817"/>
                    <a:pt x="16541" y="6471"/>
                    <a:pt x="8757" y="0"/>
                  </a:cubicBezTo>
                  <a:close/>
                </a:path>
              </a:pathLst>
            </a:custGeom>
            <a:solidFill>
              <a:srgbClr val="0B539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49" name="Shape 249"/>
            <p:cNvSpPr/>
            <p:nvPr/>
          </p:nvSpPr>
          <p:spPr>
            <a:xfrm>
              <a:off x="1676873" y="956015"/>
              <a:ext cx="191206" cy="42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76" y="0"/>
                  </a:moveTo>
                  <a:cubicBezTo>
                    <a:pt x="11286" y="6968"/>
                    <a:pt x="7200" y="13587"/>
                    <a:pt x="0" y="19335"/>
                  </a:cubicBezTo>
                  <a:cubicBezTo>
                    <a:pt x="8757" y="21600"/>
                    <a:pt x="8757" y="21600"/>
                    <a:pt x="8757" y="21600"/>
                  </a:cubicBezTo>
                  <a:cubicBezTo>
                    <a:pt x="16541" y="15155"/>
                    <a:pt x="21211" y="7839"/>
                    <a:pt x="21600" y="0"/>
                  </a:cubicBezTo>
                  <a:lnTo>
                    <a:pt x="11676" y="0"/>
                  </a:lnTo>
                  <a:close/>
                </a:path>
              </a:pathLst>
            </a:custGeom>
            <a:solidFill>
              <a:srgbClr val="0B539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50" name="Shape 250"/>
            <p:cNvSpPr/>
            <p:nvPr/>
          </p:nvSpPr>
          <p:spPr>
            <a:xfrm>
              <a:off x="1375783" y="1375784"/>
              <a:ext cx="356036" cy="35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13"/>
                  </a:moveTo>
                  <a:cubicBezTo>
                    <a:pt x="17009" y="0"/>
                    <a:pt x="17009" y="0"/>
                    <a:pt x="17009" y="0"/>
                  </a:cubicBezTo>
                  <a:cubicBezTo>
                    <a:pt x="12730" y="6887"/>
                    <a:pt x="6887" y="12730"/>
                    <a:pt x="0" y="17009"/>
                  </a:cubicBezTo>
                  <a:cubicBezTo>
                    <a:pt x="2713" y="21600"/>
                    <a:pt x="2713" y="21600"/>
                    <a:pt x="2713" y="21600"/>
                  </a:cubicBezTo>
                  <a:cubicBezTo>
                    <a:pt x="10435" y="16904"/>
                    <a:pt x="16904" y="10435"/>
                    <a:pt x="21600" y="2713"/>
                  </a:cubicBezTo>
                  <a:close/>
                </a:path>
              </a:pathLst>
            </a:custGeom>
            <a:solidFill>
              <a:srgbClr val="0B539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51" name="Shape 251"/>
            <p:cNvSpPr/>
            <p:nvPr/>
          </p:nvSpPr>
          <p:spPr>
            <a:xfrm>
              <a:off x="956014" y="1679070"/>
              <a:ext cx="427463" cy="18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640"/>
                  </a:moveTo>
                  <a:cubicBezTo>
                    <a:pt x="19335" y="0"/>
                    <a:pt x="19335" y="0"/>
                    <a:pt x="19335" y="0"/>
                  </a:cubicBezTo>
                  <a:cubicBezTo>
                    <a:pt x="13587" y="7069"/>
                    <a:pt x="6968" y="11193"/>
                    <a:pt x="0" y="11585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7839" y="21207"/>
                    <a:pt x="15155" y="16495"/>
                    <a:pt x="21600" y="8640"/>
                  </a:cubicBezTo>
                  <a:close/>
                </a:path>
              </a:pathLst>
            </a:custGeom>
            <a:solidFill>
              <a:srgbClr val="0B539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52" name="Shape 252"/>
            <p:cNvSpPr/>
            <p:nvPr/>
          </p:nvSpPr>
          <p:spPr>
            <a:xfrm>
              <a:off x="486799" y="1679070"/>
              <a:ext cx="425264" cy="18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640"/>
                  </a:moveTo>
                  <a:cubicBezTo>
                    <a:pt x="6471" y="16495"/>
                    <a:pt x="13817" y="21207"/>
                    <a:pt x="21600" y="21600"/>
                  </a:cubicBezTo>
                  <a:cubicBezTo>
                    <a:pt x="21600" y="11585"/>
                    <a:pt x="21600" y="11585"/>
                    <a:pt x="21600" y="11585"/>
                  </a:cubicBezTo>
                  <a:cubicBezTo>
                    <a:pt x="14604" y="11193"/>
                    <a:pt x="8045" y="7069"/>
                    <a:pt x="2274" y="0"/>
                  </a:cubicBezTo>
                  <a:lnTo>
                    <a:pt x="0" y="8640"/>
                  </a:lnTo>
                  <a:close/>
                </a:path>
              </a:pathLst>
            </a:custGeom>
            <a:solidFill>
              <a:srgbClr val="0B539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53" name="Shape 253"/>
            <p:cNvSpPr/>
            <p:nvPr/>
          </p:nvSpPr>
          <p:spPr>
            <a:xfrm>
              <a:off x="137358" y="1375784"/>
              <a:ext cx="354937" cy="35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14" y="0"/>
                  </a:moveTo>
                  <a:cubicBezTo>
                    <a:pt x="0" y="2713"/>
                    <a:pt x="0" y="2713"/>
                    <a:pt x="0" y="2713"/>
                  </a:cubicBezTo>
                  <a:cubicBezTo>
                    <a:pt x="4718" y="10435"/>
                    <a:pt x="11219" y="16904"/>
                    <a:pt x="18979" y="21600"/>
                  </a:cubicBezTo>
                  <a:cubicBezTo>
                    <a:pt x="21600" y="17009"/>
                    <a:pt x="21600" y="17009"/>
                    <a:pt x="21600" y="17009"/>
                  </a:cubicBezTo>
                  <a:cubicBezTo>
                    <a:pt x="14680" y="12730"/>
                    <a:pt x="8913" y="6887"/>
                    <a:pt x="4614" y="0"/>
                  </a:cubicBezTo>
                  <a:close/>
                </a:path>
              </a:pathLst>
            </a:custGeom>
            <a:solidFill>
              <a:srgbClr val="0B539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54" name="Shape 254"/>
            <p:cNvSpPr/>
            <p:nvPr/>
          </p:nvSpPr>
          <p:spPr>
            <a:xfrm>
              <a:off x="-1" y="956015"/>
              <a:ext cx="191206" cy="42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89" y="7839"/>
                    <a:pt x="5059" y="15155"/>
                    <a:pt x="13038" y="21600"/>
                  </a:cubicBezTo>
                  <a:cubicBezTo>
                    <a:pt x="21600" y="19335"/>
                    <a:pt x="21600" y="19335"/>
                    <a:pt x="21600" y="19335"/>
                  </a:cubicBezTo>
                  <a:cubicBezTo>
                    <a:pt x="14595" y="13587"/>
                    <a:pt x="10314" y="6968"/>
                    <a:pt x="992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B539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55" name="Shape 255"/>
            <p:cNvSpPr/>
            <p:nvPr/>
          </p:nvSpPr>
          <p:spPr>
            <a:xfrm>
              <a:off x="-1" y="486799"/>
              <a:ext cx="191206" cy="425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24" y="21600"/>
                  </a:moveTo>
                  <a:cubicBezTo>
                    <a:pt x="10314" y="14604"/>
                    <a:pt x="14595" y="8045"/>
                    <a:pt x="21600" y="2274"/>
                  </a:cubicBezTo>
                  <a:cubicBezTo>
                    <a:pt x="13038" y="0"/>
                    <a:pt x="13038" y="0"/>
                    <a:pt x="13038" y="0"/>
                  </a:cubicBezTo>
                  <a:cubicBezTo>
                    <a:pt x="5059" y="6471"/>
                    <a:pt x="389" y="13817"/>
                    <a:pt x="0" y="21600"/>
                  </a:cubicBezTo>
                  <a:lnTo>
                    <a:pt x="9924" y="21600"/>
                  </a:lnTo>
                  <a:close/>
                </a:path>
              </a:pathLst>
            </a:custGeom>
            <a:solidFill>
              <a:srgbClr val="0B539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56" name="Shape 256"/>
            <p:cNvSpPr/>
            <p:nvPr/>
          </p:nvSpPr>
          <p:spPr>
            <a:xfrm>
              <a:off x="137358" y="137358"/>
              <a:ext cx="354937" cy="354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979"/>
                  </a:moveTo>
                  <a:cubicBezTo>
                    <a:pt x="4614" y="21600"/>
                    <a:pt x="4614" y="21600"/>
                    <a:pt x="4614" y="21600"/>
                  </a:cubicBezTo>
                  <a:cubicBezTo>
                    <a:pt x="8913" y="14680"/>
                    <a:pt x="14680" y="8913"/>
                    <a:pt x="21600" y="4614"/>
                  </a:cubicBezTo>
                  <a:cubicBezTo>
                    <a:pt x="18979" y="0"/>
                    <a:pt x="18979" y="0"/>
                    <a:pt x="18979" y="0"/>
                  </a:cubicBezTo>
                  <a:cubicBezTo>
                    <a:pt x="11219" y="4718"/>
                    <a:pt x="4718" y="11219"/>
                    <a:pt x="0" y="18979"/>
                  </a:cubicBezTo>
                  <a:close/>
                </a:path>
              </a:pathLst>
            </a:custGeom>
            <a:solidFill>
              <a:srgbClr val="0B5395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57" name="Shape 257"/>
            <p:cNvSpPr/>
            <p:nvPr/>
          </p:nvSpPr>
          <p:spPr>
            <a:xfrm>
              <a:off x="486799" y="-1"/>
              <a:ext cx="425264" cy="19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038"/>
                  </a:moveTo>
                  <a:cubicBezTo>
                    <a:pt x="2186" y="21600"/>
                    <a:pt x="2186" y="21600"/>
                    <a:pt x="2186" y="21600"/>
                  </a:cubicBezTo>
                  <a:cubicBezTo>
                    <a:pt x="8045" y="14595"/>
                    <a:pt x="14604" y="10314"/>
                    <a:pt x="21600" y="9924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3817" y="389"/>
                    <a:pt x="6471" y="5059"/>
                    <a:pt x="0" y="13038"/>
                  </a:cubicBezTo>
                  <a:close/>
                </a:path>
              </a:pathLst>
            </a:custGeom>
            <a:solidFill>
              <a:srgbClr val="0B5395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</p:grpSp>
      <p:sp>
        <p:nvSpPr>
          <p:cNvPr id="259" name="Shape 259"/>
          <p:cNvSpPr/>
          <p:nvPr/>
        </p:nvSpPr>
        <p:spPr>
          <a:xfrm>
            <a:off x="3973857" y="2430769"/>
            <a:ext cx="1521937" cy="1521937"/>
          </a:xfrm>
          <a:prstGeom prst="ellipse">
            <a:avLst/>
          </a:prstGeom>
          <a:solidFill>
            <a:srgbClr val="009DD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grpSp>
        <p:nvGrpSpPr>
          <p:cNvPr id="272" name="Group 272"/>
          <p:cNvGrpSpPr/>
          <p:nvPr/>
        </p:nvGrpSpPr>
        <p:grpSpPr>
          <a:xfrm>
            <a:off x="3800237" y="2257145"/>
            <a:ext cx="1868079" cy="1868080"/>
            <a:chOff x="0" y="0"/>
            <a:chExt cx="1868078" cy="1868078"/>
          </a:xfrm>
        </p:grpSpPr>
        <p:sp>
          <p:nvSpPr>
            <p:cNvPr id="260" name="Shape 260"/>
            <p:cNvSpPr/>
            <p:nvPr/>
          </p:nvSpPr>
          <p:spPr>
            <a:xfrm>
              <a:off x="1375783" y="137358"/>
              <a:ext cx="356036" cy="354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979"/>
                  </a:moveTo>
                  <a:cubicBezTo>
                    <a:pt x="16904" y="11219"/>
                    <a:pt x="10435" y="4718"/>
                    <a:pt x="2713" y="0"/>
                  </a:cubicBezTo>
                  <a:cubicBezTo>
                    <a:pt x="0" y="4614"/>
                    <a:pt x="0" y="4614"/>
                    <a:pt x="0" y="4614"/>
                  </a:cubicBezTo>
                  <a:cubicBezTo>
                    <a:pt x="6887" y="8913"/>
                    <a:pt x="12730" y="14680"/>
                    <a:pt x="17009" y="21600"/>
                  </a:cubicBezTo>
                  <a:lnTo>
                    <a:pt x="21600" y="18979"/>
                  </a:lnTo>
                  <a:close/>
                </a:path>
              </a:pathLst>
            </a:custGeom>
            <a:solidFill>
              <a:srgbClr val="009D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61" name="Shape 261"/>
            <p:cNvSpPr/>
            <p:nvPr/>
          </p:nvSpPr>
          <p:spPr>
            <a:xfrm>
              <a:off x="956014" y="-1"/>
              <a:ext cx="427463" cy="19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9924"/>
                    <a:pt x="0" y="9924"/>
                    <a:pt x="0" y="9924"/>
                  </a:cubicBezTo>
                  <a:cubicBezTo>
                    <a:pt x="6968" y="10314"/>
                    <a:pt x="13587" y="14595"/>
                    <a:pt x="19335" y="21600"/>
                  </a:cubicBezTo>
                  <a:cubicBezTo>
                    <a:pt x="21600" y="13038"/>
                    <a:pt x="21600" y="13038"/>
                    <a:pt x="21600" y="13038"/>
                  </a:cubicBezTo>
                  <a:cubicBezTo>
                    <a:pt x="15155" y="5059"/>
                    <a:pt x="7839" y="389"/>
                    <a:pt x="0" y="0"/>
                  </a:cubicBezTo>
                  <a:close/>
                </a:path>
              </a:pathLst>
            </a:custGeom>
            <a:solidFill>
              <a:srgbClr val="009D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62" name="Shape 262"/>
            <p:cNvSpPr/>
            <p:nvPr/>
          </p:nvSpPr>
          <p:spPr>
            <a:xfrm>
              <a:off x="1676873" y="486799"/>
              <a:ext cx="191206" cy="425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757" y="0"/>
                  </a:moveTo>
                  <a:cubicBezTo>
                    <a:pt x="0" y="2274"/>
                    <a:pt x="0" y="2274"/>
                    <a:pt x="0" y="2274"/>
                  </a:cubicBezTo>
                  <a:cubicBezTo>
                    <a:pt x="7200" y="8045"/>
                    <a:pt x="11286" y="14604"/>
                    <a:pt x="1167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211" y="13817"/>
                    <a:pt x="16541" y="6471"/>
                    <a:pt x="8757" y="0"/>
                  </a:cubicBezTo>
                  <a:close/>
                </a:path>
              </a:pathLst>
            </a:custGeom>
            <a:solidFill>
              <a:srgbClr val="009D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63" name="Shape 263"/>
            <p:cNvSpPr/>
            <p:nvPr/>
          </p:nvSpPr>
          <p:spPr>
            <a:xfrm>
              <a:off x="1676873" y="956015"/>
              <a:ext cx="191206" cy="42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76" y="0"/>
                  </a:moveTo>
                  <a:cubicBezTo>
                    <a:pt x="11286" y="6968"/>
                    <a:pt x="7200" y="13587"/>
                    <a:pt x="0" y="19335"/>
                  </a:cubicBezTo>
                  <a:cubicBezTo>
                    <a:pt x="8757" y="21600"/>
                    <a:pt x="8757" y="21600"/>
                    <a:pt x="8757" y="21600"/>
                  </a:cubicBezTo>
                  <a:cubicBezTo>
                    <a:pt x="16541" y="15155"/>
                    <a:pt x="21211" y="7839"/>
                    <a:pt x="21600" y="0"/>
                  </a:cubicBezTo>
                  <a:lnTo>
                    <a:pt x="11676" y="0"/>
                  </a:lnTo>
                  <a:close/>
                </a:path>
              </a:pathLst>
            </a:custGeom>
            <a:solidFill>
              <a:srgbClr val="009D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64" name="Shape 264"/>
            <p:cNvSpPr/>
            <p:nvPr/>
          </p:nvSpPr>
          <p:spPr>
            <a:xfrm>
              <a:off x="1375783" y="1375784"/>
              <a:ext cx="356036" cy="35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13"/>
                  </a:moveTo>
                  <a:cubicBezTo>
                    <a:pt x="17009" y="0"/>
                    <a:pt x="17009" y="0"/>
                    <a:pt x="17009" y="0"/>
                  </a:cubicBezTo>
                  <a:cubicBezTo>
                    <a:pt x="12730" y="6887"/>
                    <a:pt x="6887" y="12730"/>
                    <a:pt x="0" y="17009"/>
                  </a:cubicBezTo>
                  <a:cubicBezTo>
                    <a:pt x="2713" y="21600"/>
                    <a:pt x="2713" y="21600"/>
                    <a:pt x="2713" y="21600"/>
                  </a:cubicBezTo>
                  <a:cubicBezTo>
                    <a:pt x="10435" y="16904"/>
                    <a:pt x="16904" y="10435"/>
                    <a:pt x="21600" y="2713"/>
                  </a:cubicBezTo>
                  <a:close/>
                </a:path>
              </a:pathLst>
            </a:custGeom>
            <a:solidFill>
              <a:srgbClr val="009D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65" name="Shape 265"/>
            <p:cNvSpPr/>
            <p:nvPr/>
          </p:nvSpPr>
          <p:spPr>
            <a:xfrm>
              <a:off x="956014" y="1679070"/>
              <a:ext cx="427463" cy="18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640"/>
                  </a:moveTo>
                  <a:cubicBezTo>
                    <a:pt x="19335" y="0"/>
                    <a:pt x="19335" y="0"/>
                    <a:pt x="19335" y="0"/>
                  </a:cubicBezTo>
                  <a:cubicBezTo>
                    <a:pt x="13587" y="7069"/>
                    <a:pt x="6968" y="11193"/>
                    <a:pt x="0" y="11585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7839" y="21207"/>
                    <a:pt x="15155" y="16495"/>
                    <a:pt x="21600" y="8640"/>
                  </a:cubicBezTo>
                  <a:close/>
                </a:path>
              </a:pathLst>
            </a:custGeom>
            <a:solidFill>
              <a:srgbClr val="009D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66" name="Shape 266"/>
            <p:cNvSpPr/>
            <p:nvPr/>
          </p:nvSpPr>
          <p:spPr>
            <a:xfrm>
              <a:off x="486799" y="1679070"/>
              <a:ext cx="425264" cy="18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640"/>
                  </a:moveTo>
                  <a:cubicBezTo>
                    <a:pt x="6471" y="16495"/>
                    <a:pt x="13817" y="21207"/>
                    <a:pt x="21600" y="21600"/>
                  </a:cubicBezTo>
                  <a:cubicBezTo>
                    <a:pt x="21600" y="11585"/>
                    <a:pt x="21600" y="11585"/>
                    <a:pt x="21600" y="11585"/>
                  </a:cubicBezTo>
                  <a:cubicBezTo>
                    <a:pt x="14604" y="11193"/>
                    <a:pt x="8045" y="7069"/>
                    <a:pt x="2274" y="0"/>
                  </a:cubicBezTo>
                  <a:lnTo>
                    <a:pt x="0" y="8640"/>
                  </a:lnTo>
                  <a:close/>
                </a:path>
              </a:pathLst>
            </a:custGeom>
            <a:solidFill>
              <a:srgbClr val="009D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67" name="Shape 267"/>
            <p:cNvSpPr/>
            <p:nvPr/>
          </p:nvSpPr>
          <p:spPr>
            <a:xfrm>
              <a:off x="137358" y="1375784"/>
              <a:ext cx="354937" cy="35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14" y="0"/>
                  </a:moveTo>
                  <a:cubicBezTo>
                    <a:pt x="0" y="2713"/>
                    <a:pt x="0" y="2713"/>
                    <a:pt x="0" y="2713"/>
                  </a:cubicBezTo>
                  <a:cubicBezTo>
                    <a:pt x="4718" y="10435"/>
                    <a:pt x="11219" y="16904"/>
                    <a:pt x="18979" y="21600"/>
                  </a:cubicBezTo>
                  <a:cubicBezTo>
                    <a:pt x="21600" y="17009"/>
                    <a:pt x="21600" y="17009"/>
                    <a:pt x="21600" y="17009"/>
                  </a:cubicBezTo>
                  <a:cubicBezTo>
                    <a:pt x="14680" y="12730"/>
                    <a:pt x="8913" y="6887"/>
                    <a:pt x="4614" y="0"/>
                  </a:cubicBezTo>
                  <a:close/>
                </a:path>
              </a:pathLst>
            </a:custGeom>
            <a:solidFill>
              <a:srgbClr val="009D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68" name="Shape 268"/>
            <p:cNvSpPr/>
            <p:nvPr/>
          </p:nvSpPr>
          <p:spPr>
            <a:xfrm>
              <a:off x="-1" y="956015"/>
              <a:ext cx="191206" cy="42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89" y="7839"/>
                    <a:pt x="5059" y="15155"/>
                    <a:pt x="13038" y="21600"/>
                  </a:cubicBezTo>
                  <a:cubicBezTo>
                    <a:pt x="21600" y="19335"/>
                    <a:pt x="21600" y="19335"/>
                    <a:pt x="21600" y="19335"/>
                  </a:cubicBezTo>
                  <a:cubicBezTo>
                    <a:pt x="14595" y="13587"/>
                    <a:pt x="10314" y="6968"/>
                    <a:pt x="992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D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69" name="Shape 269"/>
            <p:cNvSpPr/>
            <p:nvPr/>
          </p:nvSpPr>
          <p:spPr>
            <a:xfrm>
              <a:off x="-1" y="486799"/>
              <a:ext cx="191206" cy="425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24" y="21600"/>
                  </a:moveTo>
                  <a:cubicBezTo>
                    <a:pt x="10314" y="14604"/>
                    <a:pt x="14595" y="8045"/>
                    <a:pt x="21600" y="2274"/>
                  </a:cubicBezTo>
                  <a:cubicBezTo>
                    <a:pt x="13038" y="0"/>
                    <a:pt x="13038" y="0"/>
                    <a:pt x="13038" y="0"/>
                  </a:cubicBezTo>
                  <a:cubicBezTo>
                    <a:pt x="5059" y="6471"/>
                    <a:pt x="389" y="13817"/>
                    <a:pt x="0" y="21600"/>
                  </a:cubicBezTo>
                  <a:lnTo>
                    <a:pt x="9924" y="21600"/>
                  </a:lnTo>
                  <a:close/>
                </a:path>
              </a:pathLst>
            </a:custGeom>
            <a:solidFill>
              <a:srgbClr val="009D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70" name="Shape 270"/>
            <p:cNvSpPr/>
            <p:nvPr/>
          </p:nvSpPr>
          <p:spPr>
            <a:xfrm>
              <a:off x="137358" y="137358"/>
              <a:ext cx="354937" cy="354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979"/>
                  </a:moveTo>
                  <a:cubicBezTo>
                    <a:pt x="4614" y="21600"/>
                    <a:pt x="4614" y="21600"/>
                    <a:pt x="4614" y="21600"/>
                  </a:cubicBezTo>
                  <a:cubicBezTo>
                    <a:pt x="8913" y="14680"/>
                    <a:pt x="14680" y="8913"/>
                    <a:pt x="21600" y="4614"/>
                  </a:cubicBezTo>
                  <a:cubicBezTo>
                    <a:pt x="18979" y="0"/>
                    <a:pt x="18979" y="0"/>
                    <a:pt x="18979" y="0"/>
                  </a:cubicBezTo>
                  <a:cubicBezTo>
                    <a:pt x="11219" y="4718"/>
                    <a:pt x="4718" y="11219"/>
                    <a:pt x="0" y="18979"/>
                  </a:cubicBezTo>
                  <a:close/>
                </a:path>
              </a:pathLst>
            </a:custGeom>
            <a:solidFill>
              <a:srgbClr val="009D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71" name="Shape 271"/>
            <p:cNvSpPr/>
            <p:nvPr/>
          </p:nvSpPr>
          <p:spPr>
            <a:xfrm>
              <a:off x="486799" y="-1"/>
              <a:ext cx="425264" cy="19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038"/>
                  </a:moveTo>
                  <a:cubicBezTo>
                    <a:pt x="2186" y="21600"/>
                    <a:pt x="2186" y="21600"/>
                    <a:pt x="2186" y="21600"/>
                  </a:cubicBezTo>
                  <a:cubicBezTo>
                    <a:pt x="8045" y="14595"/>
                    <a:pt x="14604" y="10314"/>
                    <a:pt x="21600" y="9924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3817" y="389"/>
                    <a:pt x="6471" y="5059"/>
                    <a:pt x="0" y="13038"/>
                  </a:cubicBezTo>
                  <a:close/>
                </a:path>
              </a:pathLst>
            </a:custGeom>
            <a:solidFill>
              <a:srgbClr val="009D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</p:grpSp>
      <p:sp>
        <p:nvSpPr>
          <p:cNvPr id="273" name="Shape 273"/>
          <p:cNvSpPr/>
          <p:nvPr/>
        </p:nvSpPr>
        <p:spPr>
          <a:xfrm>
            <a:off x="6720034" y="2430769"/>
            <a:ext cx="1521936" cy="1521937"/>
          </a:xfrm>
          <a:prstGeom prst="ellipse">
            <a:avLst/>
          </a:prstGeom>
          <a:solidFill>
            <a:srgbClr val="0BD0D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grpSp>
        <p:nvGrpSpPr>
          <p:cNvPr id="286" name="Group 286"/>
          <p:cNvGrpSpPr/>
          <p:nvPr/>
        </p:nvGrpSpPr>
        <p:grpSpPr>
          <a:xfrm>
            <a:off x="6546412" y="2257145"/>
            <a:ext cx="1868079" cy="1868080"/>
            <a:chOff x="0" y="0"/>
            <a:chExt cx="1868078" cy="1868078"/>
          </a:xfrm>
        </p:grpSpPr>
        <p:sp>
          <p:nvSpPr>
            <p:cNvPr id="274" name="Shape 274"/>
            <p:cNvSpPr/>
            <p:nvPr/>
          </p:nvSpPr>
          <p:spPr>
            <a:xfrm>
              <a:off x="1375783" y="137358"/>
              <a:ext cx="356036" cy="354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979"/>
                  </a:moveTo>
                  <a:cubicBezTo>
                    <a:pt x="16904" y="11219"/>
                    <a:pt x="10435" y="4718"/>
                    <a:pt x="2713" y="0"/>
                  </a:cubicBezTo>
                  <a:cubicBezTo>
                    <a:pt x="0" y="4614"/>
                    <a:pt x="0" y="4614"/>
                    <a:pt x="0" y="4614"/>
                  </a:cubicBezTo>
                  <a:cubicBezTo>
                    <a:pt x="6887" y="8913"/>
                    <a:pt x="12730" y="14680"/>
                    <a:pt x="17009" y="21600"/>
                  </a:cubicBezTo>
                  <a:lnTo>
                    <a:pt x="21600" y="18979"/>
                  </a:lnTo>
                  <a:close/>
                </a:path>
              </a:pathLst>
            </a:custGeom>
            <a:solidFill>
              <a:srgbClr val="0BD0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75" name="Shape 275"/>
            <p:cNvSpPr/>
            <p:nvPr/>
          </p:nvSpPr>
          <p:spPr>
            <a:xfrm>
              <a:off x="956014" y="-1"/>
              <a:ext cx="427463" cy="19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9924"/>
                    <a:pt x="0" y="9924"/>
                    <a:pt x="0" y="9924"/>
                  </a:cubicBezTo>
                  <a:cubicBezTo>
                    <a:pt x="6968" y="10314"/>
                    <a:pt x="13587" y="14595"/>
                    <a:pt x="19335" y="21600"/>
                  </a:cubicBezTo>
                  <a:cubicBezTo>
                    <a:pt x="21600" y="13038"/>
                    <a:pt x="21600" y="13038"/>
                    <a:pt x="21600" y="13038"/>
                  </a:cubicBezTo>
                  <a:cubicBezTo>
                    <a:pt x="15155" y="5059"/>
                    <a:pt x="7839" y="389"/>
                    <a:pt x="0" y="0"/>
                  </a:cubicBezTo>
                  <a:close/>
                </a:path>
              </a:pathLst>
            </a:custGeom>
            <a:solidFill>
              <a:srgbClr val="0BD0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76" name="Shape 276"/>
            <p:cNvSpPr/>
            <p:nvPr/>
          </p:nvSpPr>
          <p:spPr>
            <a:xfrm>
              <a:off x="1676873" y="486799"/>
              <a:ext cx="191206" cy="425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757" y="0"/>
                  </a:moveTo>
                  <a:cubicBezTo>
                    <a:pt x="0" y="2274"/>
                    <a:pt x="0" y="2274"/>
                    <a:pt x="0" y="2274"/>
                  </a:cubicBezTo>
                  <a:cubicBezTo>
                    <a:pt x="7200" y="8045"/>
                    <a:pt x="11286" y="14604"/>
                    <a:pt x="1167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211" y="13817"/>
                    <a:pt x="16541" y="6471"/>
                    <a:pt x="8757" y="0"/>
                  </a:cubicBezTo>
                  <a:close/>
                </a:path>
              </a:pathLst>
            </a:custGeom>
            <a:solidFill>
              <a:srgbClr val="0BD0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77" name="Shape 277"/>
            <p:cNvSpPr/>
            <p:nvPr/>
          </p:nvSpPr>
          <p:spPr>
            <a:xfrm>
              <a:off x="1676873" y="956015"/>
              <a:ext cx="191206" cy="42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76" y="0"/>
                  </a:moveTo>
                  <a:cubicBezTo>
                    <a:pt x="11286" y="6968"/>
                    <a:pt x="7200" y="13587"/>
                    <a:pt x="0" y="19335"/>
                  </a:cubicBezTo>
                  <a:cubicBezTo>
                    <a:pt x="8757" y="21600"/>
                    <a:pt x="8757" y="21600"/>
                    <a:pt x="8757" y="21600"/>
                  </a:cubicBezTo>
                  <a:cubicBezTo>
                    <a:pt x="16541" y="15155"/>
                    <a:pt x="21211" y="7839"/>
                    <a:pt x="21600" y="0"/>
                  </a:cubicBezTo>
                  <a:lnTo>
                    <a:pt x="11676" y="0"/>
                  </a:lnTo>
                  <a:close/>
                </a:path>
              </a:pathLst>
            </a:custGeom>
            <a:solidFill>
              <a:srgbClr val="0BD0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78" name="Shape 278"/>
            <p:cNvSpPr/>
            <p:nvPr/>
          </p:nvSpPr>
          <p:spPr>
            <a:xfrm>
              <a:off x="1375783" y="1375784"/>
              <a:ext cx="356036" cy="35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13"/>
                  </a:moveTo>
                  <a:cubicBezTo>
                    <a:pt x="17009" y="0"/>
                    <a:pt x="17009" y="0"/>
                    <a:pt x="17009" y="0"/>
                  </a:cubicBezTo>
                  <a:cubicBezTo>
                    <a:pt x="12730" y="6887"/>
                    <a:pt x="6887" y="12730"/>
                    <a:pt x="0" y="17009"/>
                  </a:cubicBezTo>
                  <a:cubicBezTo>
                    <a:pt x="2713" y="21600"/>
                    <a:pt x="2713" y="21600"/>
                    <a:pt x="2713" y="21600"/>
                  </a:cubicBezTo>
                  <a:cubicBezTo>
                    <a:pt x="10435" y="16904"/>
                    <a:pt x="16904" y="10435"/>
                    <a:pt x="21600" y="2713"/>
                  </a:cubicBezTo>
                  <a:close/>
                </a:path>
              </a:pathLst>
            </a:custGeom>
            <a:solidFill>
              <a:srgbClr val="0BD0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79" name="Shape 279"/>
            <p:cNvSpPr/>
            <p:nvPr/>
          </p:nvSpPr>
          <p:spPr>
            <a:xfrm>
              <a:off x="956014" y="1679070"/>
              <a:ext cx="427463" cy="18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640"/>
                  </a:moveTo>
                  <a:cubicBezTo>
                    <a:pt x="19335" y="0"/>
                    <a:pt x="19335" y="0"/>
                    <a:pt x="19335" y="0"/>
                  </a:cubicBezTo>
                  <a:cubicBezTo>
                    <a:pt x="13587" y="7069"/>
                    <a:pt x="6968" y="11193"/>
                    <a:pt x="0" y="11585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7839" y="21207"/>
                    <a:pt x="15155" y="16495"/>
                    <a:pt x="21600" y="8640"/>
                  </a:cubicBezTo>
                  <a:close/>
                </a:path>
              </a:pathLst>
            </a:custGeom>
            <a:solidFill>
              <a:srgbClr val="0BD0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80" name="Shape 280"/>
            <p:cNvSpPr/>
            <p:nvPr/>
          </p:nvSpPr>
          <p:spPr>
            <a:xfrm>
              <a:off x="486799" y="1679070"/>
              <a:ext cx="425264" cy="18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640"/>
                  </a:moveTo>
                  <a:cubicBezTo>
                    <a:pt x="6471" y="16495"/>
                    <a:pt x="13817" y="21207"/>
                    <a:pt x="21600" y="21600"/>
                  </a:cubicBezTo>
                  <a:cubicBezTo>
                    <a:pt x="21600" y="11585"/>
                    <a:pt x="21600" y="11585"/>
                    <a:pt x="21600" y="11585"/>
                  </a:cubicBezTo>
                  <a:cubicBezTo>
                    <a:pt x="14604" y="11193"/>
                    <a:pt x="8045" y="7069"/>
                    <a:pt x="2274" y="0"/>
                  </a:cubicBezTo>
                  <a:lnTo>
                    <a:pt x="0" y="8640"/>
                  </a:lnTo>
                  <a:close/>
                </a:path>
              </a:pathLst>
            </a:custGeom>
            <a:solidFill>
              <a:srgbClr val="0BD0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37358" y="1375784"/>
              <a:ext cx="354937" cy="35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14" y="0"/>
                  </a:moveTo>
                  <a:cubicBezTo>
                    <a:pt x="0" y="2713"/>
                    <a:pt x="0" y="2713"/>
                    <a:pt x="0" y="2713"/>
                  </a:cubicBezTo>
                  <a:cubicBezTo>
                    <a:pt x="4718" y="10435"/>
                    <a:pt x="11219" y="16904"/>
                    <a:pt x="18979" y="21600"/>
                  </a:cubicBezTo>
                  <a:cubicBezTo>
                    <a:pt x="21600" y="17009"/>
                    <a:pt x="21600" y="17009"/>
                    <a:pt x="21600" y="17009"/>
                  </a:cubicBezTo>
                  <a:cubicBezTo>
                    <a:pt x="14680" y="12730"/>
                    <a:pt x="8913" y="6887"/>
                    <a:pt x="4614" y="0"/>
                  </a:cubicBezTo>
                  <a:close/>
                </a:path>
              </a:pathLst>
            </a:custGeom>
            <a:solidFill>
              <a:srgbClr val="0BD0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82" name="Shape 282"/>
            <p:cNvSpPr/>
            <p:nvPr/>
          </p:nvSpPr>
          <p:spPr>
            <a:xfrm>
              <a:off x="-1" y="956015"/>
              <a:ext cx="191206" cy="42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89" y="7839"/>
                    <a:pt x="5059" y="15155"/>
                    <a:pt x="13038" y="21600"/>
                  </a:cubicBezTo>
                  <a:cubicBezTo>
                    <a:pt x="21600" y="19335"/>
                    <a:pt x="21600" y="19335"/>
                    <a:pt x="21600" y="19335"/>
                  </a:cubicBezTo>
                  <a:cubicBezTo>
                    <a:pt x="14595" y="13587"/>
                    <a:pt x="10314" y="6968"/>
                    <a:pt x="992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BD0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83" name="Shape 283"/>
            <p:cNvSpPr/>
            <p:nvPr/>
          </p:nvSpPr>
          <p:spPr>
            <a:xfrm>
              <a:off x="-1" y="486799"/>
              <a:ext cx="191206" cy="425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24" y="21600"/>
                  </a:moveTo>
                  <a:cubicBezTo>
                    <a:pt x="10314" y="14604"/>
                    <a:pt x="14595" y="8045"/>
                    <a:pt x="21600" y="2274"/>
                  </a:cubicBezTo>
                  <a:cubicBezTo>
                    <a:pt x="13038" y="0"/>
                    <a:pt x="13038" y="0"/>
                    <a:pt x="13038" y="0"/>
                  </a:cubicBezTo>
                  <a:cubicBezTo>
                    <a:pt x="5059" y="6471"/>
                    <a:pt x="389" y="13817"/>
                    <a:pt x="0" y="21600"/>
                  </a:cubicBezTo>
                  <a:lnTo>
                    <a:pt x="9924" y="21600"/>
                  </a:lnTo>
                  <a:close/>
                </a:path>
              </a:pathLst>
            </a:custGeom>
            <a:solidFill>
              <a:srgbClr val="0BD0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84" name="Shape 284"/>
            <p:cNvSpPr/>
            <p:nvPr/>
          </p:nvSpPr>
          <p:spPr>
            <a:xfrm>
              <a:off x="137358" y="137358"/>
              <a:ext cx="354937" cy="354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979"/>
                  </a:moveTo>
                  <a:cubicBezTo>
                    <a:pt x="4614" y="21600"/>
                    <a:pt x="4614" y="21600"/>
                    <a:pt x="4614" y="21600"/>
                  </a:cubicBezTo>
                  <a:cubicBezTo>
                    <a:pt x="8913" y="14680"/>
                    <a:pt x="14680" y="8913"/>
                    <a:pt x="21600" y="4614"/>
                  </a:cubicBezTo>
                  <a:cubicBezTo>
                    <a:pt x="18979" y="0"/>
                    <a:pt x="18979" y="0"/>
                    <a:pt x="18979" y="0"/>
                  </a:cubicBezTo>
                  <a:cubicBezTo>
                    <a:pt x="11219" y="4718"/>
                    <a:pt x="4718" y="11219"/>
                    <a:pt x="0" y="18979"/>
                  </a:cubicBezTo>
                  <a:close/>
                </a:path>
              </a:pathLst>
            </a:custGeom>
            <a:solidFill>
              <a:srgbClr val="0BD0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85" name="Shape 285"/>
            <p:cNvSpPr/>
            <p:nvPr/>
          </p:nvSpPr>
          <p:spPr>
            <a:xfrm>
              <a:off x="486799" y="-1"/>
              <a:ext cx="425264" cy="19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038"/>
                  </a:moveTo>
                  <a:cubicBezTo>
                    <a:pt x="2186" y="21600"/>
                    <a:pt x="2186" y="21600"/>
                    <a:pt x="2186" y="21600"/>
                  </a:cubicBezTo>
                  <a:cubicBezTo>
                    <a:pt x="8045" y="14595"/>
                    <a:pt x="14604" y="10314"/>
                    <a:pt x="21600" y="9924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3817" y="389"/>
                    <a:pt x="6471" y="5059"/>
                    <a:pt x="0" y="13038"/>
                  </a:cubicBezTo>
                  <a:close/>
                </a:path>
              </a:pathLst>
            </a:custGeom>
            <a:solidFill>
              <a:srgbClr val="0BD0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</p:grpSp>
      <p:sp>
        <p:nvSpPr>
          <p:cNvPr id="287" name="Shape 287"/>
          <p:cNvSpPr/>
          <p:nvPr/>
        </p:nvSpPr>
        <p:spPr>
          <a:xfrm>
            <a:off x="9410817" y="2430769"/>
            <a:ext cx="1521937" cy="1521937"/>
          </a:xfrm>
          <a:prstGeom prst="ellipse">
            <a:avLst/>
          </a:prstGeom>
          <a:solidFill>
            <a:srgbClr val="10CF9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grpSp>
        <p:nvGrpSpPr>
          <p:cNvPr id="300" name="Group 300"/>
          <p:cNvGrpSpPr/>
          <p:nvPr/>
        </p:nvGrpSpPr>
        <p:grpSpPr>
          <a:xfrm>
            <a:off x="9237195" y="2257145"/>
            <a:ext cx="1868079" cy="1868080"/>
            <a:chOff x="0" y="0"/>
            <a:chExt cx="1868078" cy="1868078"/>
          </a:xfrm>
        </p:grpSpPr>
        <p:sp>
          <p:nvSpPr>
            <p:cNvPr id="288" name="Shape 288"/>
            <p:cNvSpPr/>
            <p:nvPr/>
          </p:nvSpPr>
          <p:spPr>
            <a:xfrm>
              <a:off x="1375783" y="137358"/>
              <a:ext cx="356036" cy="354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979"/>
                  </a:moveTo>
                  <a:cubicBezTo>
                    <a:pt x="16904" y="11219"/>
                    <a:pt x="10435" y="4718"/>
                    <a:pt x="2713" y="0"/>
                  </a:cubicBezTo>
                  <a:cubicBezTo>
                    <a:pt x="0" y="4614"/>
                    <a:pt x="0" y="4614"/>
                    <a:pt x="0" y="4614"/>
                  </a:cubicBezTo>
                  <a:cubicBezTo>
                    <a:pt x="6887" y="8913"/>
                    <a:pt x="12730" y="14680"/>
                    <a:pt x="17009" y="21600"/>
                  </a:cubicBezTo>
                  <a:lnTo>
                    <a:pt x="21600" y="18979"/>
                  </a:lnTo>
                  <a:close/>
                </a:path>
              </a:pathLst>
            </a:custGeom>
            <a:solidFill>
              <a:srgbClr val="10CF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89" name="Shape 289"/>
            <p:cNvSpPr/>
            <p:nvPr/>
          </p:nvSpPr>
          <p:spPr>
            <a:xfrm>
              <a:off x="956014" y="-1"/>
              <a:ext cx="427463" cy="19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9924"/>
                    <a:pt x="0" y="9924"/>
                    <a:pt x="0" y="9924"/>
                  </a:cubicBezTo>
                  <a:cubicBezTo>
                    <a:pt x="6968" y="10314"/>
                    <a:pt x="13587" y="14595"/>
                    <a:pt x="19335" y="21600"/>
                  </a:cubicBezTo>
                  <a:cubicBezTo>
                    <a:pt x="21600" y="13038"/>
                    <a:pt x="21600" y="13038"/>
                    <a:pt x="21600" y="13038"/>
                  </a:cubicBezTo>
                  <a:cubicBezTo>
                    <a:pt x="15155" y="5059"/>
                    <a:pt x="7839" y="389"/>
                    <a:pt x="0" y="0"/>
                  </a:cubicBezTo>
                  <a:close/>
                </a:path>
              </a:pathLst>
            </a:custGeom>
            <a:solidFill>
              <a:srgbClr val="10CF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90" name="Shape 290"/>
            <p:cNvSpPr/>
            <p:nvPr/>
          </p:nvSpPr>
          <p:spPr>
            <a:xfrm>
              <a:off x="1676873" y="486799"/>
              <a:ext cx="191206" cy="425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757" y="0"/>
                  </a:moveTo>
                  <a:cubicBezTo>
                    <a:pt x="0" y="2274"/>
                    <a:pt x="0" y="2274"/>
                    <a:pt x="0" y="2274"/>
                  </a:cubicBezTo>
                  <a:cubicBezTo>
                    <a:pt x="7200" y="8045"/>
                    <a:pt x="11286" y="14604"/>
                    <a:pt x="1167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211" y="13817"/>
                    <a:pt x="16541" y="6471"/>
                    <a:pt x="8757" y="0"/>
                  </a:cubicBezTo>
                  <a:close/>
                </a:path>
              </a:pathLst>
            </a:custGeom>
            <a:solidFill>
              <a:srgbClr val="10CF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91" name="Shape 291"/>
            <p:cNvSpPr/>
            <p:nvPr/>
          </p:nvSpPr>
          <p:spPr>
            <a:xfrm>
              <a:off x="1676873" y="956015"/>
              <a:ext cx="191206" cy="42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76" y="0"/>
                  </a:moveTo>
                  <a:cubicBezTo>
                    <a:pt x="11286" y="6968"/>
                    <a:pt x="7200" y="13587"/>
                    <a:pt x="0" y="19335"/>
                  </a:cubicBezTo>
                  <a:cubicBezTo>
                    <a:pt x="8757" y="21600"/>
                    <a:pt x="8757" y="21600"/>
                    <a:pt x="8757" y="21600"/>
                  </a:cubicBezTo>
                  <a:cubicBezTo>
                    <a:pt x="16541" y="15155"/>
                    <a:pt x="21211" y="7839"/>
                    <a:pt x="21600" y="0"/>
                  </a:cubicBezTo>
                  <a:lnTo>
                    <a:pt x="11676" y="0"/>
                  </a:lnTo>
                  <a:close/>
                </a:path>
              </a:pathLst>
            </a:custGeom>
            <a:solidFill>
              <a:srgbClr val="10CF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92" name="Shape 292"/>
            <p:cNvSpPr/>
            <p:nvPr/>
          </p:nvSpPr>
          <p:spPr>
            <a:xfrm>
              <a:off x="1375783" y="1375784"/>
              <a:ext cx="356036" cy="35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13"/>
                  </a:moveTo>
                  <a:cubicBezTo>
                    <a:pt x="17009" y="0"/>
                    <a:pt x="17009" y="0"/>
                    <a:pt x="17009" y="0"/>
                  </a:cubicBezTo>
                  <a:cubicBezTo>
                    <a:pt x="12730" y="6887"/>
                    <a:pt x="6887" y="12730"/>
                    <a:pt x="0" y="17009"/>
                  </a:cubicBezTo>
                  <a:cubicBezTo>
                    <a:pt x="2713" y="21600"/>
                    <a:pt x="2713" y="21600"/>
                    <a:pt x="2713" y="21600"/>
                  </a:cubicBezTo>
                  <a:cubicBezTo>
                    <a:pt x="10435" y="16904"/>
                    <a:pt x="16904" y="10435"/>
                    <a:pt x="21600" y="2713"/>
                  </a:cubicBezTo>
                  <a:close/>
                </a:path>
              </a:pathLst>
            </a:custGeom>
            <a:solidFill>
              <a:srgbClr val="10CF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93" name="Shape 293"/>
            <p:cNvSpPr/>
            <p:nvPr/>
          </p:nvSpPr>
          <p:spPr>
            <a:xfrm>
              <a:off x="956014" y="1679070"/>
              <a:ext cx="427463" cy="18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640"/>
                  </a:moveTo>
                  <a:cubicBezTo>
                    <a:pt x="19335" y="0"/>
                    <a:pt x="19335" y="0"/>
                    <a:pt x="19335" y="0"/>
                  </a:cubicBezTo>
                  <a:cubicBezTo>
                    <a:pt x="13587" y="7069"/>
                    <a:pt x="6968" y="11193"/>
                    <a:pt x="0" y="11585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7839" y="21207"/>
                    <a:pt x="15155" y="16495"/>
                    <a:pt x="21600" y="8640"/>
                  </a:cubicBezTo>
                  <a:close/>
                </a:path>
              </a:pathLst>
            </a:custGeom>
            <a:solidFill>
              <a:srgbClr val="10CF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94" name="Shape 294"/>
            <p:cNvSpPr/>
            <p:nvPr/>
          </p:nvSpPr>
          <p:spPr>
            <a:xfrm>
              <a:off x="486799" y="1679070"/>
              <a:ext cx="425264" cy="18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640"/>
                  </a:moveTo>
                  <a:cubicBezTo>
                    <a:pt x="6471" y="16495"/>
                    <a:pt x="13817" y="21207"/>
                    <a:pt x="21600" y="21600"/>
                  </a:cubicBezTo>
                  <a:cubicBezTo>
                    <a:pt x="21600" y="11585"/>
                    <a:pt x="21600" y="11585"/>
                    <a:pt x="21600" y="11585"/>
                  </a:cubicBezTo>
                  <a:cubicBezTo>
                    <a:pt x="14604" y="11193"/>
                    <a:pt x="8045" y="7069"/>
                    <a:pt x="2274" y="0"/>
                  </a:cubicBezTo>
                  <a:lnTo>
                    <a:pt x="0" y="8640"/>
                  </a:lnTo>
                  <a:close/>
                </a:path>
              </a:pathLst>
            </a:custGeom>
            <a:solidFill>
              <a:srgbClr val="10CF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95" name="Shape 295"/>
            <p:cNvSpPr/>
            <p:nvPr/>
          </p:nvSpPr>
          <p:spPr>
            <a:xfrm>
              <a:off x="137358" y="1375784"/>
              <a:ext cx="354937" cy="35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14" y="0"/>
                  </a:moveTo>
                  <a:cubicBezTo>
                    <a:pt x="0" y="2713"/>
                    <a:pt x="0" y="2713"/>
                    <a:pt x="0" y="2713"/>
                  </a:cubicBezTo>
                  <a:cubicBezTo>
                    <a:pt x="4718" y="10435"/>
                    <a:pt x="11219" y="16904"/>
                    <a:pt x="18979" y="21600"/>
                  </a:cubicBezTo>
                  <a:cubicBezTo>
                    <a:pt x="21600" y="17009"/>
                    <a:pt x="21600" y="17009"/>
                    <a:pt x="21600" y="17009"/>
                  </a:cubicBezTo>
                  <a:cubicBezTo>
                    <a:pt x="14680" y="12730"/>
                    <a:pt x="8913" y="6887"/>
                    <a:pt x="4614" y="0"/>
                  </a:cubicBezTo>
                  <a:close/>
                </a:path>
              </a:pathLst>
            </a:custGeom>
            <a:solidFill>
              <a:srgbClr val="10CF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96" name="Shape 296"/>
            <p:cNvSpPr/>
            <p:nvPr/>
          </p:nvSpPr>
          <p:spPr>
            <a:xfrm>
              <a:off x="-1" y="956015"/>
              <a:ext cx="191206" cy="42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89" y="7839"/>
                    <a:pt x="5059" y="15155"/>
                    <a:pt x="13038" y="21600"/>
                  </a:cubicBezTo>
                  <a:cubicBezTo>
                    <a:pt x="21600" y="19335"/>
                    <a:pt x="21600" y="19335"/>
                    <a:pt x="21600" y="19335"/>
                  </a:cubicBezTo>
                  <a:cubicBezTo>
                    <a:pt x="14595" y="13587"/>
                    <a:pt x="10314" y="6968"/>
                    <a:pt x="992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0CF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97" name="Shape 297"/>
            <p:cNvSpPr/>
            <p:nvPr/>
          </p:nvSpPr>
          <p:spPr>
            <a:xfrm>
              <a:off x="-1" y="486799"/>
              <a:ext cx="191206" cy="425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24" y="21600"/>
                  </a:moveTo>
                  <a:cubicBezTo>
                    <a:pt x="10314" y="14604"/>
                    <a:pt x="14595" y="8045"/>
                    <a:pt x="21600" y="2274"/>
                  </a:cubicBezTo>
                  <a:cubicBezTo>
                    <a:pt x="13038" y="0"/>
                    <a:pt x="13038" y="0"/>
                    <a:pt x="13038" y="0"/>
                  </a:cubicBezTo>
                  <a:cubicBezTo>
                    <a:pt x="5059" y="6471"/>
                    <a:pt x="389" y="13817"/>
                    <a:pt x="0" y="21600"/>
                  </a:cubicBezTo>
                  <a:lnTo>
                    <a:pt x="9924" y="21600"/>
                  </a:lnTo>
                  <a:close/>
                </a:path>
              </a:pathLst>
            </a:custGeom>
            <a:solidFill>
              <a:srgbClr val="10CF9B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98" name="Shape 298"/>
            <p:cNvSpPr/>
            <p:nvPr/>
          </p:nvSpPr>
          <p:spPr>
            <a:xfrm>
              <a:off x="137358" y="137358"/>
              <a:ext cx="354937" cy="354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979"/>
                  </a:moveTo>
                  <a:cubicBezTo>
                    <a:pt x="4614" y="21600"/>
                    <a:pt x="4614" y="21600"/>
                    <a:pt x="4614" y="21600"/>
                  </a:cubicBezTo>
                  <a:cubicBezTo>
                    <a:pt x="8913" y="14680"/>
                    <a:pt x="14680" y="8913"/>
                    <a:pt x="21600" y="4614"/>
                  </a:cubicBezTo>
                  <a:cubicBezTo>
                    <a:pt x="18979" y="0"/>
                    <a:pt x="18979" y="0"/>
                    <a:pt x="18979" y="0"/>
                  </a:cubicBezTo>
                  <a:cubicBezTo>
                    <a:pt x="11219" y="4718"/>
                    <a:pt x="4718" y="11219"/>
                    <a:pt x="0" y="18979"/>
                  </a:cubicBezTo>
                  <a:close/>
                </a:path>
              </a:pathLst>
            </a:custGeom>
            <a:solidFill>
              <a:srgbClr val="10CF9B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86799" y="-1"/>
              <a:ext cx="425264" cy="19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038"/>
                  </a:moveTo>
                  <a:cubicBezTo>
                    <a:pt x="2186" y="21600"/>
                    <a:pt x="2186" y="21600"/>
                    <a:pt x="2186" y="21600"/>
                  </a:cubicBezTo>
                  <a:cubicBezTo>
                    <a:pt x="8045" y="14595"/>
                    <a:pt x="14604" y="10314"/>
                    <a:pt x="21600" y="9924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3817" y="389"/>
                    <a:pt x="6471" y="5059"/>
                    <a:pt x="0" y="13038"/>
                  </a:cubicBezTo>
                  <a:close/>
                </a:path>
              </a:pathLst>
            </a:custGeom>
            <a:solidFill>
              <a:srgbClr val="10CF9B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</p:grpSp>
      <p:sp>
        <p:nvSpPr>
          <p:cNvPr id="302" name="Shape 302"/>
          <p:cNvSpPr/>
          <p:nvPr/>
        </p:nvSpPr>
        <p:spPr>
          <a:xfrm>
            <a:off x="1058332" y="4347819"/>
            <a:ext cx="1989928" cy="36703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ctr">
              <a:defRPr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304" name="Shape 304"/>
          <p:cNvSpPr/>
          <p:nvPr/>
        </p:nvSpPr>
        <p:spPr>
          <a:xfrm>
            <a:off x="3739312" y="4347819"/>
            <a:ext cx="1989929" cy="36703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ctr">
              <a:defRPr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zh-CN"/>
              <a:t>散列分治</a:t>
            </a:r>
            <a:endParaRPr lang="zh-CN" altLang="zh-CN"/>
          </a:p>
        </p:txBody>
      </p:sp>
      <p:sp>
        <p:nvSpPr>
          <p:cNvPr id="306" name="Shape 306"/>
          <p:cNvSpPr/>
          <p:nvPr/>
        </p:nvSpPr>
        <p:spPr>
          <a:xfrm>
            <a:off x="6485255" y="4347845"/>
            <a:ext cx="2172970" cy="3670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 algn="ctr">
              <a:defRPr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/>
              <a:t>位图</a:t>
            </a:r>
            <a:endParaRPr lang="zh-CN" altLang="en-US"/>
          </a:p>
        </p:txBody>
      </p:sp>
      <p:sp>
        <p:nvSpPr>
          <p:cNvPr id="308" name="Shape 308"/>
          <p:cNvSpPr/>
          <p:nvPr/>
        </p:nvSpPr>
        <p:spPr>
          <a:xfrm>
            <a:off x="9176270" y="4347819"/>
            <a:ext cx="1989929" cy="36703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ctr">
              <a:defRPr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/>
              <a:t>布隆过滤器</a:t>
            </a:r>
            <a:endParaRPr lang="zh-CN" altLang="en-US"/>
          </a:p>
        </p:txBody>
      </p:sp>
      <p:grpSp>
        <p:nvGrpSpPr>
          <p:cNvPr id="316" name="Group 316"/>
          <p:cNvGrpSpPr/>
          <p:nvPr/>
        </p:nvGrpSpPr>
        <p:grpSpPr>
          <a:xfrm>
            <a:off x="1785423" y="2937397"/>
            <a:ext cx="535744" cy="509775"/>
            <a:chOff x="0" y="0"/>
            <a:chExt cx="535742" cy="509773"/>
          </a:xfrm>
        </p:grpSpPr>
        <p:sp>
          <p:nvSpPr>
            <p:cNvPr id="309" name="Shape 309"/>
            <p:cNvSpPr/>
            <p:nvPr/>
          </p:nvSpPr>
          <p:spPr>
            <a:xfrm>
              <a:off x="-1" y="0"/>
              <a:ext cx="535743" cy="509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84" y="0"/>
                  </a:moveTo>
                  <a:cubicBezTo>
                    <a:pt x="1816" y="0"/>
                    <a:pt x="1816" y="0"/>
                    <a:pt x="1816" y="0"/>
                  </a:cubicBezTo>
                  <a:cubicBezTo>
                    <a:pt x="818" y="0"/>
                    <a:pt x="0" y="847"/>
                    <a:pt x="0" y="1908"/>
                  </a:cubicBezTo>
                  <a:cubicBezTo>
                    <a:pt x="0" y="16519"/>
                    <a:pt x="0" y="16519"/>
                    <a:pt x="0" y="16519"/>
                  </a:cubicBezTo>
                  <a:cubicBezTo>
                    <a:pt x="0" y="17568"/>
                    <a:pt x="818" y="18428"/>
                    <a:pt x="1816" y="18428"/>
                  </a:cubicBezTo>
                  <a:cubicBezTo>
                    <a:pt x="7288" y="18428"/>
                    <a:pt x="7288" y="18428"/>
                    <a:pt x="7288" y="18428"/>
                  </a:cubicBezTo>
                  <a:cubicBezTo>
                    <a:pt x="7000" y="18807"/>
                    <a:pt x="6543" y="19300"/>
                    <a:pt x="6326" y="19527"/>
                  </a:cubicBezTo>
                  <a:cubicBezTo>
                    <a:pt x="6086" y="19767"/>
                    <a:pt x="5905" y="19957"/>
                    <a:pt x="5809" y="20096"/>
                  </a:cubicBezTo>
                  <a:cubicBezTo>
                    <a:pt x="5677" y="20286"/>
                    <a:pt x="5616" y="20652"/>
                    <a:pt x="5761" y="20968"/>
                  </a:cubicBezTo>
                  <a:cubicBezTo>
                    <a:pt x="5905" y="21259"/>
                    <a:pt x="6254" y="21600"/>
                    <a:pt x="7132" y="21600"/>
                  </a:cubicBezTo>
                  <a:cubicBezTo>
                    <a:pt x="14468" y="21600"/>
                    <a:pt x="14468" y="21600"/>
                    <a:pt x="14468" y="21600"/>
                  </a:cubicBezTo>
                  <a:cubicBezTo>
                    <a:pt x="15346" y="21600"/>
                    <a:pt x="15695" y="21259"/>
                    <a:pt x="15827" y="20968"/>
                  </a:cubicBezTo>
                  <a:cubicBezTo>
                    <a:pt x="15984" y="20652"/>
                    <a:pt x="15923" y="20286"/>
                    <a:pt x="15779" y="20096"/>
                  </a:cubicBezTo>
                  <a:cubicBezTo>
                    <a:pt x="15683" y="19957"/>
                    <a:pt x="15502" y="19767"/>
                    <a:pt x="15274" y="19527"/>
                  </a:cubicBezTo>
                  <a:cubicBezTo>
                    <a:pt x="15057" y="19300"/>
                    <a:pt x="14588" y="18807"/>
                    <a:pt x="14312" y="18428"/>
                  </a:cubicBezTo>
                  <a:cubicBezTo>
                    <a:pt x="19784" y="18428"/>
                    <a:pt x="19784" y="18428"/>
                    <a:pt x="19784" y="18428"/>
                  </a:cubicBezTo>
                  <a:cubicBezTo>
                    <a:pt x="20782" y="18428"/>
                    <a:pt x="21600" y="17568"/>
                    <a:pt x="21600" y="16519"/>
                  </a:cubicBezTo>
                  <a:cubicBezTo>
                    <a:pt x="21600" y="1908"/>
                    <a:pt x="21600" y="1908"/>
                    <a:pt x="21600" y="1908"/>
                  </a:cubicBezTo>
                  <a:cubicBezTo>
                    <a:pt x="21600" y="847"/>
                    <a:pt x="20782" y="0"/>
                    <a:pt x="19784" y="0"/>
                  </a:cubicBezTo>
                  <a:close/>
                  <a:moveTo>
                    <a:pt x="14805" y="20033"/>
                  </a:moveTo>
                  <a:cubicBezTo>
                    <a:pt x="14997" y="20235"/>
                    <a:pt x="15178" y="20425"/>
                    <a:pt x="15238" y="20500"/>
                  </a:cubicBezTo>
                  <a:cubicBezTo>
                    <a:pt x="15238" y="20500"/>
                    <a:pt x="15262" y="20589"/>
                    <a:pt x="15214" y="20665"/>
                  </a:cubicBezTo>
                  <a:cubicBezTo>
                    <a:pt x="15130" y="20804"/>
                    <a:pt x="14853" y="20892"/>
                    <a:pt x="14468" y="20892"/>
                  </a:cubicBezTo>
                  <a:cubicBezTo>
                    <a:pt x="7132" y="20892"/>
                    <a:pt x="7132" y="20892"/>
                    <a:pt x="7132" y="20892"/>
                  </a:cubicBezTo>
                  <a:cubicBezTo>
                    <a:pt x="6747" y="20892"/>
                    <a:pt x="6470" y="20804"/>
                    <a:pt x="6374" y="20665"/>
                  </a:cubicBezTo>
                  <a:cubicBezTo>
                    <a:pt x="6338" y="20589"/>
                    <a:pt x="6350" y="20513"/>
                    <a:pt x="6350" y="20513"/>
                  </a:cubicBezTo>
                  <a:cubicBezTo>
                    <a:pt x="6350" y="20513"/>
                    <a:pt x="6350" y="20513"/>
                    <a:pt x="6350" y="20513"/>
                  </a:cubicBezTo>
                  <a:cubicBezTo>
                    <a:pt x="6422" y="20425"/>
                    <a:pt x="6603" y="20235"/>
                    <a:pt x="6795" y="20033"/>
                  </a:cubicBezTo>
                  <a:cubicBezTo>
                    <a:pt x="7384" y="19413"/>
                    <a:pt x="7865" y="18883"/>
                    <a:pt x="8082" y="18428"/>
                  </a:cubicBezTo>
                  <a:cubicBezTo>
                    <a:pt x="13518" y="18428"/>
                    <a:pt x="13518" y="18428"/>
                    <a:pt x="13518" y="18428"/>
                  </a:cubicBezTo>
                  <a:cubicBezTo>
                    <a:pt x="13735" y="18883"/>
                    <a:pt x="14216" y="19413"/>
                    <a:pt x="14805" y="20033"/>
                  </a:cubicBezTo>
                  <a:close/>
                  <a:moveTo>
                    <a:pt x="20253" y="16519"/>
                  </a:moveTo>
                  <a:cubicBezTo>
                    <a:pt x="20253" y="16785"/>
                    <a:pt x="20037" y="17012"/>
                    <a:pt x="19784" y="17012"/>
                  </a:cubicBezTo>
                  <a:cubicBezTo>
                    <a:pt x="1816" y="17012"/>
                    <a:pt x="1816" y="17012"/>
                    <a:pt x="1816" y="17012"/>
                  </a:cubicBezTo>
                  <a:cubicBezTo>
                    <a:pt x="1551" y="17012"/>
                    <a:pt x="1347" y="16785"/>
                    <a:pt x="1347" y="16519"/>
                  </a:cubicBezTo>
                  <a:cubicBezTo>
                    <a:pt x="1347" y="1908"/>
                    <a:pt x="1347" y="1908"/>
                    <a:pt x="1347" y="1908"/>
                  </a:cubicBezTo>
                  <a:cubicBezTo>
                    <a:pt x="1347" y="1630"/>
                    <a:pt x="1551" y="1416"/>
                    <a:pt x="1816" y="1416"/>
                  </a:cubicBezTo>
                  <a:cubicBezTo>
                    <a:pt x="19784" y="1416"/>
                    <a:pt x="19784" y="1416"/>
                    <a:pt x="19784" y="1416"/>
                  </a:cubicBezTo>
                  <a:cubicBezTo>
                    <a:pt x="20037" y="1416"/>
                    <a:pt x="20253" y="1630"/>
                    <a:pt x="20253" y="1908"/>
                  </a:cubicBezTo>
                  <a:lnTo>
                    <a:pt x="20253" y="1651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10" name="Shape 310"/>
            <p:cNvSpPr/>
            <p:nvPr/>
          </p:nvSpPr>
          <p:spPr>
            <a:xfrm>
              <a:off x="66809" y="66809"/>
              <a:ext cx="402123" cy="268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62" y="0"/>
                  </a:moveTo>
                  <a:cubicBezTo>
                    <a:pt x="1538" y="0"/>
                    <a:pt x="1538" y="0"/>
                    <a:pt x="1538" y="0"/>
                  </a:cubicBezTo>
                  <a:cubicBezTo>
                    <a:pt x="689" y="0"/>
                    <a:pt x="0" y="1033"/>
                    <a:pt x="0" y="2283"/>
                  </a:cubicBezTo>
                  <a:cubicBezTo>
                    <a:pt x="0" y="19293"/>
                    <a:pt x="0" y="19293"/>
                    <a:pt x="0" y="19293"/>
                  </a:cubicBezTo>
                  <a:cubicBezTo>
                    <a:pt x="0" y="20567"/>
                    <a:pt x="689" y="21600"/>
                    <a:pt x="1538" y="21600"/>
                  </a:cubicBezTo>
                  <a:cubicBezTo>
                    <a:pt x="20062" y="21600"/>
                    <a:pt x="20062" y="21600"/>
                    <a:pt x="20062" y="21600"/>
                  </a:cubicBezTo>
                  <a:cubicBezTo>
                    <a:pt x="20911" y="21600"/>
                    <a:pt x="21600" y="20567"/>
                    <a:pt x="21600" y="19293"/>
                  </a:cubicBezTo>
                  <a:cubicBezTo>
                    <a:pt x="21600" y="2283"/>
                    <a:pt x="21600" y="2283"/>
                    <a:pt x="21600" y="2283"/>
                  </a:cubicBezTo>
                  <a:cubicBezTo>
                    <a:pt x="21600" y="1033"/>
                    <a:pt x="20911" y="0"/>
                    <a:pt x="20062" y="0"/>
                  </a:cubicBezTo>
                  <a:close/>
                  <a:moveTo>
                    <a:pt x="20687" y="19293"/>
                  </a:moveTo>
                  <a:cubicBezTo>
                    <a:pt x="20687" y="19822"/>
                    <a:pt x="20414" y="20255"/>
                    <a:pt x="20062" y="20255"/>
                  </a:cubicBezTo>
                  <a:cubicBezTo>
                    <a:pt x="1538" y="20255"/>
                    <a:pt x="1538" y="20255"/>
                    <a:pt x="1538" y="20255"/>
                  </a:cubicBezTo>
                  <a:cubicBezTo>
                    <a:pt x="1186" y="20255"/>
                    <a:pt x="897" y="19822"/>
                    <a:pt x="897" y="19293"/>
                  </a:cubicBezTo>
                  <a:cubicBezTo>
                    <a:pt x="897" y="2283"/>
                    <a:pt x="897" y="2283"/>
                    <a:pt x="897" y="2283"/>
                  </a:cubicBezTo>
                  <a:cubicBezTo>
                    <a:pt x="897" y="1778"/>
                    <a:pt x="1186" y="1345"/>
                    <a:pt x="1538" y="1345"/>
                  </a:cubicBezTo>
                  <a:cubicBezTo>
                    <a:pt x="20062" y="1345"/>
                    <a:pt x="20062" y="1345"/>
                    <a:pt x="20062" y="1345"/>
                  </a:cubicBezTo>
                  <a:cubicBezTo>
                    <a:pt x="20414" y="1345"/>
                    <a:pt x="20687" y="1778"/>
                    <a:pt x="20687" y="2283"/>
                  </a:cubicBezTo>
                  <a:lnTo>
                    <a:pt x="20687" y="1929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11" name="Shape 311"/>
            <p:cNvSpPr/>
            <p:nvPr/>
          </p:nvSpPr>
          <p:spPr>
            <a:xfrm>
              <a:off x="242784" y="342748"/>
              <a:ext cx="50173" cy="50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86" y="0"/>
                    <a:pt x="0" y="4886"/>
                    <a:pt x="0" y="10800"/>
                  </a:cubicBezTo>
                  <a:cubicBezTo>
                    <a:pt x="0" y="16843"/>
                    <a:pt x="4886" y="21600"/>
                    <a:pt x="10800" y="21600"/>
                  </a:cubicBezTo>
                  <a:cubicBezTo>
                    <a:pt x="16714" y="21600"/>
                    <a:pt x="21600" y="16843"/>
                    <a:pt x="21600" y="10800"/>
                  </a:cubicBezTo>
                  <a:cubicBezTo>
                    <a:pt x="21600" y="4886"/>
                    <a:pt x="16714" y="0"/>
                    <a:pt x="10800" y="0"/>
                  </a:cubicBezTo>
                  <a:close/>
                  <a:moveTo>
                    <a:pt x="10800" y="14400"/>
                  </a:moveTo>
                  <a:cubicBezTo>
                    <a:pt x="8743" y="14400"/>
                    <a:pt x="7200" y="12857"/>
                    <a:pt x="7200" y="10800"/>
                  </a:cubicBezTo>
                  <a:cubicBezTo>
                    <a:pt x="7200" y="8871"/>
                    <a:pt x="8743" y="7200"/>
                    <a:pt x="10800" y="7200"/>
                  </a:cubicBezTo>
                  <a:cubicBezTo>
                    <a:pt x="12729" y="7200"/>
                    <a:pt x="14400" y="8871"/>
                    <a:pt x="14400" y="10800"/>
                  </a:cubicBezTo>
                  <a:cubicBezTo>
                    <a:pt x="14400" y="12857"/>
                    <a:pt x="12729" y="14400"/>
                    <a:pt x="10800" y="144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12" name="Shape 312"/>
            <p:cNvSpPr/>
            <p:nvPr/>
          </p:nvSpPr>
          <p:spPr>
            <a:xfrm>
              <a:off x="200681" y="200807"/>
              <a:ext cx="49921" cy="100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68" y="0"/>
                  </a:moveTo>
                  <a:cubicBezTo>
                    <a:pt x="5432" y="0"/>
                    <a:pt x="5432" y="0"/>
                    <a:pt x="5432" y="0"/>
                  </a:cubicBezTo>
                  <a:cubicBezTo>
                    <a:pt x="2457" y="0"/>
                    <a:pt x="0" y="1157"/>
                    <a:pt x="0" y="2700"/>
                  </a:cubicBezTo>
                  <a:cubicBezTo>
                    <a:pt x="0" y="18900"/>
                    <a:pt x="0" y="18900"/>
                    <a:pt x="0" y="18900"/>
                  </a:cubicBezTo>
                  <a:cubicBezTo>
                    <a:pt x="0" y="20379"/>
                    <a:pt x="2457" y="21600"/>
                    <a:pt x="5432" y="21600"/>
                  </a:cubicBezTo>
                  <a:cubicBezTo>
                    <a:pt x="16168" y="21600"/>
                    <a:pt x="16168" y="21600"/>
                    <a:pt x="16168" y="21600"/>
                  </a:cubicBezTo>
                  <a:cubicBezTo>
                    <a:pt x="19143" y="21600"/>
                    <a:pt x="21600" y="20379"/>
                    <a:pt x="21600" y="18900"/>
                  </a:cubicBezTo>
                  <a:cubicBezTo>
                    <a:pt x="21600" y="2700"/>
                    <a:pt x="21600" y="2700"/>
                    <a:pt x="21600" y="2700"/>
                  </a:cubicBezTo>
                  <a:cubicBezTo>
                    <a:pt x="21600" y="1157"/>
                    <a:pt x="19143" y="0"/>
                    <a:pt x="1616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13" name="Shape 313"/>
            <p:cNvSpPr/>
            <p:nvPr/>
          </p:nvSpPr>
          <p:spPr>
            <a:xfrm>
              <a:off x="367706" y="100214"/>
              <a:ext cx="50425" cy="200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04" y="0"/>
                  </a:moveTo>
                  <a:cubicBezTo>
                    <a:pt x="5368" y="0"/>
                    <a:pt x="5368" y="0"/>
                    <a:pt x="5368" y="0"/>
                  </a:cubicBezTo>
                  <a:cubicBezTo>
                    <a:pt x="2428" y="0"/>
                    <a:pt x="0" y="610"/>
                    <a:pt x="0" y="1316"/>
                  </a:cubicBezTo>
                  <a:cubicBezTo>
                    <a:pt x="0" y="20284"/>
                    <a:pt x="0" y="20284"/>
                    <a:pt x="0" y="20284"/>
                  </a:cubicBezTo>
                  <a:cubicBezTo>
                    <a:pt x="0" y="21022"/>
                    <a:pt x="2428" y="21600"/>
                    <a:pt x="5368" y="21600"/>
                  </a:cubicBezTo>
                  <a:cubicBezTo>
                    <a:pt x="16104" y="21600"/>
                    <a:pt x="16104" y="21600"/>
                    <a:pt x="16104" y="21600"/>
                  </a:cubicBezTo>
                  <a:cubicBezTo>
                    <a:pt x="19172" y="21600"/>
                    <a:pt x="21600" y="21022"/>
                    <a:pt x="21600" y="20284"/>
                  </a:cubicBezTo>
                  <a:cubicBezTo>
                    <a:pt x="21600" y="1316"/>
                    <a:pt x="21600" y="1316"/>
                    <a:pt x="21600" y="1316"/>
                  </a:cubicBezTo>
                  <a:cubicBezTo>
                    <a:pt x="21600" y="610"/>
                    <a:pt x="19172" y="0"/>
                    <a:pt x="1610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14" name="Shape 314"/>
            <p:cNvSpPr/>
            <p:nvPr/>
          </p:nvSpPr>
          <p:spPr>
            <a:xfrm>
              <a:off x="284509" y="167402"/>
              <a:ext cx="49794" cy="133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68" y="0"/>
                  </a:moveTo>
                  <a:cubicBezTo>
                    <a:pt x="5303" y="0"/>
                    <a:pt x="5303" y="0"/>
                    <a:pt x="5303" y="0"/>
                  </a:cubicBezTo>
                  <a:cubicBezTo>
                    <a:pt x="2328" y="0"/>
                    <a:pt x="0" y="868"/>
                    <a:pt x="0" y="1929"/>
                  </a:cubicBezTo>
                  <a:cubicBezTo>
                    <a:pt x="0" y="19623"/>
                    <a:pt x="0" y="19623"/>
                    <a:pt x="0" y="19623"/>
                  </a:cubicBezTo>
                  <a:cubicBezTo>
                    <a:pt x="0" y="20732"/>
                    <a:pt x="2328" y="21600"/>
                    <a:pt x="5303" y="21600"/>
                  </a:cubicBezTo>
                  <a:cubicBezTo>
                    <a:pt x="16168" y="21600"/>
                    <a:pt x="16168" y="21600"/>
                    <a:pt x="16168" y="21600"/>
                  </a:cubicBezTo>
                  <a:cubicBezTo>
                    <a:pt x="19143" y="21600"/>
                    <a:pt x="21600" y="20732"/>
                    <a:pt x="21600" y="19623"/>
                  </a:cubicBezTo>
                  <a:cubicBezTo>
                    <a:pt x="21600" y="1929"/>
                    <a:pt x="21600" y="1929"/>
                    <a:pt x="21600" y="1929"/>
                  </a:cubicBezTo>
                  <a:cubicBezTo>
                    <a:pt x="21600" y="868"/>
                    <a:pt x="19143" y="0"/>
                    <a:pt x="1616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15" name="Shape 315"/>
            <p:cNvSpPr/>
            <p:nvPr/>
          </p:nvSpPr>
          <p:spPr>
            <a:xfrm>
              <a:off x="116980" y="133619"/>
              <a:ext cx="50298" cy="167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32" y="0"/>
                  </a:moveTo>
                  <a:cubicBezTo>
                    <a:pt x="5496" y="0"/>
                    <a:pt x="5496" y="0"/>
                    <a:pt x="5496" y="0"/>
                  </a:cubicBezTo>
                  <a:cubicBezTo>
                    <a:pt x="2428" y="0"/>
                    <a:pt x="0" y="693"/>
                    <a:pt x="0" y="1540"/>
                  </a:cubicBezTo>
                  <a:cubicBezTo>
                    <a:pt x="0" y="20060"/>
                    <a:pt x="0" y="20060"/>
                    <a:pt x="0" y="20060"/>
                  </a:cubicBezTo>
                  <a:cubicBezTo>
                    <a:pt x="0" y="20907"/>
                    <a:pt x="2428" y="21600"/>
                    <a:pt x="5496" y="21600"/>
                  </a:cubicBezTo>
                  <a:cubicBezTo>
                    <a:pt x="16232" y="21600"/>
                    <a:pt x="16232" y="21600"/>
                    <a:pt x="16232" y="21600"/>
                  </a:cubicBezTo>
                  <a:cubicBezTo>
                    <a:pt x="19172" y="21600"/>
                    <a:pt x="21600" y="20907"/>
                    <a:pt x="21600" y="20060"/>
                  </a:cubicBezTo>
                  <a:cubicBezTo>
                    <a:pt x="21600" y="1540"/>
                    <a:pt x="21600" y="1540"/>
                    <a:pt x="21600" y="1540"/>
                  </a:cubicBezTo>
                  <a:cubicBezTo>
                    <a:pt x="21600" y="693"/>
                    <a:pt x="19172" y="0"/>
                    <a:pt x="162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</p:grpSp>
      <p:grpSp>
        <p:nvGrpSpPr>
          <p:cNvPr id="321" name="Group 321"/>
          <p:cNvGrpSpPr/>
          <p:nvPr/>
        </p:nvGrpSpPr>
        <p:grpSpPr>
          <a:xfrm>
            <a:off x="7206698" y="2908836"/>
            <a:ext cx="605236" cy="491763"/>
            <a:chOff x="0" y="0"/>
            <a:chExt cx="605235" cy="491761"/>
          </a:xfrm>
        </p:grpSpPr>
        <p:sp>
          <p:nvSpPr>
            <p:cNvPr id="317" name="Shape 317"/>
            <p:cNvSpPr/>
            <p:nvPr/>
          </p:nvSpPr>
          <p:spPr>
            <a:xfrm>
              <a:off x="131776" y="151222"/>
              <a:ext cx="227522" cy="227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3" y="1802"/>
                  </a:moveTo>
                  <a:cubicBezTo>
                    <a:pt x="15770" y="1802"/>
                    <a:pt x="19802" y="5844"/>
                    <a:pt x="19802" y="10813"/>
                  </a:cubicBezTo>
                  <a:cubicBezTo>
                    <a:pt x="19802" y="15782"/>
                    <a:pt x="15770" y="19798"/>
                    <a:pt x="10813" y="19798"/>
                  </a:cubicBezTo>
                  <a:cubicBezTo>
                    <a:pt x="5830" y="19798"/>
                    <a:pt x="1798" y="15782"/>
                    <a:pt x="1798" y="10813"/>
                  </a:cubicBezTo>
                  <a:cubicBezTo>
                    <a:pt x="1798" y="5844"/>
                    <a:pt x="5830" y="1802"/>
                    <a:pt x="10813" y="1802"/>
                  </a:cubicBezTo>
                  <a:moveTo>
                    <a:pt x="10813" y="0"/>
                  </a:moveTo>
                  <a:cubicBezTo>
                    <a:pt x="4854" y="0"/>
                    <a:pt x="0" y="4840"/>
                    <a:pt x="0" y="10813"/>
                  </a:cubicBezTo>
                  <a:cubicBezTo>
                    <a:pt x="0" y="16760"/>
                    <a:pt x="4854" y="21600"/>
                    <a:pt x="10813" y="21600"/>
                  </a:cubicBezTo>
                  <a:cubicBezTo>
                    <a:pt x="16746" y="21600"/>
                    <a:pt x="21600" y="16760"/>
                    <a:pt x="21600" y="10813"/>
                  </a:cubicBezTo>
                  <a:cubicBezTo>
                    <a:pt x="21600" y="4840"/>
                    <a:pt x="16746" y="0"/>
                    <a:pt x="1081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18" name="Shape 318"/>
            <p:cNvSpPr/>
            <p:nvPr/>
          </p:nvSpPr>
          <p:spPr>
            <a:xfrm>
              <a:off x="179133" y="198579"/>
              <a:ext cx="75728" cy="75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00" y="21600"/>
                  </a:moveTo>
                  <a:cubicBezTo>
                    <a:pt x="1234" y="21600"/>
                    <a:pt x="0" y="20366"/>
                    <a:pt x="0" y="18900"/>
                  </a:cubicBezTo>
                  <a:cubicBezTo>
                    <a:pt x="0" y="8486"/>
                    <a:pt x="8486" y="0"/>
                    <a:pt x="18977" y="0"/>
                  </a:cubicBezTo>
                  <a:cubicBezTo>
                    <a:pt x="20443" y="0"/>
                    <a:pt x="21600" y="1234"/>
                    <a:pt x="21600" y="2700"/>
                  </a:cubicBezTo>
                  <a:cubicBezTo>
                    <a:pt x="21600" y="4166"/>
                    <a:pt x="20443" y="5400"/>
                    <a:pt x="18977" y="5400"/>
                  </a:cubicBezTo>
                  <a:cubicBezTo>
                    <a:pt x="11494" y="5400"/>
                    <a:pt x="5400" y="11417"/>
                    <a:pt x="5400" y="18900"/>
                  </a:cubicBezTo>
                  <a:cubicBezTo>
                    <a:pt x="5400" y="20366"/>
                    <a:pt x="4243" y="21600"/>
                    <a:pt x="2700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19" name="Shape 319"/>
            <p:cNvSpPr/>
            <p:nvPr/>
          </p:nvSpPr>
          <p:spPr>
            <a:xfrm>
              <a:off x="0" y="-1"/>
              <a:ext cx="605235" cy="491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622" y="1664"/>
                  </a:moveTo>
                  <a:cubicBezTo>
                    <a:pt x="17950" y="1664"/>
                    <a:pt x="18220" y="1985"/>
                    <a:pt x="18220" y="2401"/>
                  </a:cubicBezTo>
                  <a:cubicBezTo>
                    <a:pt x="18220" y="4161"/>
                    <a:pt x="18220" y="4161"/>
                    <a:pt x="18220" y="4161"/>
                  </a:cubicBezTo>
                  <a:cubicBezTo>
                    <a:pt x="19572" y="4161"/>
                    <a:pt x="20248" y="5088"/>
                    <a:pt x="20248" y="6182"/>
                  </a:cubicBezTo>
                  <a:cubicBezTo>
                    <a:pt x="20248" y="17915"/>
                    <a:pt x="20248" y="17915"/>
                    <a:pt x="20248" y="17915"/>
                  </a:cubicBezTo>
                  <a:cubicBezTo>
                    <a:pt x="20248" y="19032"/>
                    <a:pt x="19485" y="19948"/>
                    <a:pt x="18539" y="19948"/>
                  </a:cubicBezTo>
                  <a:cubicBezTo>
                    <a:pt x="3051" y="19948"/>
                    <a:pt x="3051" y="19948"/>
                    <a:pt x="3051" y="19948"/>
                  </a:cubicBezTo>
                  <a:cubicBezTo>
                    <a:pt x="2115" y="19948"/>
                    <a:pt x="1352" y="19032"/>
                    <a:pt x="1352" y="17915"/>
                  </a:cubicBezTo>
                  <a:cubicBezTo>
                    <a:pt x="1352" y="6182"/>
                    <a:pt x="1352" y="6182"/>
                    <a:pt x="1352" y="6182"/>
                  </a:cubicBezTo>
                  <a:cubicBezTo>
                    <a:pt x="1352" y="5064"/>
                    <a:pt x="2115" y="4149"/>
                    <a:pt x="3051" y="4149"/>
                  </a:cubicBezTo>
                  <a:cubicBezTo>
                    <a:pt x="12147" y="4149"/>
                    <a:pt x="12147" y="4149"/>
                    <a:pt x="12147" y="4149"/>
                  </a:cubicBezTo>
                  <a:cubicBezTo>
                    <a:pt x="12147" y="2401"/>
                    <a:pt x="12147" y="2401"/>
                    <a:pt x="12147" y="2401"/>
                  </a:cubicBezTo>
                  <a:cubicBezTo>
                    <a:pt x="12147" y="1997"/>
                    <a:pt x="12417" y="1664"/>
                    <a:pt x="12746" y="1664"/>
                  </a:cubicBezTo>
                  <a:cubicBezTo>
                    <a:pt x="17622" y="1664"/>
                    <a:pt x="17622" y="1664"/>
                    <a:pt x="17622" y="1664"/>
                  </a:cubicBezTo>
                  <a:moveTo>
                    <a:pt x="17622" y="0"/>
                  </a:moveTo>
                  <a:cubicBezTo>
                    <a:pt x="17622" y="0"/>
                    <a:pt x="17622" y="0"/>
                    <a:pt x="17622" y="0"/>
                  </a:cubicBezTo>
                  <a:cubicBezTo>
                    <a:pt x="12746" y="0"/>
                    <a:pt x="12746" y="0"/>
                    <a:pt x="12746" y="0"/>
                  </a:cubicBezTo>
                  <a:cubicBezTo>
                    <a:pt x="11674" y="0"/>
                    <a:pt x="10795" y="1070"/>
                    <a:pt x="10795" y="2401"/>
                  </a:cubicBezTo>
                  <a:cubicBezTo>
                    <a:pt x="10795" y="2485"/>
                    <a:pt x="10795" y="2485"/>
                    <a:pt x="10795" y="2485"/>
                  </a:cubicBezTo>
                  <a:cubicBezTo>
                    <a:pt x="3051" y="2485"/>
                    <a:pt x="3051" y="2485"/>
                    <a:pt x="3051" y="2485"/>
                  </a:cubicBezTo>
                  <a:cubicBezTo>
                    <a:pt x="1371" y="2485"/>
                    <a:pt x="0" y="4149"/>
                    <a:pt x="0" y="6182"/>
                  </a:cubicBezTo>
                  <a:cubicBezTo>
                    <a:pt x="0" y="17915"/>
                    <a:pt x="0" y="17915"/>
                    <a:pt x="0" y="17915"/>
                  </a:cubicBezTo>
                  <a:cubicBezTo>
                    <a:pt x="0" y="19948"/>
                    <a:pt x="1371" y="21600"/>
                    <a:pt x="3051" y="21600"/>
                  </a:cubicBezTo>
                  <a:cubicBezTo>
                    <a:pt x="18539" y="21600"/>
                    <a:pt x="18539" y="21600"/>
                    <a:pt x="18539" y="21600"/>
                  </a:cubicBezTo>
                  <a:cubicBezTo>
                    <a:pt x="20229" y="21600"/>
                    <a:pt x="21600" y="19948"/>
                    <a:pt x="21600" y="17915"/>
                  </a:cubicBezTo>
                  <a:cubicBezTo>
                    <a:pt x="21600" y="6182"/>
                    <a:pt x="21600" y="6182"/>
                    <a:pt x="21600" y="6182"/>
                  </a:cubicBezTo>
                  <a:cubicBezTo>
                    <a:pt x="21600" y="4803"/>
                    <a:pt x="20953" y="3329"/>
                    <a:pt x="19572" y="2758"/>
                  </a:cubicBezTo>
                  <a:cubicBezTo>
                    <a:pt x="19572" y="2401"/>
                    <a:pt x="19572" y="2401"/>
                    <a:pt x="19572" y="2401"/>
                  </a:cubicBezTo>
                  <a:cubicBezTo>
                    <a:pt x="19572" y="1070"/>
                    <a:pt x="18694" y="0"/>
                    <a:pt x="1762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20" name="Shape 320"/>
            <p:cNvSpPr/>
            <p:nvPr/>
          </p:nvSpPr>
          <p:spPr>
            <a:xfrm>
              <a:off x="359296" y="56508"/>
              <a:ext cx="132350" cy="5685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</p:grpSp>
      <p:grpSp>
        <p:nvGrpSpPr>
          <p:cNvPr id="326" name="Group 326"/>
          <p:cNvGrpSpPr/>
          <p:nvPr/>
        </p:nvGrpSpPr>
        <p:grpSpPr>
          <a:xfrm>
            <a:off x="9811498" y="2964807"/>
            <a:ext cx="616860" cy="500238"/>
            <a:chOff x="0" y="-1"/>
            <a:chExt cx="616858" cy="500237"/>
          </a:xfrm>
        </p:grpSpPr>
        <p:sp>
          <p:nvSpPr>
            <p:cNvPr id="322" name="Shape 322"/>
            <p:cNvSpPr/>
            <p:nvPr/>
          </p:nvSpPr>
          <p:spPr>
            <a:xfrm>
              <a:off x="180360" y="372561"/>
              <a:ext cx="127478" cy="127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40" y="21600"/>
                  </a:moveTo>
                  <a:cubicBezTo>
                    <a:pt x="4826" y="21600"/>
                    <a:pt x="0" y="16774"/>
                    <a:pt x="0" y="10760"/>
                  </a:cubicBezTo>
                  <a:cubicBezTo>
                    <a:pt x="0" y="4826"/>
                    <a:pt x="4826" y="0"/>
                    <a:pt x="10840" y="0"/>
                  </a:cubicBezTo>
                  <a:cubicBezTo>
                    <a:pt x="16774" y="0"/>
                    <a:pt x="21600" y="4826"/>
                    <a:pt x="21600" y="10760"/>
                  </a:cubicBezTo>
                  <a:cubicBezTo>
                    <a:pt x="21600" y="16774"/>
                    <a:pt x="16774" y="21600"/>
                    <a:pt x="10840" y="21600"/>
                  </a:cubicBezTo>
                  <a:close/>
                  <a:moveTo>
                    <a:pt x="10840" y="7200"/>
                  </a:moveTo>
                  <a:cubicBezTo>
                    <a:pt x="8862" y="7200"/>
                    <a:pt x="7200" y="8782"/>
                    <a:pt x="7200" y="10760"/>
                  </a:cubicBezTo>
                  <a:cubicBezTo>
                    <a:pt x="7200" y="12738"/>
                    <a:pt x="8862" y="14400"/>
                    <a:pt x="10840" y="14400"/>
                  </a:cubicBezTo>
                  <a:cubicBezTo>
                    <a:pt x="12818" y="14400"/>
                    <a:pt x="14400" y="12738"/>
                    <a:pt x="14400" y="10760"/>
                  </a:cubicBezTo>
                  <a:cubicBezTo>
                    <a:pt x="14400" y="8782"/>
                    <a:pt x="12818" y="7200"/>
                    <a:pt x="10840" y="72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23" name="Shape 323"/>
            <p:cNvSpPr/>
            <p:nvPr/>
          </p:nvSpPr>
          <p:spPr>
            <a:xfrm>
              <a:off x="392886" y="372561"/>
              <a:ext cx="127675" cy="127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40" y="7200"/>
                  </a:moveTo>
                  <a:cubicBezTo>
                    <a:pt x="12818" y="7200"/>
                    <a:pt x="14400" y="8782"/>
                    <a:pt x="14400" y="10760"/>
                  </a:cubicBezTo>
                  <a:cubicBezTo>
                    <a:pt x="14400" y="12738"/>
                    <a:pt x="12818" y="14400"/>
                    <a:pt x="10840" y="14400"/>
                  </a:cubicBezTo>
                  <a:cubicBezTo>
                    <a:pt x="8862" y="14400"/>
                    <a:pt x="7200" y="12738"/>
                    <a:pt x="7200" y="10760"/>
                  </a:cubicBezTo>
                  <a:cubicBezTo>
                    <a:pt x="7200" y="8782"/>
                    <a:pt x="8862" y="7200"/>
                    <a:pt x="10840" y="7200"/>
                  </a:cubicBezTo>
                  <a:moveTo>
                    <a:pt x="10840" y="0"/>
                  </a:moveTo>
                  <a:cubicBezTo>
                    <a:pt x="4905" y="0"/>
                    <a:pt x="0" y="4826"/>
                    <a:pt x="0" y="10760"/>
                  </a:cubicBezTo>
                  <a:cubicBezTo>
                    <a:pt x="0" y="16774"/>
                    <a:pt x="4905" y="21600"/>
                    <a:pt x="10840" y="21600"/>
                  </a:cubicBezTo>
                  <a:cubicBezTo>
                    <a:pt x="16774" y="21600"/>
                    <a:pt x="21600" y="16774"/>
                    <a:pt x="21600" y="10760"/>
                  </a:cubicBezTo>
                  <a:cubicBezTo>
                    <a:pt x="21600" y="4826"/>
                    <a:pt x="16774" y="0"/>
                    <a:pt x="1084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24" name="Shape 324"/>
            <p:cNvSpPr/>
            <p:nvPr/>
          </p:nvSpPr>
          <p:spPr>
            <a:xfrm>
              <a:off x="0" y="-2"/>
              <a:ext cx="574235" cy="340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69" y="18930"/>
                  </a:moveTo>
                  <a:cubicBezTo>
                    <a:pt x="5185" y="0"/>
                    <a:pt x="5185" y="0"/>
                    <a:pt x="5185" y="0"/>
                  </a:cubicBezTo>
                  <a:cubicBezTo>
                    <a:pt x="3216" y="0"/>
                    <a:pt x="3216" y="0"/>
                    <a:pt x="3216" y="0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352" y="0"/>
                    <a:pt x="0" y="623"/>
                    <a:pt x="0" y="1365"/>
                  </a:cubicBezTo>
                  <a:cubicBezTo>
                    <a:pt x="0" y="2107"/>
                    <a:pt x="352" y="2700"/>
                    <a:pt x="808" y="2700"/>
                  </a:cubicBezTo>
                  <a:cubicBezTo>
                    <a:pt x="808" y="2700"/>
                    <a:pt x="826" y="2700"/>
                    <a:pt x="844" y="2700"/>
                  </a:cubicBezTo>
                  <a:cubicBezTo>
                    <a:pt x="3779" y="2700"/>
                    <a:pt x="3779" y="2700"/>
                    <a:pt x="3779" y="2700"/>
                  </a:cubicBezTo>
                  <a:cubicBezTo>
                    <a:pt x="6063" y="21600"/>
                    <a:pt x="6063" y="21600"/>
                    <a:pt x="6063" y="21600"/>
                  </a:cubicBezTo>
                  <a:cubicBezTo>
                    <a:pt x="8506" y="21600"/>
                    <a:pt x="8506" y="21600"/>
                    <a:pt x="8506" y="21600"/>
                  </a:cubicBezTo>
                  <a:cubicBezTo>
                    <a:pt x="20792" y="21600"/>
                    <a:pt x="20792" y="21600"/>
                    <a:pt x="20792" y="21600"/>
                  </a:cubicBezTo>
                  <a:cubicBezTo>
                    <a:pt x="20792" y="21600"/>
                    <a:pt x="20792" y="21600"/>
                    <a:pt x="20792" y="21600"/>
                  </a:cubicBezTo>
                  <a:cubicBezTo>
                    <a:pt x="20809" y="21600"/>
                    <a:pt x="20809" y="21600"/>
                    <a:pt x="20809" y="21600"/>
                  </a:cubicBezTo>
                  <a:cubicBezTo>
                    <a:pt x="20827" y="21600"/>
                    <a:pt x="20827" y="21600"/>
                    <a:pt x="20827" y="21600"/>
                  </a:cubicBezTo>
                  <a:cubicBezTo>
                    <a:pt x="20827" y="21600"/>
                    <a:pt x="20827" y="21600"/>
                    <a:pt x="20827" y="21600"/>
                  </a:cubicBezTo>
                  <a:cubicBezTo>
                    <a:pt x="21248" y="21570"/>
                    <a:pt x="21600" y="21007"/>
                    <a:pt x="21600" y="20265"/>
                  </a:cubicBezTo>
                  <a:cubicBezTo>
                    <a:pt x="21600" y="19523"/>
                    <a:pt x="21248" y="18900"/>
                    <a:pt x="20792" y="18900"/>
                  </a:cubicBezTo>
                  <a:lnTo>
                    <a:pt x="7469" y="1893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25" name="Shape 325"/>
            <p:cNvSpPr/>
            <p:nvPr/>
          </p:nvSpPr>
          <p:spPr>
            <a:xfrm>
              <a:off x="191608" y="42623"/>
              <a:ext cx="425252" cy="212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348" y="17280"/>
                  </a:moveTo>
                  <a:cubicBezTo>
                    <a:pt x="3228" y="17280"/>
                    <a:pt x="3228" y="17280"/>
                    <a:pt x="3228" y="17280"/>
                  </a:cubicBezTo>
                  <a:cubicBezTo>
                    <a:pt x="2635" y="17280"/>
                    <a:pt x="2160" y="18277"/>
                    <a:pt x="2160" y="19464"/>
                  </a:cubicBezTo>
                  <a:cubicBezTo>
                    <a:pt x="2160" y="20651"/>
                    <a:pt x="2635" y="21600"/>
                    <a:pt x="3228" y="21600"/>
                  </a:cubicBezTo>
                  <a:cubicBezTo>
                    <a:pt x="18348" y="21600"/>
                    <a:pt x="18348" y="21600"/>
                    <a:pt x="18348" y="21600"/>
                  </a:cubicBezTo>
                  <a:cubicBezTo>
                    <a:pt x="18965" y="21600"/>
                    <a:pt x="19440" y="20651"/>
                    <a:pt x="19440" y="19464"/>
                  </a:cubicBezTo>
                  <a:cubicBezTo>
                    <a:pt x="19440" y="18277"/>
                    <a:pt x="18965" y="17280"/>
                    <a:pt x="18348" y="17280"/>
                  </a:cubicBezTo>
                  <a:close/>
                  <a:moveTo>
                    <a:pt x="19440" y="8640"/>
                  </a:moveTo>
                  <a:cubicBezTo>
                    <a:pt x="2160" y="8640"/>
                    <a:pt x="2160" y="8640"/>
                    <a:pt x="2160" y="8640"/>
                  </a:cubicBezTo>
                  <a:cubicBezTo>
                    <a:pt x="1567" y="8640"/>
                    <a:pt x="1068" y="9637"/>
                    <a:pt x="1068" y="10824"/>
                  </a:cubicBezTo>
                  <a:cubicBezTo>
                    <a:pt x="1068" y="12011"/>
                    <a:pt x="1567" y="12960"/>
                    <a:pt x="2160" y="12960"/>
                  </a:cubicBezTo>
                  <a:cubicBezTo>
                    <a:pt x="19440" y="12960"/>
                    <a:pt x="19440" y="12960"/>
                    <a:pt x="19440" y="12960"/>
                  </a:cubicBezTo>
                  <a:cubicBezTo>
                    <a:pt x="20033" y="12960"/>
                    <a:pt x="20508" y="12011"/>
                    <a:pt x="20508" y="10824"/>
                  </a:cubicBezTo>
                  <a:cubicBezTo>
                    <a:pt x="20508" y="9637"/>
                    <a:pt x="20033" y="8640"/>
                    <a:pt x="19440" y="8640"/>
                  </a:cubicBezTo>
                  <a:close/>
                  <a:moveTo>
                    <a:pt x="20508" y="0"/>
                  </a:moveTo>
                  <a:cubicBezTo>
                    <a:pt x="1068" y="0"/>
                    <a:pt x="1068" y="0"/>
                    <a:pt x="1068" y="0"/>
                  </a:cubicBezTo>
                  <a:cubicBezTo>
                    <a:pt x="475" y="0"/>
                    <a:pt x="0" y="997"/>
                    <a:pt x="0" y="2184"/>
                  </a:cubicBezTo>
                  <a:cubicBezTo>
                    <a:pt x="0" y="3371"/>
                    <a:pt x="475" y="4320"/>
                    <a:pt x="1068" y="4320"/>
                  </a:cubicBezTo>
                  <a:cubicBezTo>
                    <a:pt x="20508" y="4320"/>
                    <a:pt x="20508" y="4320"/>
                    <a:pt x="20508" y="4320"/>
                  </a:cubicBezTo>
                  <a:cubicBezTo>
                    <a:pt x="21125" y="4320"/>
                    <a:pt x="21600" y="3371"/>
                    <a:pt x="21600" y="2184"/>
                  </a:cubicBezTo>
                  <a:cubicBezTo>
                    <a:pt x="21600" y="997"/>
                    <a:pt x="21125" y="0"/>
                    <a:pt x="205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</p:grpSp>
      <p:grpSp>
        <p:nvGrpSpPr>
          <p:cNvPr id="335" name="Group 335"/>
          <p:cNvGrpSpPr/>
          <p:nvPr/>
        </p:nvGrpSpPr>
        <p:grpSpPr>
          <a:xfrm>
            <a:off x="4539718" y="2912254"/>
            <a:ext cx="386776" cy="514639"/>
            <a:chOff x="-1" y="0"/>
            <a:chExt cx="386775" cy="514637"/>
          </a:xfrm>
        </p:grpSpPr>
        <p:sp>
          <p:nvSpPr>
            <p:cNvPr id="327" name="Shape 327"/>
            <p:cNvSpPr/>
            <p:nvPr/>
          </p:nvSpPr>
          <p:spPr>
            <a:xfrm>
              <a:off x="67295" y="356667"/>
              <a:ext cx="257851" cy="15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5" y="0"/>
                  </a:moveTo>
                  <a:cubicBezTo>
                    <a:pt x="282" y="0"/>
                    <a:pt x="0" y="5684"/>
                    <a:pt x="0" y="11368"/>
                  </a:cubicBezTo>
                  <a:cubicBezTo>
                    <a:pt x="0" y="17053"/>
                    <a:pt x="282" y="21600"/>
                    <a:pt x="635" y="21600"/>
                  </a:cubicBezTo>
                  <a:cubicBezTo>
                    <a:pt x="20965" y="21600"/>
                    <a:pt x="20965" y="21600"/>
                    <a:pt x="20965" y="21600"/>
                  </a:cubicBezTo>
                  <a:cubicBezTo>
                    <a:pt x="21318" y="21600"/>
                    <a:pt x="21600" y="17053"/>
                    <a:pt x="21600" y="11368"/>
                  </a:cubicBezTo>
                  <a:cubicBezTo>
                    <a:pt x="21600" y="5684"/>
                    <a:pt x="21318" y="0"/>
                    <a:pt x="20965" y="0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28" name="Shape 328"/>
            <p:cNvSpPr/>
            <p:nvPr/>
          </p:nvSpPr>
          <p:spPr>
            <a:xfrm>
              <a:off x="67295" y="405190"/>
              <a:ext cx="257851" cy="15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65" y="0"/>
                  </a:moveTo>
                  <a:cubicBezTo>
                    <a:pt x="635" y="0"/>
                    <a:pt x="635" y="0"/>
                    <a:pt x="635" y="0"/>
                  </a:cubicBezTo>
                  <a:cubicBezTo>
                    <a:pt x="282" y="0"/>
                    <a:pt x="0" y="4547"/>
                    <a:pt x="0" y="10232"/>
                  </a:cubicBezTo>
                  <a:cubicBezTo>
                    <a:pt x="0" y="17053"/>
                    <a:pt x="282" y="21600"/>
                    <a:pt x="635" y="21600"/>
                  </a:cubicBezTo>
                  <a:cubicBezTo>
                    <a:pt x="20965" y="21600"/>
                    <a:pt x="20965" y="21600"/>
                    <a:pt x="20965" y="21600"/>
                  </a:cubicBezTo>
                  <a:cubicBezTo>
                    <a:pt x="21318" y="21600"/>
                    <a:pt x="21600" y="17053"/>
                    <a:pt x="21600" y="10232"/>
                  </a:cubicBezTo>
                  <a:cubicBezTo>
                    <a:pt x="21600" y="4547"/>
                    <a:pt x="21318" y="0"/>
                    <a:pt x="2096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29" name="Shape 329"/>
            <p:cNvSpPr/>
            <p:nvPr/>
          </p:nvSpPr>
          <p:spPr>
            <a:xfrm>
              <a:off x="-2" y="-1"/>
              <a:ext cx="386776" cy="514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12" y="424"/>
                  </a:moveTo>
                  <a:cubicBezTo>
                    <a:pt x="16282" y="141"/>
                    <a:pt x="15812" y="0"/>
                    <a:pt x="15294" y="0"/>
                  </a:cubicBezTo>
                  <a:cubicBezTo>
                    <a:pt x="2682" y="0"/>
                    <a:pt x="2682" y="0"/>
                    <a:pt x="2682" y="0"/>
                  </a:cubicBezTo>
                  <a:cubicBezTo>
                    <a:pt x="1224" y="0"/>
                    <a:pt x="0" y="882"/>
                    <a:pt x="0" y="2012"/>
                  </a:cubicBezTo>
                  <a:cubicBezTo>
                    <a:pt x="0" y="19588"/>
                    <a:pt x="0" y="19588"/>
                    <a:pt x="0" y="19588"/>
                  </a:cubicBezTo>
                  <a:cubicBezTo>
                    <a:pt x="0" y="20718"/>
                    <a:pt x="1224" y="21600"/>
                    <a:pt x="2682" y="21600"/>
                  </a:cubicBezTo>
                  <a:cubicBezTo>
                    <a:pt x="18918" y="21600"/>
                    <a:pt x="18918" y="21600"/>
                    <a:pt x="18918" y="21600"/>
                  </a:cubicBezTo>
                  <a:cubicBezTo>
                    <a:pt x="20424" y="21600"/>
                    <a:pt x="21600" y="20718"/>
                    <a:pt x="21600" y="19588"/>
                  </a:cubicBezTo>
                  <a:cubicBezTo>
                    <a:pt x="21600" y="5400"/>
                    <a:pt x="21600" y="5400"/>
                    <a:pt x="21600" y="5400"/>
                  </a:cubicBezTo>
                  <a:cubicBezTo>
                    <a:pt x="21600" y="4871"/>
                    <a:pt x="21600" y="4482"/>
                    <a:pt x="16612" y="424"/>
                  </a:cubicBezTo>
                  <a:close/>
                  <a:moveTo>
                    <a:pt x="16188" y="2082"/>
                  </a:moveTo>
                  <a:cubicBezTo>
                    <a:pt x="17129" y="2824"/>
                    <a:pt x="18447" y="3988"/>
                    <a:pt x="19247" y="4729"/>
                  </a:cubicBezTo>
                  <a:cubicBezTo>
                    <a:pt x="16188" y="4729"/>
                    <a:pt x="16188" y="4729"/>
                    <a:pt x="16188" y="4729"/>
                  </a:cubicBezTo>
                  <a:lnTo>
                    <a:pt x="16188" y="2082"/>
                  </a:lnTo>
                  <a:close/>
                  <a:moveTo>
                    <a:pt x="19812" y="19588"/>
                  </a:moveTo>
                  <a:cubicBezTo>
                    <a:pt x="19812" y="19976"/>
                    <a:pt x="19388" y="20259"/>
                    <a:pt x="18918" y="20259"/>
                  </a:cubicBezTo>
                  <a:cubicBezTo>
                    <a:pt x="2682" y="20259"/>
                    <a:pt x="2682" y="20259"/>
                    <a:pt x="2682" y="20259"/>
                  </a:cubicBezTo>
                  <a:cubicBezTo>
                    <a:pt x="2212" y="20259"/>
                    <a:pt x="1788" y="19976"/>
                    <a:pt x="1788" y="19588"/>
                  </a:cubicBezTo>
                  <a:cubicBezTo>
                    <a:pt x="1788" y="2012"/>
                    <a:pt x="1788" y="2012"/>
                    <a:pt x="1788" y="2012"/>
                  </a:cubicBezTo>
                  <a:cubicBezTo>
                    <a:pt x="1788" y="1659"/>
                    <a:pt x="2212" y="1341"/>
                    <a:pt x="2682" y="1341"/>
                  </a:cubicBezTo>
                  <a:cubicBezTo>
                    <a:pt x="14400" y="1341"/>
                    <a:pt x="14400" y="1341"/>
                    <a:pt x="14400" y="1341"/>
                  </a:cubicBezTo>
                  <a:cubicBezTo>
                    <a:pt x="14400" y="6071"/>
                    <a:pt x="14400" y="6071"/>
                    <a:pt x="14400" y="6071"/>
                  </a:cubicBezTo>
                  <a:cubicBezTo>
                    <a:pt x="19812" y="6071"/>
                    <a:pt x="19812" y="6071"/>
                    <a:pt x="19812" y="6071"/>
                  </a:cubicBezTo>
                  <a:lnTo>
                    <a:pt x="19812" y="1958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30" name="Shape 330"/>
            <p:cNvSpPr/>
            <p:nvPr/>
          </p:nvSpPr>
          <p:spPr>
            <a:xfrm>
              <a:off x="63753" y="80046"/>
              <a:ext cx="161866" cy="32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7" y="21600"/>
                  </a:moveTo>
                  <a:cubicBezTo>
                    <a:pt x="19462" y="21600"/>
                    <a:pt x="19462" y="21600"/>
                    <a:pt x="19462" y="21600"/>
                  </a:cubicBezTo>
                  <a:cubicBezTo>
                    <a:pt x="20588" y="21600"/>
                    <a:pt x="21600" y="16615"/>
                    <a:pt x="21600" y="11077"/>
                  </a:cubicBezTo>
                  <a:cubicBezTo>
                    <a:pt x="21600" y="4985"/>
                    <a:pt x="20588" y="0"/>
                    <a:pt x="19462" y="0"/>
                  </a:cubicBezTo>
                  <a:cubicBezTo>
                    <a:pt x="2137" y="0"/>
                    <a:pt x="2137" y="0"/>
                    <a:pt x="2137" y="0"/>
                  </a:cubicBezTo>
                  <a:cubicBezTo>
                    <a:pt x="1012" y="0"/>
                    <a:pt x="0" y="4985"/>
                    <a:pt x="0" y="11077"/>
                  </a:cubicBezTo>
                  <a:cubicBezTo>
                    <a:pt x="0" y="16615"/>
                    <a:pt x="1012" y="21600"/>
                    <a:pt x="2137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31" name="Shape 331"/>
            <p:cNvSpPr/>
            <p:nvPr/>
          </p:nvSpPr>
          <p:spPr>
            <a:xfrm>
              <a:off x="63753" y="160447"/>
              <a:ext cx="161866" cy="16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5" y="21600"/>
                  </a:moveTo>
                  <a:cubicBezTo>
                    <a:pt x="20475" y="21600"/>
                    <a:pt x="20475" y="21600"/>
                    <a:pt x="20475" y="21600"/>
                  </a:cubicBezTo>
                  <a:cubicBezTo>
                    <a:pt x="21150" y="21600"/>
                    <a:pt x="21600" y="17053"/>
                    <a:pt x="21600" y="11368"/>
                  </a:cubicBezTo>
                  <a:cubicBezTo>
                    <a:pt x="21600" y="4547"/>
                    <a:pt x="21150" y="0"/>
                    <a:pt x="20475" y="0"/>
                  </a:cubicBezTo>
                  <a:cubicBezTo>
                    <a:pt x="1125" y="0"/>
                    <a:pt x="1125" y="0"/>
                    <a:pt x="1125" y="0"/>
                  </a:cubicBezTo>
                  <a:cubicBezTo>
                    <a:pt x="562" y="0"/>
                    <a:pt x="0" y="4547"/>
                    <a:pt x="0" y="11368"/>
                  </a:cubicBezTo>
                  <a:cubicBezTo>
                    <a:pt x="0" y="17053"/>
                    <a:pt x="562" y="21600"/>
                    <a:pt x="1125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32" name="Shape 332"/>
            <p:cNvSpPr/>
            <p:nvPr/>
          </p:nvSpPr>
          <p:spPr>
            <a:xfrm>
              <a:off x="63753" y="209325"/>
              <a:ext cx="258914" cy="15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32"/>
                  </a:moveTo>
                  <a:cubicBezTo>
                    <a:pt x="0" y="15916"/>
                    <a:pt x="352" y="21600"/>
                    <a:pt x="704" y="21600"/>
                  </a:cubicBezTo>
                  <a:cubicBezTo>
                    <a:pt x="20896" y="21600"/>
                    <a:pt x="20896" y="21600"/>
                    <a:pt x="20896" y="21600"/>
                  </a:cubicBezTo>
                  <a:cubicBezTo>
                    <a:pt x="21248" y="21600"/>
                    <a:pt x="21600" y="15916"/>
                    <a:pt x="21600" y="10232"/>
                  </a:cubicBezTo>
                  <a:cubicBezTo>
                    <a:pt x="21600" y="4547"/>
                    <a:pt x="21248" y="0"/>
                    <a:pt x="20896" y="0"/>
                  </a:cubicBezTo>
                  <a:cubicBezTo>
                    <a:pt x="704" y="0"/>
                    <a:pt x="704" y="0"/>
                    <a:pt x="704" y="0"/>
                  </a:cubicBezTo>
                  <a:cubicBezTo>
                    <a:pt x="352" y="0"/>
                    <a:pt x="0" y="4547"/>
                    <a:pt x="0" y="1023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33" name="Shape 333"/>
            <p:cNvSpPr/>
            <p:nvPr/>
          </p:nvSpPr>
          <p:spPr>
            <a:xfrm>
              <a:off x="63753" y="305309"/>
              <a:ext cx="258914" cy="16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96" y="21600"/>
                  </a:moveTo>
                  <a:cubicBezTo>
                    <a:pt x="21248" y="21600"/>
                    <a:pt x="21600" y="16200"/>
                    <a:pt x="21600" y="10800"/>
                  </a:cubicBezTo>
                  <a:cubicBezTo>
                    <a:pt x="21600" y="5400"/>
                    <a:pt x="21248" y="0"/>
                    <a:pt x="20896" y="0"/>
                  </a:cubicBezTo>
                  <a:cubicBezTo>
                    <a:pt x="704" y="0"/>
                    <a:pt x="704" y="0"/>
                    <a:pt x="704" y="0"/>
                  </a:cubicBezTo>
                  <a:cubicBezTo>
                    <a:pt x="352" y="0"/>
                    <a:pt x="0" y="5400"/>
                    <a:pt x="0" y="10800"/>
                  </a:cubicBezTo>
                  <a:cubicBezTo>
                    <a:pt x="0" y="16200"/>
                    <a:pt x="352" y="21600"/>
                    <a:pt x="704" y="21600"/>
                  </a:cubicBezTo>
                  <a:lnTo>
                    <a:pt x="20896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34" name="Shape 334"/>
            <p:cNvSpPr/>
            <p:nvPr/>
          </p:nvSpPr>
          <p:spPr>
            <a:xfrm>
              <a:off x="63753" y="257140"/>
              <a:ext cx="242975" cy="16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0" y="21600"/>
                  </a:moveTo>
                  <a:cubicBezTo>
                    <a:pt x="20850" y="21600"/>
                    <a:pt x="20850" y="21600"/>
                    <a:pt x="20850" y="21600"/>
                  </a:cubicBezTo>
                  <a:cubicBezTo>
                    <a:pt x="21225" y="21600"/>
                    <a:pt x="21600" y="17053"/>
                    <a:pt x="21600" y="11368"/>
                  </a:cubicBezTo>
                  <a:cubicBezTo>
                    <a:pt x="21600" y="4547"/>
                    <a:pt x="21225" y="0"/>
                    <a:pt x="20850" y="0"/>
                  </a:cubicBezTo>
                  <a:cubicBezTo>
                    <a:pt x="750" y="0"/>
                    <a:pt x="750" y="0"/>
                    <a:pt x="750" y="0"/>
                  </a:cubicBezTo>
                  <a:cubicBezTo>
                    <a:pt x="375" y="0"/>
                    <a:pt x="0" y="4547"/>
                    <a:pt x="0" y="11368"/>
                  </a:cubicBezTo>
                  <a:cubicBezTo>
                    <a:pt x="0" y="17053"/>
                    <a:pt x="375" y="21600"/>
                    <a:pt x="750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oup 340"/>
          <p:cNvGrpSpPr/>
          <p:nvPr/>
        </p:nvGrpSpPr>
        <p:grpSpPr>
          <a:xfrm>
            <a:off x="1817663" y="2732645"/>
            <a:ext cx="8722067" cy="1683601"/>
            <a:chOff x="0" y="130227"/>
            <a:chExt cx="8722066" cy="1683600"/>
          </a:xfrm>
        </p:grpSpPr>
        <p:sp>
          <p:nvSpPr>
            <p:cNvPr id="337" name="Shape 337"/>
            <p:cNvSpPr/>
            <p:nvPr/>
          </p:nvSpPr>
          <p:spPr>
            <a:xfrm>
              <a:off x="0" y="206261"/>
              <a:ext cx="7912283" cy="1551058"/>
            </a:xfrm>
            <a:prstGeom prst="rect">
              <a:avLst/>
            </a:prstGeom>
            <a:solidFill>
              <a:srgbClr val="0F6FC6"/>
            </a:solidFill>
            <a:ln w="25400" cap="flat">
              <a:solidFill>
                <a:srgbClr val="0F6FC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338" name="Shape 338"/>
            <p:cNvSpPr/>
            <p:nvPr/>
          </p:nvSpPr>
          <p:spPr>
            <a:xfrm rot="5400000">
              <a:off x="7475373" y="567134"/>
              <a:ext cx="1683600" cy="809785"/>
            </a:xfrm>
            <a:prstGeom prst="triangle">
              <a:avLst/>
            </a:prstGeom>
            <a:solidFill>
              <a:srgbClr val="0F6FC6"/>
            </a:solidFill>
            <a:ln w="25400" cap="flat">
              <a:solidFill>
                <a:srgbClr val="0F6FC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339" name="Shape 339"/>
            <p:cNvSpPr/>
            <p:nvPr/>
          </p:nvSpPr>
          <p:spPr>
            <a:xfrm>
              <a:off x="5014025" y="557034"/>
              <a:ext cx="1410970" cy="828675"/>
            </a:xfrm>
            <a:prstGeom prst="rect">
              <a:avLst/>
            </a:prstGeom>
            <a:solidFill>
              <a:srgbClr val="0F6FC6"/>
            </a:solidFill>
            <a:ln w="9525" cap="flat">
              <a:solidFill>
                <a:srgbClr val="0F6FC6"/>
              </a:solidFill>
              <a:prstDash val="solid"/>
              <a:round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800" spc="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>
                  <a:sym typeface="+mn-ea"/>
                </a:rPr>
                <a:t>概述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345" name="Group 345"/>
          <p:cNvGrpSpPr/>
          <p:nvPr/>
        </p:nvGrpSpPr>
        <p:grpSpPr>
          <a:xfrm>
            <a:off x="2081803" y="1831085"/>
            <a:ext cx="3493225" cy="3493225"/>
            <a:chOff x="0" y="0"/>
            <a:chExt cx="3493223" cy="3493223"/>
          </a:xfrm>
        </p:grpSpPr>
        <p:sp>
          <p:nvSpPr>
            <p:cNvPr id="341" name="Shape 341"/>
            <p:cNvSpPr/>
            <p:nvPr/>
          </p:nvSpPr>
          <p:spPr>
            <a:xfrm>
              <a:off x="263460" y="155473"/>
              <a:ext cx="2999383" cy="303595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342" name="Shape 342"/>
            <p:cNvSpPr/>
            <p:nvPr/>
          </p:nvSpPr>
          <p:spPr>
            <a:xfrm>
              <a:off x="585897" y="582641"/>
              <a:ext cx="2321437" cy="2321437"/>
            </a:xfrm>
            <a:prstGeom prst="ellipse">
              <a:avLst/>
            </a:prstGeom>
            <a:solidFill>
              <a:srgbClr val="0F6FC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343" name="Shape 343"/>
            <p:cNvSpPr/>
            <p:nvPr/>
          </p:nvSpPr>
          <p:spPr>
            <a:xfrm>
              <a:off x="-1" y="-1"/>
              <a:ext cx="3493225" cy="3493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50" y="10800"/>
                  </a:moveTo>
                  <a:cubicBezTo>
                    <a:pt x="1850" y="15743"/>
                    <a:pt x="5857" y="19750"/>
                    <a:pt x="10800" y="19750"/>
                  </a:cubicBezTo>
                  <a:cubicBezTo>
                    <a:pt x="15743" y="19750"/>
                    <a:pt x="19750" y="15743"/>
                    <a:pt x="19750" y="10800"/>
                  </a:cubicBezTo>
                  <a:cubicBezTo>
                    <a:pt x="19750" y="5857"/>
                    <a:pt x="15743" y="1850"/>
                    <a:pt x="10800" y="1850"/>
                  </a:cubicBezTo>
                  <a:cubicBezTo>
                    <a:pt x="5857" y="1850"/>
                    <a:pt x="1850" y="5857"/>
                    <a:pt x="185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2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344" name="Shape 344"/>
            <p:cNvSpPr/>
            <p:nvPr/>
          </p:nvSpPr>
          <p:spPr>
            <a:xfrm>
              <a:off x="792077" y="627010"/>
              <a:ext cx="1912301" cy="19051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28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01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13460" y="1187450"/>
            <a:ext cx="10125710" cy="3136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所谓海量数据处理，是指基于海量数据的存储、处理、和操作。正因为数据量太大，所以导致要么无法在较短时间内迅速解决，要么无法一次性装入内存。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1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）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针对时间问题，可以采用巧妙的算法搭配合适的数据结构（如布隆过滤器、哈希、位图、堆、数据库索引、倒排索引、Trie树）来解决；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2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）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对于空间问题，可以采取分而治之（哈希映射）的方法，也就是说，把规模大的数据转化为规模小的，从而各个击破。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我们今天主要介绍：散列分治、位图和布隆过滤器。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roup 617"/>
          <p:cNvGrpSpPr/>
          <p:nvPr/>
        </p:nvGrpSpPr>
        <p:grpSpPr>
          <a:xfrm>
            <a:off x="1817663" y="2413327"/>
            <a:ext cx="8722067" cy="2305685"/>
            <a:chOff x="0" y="-150991"/>
            <a:chExt cx="8722066" cy="2305683"/>
          </a:xfrm>
        </p:grpSpPr>
        <p:sp>
          <p:nvSpPr>
            <p:cNvPr id="614" name="Shape 614"/>
            <p:cNvSpPr/>
            <p:nvPr/>
          </p:nvSpPr>
          <p:spPr>
            <a:xfrm>
              <a:off x="0" y="206261"/>
              <a:ext cx="7912283" cy="1551058"/>
            </a:xfrm>
            <a:prstGeom prst="rect">
              <a:avLst/>
            </a:prstGeom>
            <a:solidFill>
              <a:srgbClr val="10CF9B"/>
            </a:solidFill>
            <a:ln w="25400" cap="flat">
              <a:solidFill>
                <a:srgbClr val="10CF9B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615" name="Shape 615"/>
            <p:cNvSpPr/>
            <p:nvPr/>
          </p:nvSpPr>
          <p:spPr>
            <a:xfrm rot="5400000">
              <a:off x="7475373" y="567134"/>
              <a:ext cx="1683600" cy="809785"/>
            </a:xfrm>
            <a:prstGeom prst="triangle">
              <a:avLst/>
            </a:prstGeom>
            <a:solidFill>
              <a:srgbClr val="10CF9B"/>
            </a:solidFill>
            <a:ln w="25400" cap="flat">
              <a:solidFill>
                <a:srgbClr val="10CF9B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616" name="Shape 616"/>
            <p:cNvSpPr/>
            <p:nvPr/>
          </p:nvSpPr>
          <p:spPr>
            <a:xfrm>
              <a:off x="3839845" y="-150991"/>
              <a:ext cx="3404870" cy="2305683"/>
            </a:xfrm>
            <a:prstGeom prst="rect">
              <a:avLst/>
            </a:prstGeom>
            <a:solidFill>
              <a:srgbClr val="10CF9B"/>
            </a:solidFill>
            <a:ln w="9525" cap="flat">
              <a:solidFill>
                <a:srgbClr val="10CF9B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4800" spc="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lvl1pPr>
            </a:lstStyle>
            <a:p>
              <a:endParaRPr lang="zh-CN" altLang="en-US"/>
            </a:p>
            <a:p>
              <a:r>
                <a:rPr lang="zh-CN" altLang="en-US"/>
                <a:t>  散列分治</a:t>
              </a:r>
              <a:endParaRPr lang="zh-CN" altLang="en-US"/>
            </a:p>
            <a:p>
              <a:endParaRPr lang="zh-CN">
                <a:sym typeface="+mn-ea"/>
              </a:endParaRPr>
            </a:p>
          </p:txBody>
        </p:sp>
      </p:grpSp>
      <p:grpSp>
        <p:nvGrpSpPr>
          <p:cNvPr id="622" name="Group 622"/>
          <p:cNvGrpSpPr/>
          <p:nvPr/>
        </p:nvGrpSpPr>
        <p:grpSpPr>
          <a:xfrm>
            <a:off x="2081803" y="1831085"/>
            <a:ext cx="3493225" cy="3493225"/>
            <a:chOff x="0" y="0"/>
            <a:chExt cx="3493223" cy="3493223"/>
          </a:xfrm>
        </p:grpSpPr>
        <p:sp>
          <p:nvSpPr>
            <p:cNvPr id="618" name="Shape 618"/>
            <p:cNvSpPr/>
            <p:nvPr/>
          </p:nvSpPr>
          <p:spPr>
            <a:xfrm>
              <a:off x="263460" y="155473"/>
              <a:ext cx="2999383" cy="303595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619" name="Shape 619"/>
            <p:cNvSpPr/>
            <p:nvPr/>
          </p:nvSpPr>
          <p:spPr>
            <a:xfrm>
              <a:off x="585897" y="582641"/>
              <a:ext cx="2321437" cy="2321437"/>
            </a:xfrm>
            <a:prstGeom prst="ellipse">
              <a:avLst/>
            </a:prstGeom>
            <a:solidFill>
              <a:srgbClr val="10CF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620" name="Shape 620"/>
            <p:cNvSpPr/>
            <p:nvPr/>
          </p:nvSpPr>
          <p:spPr>
            <a:xfrm>
              <a:off x="-1" y="-1"/>
              <a:ext cx="3493225" cy="3493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50" y="10800"/>
                  </a:moveTo>
                  <a:cubicBezTo>
                    <a:pt x="1850" y="15743"/>
                    <a:pt x="5857" y="19750"/>
                    <a:pt x="10800" y="19750"/>
                  </a:cubicBezTo>
                  <a:cubicBezTo>
                    <a:pt x="15743" y="19750"/>
                    <a:pt x="19750" y="15743"/>
                    <a:pt x="19750" y="10800"/>
                  </a:cubicBezTo>
                  <a:cubicBezTo>
                    <a:pt x="19750" y="5857"/>
                    <a:pt x="15743" y="1850"/>
                    <a:pt x="10800" y="1850"/>
                  </a:cubicBezTo>
                  <a:cubicBezTo>
                    <a:pt x="5857" y="1850"/>
                    <a:pt x="1850" y="5857"/>
                    <a:pt x="185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2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621" name="Shape 621"/>
            <p:cNvSpPr/>
            <p:nvPr/>
          </p:nvSpPr>
          <p:spPr>
            <a:xfrm>
              <a:off x="792077" y="627010"/>
              <a:ext cx="1912301" cy="19051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28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02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93750" y="1071245"/>
            <a:ext cx="10435590" cy="2583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2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散列分治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对于海量数据而言，由于无法一次性装进内存处理，导致我们不得不把海量的数据通过散列映射分割成相应的小块数据，然后再针对各个小块数据通过hash_map进行统计或其它操作。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那什么是散列映射呢？简单来说，就是为了便于计算机在有限的内存中处理大量数据，我们通过一种映射散列的方式让数据均匀分布在对应的内存位置(如大数据通过取余的方式映射成小数存放在内存中，或大文件映射成多个小文件)，而这个映射散列方式便是我们通常所说的散列函数，设计的好的散列函数能让数据均匀分布而减少冲突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93750" y="1071245"/>
            <a:ext cx="10435590" cy="50761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ym typeface="Helvetica"/>
              </a:rPr>
              <a:t>2.1 </a:t>
            </a:r>
            <a:r>
              <a:rPr lang="zh-CN" altLang="en-US">
                <a:sym typeface="Helvetica"/>
              </a:rPr>
              <a:t>寻找</a:t>
            </a:r>
            <a:r>
              <a:rPr lang="en-US" altLang="zh-CN">
                <a:sym typeface="Helvetica"/>
              </a:rPr>
              <a:t>Top IP</a:t>
            </a:r>
            <a:endParaRPr lang="zh-CN" altLang="en-US"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Helvetica"/>
              </a:rPr>
              <a:t>海量日志数据，提取出某日访问百度次数最多的那个IP。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Helvetica"/>
              </a:rPr>
              <a:t>分析：针对数据太大，内存受限的情况，可以把大文件转化成（取模映射）小文件，从而大而化小，逐个处理。换言之，先映射，而后统计，最后排序。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Helvetica"/>
              </a:rPr>
              <a:t>解法：</a:t>
            </a:r>
            <a:endParaRPr lang="zh-CN" altLang="en-US"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Helvetica"/>
              </a:rPr>
              <a:t>1.分而治之/散列映射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Helvetica"/>
              </a:rPr>
              <a:t>首先把这一天访问百度日志的所有IP提取出来，然后逐个写入到一个大文件中，接着采用映射的方法，比如%1000，把整个大文件映射为1000个小文件。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Helvetica"/>
              </a:rPr>
              <a:t>2.hash_map统计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Helvetica"/>
              </a:rPr>
              <a:t>当大文件转化成了小文件，那么我们便可以采用hash_map(ip, value)来分别对1000个小文件中的IP进行频率统计，再找出每个小文件中出现频率最大的IP。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Helvetica"/>
              </a:rPr>
              <a:t>3.堆/快速排序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Helvetica"/>
              </a:rPr>
              <a:t>统计出1000个频率最大的IP后，依据各自频率的大小进行排序(可采取堆排序)，找出那个频率最大的IP，即为所求。</a:t>
            </a:r>
            <a:endParaRPr lang="zh-CN" altLang="en-US"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93750" y="1071245"/>
            <a:ext cx="10435590" cy="47986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ym typeface="Helvetica"/>
              </a:rPr>
              <a:t>2.2 </a:t>
            </a:r>
            <a:r>
              <a:rPr lang="zh-CN" altLang="en-US">
                <a:sym typeface="Helvetica"/>
              </a:rPr>
              <a:t>寻找</a:t>
            </a:r>
            <a:r>
              <a:rPr lang="en-US" altLang="zh-CN">
                <a:sym typeface="Helvetica"/>
              </a:rPr>
              <a:t>Top 10</a:t>
            </a:r>
            <a:endParaRPr lang="zh-CN" altLang="en-US"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ym typeface="Helvetica"/>
              </a:rPr>
              <a:t>2</a:t>
            </a:r>
            <a:r>
              <a:rPr lang="zh-CN" altLang="en-US">
                <a:sym typeface="Helvetica"/>
              </a:rPr>
              <a:t>）海量数据分布在100台电脑（或</a:t>
            </a:r>
            <a:r>
              <a:rPr lang="en-US" altLang="zh-CN">
                <a:sym typeface="Helvetica"/>
              </a:rPr>
              <a:t>100</a:t>
            </a:r>
            <a:r>
              <a:rPr lang="zh-CN" altLang="en-US">
                <a:sym typeface="Helvetica"/>
              </a:rPr>
              <a:t>个文件</a:t>
            </a:r>
            <a:r>
              <a:rPr lang="zh-CN" altLang="en-US">
                <a:sym typeface="Helvetica"/>
              </a:rPr>
              <a:t>）中，想个办法高效统计出这批数据的TOP10。</a:t>
            </a:r>
            <a:endParaRPr lang="zh-CN" altLang="en-US"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解法一：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如果同一个数据元素只出现在某一台机器中，那么可以采取以下步骤统计出现次数TOP10的数据元素：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1.堆排序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在每台电脑上求出TOP 10，可以采用包含10个元素的堆完成（TOP 10小，用最大堆，TOP 10大，用最小堆，比如求TOP10大，我们首先取前10个元素调整成最小堆，如果发现，然后扫描后面的数据，并与堆顶元素比较，如果比堆顶元素大，那么用该元素替换堆顶，然后再调整为最小堆。最后堆中的元素就是TOP 10大）。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2.组合归并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求出每台电脑上的TOP 10后，然后把这100台电脑上的TOP 10组合起来，共1000个数据，再利用上面类似的方法求出TOP 10就可以了。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4676</Words>
  <Application>WPS 演示</Application>
  <PresentationFormat>自定义</PresentationFormat>
  <Paragraphs>219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宋体</vt:lpstr>
      <vt:lpstr>Wingdings</vt:lpstr>
      <vt:lpstr>Helvetica</vt:lpstr>
      <vt:lpstr>Calibri</vt:lpstr>
      <vt:lpstr>微软雅黑</vt:lpstr>
      <vt:lpstr>Arial</vt:lpstr>
      <vt:lpstr>黑体</vt:lpstr>
      <vt:lpstr>Franklin Gothic Book</vt:lpstr>
      <vt:lpstr>Arial Unicode MS</vt:lpstr>
      <vt:lpstr>Franklin Gothic Medium</vt:lpstr>
      <vt:lpstr>Calibri</vt:lpstr>
      <vt:lpstr>Office 主题</vt:lpstr>
      <vt:lpstr>一条索引引发的血案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李泓蕴</dc:creator>
  <cp:lastModifiedBy>Administrator</cp:lastModifiedBy>
  <cp:revision>99</cp:revision>
  <dcterms:created xsi:type="dcterms:W3CDTF">2018-02-24T05:44:00Z</dcterms:created>
  <dcterms:modified xsi:type="dcterms:W3CDTF">2019-03-01T04:25:14Z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