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331" r:id="rId4"/>
    <p:sldId id="257" r:id="rId5"/>
    <p:sldId id="258" r:id="rId6"/>
    <p:sldId id="338" r:id="rId7"/>
    <p:sldId id="259" r:id="rId8"/>
    <p:sldId id="339" r:id="rId10"/>
    <p:sldId id="284" r:id="rId11"/>
    <p:sldId id="340" r:id="rId12"/>
    <p:sldId id="309" r:id="rId13"/>
    <p:sldId id="345" r:id="rId14"/>
    <p:sldId id="264" r:id="rId15"/>
    <p:sldId id="341" r:id="rId16"/>
    <p:sldId id="310" r:id="rId17"/>
    <p:sldId id="311" r:id="rId18"/>
    <p:sldId id="342" r:id="rId19"/>
    <p:sldId id="312" r:id="rId20"/>
    <p:sldId id="313" r:id="rId21"/>
    <p:sldId id="314" r:id="rId22"/>
    <p:sldId id="315" r:id="rId23"/>
    <p:sldId id="316" r:id="rId24"/>
    <p:sldId id="270" r:id="rId25"/>
    <p:sldId id="343" r:id="rId26"/>
    <p:sldId id="317" r:id="rId27"/>
    <p:sldId id="318" r:id="rId28"/>
    <p:sldId id="320" r:id="rId29"/>
    <p:sldId id="344" r:id="rId30"/>
    <p:sldId id="322" r:id="rId31"/>
    <p:sldId id="276" r:id="rId32"/>
    <p:sldId id="346" r:id="rId33"/>
    <p:sldId id="321" r:id="rId34"/>
    <p:sldId id="347" r:id="rId35"/>
    <p:sldId id="323" r:id="rId36"/>
    <p:sldId id="348" r:id="rId37"/>
    <p:sldId id="326" r:id="rId38"/>
    <p:sldId id="349" r:id="rId39"/>
    <p:sldId id="327" r:id="rId40"/>
    <p:sldId id="350" r:id="rId41"/>
    <p:sldId id="328" r:id="rId42"/>
    <p:sldId id="351" r:id="rId43"/>
    <p:sldId id="329" r:id="rId44"/>
    <p:sldId id="282" r:id="rId4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7CD1"/>
    <a:srgbClr val="15A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1080" y="-246"/>
      </p:cViewPr>
      <p:guideLst>
        <p:guide orient="horz" pos="2182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29" name="Shape 2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  <a:endParaRPr dirty="0"/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  <a:endParaRPr dirty="0"/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  <a:endParaRPr dirty="0"/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  <a:endParaRPr dirty="0"/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  <a:endParaRPr dirty="0"/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5" name="image6.pdf" descr="EMF 2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58898" y="403226"/>
            <a:ext cx="2308215" cy="60649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 hasCustomPrompt="1"/>
          </p:nvPr>
        </p:nvSpPr>
        <p:spPr>
          <a:xfrm>
            <a:off x="729564" y="365126"/>
            <a:ext cx="8922436" cy="7303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4" name="image6.pdf" descr="EMF 2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58898" y="403226"/>
            <a:ext cx="2308215" cy="60649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xfrm>
            <a:off x="8737600" y="6356351"/>
            <a:ext cx="358411" cy="35066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3" name="image6.pdf" descr="EMF 2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558898" y="403226"/>
            <a:ext cx="2308215" cy="60649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/>
          </p:cNvSpPr>
          <p:nvPr>
            <p:ph type="title" hasCustomPrompt="1"/>
          </p:nvPr>
        </p:nvSpPr>
        <p:spPr>
          <a:xfrm>
            <a:off x="1524000" y="2917646"/>
            <a:ext cx="9144000" cy="744717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t>标题文本</a:t>
            </a:r>
          </a:p>
        </p:txBody>
      </p:sp>
      <p:sp>
        <p:nvSpPr>
          <p:cNvPr id="221" name="Shape 221"/>
          <p:cNvSpPr>
            <a:spLocks noGrp="1"/>
          </p:cNvSpPr>
          <p:nvPr>
            <p:ph type="body" sz="quarter" idx="1" hasCustomPrompt="1"/>
          </p:nvPr>
        </p:nvSpPr>
        <p:spPr>
          <a:xfrm>
            <a:off x="7329524" y="4554537"/>
            <a:ext cx="3338475" cy="4584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SzTx/>
              <a:buFontTx/>
              <a:buNone/>
              <a:defRPr sz="20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fld id="{46E0ED07-AFB2-4B05-A42A-79FF6C8D88AE}" type="datetime2">
              <a:rPr lang="zh-CN" altLang="en-US" smtClean="0"/>
            </a:fld>
            <a:endParaRPr dirty="0"/>
          </a:p>
        </p:txBody>
      </p:sp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5" name="Shape 239"/>
          <p:cNvSpPr/>
          <p:nvPr userDrawn="1"/>
        </p:nvSpPr>
        <p:spPr>
          <a:xfrm>
            <a:off x="6064188" y="5720718"/>
            <a:ext cx="2530675" cy="1270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0CF9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p:txBody>
      </p:sp>
      <p:sp>
        <p:nvSpPr>
          <p:cNvPr id="6" name="Shape 240"/>
          <p:cNvSpPr/>
          <p:nvPr userDrawn="1"/>
        </p:nvSpPr>
        <p:spPr>
          <a:xfrm>
            <a:off x="9283699" y="4060457"/>
            <a:ext cx="5839005" cy="29302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F6FC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p:txBody>
      </p:sp>
      <p:sp>
        <p:nvSpPr>
          <p:cNvPr id="7" name="Shape 241"/>
          <p:cNvSpPr/>
          <p:nvPr userDrawn="1"/>
        </p:nvSpPr>
        <p:spPr>
          <a:xfrm>
            <a:off x="-1676401" y="4848640"/>
            <a:ext cx="5839005" cy="2930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BD0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p:txBody>
      </p:sp>
      <p:sp>
        <p:nvSpPr>
          <p:cNvPr id="8" name="Shape 241"/>
          <p:cNvSpPr/>
          <p:nvPr userDrawn="1"/>
        </p:nvSpPr>
        <p:spPr>
          <a:xfrm rot="5400000">
            <a:off x="-1143389" y="3879141"/>
            <a:ext cx="2857071" cy="1433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5A8E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dirty="0"/>
          </a:p>
        </p:txBody>
      </p:sp>
      <p:sp>
        <p:nvSpPr>
          <p:cNvPr id="9" name="Shape 241"/>
          <p:cNvSpPr/>
          <p:nvPr userDrawn="1"/>
        </p:nvSpPr>
        <p:spPr>
          <a:xfrm rot="10800000">
            <a:off x="7776095" y="5720718"/>
            <a:ext cx="2290930" cy="11496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07CD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dirty="0"/>
          </a:p>
        </p:txBody>
      </p:sp>
      <p:pic>
        <p:nvPicPr>
          <p:cNvPr id="11" name="image6.pdf" descr="EMF 2.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17419" y="728186"/>
            <a:ext cx="5357162" cy="140762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 0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sldNum" sz="quarter" idx="2"/>
          </p:nvPr>
        </p:nvSpPr>
        <p:spPr>
          <a:xfrm>
            <a:off x="8478978" y="6221731"/>
            <a:ext cx="258623" cy="2692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grpSp>
        <p:nvGrpSpPr>
          <p:cNvPr id="3" name="Group 1488"/>
          <p:cNvGrpSpPr/>
          <p:nvPr userDrawn="1"/>
        </p:nvGrpSpPr>
        <p:grpSpPr>
          <a:xfrm>
            <a:off x="5262244" y="2030033"/>
            <a:ext cx="4993373" cy="2348998"/>
            <a:chOff x="0" y="0"/>
            <a:chExt cx="4993371" cy="2348996"/>
          </a:xfrm>
        </p:grpSpPr>
        <p:sp>
          <p:nvSpPr>
            <p:cNvPr id="4" name="Shape 1486"/>
            <p:cNvSpPr/>
            <p:nvPr/>
          </p:nvSpPr>
          <p:spPr>
            <a:xfrm>
              <a:off x="0" y="-1"/>
              <a:ext cx="4168139" cy="151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8000" b="1">
                  <a:solidFill>
                    <a:srgbClr val="116FC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lvl1pPr>
            </a:lstStyle>
            <a:p>
              <a:r>
                <a:t>感谢观看</a:t>
              </a:r>
            </a:p>
          </p:txBody>
        </p:sp>
        <p:sp>
          <p:nvSpPr>
            <p:cNvPr id="5" name="Shape 1487"/>
            <p:cNvSpPr/>
            <p:nvPr/>
          </p:nvSpPr>
          <p:spPr>
            <a:xfrm>
              <a:off x="263068" y="1483408"/>
              <a:ext cx="4730305" cy="865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64493" tIns="64493" rIns="64493" bIns="64493" numCol="1" anchor="t">
              <a:spAutoFit/>
            </a:bodyPr>
            <a:lstStyle>
              <a:lvl1pPr>
                <a:defRPr sz="4800">
                  <a:solidFill>
                    <a:srgbClr val="0291D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lvl1pPr>
            </a:lstStyle>
            <a:p>
              <a:r>
                <a:t>THANK YOU</a:t>
              </a:r>
            </a:p>
          </p:txBody>
        </p:sp>
      </p:grpSp>
      <p:sp>
        <p:nvSpPr>
          <p:cNvPr id="6" name="Shape 1491"/>
          <p:cNvSpPr/>
          <p:nvPr userDrawn="1"/>
        </p:nvSpPr>
        <p:spPr>
          <a:xfrm>
            <a:off x="5344906" y="5534373"/>
            <a:ext cx="2699539" cy="1354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0CF9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p:txBody>
      </p:sp>
      <p:sp>
        <p:nvSpPr>
          <p:cNvPr id="7" name="Shape 1492"/>
          <p:cNvSpPr/>
          <p:nvPr userDrawn="1"/>
        </p:nvSpPr>
        <p:spPr>
          <a:xfrm>
            <a:off x="9017254" y="3734449"/>
            <a:ext cx="6346750" cy="31850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F6FC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p:txBody>
      </p:sp>
      <p:sp>
        <p:nvSpPr>
          <p:cNvPr id="8" name="Shape 1493"/>
          <p:cNvSpPr/>
          <p:nvPr userDrawn="1"/>
        </p:nvSpPr>
        <p:spPr>
          <a:xfrm>
            <a:off x="-636275" y="4075214"/>
            <a:ext cx="5839005" cy="2930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009D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dirty="0"/>
          </a:p>
        </p:txBody>
      </p:sp>
      <p:sp>
        <p:nvSpPr>
          <p:cNvPr id="9" name="Shape 1493"/>
          <p:cNvSpPr/>
          <p:nvPr userDrawn="1"/>
        </p:nvSpPr>
        <p:spPr>
          <a:xfrm rot="5400000">
            <a:off x="-2476946" y="2285250"/>
            <a:ext cx="5839005" cy="2930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15A8E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p:txBody>
      </p:sp>
      <p:sp>
        <p:nvSpPr>
          <p:cNvPr id="10" name="Shape 1493"/>
          <p:cNvSpPr/>
          <p:nvPr userDrawn="1"/>
        </p:nvSpPr>
        <p:spPr>
          <a:xfrm rot="10800000">
            <a:off x="7227553" y="5522721"/>
            <a:ext cx="2637531" cy="13236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107CD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p:txBody>
      </p:sp>
      <p:sp>
        <p:nvSpPr>
          <p:cNvPr id="11" name="文本框 5"/>
          <p:cNvSpPr txBox="1"/>
          <p:nvPr userDrawn="1"/>
        </p:nvSpPr>
        <p:spPr>
          <a:xfrm>
            <a:off x="893994" y="6300556"/>
            <a:ext cx="2786463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www.gomefinance.com.cn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13" name="image6.pdf" descr="EMF 2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558898" y="403226"/>
            <a:ext cx="2308215" cy="60649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095178" y="6404293"/>
            <a:ext cx="258623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/>
        </p:nvSpPr>
        <p:spPr>
          <a:xfrm>
            <a:off x="3028950" y="4649685"/>
            <a:ext cx="6134100" cy="5105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ctr">
              <a:defRPr sz="24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t>· 智慧 · 便捷 · 安全 · 高效 ·   </a:t>
            </a:r>
          </a:p>
        </p:txBody>
      </p:sp>
      <p:sp>
        <p:nvSpPr>
          <p:cNvPr id="239" name="Shape 239"/>
          <p:cNvSpPr/>
          <p:nvPr/>
        </p:nvSpPr>
        <p:spPr>
          <a:xfrm>
            <a:off x="6064188" y="5720718"/>
            <a:ext cx="2530675" cy="1270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0CF9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p:txBody>
      </p:sp>
      <p:sp>
        <p:nvSpPr>
          <p:cNvPr id="240" name="Shape 240"/>
          <p:cNvSpPr/>
          <p:nvPr/>
        </p:nvSpPr>
        <p:spPr>
          <a:xfrm>
            <a:off x="9283699" y="4060457"/>
            <a:ext cx="5839005" cy="29302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F6FC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p:txBody>
      </p:sp>
      <p:sp>
        <p:nvSpPr>
          <p:cNvPr id="241" name="Shape 241"/>
          <p:cNvSpPr/>
          <p:nvPr/>
        </p:nvSpPr>
        <p:spPr>
          <a:xfrm>
            <a:off x="-1676401" y="4848640"/>
            <a:ext cx="5839005" cy="2930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BD0D9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p:txBody>
      </p:sp>
      <p:sp>
        <p:nvSpPr>
          <p:cNvPr id="15" name="Shape 241"/>
          <p:cNvSpPr/>
          <p:nvPr/>
        </p:nvSpPr>
        <p:spPr>
          <a:xfrm rot="5400000">
            <a:off x="-1143389" y="3879141"/>
            <a:ext cx="2857071" cy="1433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5A8E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dirty="0"/>
          </a:p>
        </p:txBody>
      </p:sp>
      <p:sp>
        <p:nvSpPr>
          <p:cNvPr id="16" name="Shape 241"/>
          <p:cNvSpPr/>
          <p:nvPr/>
        </p:nvSpPr>
        <p:spPr>
          <a:xfrm rot="10800000">
            <a:off x="7776095" y="5720718"/>
            <a:ext cx="2290930" cy="11496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107CD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17060" y="2520950"/>
            <a:ext cx="4335145" cy="160528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美易分进件系统那些事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"/>
          </p:nvPr>
        </p:nvSpPr>
        <p:spPr>
          <a:xfrm>
            <a:off x="7520024" y="5296217"/>
            <a:ext cx="3338475" cy="45842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404985" y="4873625"/>
            <a:ext cx="93027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赵志强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/>
        </p:nvSpPr>
        <p:spPr>
          <a:xfrm>
            <a:off x="828990" y="522748"/>
            <a:ext cx="1529715" cy="36703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en-US"/>
              <a:t>1.3 </a:t>
            </a:r>
            <a:r>
              <a:rPr lang="zh-CN"/>
              <a:t>我的（</a:t>
            </a:r>
            <a:r>
              <a:rPr lang="en-US" altLang="zh-CN"/>
              <a:t>1</a:t>
            </a:r>
            <a:r>
              <a:rPr lang="zh-CN"/>
              <a:t>）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58545" y="1871980"/>
            <a:ext cx="907923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① 个人资料、用户头像            用户中心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25240" y="1638300"/>
            <a:ext cx="97536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同步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58545" y="2867660"/>
            <a:ext cx="907923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② 银行卡管理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58545" y="3893820"/>
            <a:ext cx="907923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③ 修改还款日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         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核心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842260" y="4077335"/>
            <a:ext cx="90678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" name="直接箭头连接符 3"/>
          <p:cNvCxnSpPr/>
          <p:nvPr/>
        </p:nvCxnSpPr>
        <p:spPr>
          <a:xfrm>
            <a:off x="3718560" y="2055495"/>
            <a:ext cx="108204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arrow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文本框 4"/>
          <p:cNvSpPr txBox="1"/>
          <p:nvPr/>
        </p:nvSpPr>
        <p:spPr>
          <a:xfrm>
            <a:off x="2849880" y="3710305"/>
            <a:ext cx="97536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设置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25240" y="2500630"/>
            <a:ext cx="129540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ym typeface="Helvetica"/>
              </a:rPr>
              <a:t>passport</a:t>
            </a:r>
            <a:endParaRPr kumimoji="0" lang="en-US" altLang="zh-CN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25240" y="3066415"/>
            <a:ext cx="5318760" cy="643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支付【添加银行卡时还需要同步到</a:t>
            </a:r>
            <a:r>
              <a:rPr kumimoji="0" lang="en-US" altLang="zh-CN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passport</a:t>
            </a:r>
            <a:r>
              <a:rPr kumimoji="0" lang="zh-CN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】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682240" y="3131820"/>
            <a:ext cx="1036320" cy="10287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直接箭头连接符 13"/>
          <p:cNvCxnSpPr/>
          <p:nvPr/>
        </p:nvCxnSpPr>
        <p:spPr>
          <a:xfrm flipH="1">
            <a:off x="2682240" y="2766060"/>
            <a:ext cx="1005840" cy="10160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文本框 14"/>
          <p:cNvSpPr txBox="1"/>
          <p:nvPr/>
        </p:nvSpPr>
        <p:spPr>
          <a:xfrm>
            <a:off x="2773680" y="3234690"/>
            <a:ext cx="97536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设置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43200" y="2399030"/>
            <a:ext cx="97536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获取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58545" y="4828540"/>
            <a:ext cx="907923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④ 常见问题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            H5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2529840" y="5012055"/>
            <a:ext cx="115824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文本框 19"/>
          <p:cNvSpPr txBox="1"/>
          <p:nvPr/>
        </p:nvSpPr>
        <p:spPr>
          <a:xfrm>
            <a:off x="2682240" y="4645025"/>
            <a:ext cx="97536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获取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/>
        </p:nvSpPr>
        <p:spPr>
          <a:xfrm>
            <a:off x="828989" y="522748"/>
            <a:ext cx="1529715" cy="36703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en-US"/>
              <a:t>1.3 </a:t>
            </a:r>
            <a:r>
              <a:rPr lang="zh-CN"/>
              <a:t>我的（</a:t>
            </a:r>
            <a:r>
              <a:rPr lang="en-US" altLang="zh-CN"/>
              <a:t>2</a:t>
            </a:r>
            <a:r>
              <a:rPr lang="zh-CN"/>
              <a:t>）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58545" y="1871980"/>
            <a:ext cx="907923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⑤ 站内信            征审、核心系统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8545" y="2791460"/>
            <a:ext cx="907923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⑥ 上传消费凭证见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3.4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2225040" y="2055495"/>
            <a:ext cx="11430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文本框 17"/>
          <p:cNvSpPr txBox="1"/>
          <p:nvPr/>
        </p:nvSpPr>
        <p:spPr>
          <a:xfrm>
            <a:off x="1058545" y="3756660"/>
            <a:ext cx="907923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⑦ 开具结清证明见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4.6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roup 617"/>
          <p:cNvGrpSpPr/>
          <p:nvPr/>
        </p:nvGrpSpPr>
        <p:grpSpPr>
          <a:xfrm>
            <a:off x="1817663" y="2732645"/>
            <a:ext cx="8722067" cy="1683601"/>
            <a:chOff x="0" y="130227"/>
            <a:chExt cx="8722066" cy="1683600"/>
          </a:xfrm>
        </p:grpSpPr>
        <p:sp>
          <p:nvSpPr>
            <p:cNvPr id="614" name="Shape 614"/>
            <p:cNvSpPr/>
            <p:nvPr/>
          </p:nvSpPr>
          <p:spPr>
            <a:xfrm>
              <a:off x="0" y="206261"/>
              <a:ext cx="7912283" cy="1551058"/>
            </a:xfrm>
            <a:prstGeom prst="rect">
              <a:avLst/>
            </a:prstGeom>
            <a:solidFill>
              <a:srgbClr val="10CF9B"/>
            </a:solidFill>
            <a:ln w="25400" cap="flat">
              <a:solidFill>
                <a:srgbClr val="10CF9B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615" name="Shape 615"/>
            <p:cNvSpPr/>
            <p:nvPr/>
          </p:nvSpPr>
          <p:spPr>
            <a:xfrm rot="5400000">
              <a:off x="7475373" y="567134"/>
              <a:ext cx="1683600" cy="809785"/>
            </a:xfrm>
            <a:prstGeom prst="triangle">
              <a:avLst/>
            </a:prstGeom>
            <a:solidFill>
              <a:srgbClr val="10CF9B"/>
            </a:solidFill>
            <a:ln w="25400" cap="flat">
              <a:solidFill>
                <a:srgbClr val="10CF9B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616" name="Shape 616"/>
            <p:cNvSpPr/>
            <p:nvPr/>
          </p:nvSpPr>
          <p:spPr>
            <a:xfrm>
              <a:off x="3757360" y="537984"/>
              <a:ext cx="4477358" cy="828675"/>
            </a:xfrm>
            <a:prstGeom prst="rect">
              <a:avLst/>
            </a:prstGeom>
            <a:solidFill>
              <a:srgbClr val="10CF9B"/>
            </a:solidFill>
            <a:ln w="9525" cap="flat">
              <a:solidFill>
                <a:srgbClr val="10CF9B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4800" spc="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lvl1pPr>
            </a:lstStyle>
            <a:p>
              <a:r>
                <a:rPr lang="zh-CN">
                  <a:sym typeface="+mn-ea"/>
                </a:rPr>
                <a:t>进件信息录入</a:t>
              </a:r>
              <a:endParaRPr lang="zh-CN">
                <a:sym typeface="+mn-ea"/>
              </a:endParaRPr>
            </a:p>
          </p:txBody>
        </p:sp>
      </p:grpSp>
      <p:grpSp>
        <p:nvGrpSpPr>
          <p:cNvPr id="622" name="Group 622"/>
          <p:cNvGrpSpPr/>
          <p:nvPr/>
        </p:nvGrpSpPr>
        <p:grpSpPr>
          <a:xfrm>
            <a:off x="2081803" y="1831085"/>
            <a:ext cx="3493225" cy="3493225"/>
            <a:chOff x="0" y="0"/>
            <a:chExt cx="3493223" cy="3493223"/>
          </a:xfrm>
        </p:grpSpPr>
        <p:sp>
          <p:nvSpPr>
            <p:cNvPr id="618" name="Shape 618"/>
            <p:cNvSpPr/>
            <p:nvPr/>
          </p:nvSpPr>
          <p:spPr>
            <a:xfrm>
              <a:off x="263460" y="155473"/>
              <a:ext cx="2999383" cy="3035957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619" name="Shape 619"/>
            <p:cNvSpPr/>
            <p:nvPr/>
          </p:nvSpPr>
          <p:spPr>
            <a:xfrm>
              <a:off x="585897" y="582641"/>
              <a:ext cx="2321437" cy="2321437"/>
            </a:xfrm>
            <a:prstGeom prst="ellipse">
              <a:avLst/>
            </a:prstGeom>
            <a:solidFill>
              <a:srgbClr val="10CF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620" name="Shape 620"/>
            <p:cNvSpPr/>
            <p:nvPr/>
          </p:nvSpPr>
          <p:spPr>
            <a:xfrm>
              <a:off x="-1" y="-1"/>
              <a:ext cx="3493225" cy="3493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50" y="10800"/>
                  </a:moveTo>
                  <a:cubicBezTo>
                    <a:pt x="1850" y="15743"/>
                    <a:pt x="5857" y="19750"/>
                    <a:pt x="10800" y="19750"/>
                  </a:cubicBezTo>
                  <a:cubicBezTo>
                    <a:pt x="15743" y="19750"/>
                    <a:pt x="19750" y="15743"/>
                    <a:pt x="19750" y="10800"/>
                  </a:cubicBezTo>
                  <a:cubicBezTo>
                    <a:pt x="19750" y="5857"/>
                    <a:pt x="15743" y="1850"/>
                    <a:pt x="10800" y="1850"/>
                  </a:cubicBezTo>
                  <a:cubicBezTo>
                    <a:pt x="5857" y="1850"/>
                    <a:pt x="1850" y="5857"/>
                    <a:pt x="1850" y="108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2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621" name="Shape 621"/>
            <p:cNvSpPr/>
            <p:nvPr/>
          </p:nvSpPr>
          <p:spPr>
            <a:xfrm>
              <a:off x="792077" y="627010"/>
              <a:ext cx="1912301" cy="19051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28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02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1802271541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795" y="182245"/>
            <a:ext cx="3764280" cy="6438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/>
        </p:nvSpPr>
        <p:spPr>
          <a:xfrm>
            <a:off x="895982" y="522748"/>
            <a:ext cx="1395730" cy="36703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en-US"/>
              <a:t>2.1 </a:t>
            </a:r>
            <a:r>
              <a:rPr lang="zh-CN" altLang="en-US"/>
              <a:t>身份认证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58545" y="1871980"/>
            <a:ext cx="907923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① 身份证正反面                   征信网关（比对成功则同步到用户中心）</a:t>
            </a:r>
            <a:endParaRPr kumimoji="0" lang="zh-CN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69920" y="1638300"/>
            <a:ext cx="191960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有源、无源比对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24585" y="2867660"/>
            <a:ext cx="1025144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② 四要素（姓名、身份证号、银行卡号、预留手机号）             支付（成功则同步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passport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24585" y="3893820"/>
            <a:ext cx="907923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③ 以上步骤皆成功则身份认证标识落库供客户端查验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3169920" y="2055495"/>
            <a:ext cx="156972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" name="直接箭头连接符 3"/>
          <p:cNvCxnSpPr/>
          <p:nvPr/>
        </p:nvCxnSpPr>
        <p:spPr>
          <a:xfrm>
            <a:off x="6781800" y="3051175"/>
            <a:ext cx="12192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文本框 4"/>
          <p:cNvSpPr txBox="1"/>
          <p:nvPr/>
        </p:nvSpPr>
        <p:spPr>
          <a:xfrm>
            <a:off x="6781800" y="2684145"/>
            <a:ext cx="92964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鉴权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/>
        </p:nvSpPr>
        <p:spPr>
          <a:xfrm>
            <a:off x="553082" y="522748"/>
            <a:ext cx="2081530" cy="36703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en-US"/>
              <a:t>2.2 </a:t>
            </a:r>
            <a:r>
              <a:rPr lang="zh-CN">
                <a:sym typeface="+mn-ea"/>
              </a:rPr>
              <a:t>可办单资格校验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58545" y="1871980"/>
            <a:ext cx="907923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① 小于等于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55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岁限制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24585" y="2867660"/>
            <a:ext cx="1025144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② 当前用户              订单系统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56385" y="3649980"/>
            <a:ext cx="907923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（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1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）商品贷，在途订单限制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35580" y="2638425"/>
            <a:ext cx="92964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查询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35580" y="3096895"/>
            <a:ext cx="107378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所有订单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2735580" y="3051175"/>
            <a:ext cx="92964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arrow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文本框 8"/>
          <p:cNvSpPr txBox="1"/>
          <p:nvPr/>
        </p:nvSpPr>
        <p:spPr>
          <a:xfrm>
            <a:off x="1556385" y="4386580"/>
            <a:ext cx="9079230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（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2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）现金贷，在途订单限制 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&gt;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活体检测失败天数限制</a:t>
            </a:r>
            <a:r>
              <a:rPr lang="zh-CN" altLang="en-US">
                <a:sym typeface="Helvetica"/>
              </a:rPr>
              <a:t>（美易贷</a:t>
            </a:r>
            <a:r>
              <a:rPr lang="en-US" altLang="zh-CN">
                <a:sym typeface="Helvetica"/>
              </a:rPr>
              <a:t>30</a:t>
            </a:r>
            <a:r>
              <a:rPr lang="zh-CN" altLang="en-US">
                <a:sym typeface="Helvetica"/>
              </a:rPr>
              <a:t>天，交叉现金贷</a:t>
            </a:r>
            <a:r>
              <a:rPr lang="en-US" altLang="zh-CN">
                <a:sym typeface="Helvetica"/>
              </a:rPr>
              <a:t>1</a:t>
            </a:r>
            <a:r>
              <a:rPr lang="zh-CN" altLang="en-US">
                <a:sym typeface="Helvetica"/>
              </a:rPr>
              <a:t>天）</a:t>
            </a:r>
            <a:endParaRPr kumimoji="0" lang="zh-CN" altLang="en-US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&gt;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征审拒绝限制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微信图片_201802271547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9250" y="118110"/>
            <a:ext cx="3874135" cy="6621780"/>
          </a:xfrm>
          <a:prstGeom prst="rect">
            <a:avLst/>
          </a:prstGeom>
        </p:spPr>
      </p:pic>
      <p:pic>
        <p:nvPicPr>
          <p:cNvPr id="4" name="图片 3" descr="微信图片_201802271550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5" y="118110"/>
            <a:ext cx="3883660" cy="6619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/>
        </p:nvSpPr>
        <p:spPr>
          <a:xfrm>
            <a:off x="486090" y="522748"/>
            <a:ext cx="2215515" cy="36703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en-US"/>
              <a:t>2.3 </a:t>
            </a:r>
            <a:r>
              <a:rPr lang="zh-CN" altLang="en-US"/>
              <a:t>客户端进件（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58545" y="1871980"/>
            <a:ext cx="907923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① 数码电器：基本信息 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&gt;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联系人 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&gt;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扫脸 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&gt;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生成二维码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8545" y="2558415"/>
            <a:ext cx="907923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② 格力分期：授权信息（手机运营商（选填）、公积金（选填））。。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8545" y="3245485"/>
            <a:ext cx="907923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③ 教育分期：本人（学信网授权（必填））。。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8545" y="3968750"/>
            <a:ext cx="11029315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④ 国美租租：（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1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）在校大学生（学信网授权（必填））</a:t>
            </a:r>
            <a:b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</a:br>
            <a:b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</a:b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	    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（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2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）非在校大学生</a:t>
            </a:r>
            <a:r>
              <a:rPr lang="zh-CN" altLang="en-US">
                <a:sym typeface="Helvetica"/>
              </a:rPr>
              <a:t>（芝麻分授权（必填））。。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1225" y="1282700"/>
            <a:ext cx="907923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商品贷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/>
        </p:nvSpPr>
        <p:spPr>
          <a:xfrm>
            <a:off x="486090" y="522748"/>
            <a:ext cx="2215515" cy="36703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en-US"/>
              <a:t>2.3 </a:t>
            </a:r>
            <a:r>
              <a:rPr lang="zh-CN" altLang="en-US"/>
              <a:t>客户端进件（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81685" y="1638300"/>
            <a:ext cx="907923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美易贷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29005" y="2197100"/>
            <a:ext cx="907923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① 公积金贷：紧急联系人（必填）、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公积金授权（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必填）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&gt;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扫脸 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&gt;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生成二维码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29005" y="2872740"/>
            <a:ext cx="1109027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② 月供贷：紧急联系人（必填）、</a:t>
            </a:r>
            <a:r>
              <a:rPr lang="zh-CN" altLang="en-US">
                <a:sym typeface="Helvetica"/>
              </a:rPr>
              <a:t>手机运营商（必填）、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公积金授权（选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填）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&gt;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扫脸 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&gt;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生成二维码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/>
        </p:nvSpPr>
        <p:spPr>
          <a:xfrm>
            <a:off x="486090" y="522748"/>
            <a:ext cx="2215515" cy="36703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en-US"/>
              <a:t>2.3 </a:t>
            </a:r>
            <a:r>
              <a:rPr lang="zh-CN" altLang="en-US"/>
              <a:t>客户端进件（</a:t>
            </a:r>
            <a:r>
              <a:rPr lang="en-US" altLang="zh-CN"/>
              <a:t>3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81685" y="1638300"/>
            <a:ext cx="907923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交叉现金贷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29005" y="2197100"/>
            <a:ext cx="941387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扫脸 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&gt;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贷款信息 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&gt;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基本信息 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&gt;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联系人信息 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&gt;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拍照上传 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&gt;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手机运营商</a:t>
            </a:r>
            <a:r>
              <a:rPr lang="zh-CN" altLang="en-US">
                <a:sym typeface="Helvetica"/>
              </a:rPr>
              <a:t>（必填）</a:t>
            </a:r>
            <a:r>
              <a:rPr lang="en-US" altLang="zh-CN">
                <a:sym typeface="Helvetica"/>
              </a:rPr>
              <a:t>&gt; </a:t>
            </a:r>
            <a:r>
              <a:rPr lang="zh-CN" altLang="en-US">
                <a:sym typeface="Helvetica"/>
              </a:rPr>
              <a:t>进件完成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1802271523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" y="106045"/>
            <a:ext cx="3895090" cy="6645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/>
        </p:nvSpPr>
        <p:spPr>
          <a:xfrm>
            <a:off x="486090" y="522748"/>
            <a:ext cx="2215515" cy="36703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en-US"/>
              <a:t>2.4 </a:t>
            </a:r>
            <a:r>
              <a:rPr lang="zh-CN" altLang="en-US"/>
              <a:t>销管端进件（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81685" y="1638300"/>
            <a:ext cx="907923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商品贷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29005" y="2197100"/>
            <a:ext cx="941387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扫码 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&gt;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商户信息 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&gt;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商品信息 </a:t>
            </a:r>
            <a:r>
              <a:rPr lang="en-US" altLang="zh-CN">
                <a:sym typeface="Helvetica"/>
              </a:rPr>
              <a:t>&gt; </a:t>
            </a:r>
            <a:r>
              <a:rPr lang="zh-CN" altLang="en-US">
                <a:sym typeface="Helvetica"/>
              </a:rPr>
              <a:t>分期信息</a:t>
            </a:r>
            <a:r>
              <a:rPr lang="en-US" altLang="zh-CN">
                <a:sym typeface="Helvetica"/>
              </a:rPr>
              <a:t>/</a:t>
            </a:r>
            <a:r>
              <a:rPr lang="zh-CN" altLang="en-US">
                <a:sym typeface="Helvetica"/>
              </a:rPr>
              <a:t>其他信息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&gt;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复核</a:t>
            </a:r>
            <a:r>
              <a:rPr lang="zh-CN" altLang="en-US">
                <a:sym typeface="Helvetica"/>
              </a:rPr>
              <a:t> </a:t>
            </a:r>
            <a:r>
              <a:rPr lang="en-US" altLang="zh-CN">
                <a:sym typeface="Helvetica"/>
              </a:rPr>
              <a:t>&gt; </a:t>
            </a:r>
            <a:r>
              <a:rPr lang="zh-CN" altLang="en-US">
                <a:sym typeface="Helvetica"/>
              </a:rPr>
              <a:t>拍照上传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lang="en-US" altLang="zh-CN">
                <a:sym typeface="Helvetica"/>
              </a:rPr>
              <a:t>&gt; </a:t>
            </a:r>
            <a:r>
              <a:rPr lang="zh-CN" altLang="en-US">
                <a:sym typeface="Helvetica"/>
              </a:rPr>
              <a:t>进件完成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/>
        </p:nvSpPr>
        <p:spPr>
          <a:xfrm>
            <a:off x="486090" y="522748"/>
            <a:ext cx="2215515" cy="36703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en-US"/>
              <a:t>2.4 </a:t>
            </a:r>
            <a:r>
              <a:rPr lang="zh-CN" altLang="en-US"/>
              <a:t>销管端进件（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66445" y="2115820"/>
            <a:ext cx="907923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美易贷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3765" y="2674620"/>
            <a:ext cx="9413875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① 公积金贷：扫码 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&gt;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商户信息 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&gt;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分期信息 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&gt;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基本信息 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&gt;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工作信息 </a:t>
            </a:r>
            <a:r>
              <a:rPr lang="en-US" altLang="zh-CN">
                <a:sym typeface="Helvetica"/>
              </a:rPr>
              <a:t>&gt; </a:t>
            </a:r>
            <a:r>
              <a:rPr lang="zh-CN" altLang="en-US">
                <a:sym typeface="Helvetica"/>
              </a:rPr>
              <a:t>复核 </a:t>
            </a:r>
            <a:r>
              <a:rPr lang="en-US" altLang="zh-CN">
                <a:sym typeface="Helvetica"/>
              </a:rPr>
              <a:t>&gt; </a:t>
            </a:r>
            <a:r>
              <a:rPr lang="zh-CN" altLang="en-US">
                <a:sym typeface="Helvetica"/>
              </a:rPr>
              <a:t>拍照上传 </a:t>
            </a:r>
            <a:r>
              <a:rPr lang="en-US" altLang="zh-CN">
                <a:sym typeface="Helvetica"/>
              </a:rPr>
              <a:t>&gt;</a:t>
            </a:r>
            <a:endParaRPr lang="en-US" altLang="zh-CN"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ym typeface="Helvetica"/>
              </a:rPr>
              <a:t> </a:t>
            </a:r>
            <a:r>
              <a:rPr lang="zh-CN" altLang="en-US">
                <a:sym typeface="Helvetica"/>
              </a:rPr>
              <a:t>进件完成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3765" y="3929380"/>
            <a:ext cx="9413875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② 月供贷：扫码 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&gt;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商户信息 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&gt;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分期信息 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&gt;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房产图片类型信息 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&gt;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基本信息 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&gt;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工作信息 </a:t>
            </a:r>
            <a:r>
              <a:rPr lang="en-US" altLang="zh-CN">
                <a:sym typeface="Helvetica"/>
              </a:rPr>
              <a:t>&gt;</a:t>
            </a:r>
            <a:endParaRPr lang="en-US" altLang="zh-CN"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ym typeface="Helvetica"/>
              </a:rPr>
              <a:t> </a:t>
            </a:r>
            <a:r>
              <a:rPr lang="zh-CN" altLang="en-US">
                <a:sym typeface="Helvetica"/>
              </a:rPr>
              <a:t>共借人工作信息 </a:t>
            </a:r>
            <a:r>
              <a:rPr lang="en-US" altLang="zh-CN">
                <a:sym typeface="Helvetica"/>
              </a:rPr>
              <a:t>&gt; </a:t>
            </a:r>
            <a:r>
              <a:rPr lang="zh-CN" altLang="en-US">
                <a:sym typeface="Helvetica"/>
              </a:rPr>
              <a:t>房产信息 </a:t>
            </a:r>
            <a:r>
              <a:rPr lang="en-US" altLang="zh-CN">
                <a:sym typeface="Helvetica"/>
              </a:rPr>
              <a:t>&gt; </a:t>
            </a:r>
            <a:r>
              <a:rPr lang="zh-CN" altLang="en-US">
                <a:sym typeface="Helvetica"/>
              </a:rPr>
              <a:t>录单员提交 </a:t>
            </a:r>
            <a:r>
              <a:rPr lang="en-US" altLang="zh-CN">
                <a:sym typeface="Helvetica"/>
              </a:rPr>
              <a:t>&gt; </a:t>
            </a:r>
            <a:r>
              <a:rPr lang="zh-CN" altLang="en-US">
                <a:sym typeface="Helvetica"/>
              </a:rPr>
              <a:t>面审员提交 </a:t>
            </a:r>
            <a:r>
              <a:rPr lang="en-US" altLang="zh-CN">
                <a:sym typeface="Helvetica"/>
              </a:rPr>
              <a:t>&gt; </a:t>
            </a:r>
            <a:r>
              <a:rPr lang="zh-CN" altLang="en-US">
                <a:sym typeface="Helvetica"/>
              </a:rPr>
              <a:t>复核 </a:t>
            </a:r>
            <a:r>
              <a:rPr lang="en-US" altLang="zh-CN">
                <a:sym typeface="Helvetica"/>
              </a:rPr>
              <a:t>&gt; </a:t>
            </a:r>
            <a:r>
              <a:rPr lang="zh-CN" altLang="en-US">
                <a:sym typeface="Helvetica"/>
              </a:rPr>
              <a:t>拍照上传 </a:t>
            </a:r>
            <a:r>
              <a:rPr lang="en-US" altLang="zh-CN">
                <a:sym typeface="Helvetica"/>
              </a:rPr>
              <a:t>&gt; </a:t>
            </a:r>
            <a:r>
              <a:rPr lang="zh-CN" altLang="en-US">
                <a:sym typeface="Helvetica"/>
              </a:rPr>
              <a:t>进件完成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3" name="Group 903"/>
          <p:cNvGrpSpPr/>
          <p:nvPr/>
        </p:nvGrpSpPr>
        <p:grpSpPr>
          <a:xfrm>
            <a:off x="1817663" y="2429202"/>
            <a:ext cx="8722067" cy="2305685"/>
            <a:chOff x="0" y="-173216"/>
            <a:chExt cx="8722066" cy="2305684"/>
          </a:xfrm>
        </p:grpSpPr>
        <p:sp>
          <p:nvSpPr>
            <p:cNvPr id="900" name="Shape 900"/>
            <p:cNvSpPr/>
            <p:nvPr/>
          </p:nvSpPr>
          <p:spPr>
            <a:xfrm>
              <a:off x="0" y="206261"/>
              <a:ext cx="7912283" cy="1551058"/>
            </a:xfrm>
            <a:prstGeom prst="rect">
              <a:avLst/>
            </a:prstGeom>
            <a:solidFill>
              <a:srgbClr val="7CCA62"/>
            </a:solidFill>
            <a:ln w="25400" cap="flat">
              <a:solidFill>
                <a:srgbClr val="7CCA6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901" name="Shape 901"/>
            <p:cNvSpPr/>
            <p:nvPr/>
          </p:nvSpPr>
          <p:spPr>
            <a:xfrm rot="5400000">
              <a:off x="7475373" y="567134"/>
              <a:ext cx="1683600" cy="809785"/>
            </a:xfrm>
            <a:prstGeom prst="triangle">
              <a:avLst/>
            </a:prstGeom>
            <a:solidFill>
              <a:srgbClr val="7CCA62"/>
            </a:solidFill>
            <a:ln w="25400" cap="flat">
              <a:solidFill>
                <a:srgbClr val="7CCA6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902" name="Shape 902"/>
            <p:cNvSpPr/>
            <p:nvPr/>
          </p:nvSpPr>
          <p:spPr>
            <a:xfrm>
              <a:off x="4252025" y="-173216"/>
              <a:ext cx="2731770" cy="2305684"/>
            </a:xfrm>
            <a:prstGeom prst="rect">
              <a:avLst/>
            </a:prstGeom>
            <a:solidFill>
              <a:srgbClr val="7CCA62"/>
            </a:solidFill>
            <a:ln w="9525" cap="flat">
              <a:solidFill>
                <a:srgbClr val="7CCA62"/>
              </a:solidFill>
              <a:prstDash val="solid"/>
              <a:round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4800" spc="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lvl1pPr>
            </a:lstStyle>
            <a:p>
              <a:pPr algn="l"/>
              <a:r>
                <a:rPr lang="zh-CN">
                  <a:sym typeface="+mn-ea"/>
                </a:rPr>
                <a:t>活体检测</a:t>
              </a:r>
              <a:endParaRPr lang="zh-CN">
                <a:sym typeface="+mn-ea"/>
              </a:endParaRPr>
            </a:p>
            <a:p>
              <a:pPr algn="l"/>
              <a:r>
                <a:rPr lang="zh-CN">
                  <a:sym typeface="+mn-ea"/>
                </a:rPr>
                <a:t>与</a:t>
              </a:r>
              <a:endParaRPr lang="zh-CN">
                <a:sym typeface="+mn-ea"/>
              </a:endParaRPr>
            </a:p>
            <a:p>
              <a:pPr algn="l"/>
              <a:r>
                <a:rPr lang="zh-CN">
                  <a:sym typeface="+mn-ea"/>
                </a:rPr>
                <a:t>拍照上传</a:t>
              </a:r>
              <a:endParaRPr lang="zh-CN">
                <a:sym typeface="+mn-ea"/>
              </a:endParaRPr>
            </a:p>
          </p:txBody>
        </p:sp>
      </p:grpSp>
      <p:grpSp>
        <p:nvGrpSpPr>
          <p:cNvPr id="908" name="Group 908"/>
          <p:cNvGrpSpPr/>
          <p:nvPr/>
        </p:nvGrpSpPr>
        <p:grpSpPr>
          <a:xfrm>
            <a:off x="2081803" y="1831085"/>
            <a:ext cx="3493225" cy="3493225"/>
            <a:chOff x="0" y="0"/>
            <a:chExt cx="3493223" cy="3493223"/>
          </a:xfrm>
        </p:grpSpPr>
        <p:sp>
          <p:nvSpPr>
            <p:cNvPr id="904" name="Shape 904"/>
            <p:cNvSpPr/>
            <p:nvPr/>
          </p:nvSpPr>
          <p:spPr>
            <a:xfrm>
              <a:off x="263460" y="155473"/>
              <a:ext cx="2999383" cy="3035957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905" name="Shape 905"/>
            <p:cNvSpPr/>
            <p:nvPr/>
          </p:nvSpPr>
          <p:spPr>
            <a:xfrm>
              <a:off x="585897" y="582641"/>
              <a:ext cx="2321437" cy="2321437"/>
            </a:xfrm>
            <a:prstGeom prst="ellipse">
              <a:avLst/>
            </a:prstGeom>
            <a:solidFill>
              <a:srgbClr val="7CCA6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906" name="Shape 906"/>
            <p:cNvSpPr/>
            <p:nvPr/>
          </p:nvSpPr>
          <p:spPr>
            <a:xfrm>
              <a:off x="-1" y="-1"/>
              <a:ext cx="3493225" cy="3493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50" y="10800"/>
                  </a:moveTo>
                  <a:cubicBezTo>
                    <a:pt x="1850" y="15743"/>
                    <a:pt x="5857" y="19750"/>
                    <a:pt x="10800" y="19750"/>
                  </a:cubicBezTo>
                  <a:cubicBezTo>
                    <a:pt x="15743" y="19750"/>
                    <a:pt x="19750" y="15743"/>
                    <a:pt x="19750" y="10800"/>
                  </a:cubicBezTo>
                  <a:cubicBezTo>
                    <a:pt x="19750" y="5857"/>
                    <a:pt x="15743" y="1850"/>
                    <a:pt x="10800" y="1850"/>
                  </a:cubicBezTo>
                  <a:cubicBezTo>
                    <a:pt x="5857" y="1850"/>
                    <a:pt x="1850" y="5857"/>
                    <a:pt x="1850" y="108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2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907" name="Shape 907"/>
            <p:cNvSpPr/>
            <p:nvPr/>
          </p:nvSpPr>
          <p:spPr>
            <a:xfrm>
              <a:off x="792077" y="627010"/>
              <a:ext cx="1912301" cy="19051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28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03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1802271555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675" y="75565"/>
            <a:ext cx="3918585" cy="6706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/>
        </p:nvSpPr>
        <p:spPr>
          <a:xfrm>
            <a:off x="895983" y="522748"/>
            <a:ext cx="1395730" cy="36703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en-US"/>
              <a:t>3.1 </a:t>
            </a:r>
            <a:r>
              <a:rPr lang="zh-CN" altLang="en-US"/>
              <a:t>活体检测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66445" y="1765300"/>
            <a:ext cx="907923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眨眼、左右摇头、上下点头          征信网关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3765" y="2674620"/>
            <a:ext cx="941387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① 有源检测成功同步到用户中心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5985" y="3365500"/>
            <a:ext cx="9413875" cy="9207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② 确认签约时活体检测失败次数限制（商品贷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10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次，</a:t>
            </a:r>
            <a:r>
              <a:rPr lang="zh-CN" altLang="en-US">
                <a:sym typeface="Helvetica"/>
              </a:rPr>
              <a:t>美易贷</a:t>
            </a:r>
            <a:r>
              <a:rPr lang="en-US" altLang="zh-CN">
                <a:sym typeface="Helvetica"/>
              </a:rPr>
              <a:t>10</a:t>
            </a:r>
            <a:r>
              <a:rPr lang="zh-CN" altLang="en-US">
                <a:sym typeface="Helvetica"/>
              </a:rPr>
              <a:t>次，交叉现金贷</a:t>
            </a:r>
            <a:r>
              <a:rPr lang="en-US" altLang="zh-CN">
                <a:sym typeface="Helvetica"/>
              </a:rPr>
              <a:t>5</a:t>
            </a:r>
            <a:r>
              <a:rPr lang="zh-CN" altLang="en-US">
                <a:sym typeface="Helvetica"/>
              </a:rPr>
              <a:t>次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），天数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限制（商品贷日切，美易贷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30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天，交叉现金贷日切）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3703320" y="1948815"/>
            <a:ext cx="9144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/>
        </p:nvSpPr>
        <p:spPr>
          <a:xfrm>
            <a:off x="667383" y="522748"/>
            <a:ext cx="1852930" cy="36703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en-US"/>
              <a:t>3.2 </a:t>
            </a:r>
            <a:r>
              <a:rPr lang="zh-CN" altLang="en-US"/>
              <a:t>基本照片上传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66445" y="1765300"/>
            <a:ext cx="907923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基本照片          征审影像系统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3765" y="2674620"/>
            <a:ext cx="941387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① 进件时把照片列表传给订单系统，供补件时查询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1767840" y="1948815"/>
            <a:ext cx="9144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文本框 5"/>
          <p:cNvSpPr txBox="1"/>
          <p:nvPr/>
        </p:nvSpPr>
        <p:spPr>
          <a:xfrm>
            <a:off x="913765" y="3685540"/>
            <a:ext cx="941387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② 基本照片包括</a:t>
            </a:r>
            <a:r>
              <a:rPr lang="zh-CN" altLang="en-US">
                <a:sym typeface="Helvetica"/>
              </a:rPr>
              <a:t>身份证正反面、手持身份证照片，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月供贷还有共借人授权书和其他照片等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/>
        </p:nvSpPr>
        <p:spPr>
          <a:xfrm>
            <a:off x="667383" y="522748"/>
            <a:ext cx="1852930" cy="36703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en-US"/>
              <a:t>3.3 </a:t>
            </a:r>
            <a:r>
              <a:rPr lang="zh-CN" altLang="en-US"/>
              <a:t>房产照片上传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66445" y="1765300"/>
            <a:ext cx="907923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房产照片          征审影像系统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3765" y="2674620"/>
            <a:ext cx="941387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① 进件时把照片列表传给订单系统，供补件查询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1828800" y="1948815"/>
            <a:ext cx="9144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文本框 5"/>
          <p:cNvSpPr txBox="1"/>
          <p:nvPr/>
        </p:nvSpPr>
        <p:spPr>
          <a:xfrm>
            <a:off x="913765" y="3685540"/>
            <a:ext cx="941387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② 房产</a:t>
            </a:r>
            <a:r>
              <a:rPr lang="zh-CN" altLang="en-US">
                <a:sym typeface="Helvetica"/>
              </a:rPr>
              <a:t>照片仅支持月供贷，类型包括房产证、购房合同、抵押合同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微信图片_201802271559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30" y="40005"/>
            <a:ext cx="3951605" cy="6777990"/>
          </a:xfrm>
          <a:prstGeom prst="rect">
            <a:avLst/>
          </a:prstGeom>
        </p:spPr>
      </p:pic>
      <p:pic>
        <p:nvPicPr>
          <p:cNvPr id="4" name="图片 3" descr="微信图片_201802271559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690" y="40005"/>
            <a:ext cx="3944620" cy="6754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/>
        </p:nvSpPr>
        <p:spPr>
          <a:xfrm>
            <a:off x="667383" y="522748"/>
            <a:ext cx="1852930" cy="36703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en-US"/>
              <a:t>3.4 </a:t>
            </a:r>
            <a:r>
              <a:rPr lang="zh-CN" altLang="en-US">
                <a:latin typeface="+mn-lt"/>
                <a:ea typeface="+mn-ea"/>
                <a:cs typeface="+mn-cs"/>
                <a:sym typeface="Helvetica"/>
              </a:rPr>
              <a:t>消费凭证</a:t>
            </a:r>
            <a:r>
              <a:rPr lang="zh-CN" altLang="en-US"/>
              <a:t>上传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66445" y="1765300"/>
            <a:ext cx="907923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消费凭证照片          征审影像系统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3765" y="2674620"/>
            <a:ext cx="941387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① 进件时把照片列表传给订单系统，供查询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2346960" y="1948815"/>
            <a:ext cx="9144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文本框 5"/>
          <p:cNvSpPr txBox="1"/>
          <p:nvPr/>
        </p:nvSpPr>
        <p:spPr>
          <a:xfrm>
            <a:off x="913765" y="3685540"/>
            <a:ext cx="941387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② 进件时仅支持美易贷上传，交叉现金贷该功能延期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3765" y="4589780"/>
            <a:ext cx="941387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③ </a:t>
            </a:r>
            <a:r>
              <a:rPr lang="zh-CN" altLang="en-US">
                <a:sym typeface="Helvetica"/>
              </a:rPr>
              <a:t>签约后支持美易贷和交叉现金贷上传和查询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7" name="Group 1217"/>
          <p:cNvGrpSpPr/>
          <p:nvPr/>
        </p:nvGrpSpPr>
        <p:grpSpPr>
          <a:xfrm>
            <a:off x="1817663" y="2431107"/>
            <a:ext cx="8722067" cy="2305685"/>
            <a:chOff x="0" y="-171311"/>
            <a:chExt cx="8722066" cy="2305684"/>
          </a:xfrm>
        </p:grpSpPr>
        <p:sp>
          <p:nvSpPr>
            <p:cNvPr id="1214" name="Shape 1214"/>
            <p:cNvSpPr/>
            <p:nvPr/>
          </p:nvSpPr>
          <p:spPr>
            <a:xfrm>
              <a:off x="0" y="206261"/>
              <a:ext cx="7912283" cy="1551058"/>
            </a:xfrm>
            <a:prstGeom prst="rect">
              <a:avLst/>
            </a:prstGeom>
            <a:solidFill>
              <a:srgbClr val="0BD0D9"/>
            </a:solidFill>
            <a:ln w="25400" cap="flat">
              <a:solidFill>
                <a:srgbClr val="0BD0D9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215" name="Shape 1215"/>
            <p:cNvSpPr/>
            <p:nvPr/>
          </p:nvSpPr>
          <p:spPr>
            <a:xfrm rot="5400000">
              <a:off x="7475373" y="567134"/>
              <a:ext cx="1683600" cy="809785"/>
            </a:xfrm>
            <a:prstGeom prst="triangle">
              <a:avLst/>
            </a:prstGeom>
            <a:solidFill>
              <a:srgbClr val="0BD0D9"/>
            </a:solidFill>
            <a:ln w="25400" cap="flat">
              <a:solidFill>
                <a:srgbClr val="0BD0D9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216" name="Shape 1216"/>
            <p:cNvSpPr/>
            <p:nvPr/>
          </p:nvSpPr>
          <p:spPr>
            <a:xfrm>
              <a:off x="4138360" y="-171311"/>
              <a:ext cx="3392170" cy="2305684"/>
            </a:xfrm>
            <a:prstGeom prst="rect">
              <a:avLst/>
            </a:prstGeom>
            <a:solidFill>
              <a:srgbClr val="0BD0D9"/>
            </a:solidFill>
            <a:ln w="9525" cap="flat">
              <a:solidFill>
                <a:srgbClr val="0BD0D9"/>
              </a:solidFill>
              <a:prstDash val="solid"/>
              <a:round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4800" spc="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lvl1pPr>
            </a:lstStyle>
            <a:p>
              <a:pPr algn="l"/>
              <a:r>
                <a:rPr lang="zh-CN">
                  <a:sym typeface="+mn-ea"/>
                </a:rPr>
                <a:t>申请进度、</a:t>
              </a:r>
              <a:endParaRPr lang="zh-CN">
                <a:sym typeface="+mn-ea"/>
              </a:endParaRPr>
            </a:p>
            <a:p>
              <a:pPr algn="l"/>
              <a:r>
                <a:rPr lang="zh-CN">
                  <a:sym typeface="+mn-ea"/>
                </a:rPr>
                <a:t>账务还款</a:t>
              </a:r>
              <a:endParaRPr lang="zh-CN">
                <a:sym typeface="+mn-ea"/>
              </a:endParaRPr>
            </a:p>
            <a:p>
              <a:pPr algn="l"/>
              <a:r>
                <a:rPr lang="zh-CN">
                  <a:sym typeface="+mn-ea"/>
                </a:rPr>
                <a:t>与合同</a:t>
              </a:r>
              <a:endParaRPr lang="zh-CN">
                <a:sym typeface="+mn-ea"/>
              </a:endParaRPr>
            </a:p>
          </p:txBody>
        </p:sp>
      </p:grpSp>
      <p:grpSp>
        <p:nvGrpSpPr>
          <p:cNvPr id="1222" name="Group 1222"/>
          <p:cNvGrpSpPr/>
          <p:nvPr/>
        </p:nvGrpSpPr>
        <p:grpSpPr>
          <a:xfrm>
            <a:off x="2081803" y="1831085"/>
            <a:ext cx="3493225" cy="3493225"/>
            <a:chOff x="0" y="0"/>
            <a:chExt cx="3493223" cy="3493223"/>
          </a:xfrm>
        </p:grpSpPr>
        <p:sp>
          <p:nvSpPr>
            <p:cNvPr id="1218" name="Shape 1218"/>
            <p:cNvSpPr/>
            <p:nvPr/>
          </p:nvSpPr>
          <p:spPr>
            <a:xfrm>
              <a:off x="263460" y="155473"/>
              <a:ext cx="2999383" cy="3035957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219" name="Shape 1219"/>
            <p:cNvSpPr/>
            <p:nvPr/>
          </p:nvSpPr>
          <p:spPr>
            <a:xfrm>
              <a:off x="585897" y="582641"/>
              <a:ext cx="2321437" cy="2321437"/>
            </a:xfrm>
            <a:prstGeom prst="ellipse">
              <a:avLst/>
            </a:prstGeom>
            <a:solidFill>
              <a:srgbClr val="0BD0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220" name="Shape 1220"/>
            <p:cNvSpPr/>
            <p:nvPr/>
          </p:nvSpPr>
          <p:spPr>
            <a:xfrm>
              <a:off x="-1" y="-1"/>
              <a:ext cx="3493225" cy="3493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50" y="10800"/>
                  </a:moveTo>
                  <a:cubicBezTo>
                    <a:pt x="1850" y="15743"/>
                    <a:pt x="5857" y="19750"/>
                    <a:pt x="10800" y="19750"/>
                  </a:cubicBezTo>
                  <a:cubicBezTo>
                    <a:pt x="15743" y="19750"/>
                    <a:pt x="19750" y="15743"/>
                    <a:pt x="19750" y="10800"/>
                  </a:cubicBezTo>
                  <a:cubicBezTo>
                    <a:pt x="19750" y="5857"/>
                    <a:pt x="15743" y="1850"/>
                    <a:pt x="10800" y="1850"/>
                  </a:cubicBezTo>
                  <a:cubicBezTo>
                    <a:pt x="5857" y="1850"/>
                    <a:pt x="1850" y="5857"/>
                    <a:pt x="1850" y="108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2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1221" name="Shape 1221"/>
            <p:cNvSpPr/>
            <p:nvPr/>
          </p:nvSpPr>
          <p:spPr>
            <a:xfrm>
              <a:off x="792077" y="627010"/>
              <a:ext cx="1912301" cy="19051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28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04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4010543" y="680757"/>
            <a:ext cx="4170992" cy="8788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 algn="ctr">
              <a:defRPr sz="44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t>目录 </a:t>
            </a:r>
            <a:r>
              <a:rPr sz="4000" b="0"/>
              <a:t>CONTENTS</a:t>
            </a:r>
            <a:endParaRPr sz="4000" b="0"/>
          </a:p>
        </p:txBody>
      </p:sp>
      <p:sp>
        <p:nvSpPr>
          <p:cNvPr id="245" name="Shape 245"/>
          <p:cNvSpPr/>
          <p:nvPr/>
        </p:nvSpPr>
        <p:spPr>
          <a:xfrm>
            <a:off x="1292879" y="2430769"/>
            <a:ext cx="1521937" cy="1521937"/>
          </a:xfrm>
          <a:prstGeom prst="ellipse">
            <a:avLst/>
          </a:prstGeom>
          <a:solidFill>
            <a:srgbClr val="0B5395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p:txBody>
      </p:sp>
      <p:grpSp>
        <p:nvGrpSpPr>
          <p:cNvPr id="258" name="Group 258"/>
          <p:cNvGrpSpPr/>
          <p:nvPr/>
        </p:nvGrpSpPr>
        <p:grpSpPr>
          <a:xfrm>
            <a:off x="1119258" y="2257145"/>
            <a:ext cx="1868079" cy="1868080"/>
            <a:chOff x="0" y="0"/>
            <a:chExt cx="1868078" cy="1868078"/>
          </a:xfrm>
        </p:grpSpPr>
        <p:sp>
          <p:nvSpPr>
            <p:cNvPr id="246" name="Shape 246"/>
            <p:cNvSpPr/>
            <p:nvPr/>
          </p:nvSpPr>
          <p:spPr>
            <a:xfrm>
              <a:off x="1375783" y="137358"/>
              <a:ext cx="356036" cy="354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979"/>
                  </a:moveTo>
                  <a:cubicBezTo>
                    <a:pt x="16904" y="11219"/>
                    <a:pt x="10435" y="4718"/>
                    <a:pt x="2713" y="0"/>
                  </a:cubicBezTo>
                  <a:cubicBezTo>
                    <a:pt x="0" y="4614"/>
                    <a:pt x="0" y="4614"/>
                    <a:pt x="0" y="4614"/>
                  </a:cubicBezTo>
                  <a:cubicBezTo>
                    <a:pt x="6887" y="8913"/>
                    <a:pt x="12730" y="14680"/>
                    <a:pt x="17009" y="21600"/>
                  </a:cubicBezTo>
                  <a:lnTo>
                    <a:pt x="21600" y="18979"/>
                  </a:lnTo>
                  <a:close/>
                </a:path>
              </a:pathLst>
            </a:custGeom>
            <a:solidFill>
              <a:srgbClr val="0B539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47" name="Shape 247"/>
            <p:cNvSpPr/>
            <p:nvPr/>
          </p:nvSpPr>
          <p:spPr>
            <a:xfrm>
              <a:off x="956014" y="-1"/>
              <a:ext cx="427463" cy="191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9924"/>
                    <a:pt x="0" y="9924"/>
                    <a:pt x="0" y="9924"/>
                  </a:cubicBezTo>
                  <a:cubicBezTo>
                    <a:pt x="6968" y="10314"/>
                    <a:pt x="13587" y="14595"/>
                    <a:pt x="19335" y="21600"/>
                  </a:cubicBezTo>
                  <a:cubicBezTo>
                    <a:pt x="21600" y="13038"/>
                    <a:pt x="21600" y="13038"/>
                    <a:pt x="21600" y="13038"/>
                  </a:cubicBezTo>
                  <a:cubicBezTo>
                    <a:pt x="15155" y="5059"/>
                    <a:pt x="7839" y="389"/>
                    <a:pt x="0" y="0"/>
                  </a:cubicBezTo>
                  <a:close/>
                </a:path>
              </a:pathLst>
            </a:custGeom>
            <a:solidFill>
              <a:srgbClr val="0B539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48" name="Shape 248"/>
            <p:cNvSpPr/>
            <p:nvPr/>
          </p:nvSpPr>
          <p:spPr>
            <a:xfrm>
              <a:off x="1676873" y="486799"/>
              <a:ext cx="191206" cy="425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757" y="0"/>
                  </a:moveTo>
                  <a:cubicBezTo>
                    <a:pt x="0" y="2274"/>
                    <a:pt x="0" y="2274"/>
                    <a:pt x="0" y="2274"/>
                  </a:cubicBezTo>
                  <a:cubicBezTo>
                    <a:pt x="7200" y="8045"/>
                    <a:pt x="11286" y="14604"/>
                    <a:pt x="1167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211" y="13817"/>
                    <a:pt x="16541" y="6471"/>
                    <a:pt x="8757" y="0"/>
                  </a:cubicBezTo>
                  <a:close/>
                </a:path>
              </a:pathLst>
            </a:custGeom>
            <a:solidFill>
              <a:srgbClr val="0B539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49" name="Shape 249"/>
            <p:cNvSpPr/>
            <p:nvPr/>
          </p:nvSpPr>
          <p:spPr>
            <a:xfrm>
              <a:off x="1676873" y="956015"/>
              <a:ext cx="191206" cy="427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676" y="0"/>
                  </a:moveTo>
                  <a:cubicBezTo>
                    <a:pt x="11286" y="6968"/>
                    <a:pt x="7200" y="13587"/>
                    <a:pt x="0" y="19335"/>
                  </a:cubicBezTo>
                  <a:cubicBezTo>
                    <a:pt x="8757" y="21600"/>
                    <a:pt x="8757" y="21600"/>
                    <a:pt x="8757" y="21600"/>
                  </a:cubicBezTo>
                  <a:cubicBezTo>
                    <a:pt x="16541" y="15155"/>
                    <a:pt x="21211" y="7839"/>
                    <a:pt x="21600" y="0"/>
                  </a:cubicBezTo>
                  <a:lnTo>
                    <a:pt x="11676" y="0"/>
                  </a:lnTo>
                  <a:close/>
                </a:path>
              </a:pathLst>
            </a:custGeom>
            <a:solidFill>
              <a:srgbClr val="0B539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50" name="Shape 250"/>
            <p:cNvSpPr/>
            <p:nvPr/>
          </p:nvSpPr>
          <p:spPr>
            <a:xfrm>
              <a:off x="1375783" y="1375784"/>
              <a:ext cx="356036" cy="356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13"/>
                  </a:moveTo>
                  <a:cubicBezTo>
                    <a:pt x="17009" y="0"/>
                    <a:pt x="17009" y="0"/>
                    <a:pt x="17009" y="0"/>
                  </a:cubicBezTo>
                  <a:cubicBezTo>
                    <a:pt x="12730" y="6887"/>
                    <a:pt x="6887" y="12730"/>
                    <a:pt x="0" y="17009"/>
                  </a:cubicBezTo>
                  <a:cubicBezTo>
                    <a:pt x="2713" y="21600"/>
                    <a:pt x="2713" y="21600"/>
                    <a:pt x="2713" y="21600"/>
                  </a:cubicBezTo>
                  <a:cubicBezTo>
                    <a:pt x="10435" y="16904"/>
                    <a:pt x="16904" y="10435"/>
                    <a:pt x="21600" y="2713"/>
                  </a:cubicBezTo>
                  <a:close/>
                </a:path>
              </a:pathLst>
            </a:custGeom>
            <a:solidFill>
              <a:srgbClr val="0B539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51" name="Shape 251"/>
            <p:cNvSpPr/>
            <p:nvPr/>
          </p:nvSpPr>
          <p:spPr>
            <a:xfrm>
              <a:off x="956014" y="1679070"/>
              <a:ext cx="427463" cy="18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640"/>
                  </a:moveTo>
                  <a:cubicBezTo>
                    <a:pt x="19335" y="0"/>
                    <a:pt x="19335" y="0"/>
                    <a:pt x="19335" y="0"/>
                  </a:cubicBezTo>
                  <a:cubicBezTo>
                    <a:pt x="13587" y="7069"/>
                    <a:pt x="6968" y="11193"/>
                    <a:pt x="0" y="11585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7839" y="21207"/>
                    <a:pt x="15155" y="16495"/>
                    <a:pt x="21600" y="8640"/>
                  </a:cubicBezTo>
                  <a:close/>
                </a:path>
              </a:pathLst>
            </a:custGeom>
            <a:solidFill>
              <a:srgbClr val="0B539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52" name="Shape 252"/>
            <p:cNvSpPr/>
            <p:nvPr/>
          </p:nvSpPr>
          <p:spPr>
            <a:xfrm>
              <a:off x="486799" y="1679070"/>
              <a:ext cx="425264" cy="18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640"/>
                  </a:moveTo>
                  <a:cubicBezTo>
                    <a:pt x="6471" y="16495"/>
                    <a:pt x="13817" y="21207"/>
                    <a:pt x="21600" y="21600"/>
                  </a:cubicBezTo>
                  <a:cubicBezTo>
                    <a:pt x="21600" y="11585"/>
                    <a:pt x="21600" y="11585"/>
                    <a:pt x="21600" y="11585"/>
                  </a:cubicBezTo>
                  <a:cubicBezTo>
                    <a:pt x="14604" y="11193"/>
                    <a:pt x="8045" y="7069"/>
                    <a:pt x="2274" y="0"/>
                  </a:cubicBezTo>
                  <a:lnTo>
                    <a:pt x="0" y="8640"/>
                  </a:lnTo>
                  <a:close/>
                </a:path>
              </a:pathLst>
            </a:custGeom>
            <a:solidFill>
              <a:srgbClr val="0B539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53" name="Shape 253"/>
            <p:cNvSpPr/>
            <p:nvPr/>
          </p:nvSpPr>
          <p:spPr>
            <a:xfrm>
              <a:off x="137358" y="1375784"/>
              <a:ext cx="354937" cy="356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14" y="0"/>
                  </a:moveTo>
                  <a:cubicBezTo>
                    <a:pt x="0" y="2713"/>
                    <a:pt x="0" y="2713"/>
                    <a:pt x="0" y="2713"/>
                  </a:cubicBezTo>
                  <a:cubicBezTo>
                    <a:pt x="4718" y="10435"/>
                    <a:pt x="11219" y="16904"/>
                    <a:pt x="18979" y="21600"/>
                  </a:cubicBezTo>
                  <a:cubicBezTo>
                    <a:pt x="21600" y="17009"/>
                    <a:pt x="21600" y="17009"/>
                    <a:pt x="21600" y="17009"/>
                  </a:cubicBezTo>
                  <a:cubicBezTo>
                    <a:pt x="14680" y="12730"/>
                    <a:pt x="8913" y="6887"/>
                    <a:pt x="4614" y="0"/>
                  </a:cubicBezTo>
                  <a:close/>
                </a:path>
              </a:pathLst>
            </a:custGeom>
            <a:solidFill>
              <a:srgbClr val="0B539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54" name="Shape 254"/>
            <p:cNvSpPr/>
            <p:nvPr/>
          </p:nvSpPr>
          <p:spPr>
            <a:xfrm>
              <a:off x="-1" y="956015"/>
              <a:ext cx="191206" cy="427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89" y="7839"/>
                    <a:pt x="5059" y="15155"/>
                    <a:pt x="13038" y="21600"/>
                  </a:cubicBezTo>
                  <a:cubicBezTo>
                    <a:pt x="21600" y="19335"/>
                    <a:pt x="21600" y="19335"/>
                    <a:pt x="21600" y="19335"/>
                  </a:cubicBezTo>
                  <a:cubicBezTo>
                    <a:pt x="14595" y="13587"/>
                    <a:pt x="10314" y="6968"/>
                    <a:pt x="992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B539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55" name="Shape 255"/>
            <p:cNvSpPr/>
            <p:nvPr/>
          </p:nvSpPr>
          <p:spPr>
            <a:xfrm>
              <a:off x="-1" y="486799"/>
              <a:ext cx="191206" cy="425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924" y="21600"/>
                  </a:moveTo>
                  <a:cubicBezTo>
                    <a:pt x="10314" y="14604"/>
                    <a:pt x="14595" y="8045"/>
                    <a:pt x="21600" y="2274"/>
                  </a:cubicBezTo>
                  <a:cubicBezTo>
                    <a:pt x="13038" y="0"/>
                    <a:pt x="13038" y="0"/>
                    <a:pt x="13038" y="0"/>
                  </a:cubicBezTo>
                  <a:cubicBezTo>
                    <a:pt x="5059" y="6471"/>
                    <a:pt x="389" y="13817"/>
                    <a:pt x="0" y="21600"/>
                  </a:cubicBezTo>
                  <a:lnTo>
                    <a:pt x="9924" y="21600"/>
                  </a:lnTo>
                  <a:close/>
                </a:path>
              </a:pathLst>
            </a:custGeom>
            <a:solidFill>
              <a:srgbClr val="0B539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56" name="Shape 256"/>
            <p:cNvSpPr/>
            <p:nvPr/>
          </p:nvSpPr>
          <p:spPr>
            <a:xfrm>
              <a:off x="137358" y="137358"/>
              <a:ext cx="354937" cy="354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979"/>
                  </a:moveTo>
                  <a:cubicBezTo>
                    <a:pt x="4614" y="21600"/>
                    <a:pt x="4614" y="21600"/>
                    <a:pt x="4614" y="21600"/>
                  </a:cubicBezTo>
                  <a:cubicBezTo>
                    <a:pt x="8913" y="14680"/>
                    <a:pt x="14680" y="8913"/>
                    <a:pt x="21600" y="4614"/>
                  </a:cubicBezTo>
                  <a:cubicBezTo>
                    <a:pt x="18979" y="0"/>
                    <a:pt x="18979" y="0"/>
                    <a:pt x="18979" y="0"/>
                  </a:cubicBezTo>
                  <a:cubicBezTo>
                    <a:pt x="11219" y="4718"/>
                    <a:pt x="4718" y="11219"/>
                    <a:pt x="0" y="18979"/>
                  </a:cubicBezTo>
                  <a:close/>
                </a:path>
              </a:pathLst>
            </a:custGeom>
            <a:solidFill>
              <a:srgbClr val="0B5395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57" name="Shape 257"/>
            <p:cNvSpPr/>
            <p:nvPr/>
          </p:nvSpPr>
          <p:spPr>
            <a:xfrm>
              <a:off x="486799" y="-1"/>
              <a:ext cx="425264" cy="191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3038"/>
                  </a:moveTo>
                  <a:cubicBezTo>
                    <a:pt x="2186" y="21600"/>
                    <a:pt x="2186" y="21600"/>
                    <a:pt x="2186" y="21600"/>
                  </a:cubicBezTo>
                  <a:cubicBezTo>
                    <a:pt x="8045" y="14595"/>
                    <a:pt x="14604" y="10314"/>
                    <a:pt x="21600" y="9924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3817" y="389"/>
                    <a:pt x="6471" y="5059"/>
                    <a:pt x="0" y="13038"/>
                  </a:cubicBezTo>
                  <a:close/>
                </a:path>
              </a:pathLst>
            </a:custGeom>
            <a:solidFill>
              <a:srgbClr val="0B5395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</p:grpSp>
      <p:sp>
        <p:nvSpPr>
          <p:cNvPr id="259" name="Shape 259"/>
          <p:cNvSpPr/>
          <p:nvPr/>
        </p:nvSpPr>
        <p:spPr>
          <a:xfrm>
            <a:off x="3973857" y="2430769"/>
            <a:ext cx="1521937" cy="1521937"/>
          </a:xfrm>
          <a:prstGeom prst="ellipse">
            <a:avLst/>
          </a:prstGeom>
          <a:solidFill>
            <a:srgbClr val="009DD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p:txBody>
      </p:sp>
      <p:grpSp>
        <p:nvGrpSpPr>
          <p:cNvPr id="272" name="Group 272"/>
          <p:cNvGrpSpPr/>
          <p:nvPr/>
        </p:nvGrpSpPr>
        <p:grpSpPr>
          <a:xfrm>
            <a:off x="3800237" y="2257145"/>
            <a:ext cx="1868079" cy="1868080"/>
            <a:chOff x="0" y="0"/>
            <a:chExt cx="1868078" cy="1868078"/>
          </a:xfrm>
        </p:grpSpPr>
        <p:sp>
          <p:nvSpPr>
            <p:cNvPr id="260" name="Shape 260"/>
            <p:cNvSpPr/>
            <p:nvPr/>
          </p:nvSpPr>
          <p:spPr>
            <a:xfrm>
              <a:off x="1375783" y="137358"/>
              <a:ext cx="356036" cy="354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979"/>
                  </a:moveTo>
                  <a:cubicBezTo>
                    <a:pt x="16904" y="11219"/>
                    <a:pt x="10435" y="4718"/>
                    <a:pt x="2713" y="0"/>
                  </a:cubicBezTo>
                  <a:cubicBezTo>
                    <a:pt x="0" y="4614"/>
                    <a:pt x="0" y="4614"/>
                    <a:pt x="0" y="4614"/>
                  </a:cubicBezTo>
                  <a:cubicBezTo>
                    <a:pt x="6887" y="8913"/>
                    <a:pt x="12730" y="14680"/>
                    <a:pt x="17009" y="21600"/>
                  </a:cubicBezTo>
                  <a:lnTo>
                    <a:pt x="21600" y="18979"/>
                  </a:lnTo>
                  <a:close/>
                </a:path>
              </a:pathLst>
            </a:custGeom>
            <a:solidFill>
              <a:srgbClr val="009D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61" name="Shape 261"/>
            <p:cNvSpPr/>
            <p:nvPr/>
          </p:nvSpPr>
          <p:spPr>
            <a:xfrm>
              <a:off x="956014" y="-1"/>
              <a:ext cx="427463" cy="191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9924"/>
                    <a:pt x="0" y="9924"/>
                    <a:pt x="0" y="9924"/>
                  </a:cubicBezTo>
                  <a:cubicBezTo>
                    <a:pt x="6968" y="10314"/>
                    <a:pt x="13587" y="14595"/>
                    <a:pt x="19335" y="21600"/>
                  </a:cubicBezTo>
                  <a:cubicBezTo>
                    <a:pt x="21600" y="13038"/>
                    <a:pt x="21600" y="13038"/>
                    <a:pt x="21600" y="13038"/>
                  </a:cubicBezTo>
                  <a:cubicBezTo>
                    <a:pt x="15155" y="5059"/>
                    <a:pt x="7839" y="389"/>
                    <a:pt x="0" y="0"/>
                  </a:cubicBezTo>
                  <a:close/>
                </a:path>
              </a:pathLst>
            </a:custGeom>
            <a:solidFill>
              <a:srgbClr val="009D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62" name="Shape 262"/>
            <p:cNvSpPr/>
            <p:nvPr/>
          </p:nvSpPr>
          <p:spPr>
            <a:xfrm>
              <a:off x="1676873" y="486799"/>
              <a:ext cx="191206" cy="425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757" y="0"/>
                  </a:moveTo>
                  <a:cubicBezTo>
                    <a:pt x="0" y="2274"/>
                    <a:pt x="0" y="2274"/>
                    <a:pt x="0" y="2274"/>
                  </a:cubicBezTo>
                  <a:cubicBezTo>
                    <a:pt x="7200" y="8045"/>
                    <a:pt x="11286" y="14604"/>
                    <a:pt x="1167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211" y="13817"/>
                    <a:pt x="16541" y="6471"/>
                    <a:pt x="8757" y="0"/>
                  </a:cubicBezTo>
                  <a:close/>
                </a:path>
              </a:pathLst>
            </a:custGeom>
            <a:solidFill>
              <a:srgbClr val="009D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63" name="Shape 263"/>
            <p:cNvSpPr/>
            <p:nvPr/>
          </p:nvSpPr>
          <p:spPr>
            <a:xfrm>
              <a:off x="1676873" y="956015"/>
              <a:ext cx="191206" cy="427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676" y="0"/>
                  </a:moveTo>
                  <a:cubicBezTo>
                    <a:pt x="11286" y="6968"/>
                    <a:pt x="7200" y="13587"/>
                    <a:pt x="0" y="19335"/>
                  </a:cubicBezTo>
                  <a:cubicBezTo>
                    <a:pt x="8757" y="21600"/>
                    <a:pt x="8757" y="21600"/>
                    <a:pt x="8757" y="21600"/>
                  </a:cubicBezTo>
                  <a:cubicBezTo>
                    <a:pt x="16541" y="15155"/>
                    <a:pt x="21211" y="7839"/>
                    <a:pt x="21600" y="0"/>
                  </a:cubicBezTo>
                  <a:lnTo>
                    <a:pt x="11676" y="0"/>
                  </a:lnTo>
                  <a:close/>
                </a:path>
              </a:pathLst>
            </a:custGeom>
            <a:solidFill>
              <a:srgbClr val="009D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64" name="Shape 264"/>
            <p:cNvSpPr/>
            <p:nvPr/>
          </p:nvSpPr>
          <p:spPr>
            <a:xfrm>
              <a:off x="1375783" y="1375784"/>
              <a:ext cx="356036" cy="356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13"/>
                  </a:moveTo>
                  <a:cubicBezTo>
                    <a:pt x="17009" y="0"/>
                    <a:pt x="17009" y="0"/>
                    <a:pt x="17009" y="0"/>
                  </a:cubicBezTo>
                  <a:cubicBezTo>
                    <a:pt x="12730" y="6887"/>
                    <a:pt x="6887" y="12730"/>
                    <a:pt x="0" y="17009"/>
                  </a:cubicBezTo>
                  <a:cubicBezTo>
                    <a:pt x="2713" y="21600"/>
                    <a:pt x="2713" y="21600"/>
                    <a:pt x="2713" y="21600"/>
                  </a:cubicBezTo>
                  <a:cubicBezTo>
                    <a:pt x="10435" y="16904"/>
                    <a:pt x="16904" y="10435"/>
                    <a:pt x="21600" y="2713"/>
                  </a:cubicBezTo>
                  <a:close/>
                </a:path>
              </a:pathLst>
            </a:custGeom>
            <a:solidFill>
              <a:srgbClr val="009D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65" name="Shape 265"/>
            <p:cNvSpPr/>
            <p:nvPr/>
          </p:nvSpPr>
          <p:spPr>
            <a:xfrm>
              <a:off x="956014" y="1679070"/>
              <a:ext cx="427463" cy="18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640"/>
                  </a:moveTo>
                  <a:cubicBezTo>
                    <a:pt x="19335" y="0"/>
                    <a:pt x="19335" y="0"/>
                    <a:pt x="19335" y="0"/>
                  </a:cubicBezTo>
                  <a:cubicBezTo>
                    <a:pt x="13587" y="7069"/>
                    <a:pt x="6968" y="11193"/>
                    <a:pt x="0" y="11585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7839" y="21207"/>
                    <a:pt x="15155" y="16495"/>
                    <a:pt x="21600" y="8640"/>
                  </a:cubicBezTo>
                  <a:close/>
                </a:path>
              </a:pathLst>
            </a:custGeom>
            <a:solidFill>
              <a:srgbClr val="009D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66" name="Shape 266"/>
            <p:cNvSpPr/>
            <p:nvPr/>
          </p:nvSpPr>
          <p:spPr>
            <a:xfrm>
              <a:off x="486799" y="1679070"/>
              <a:ext cx="425264" cy="18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640"/>
                  </a:moveTo>
                  <a:cubicBezTo>
                    <a:pt x="6471" y="16495"/>
                    <a:pt x="13817" y="21207"/>
                    <a:pt x="21600" y="21600"/>
                  </a:cubicBezTo>
                  <a:cubicBezTo>
                    <a:pt x="21600" y="11585"/>
                    <a:pt x="21600" y="11585"/>
                    <a:pt x="21600" y="11585"/>
                  </a:cubicBezTo>
                  <a:cubicBezTo>
                    <a:pt x="14604" y="11193"/>
                    <a:pt x="8045" y="7069"/>
                    <a:pt x="2274" y="0"/>
                  </a:cubicBezTo>
                  <a:lnTo>
                    <a:pt x="0" y="8640"/>
                  </a:lnTo>
                  <a:close/>
                </a:path>
              </a:pathLst>
            </a:custGeom>
            <a:solidFill>
              <a:srgbClr val="009D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67" name="Shape 267"/>
            <p:cNvSpPr/>
            <p:nvPr/>
          </p:nvSpPr>
          <p:spPr>
            <a:xfrm>
              <a:off x="137358" y="1375784"/>
              <a:ext cx="354937" cy="356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14" y="0"/>
                  </a:moveTo>
                  <a:cubicBezTo>
                    <a:pt x="0" y="2713"/>
                    <a:pt x="0" y="2713"/>
                    <a:pt x="0" y="2713"/>
                  </a:cubicBezTo>
                  <a:cubicBezTo>
                    <a:pt x="4718" y="10435"/>
                    <a:pt x="11219" y="16904"/>
                    <a:pt x="18979" y="21600"/>
                  </a:cubicBezTo>
                  <a:cubicBezTo>
                    <a:pt x="21600" y="17009"/>
                    <a:pt x="21600" y="17009"/>
                    <a:pt x="21600" y="17009"/>
                  </a:cubicBezTo>
                  <a:cubicBezTo>
                    <a:pt x="14680" y="12730"/>
                    <a:pt x="8913" y="6887"/>
                    <a:pt x="4614" y="0"/>
                  </a:cubicBezTo>
                  <a:close/>
                </a:path>
              </a:pathLst>
            </a:custGeom>
            <a:solidFill>
              <a:srgbClr val="009DD9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68" name="Shape 268"/>
            <p:cNvSpPr/>
            <p:nvPr/>
          </p:nvSpPr>
          <p:spPr>
            <a:xfrm>
              <a:off x="-1" y="956015"/>
              <a:ext cx="191206" cy="427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89" y="7839"/>
                    <a:pt x="5059" y="15155"/>
                    <a:pt x="13038" y="21600"/>
                  </a:cubicBezTo>
                  <a:cubicBezTo>
                    <a:pt x="21600" y="19335"/>
                    <a:pt x="21600" y="19335"/>
                    <a:pt x="21600" y="19335"/>
                  </a:cubicBezTo>
                  <a:cubicBezTo>
                    <a:pt x="14595" y="13587"/>
                    <a:pt x="10314" y="6968"/>
                    <a:pt x="992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9DD9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69" name="Shape 269"/>
            <p:cNvSpPr/>
            <p:nvPr/>
          </p:nvSpPr>
          <p:spPr>
            <a:xfrm>
              <a:off x="-1" y="486799"/>
              <a:ext cx="191206" cy="425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924" y="21600"/>
                  </a:moveTo>
                  <a:cubicBezTo>
                    <a:pt x="10314" y="14604"/>
                    <a:pt x="14595" y="8045"/>
                    <a:pt x="21600" y="2274"/>
                  </a:cubicBezTo>
                  <a:cubicBezTo>
                    <a:pt x="13038" y="0"/>
                    <a:pt x="13038" y="0"/>
                    <a:pt x="13038" y="0"/>
                  </a:cubicBezTo>
                  <a:cubicBezTo>
                    <a:pt x="5059" y="6471"/>
                    <a:pt x="389" y="13817"/>
                    <a:pt x="0" y="21600"/>
                  </a:cubicBezTo>
                  <a:lnTo>
                    <a:pt x="9924" y="21600"/>
                  </a:lnTo>
                  <a:close/>
                </a:path>
              </a:pathLst>
            </a:custGeom>
            <a:solidFill>
              <a:srgbClr val="009DD9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70" name="Shape 270"/>
            <p:cNvSpPr/>
            <p:nvPr/>
          </p:nvSpPr>
          <p:spPr>
            <a:xfrm>
              <a:off x="137358" y="137358"/>
              <a:ext cx="354937" cy="354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979"/>
                  </a:moveTo>
                  <a:cubicBezTo>
                    <a:pt x="4614" y="21600"/>
                    <a:pt x="4614" y="21600"/>
                    <a:pt x="4614" y="21600"/>
                  </a:cubicBezTo>
                  <a:cubicBezTo>
                    <a:pt x="8913" y="14680"/>
                    <a:pt x="14680" y="8913"/>
                    <a:pt x="21600" y="4614"/>
                  </a:cubicBezTo>
                  <a:cubicBezTo>
                    <a:pt x="18979" y="0"/>
                    <a:pt x="18979" y="0"/>
                    <a:pt x="18979" y="0"/>
                  </a:cubicBezTo>
                  <a:cubicBezTo>
                    <a:pt x="11219" y="4718"/>
                    <a:pt x="4718" y="11219"/>
                    <a:pt x="0" y="18979"/>
                  </a:cubicBezTo>
                  <a:close/>
                </a:path>
              </a:pathLst>
            </a:custGeom>
            <a:solidFill>
              <a:srgbClr val="009DD9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71" name="Shape 271"/>
            <p:cNvSpPr/>
            <p:nvPr/>
          </p:nvSpPr>
          <p:spPr>
            <a:xfrm>
              <a:off x="486799" y="-1"/>
              <a:ext cx="425264" cy="191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3038"/>
                  </a:moveTo>
                  <a:cubicBezTo>
                    <a:pt x="2186" y="21600"/>
                    <a:pt x="2186" y="21600"/>
                    <a:pt x="2186" y="21600"/>
                  </a:cubicBezTo>
                  <a:cubicBezTo>
                    <a:pt x="8045" y="14595"/>
                    <a:pt x="14604" y="10314"/>
                    <a:pt x="21600" y="9924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3817" y="389"/>
                    <a:pt x="6471" y="5059"/>
                    <a:pt x="0" y="13038"/>
                  </a:cubicBezTo>
                  <a:close/>
                </a:path>
              </a:pathLst>
            </a:custGeom>
            <a:solidFill>
              <a:srgbClr val="009DD9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</p:grpSp>
      <p:sp>
        <p:nvSpPr>
          <p:cNvPr id="273" name="Shape 273"/>
          <p:cNvSpPr/>
          <p:nvPr/>
        </p:nvSpPr>
        <p:spPr>
          <a:xfrm>
            <a:off x="6720034" y="2430769"/>
            <a:ext cx="1521936" cy="1521937"/>
          </a:xfrm>
          <a:prstGeom prst="ellipse">
            <a:avLst/>
          </a:prstGeom>
          <a:solidFill>
            <a:srgbClr val="0BD0D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p:txBody>
      </p:sp>
      <p:grpSp>
        <p:nvGrpSpPr>
          <p:cNvPr id="286" name="Group 286"/>
          <p:cNvGrpSpPr/>
          <p:nvPr/>
        </p:nvGrpSpPr>
        <p:grpSpPr>
          <a:xfrm>
            <a:off x="6546412" y="2257145"/>
            <a:ext cx="1868079" cy="1868080"/>
            <a:chOff x="0" y="0"/>
            <a:chExt cx="1868078" cy="1868078"/>
          </a:xfrm>
        </p:grpSpPr>
        <p:sp>
          <p:nvSpPr>
            <p:cNvPr id="274" name="Shape 274"/>
            <p:cNvSpPr/>
            <p:nvPr/>
          </p:nvSpPr>
          <p:spPr>
            <a:xfrm>
              <a:off x="1375783" y="137358"/>
              <a:ext cx="356036" cy="354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979"/>
                  </a:moveTo>
                  <a:cubicBezTo>
                    <a:pt x="16904" y="11219"/>
                    <a:pt x="10435" y="4718"/>
                    <a:pt x="2713" y="0"/>
                  </a:cubicBezTo>
                  <a:cubicBezTo>
                    <a:pt x="0" y="4614"/>
                    <a:pt x="0" y="4614"/>
                    <a:pt x="0" y="4614"/>
                  </a:cubicBezTo>
                  <a:cubicBezTo>
                    <a:pt x="6887" y="8913"/>
                    <a:pt x="12730" y="14680"/>
                    <a:pt x="17009" y="21600"/>
                  </a:cubicBezTo>
                  <a:lnTo>
                    <a:pt x="21600" y="18979"/>
                  </a:lnTo>
                  <a:close/>
                </a:path>
              </a:pathLst>
            </a:custGeom>
            <a:solidFill>
              <a:srgbClr val="0BD0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75" name="Shape 275"/>
            <p:cNvSpPr/>
            <p:nvPr/>
          </p:nvSpPr>
          <p:spPr>
            <a:xfrm>
              <a:off x="956014" y="-1"/>
              <a:ext cx="427463" cy="191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9924"/>
                    <a:pt x="0" y="9924"/>
                    <a:pt x="0" y="9924"/>
                  </a:cubicBezTo>
                  <a:cubicBezTo>
                    <a:pt x="6968" y="10314"/>
                    <a:pt x="13587" y="14595"/>
                    <a:pt x="19335" y="21600"/>
                  </a:cubicBezTo>
                  <a:cubicBezTo>
                    <a:pt x="21600" y="13038"/>
                    <a:pt x="21600" y="13038"/>
                    <a:pt x="21600" y="13038"/>
                  </a:cubicBezTo>
                  <a:cubicBezTo>
                    <a:pt x="15155" y="5059"/>
                    <a:pt x="7839" y="389"/>
                    <a:pt x="0" y="0"/>
                  </a:cubicBezTo>
                  <a:close/>
                </a:path>
              </a:pathLst>
            </a:custGeom>
            <a:solidFill>
              <a:srgbClr val="0BD0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76" name="Shape 276"/>
            <p:cNvSpPr/>
            <p:nvPr/>
          </p:nvSpPr>
          <p:spPr>
            <a:xfrm>
              <a:off x="1676873" y="486799"/>
              <a:ext cx="191206" cy="425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757" y="0"/>
                  </a:moveTo>
                  <a:cubicBezTo>
                    <a:pt x="0" y="2274"/>
                    <a:pt x="0" y="2274"/>
                    <a:pt x="0" y="2274"/>
                  </a:cubicBezTo>
                  <a:cubicBezTo>
                    <a:pt x="7200" y="8045"/>
                    <a:pt x="11286" y="14604"/>
                    <a:pt x="1167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211" y="13817"/>
                    <a:pt x="16541" y="6471"/>
                    <a:pt x="8757" y="0"/>
                  </a:cubicBezTo>
                  <a:close/>
                </a:path>
              </a:pathLst>
            </a:custGeom>
            <a:solidFill>
              <a:srgbClr val="0BD0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77" name="Shape 277"/>
            <p:cNvSpPr/>
            <p:nvPr/>
          </p:nvSpPr>
          <p:spPr>
            <a:xfrm>
              <a:off x="1676873" y="956015"/>
              <a:ext cx="191206" cy="427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676" y="0"/>
                  </a:moveTo>
                  <a:cubicBezTo>
                    <a:pt x="11286" y="6968"/>
                    <a:pt x="7200" y="13587"/>
                    <a:pt x="0" y="19335"/>
                  </a:cubicBezTo>
                  <a:cubicBezTo>
                    <a:pt x="8757" y="21600"/>
                    <a:pt x="8757" y="21600"/>
                    <a:pt x="8757" y="21600"/>
                  </a:cubicBezTo>
                  <a:cubicBezTo>
                    <a:pt x="16541" y="15155"/>
                    <a:pt x="21211" y="7839"/>
                    <a:pt x="21600" y="0"/>
                  </a:cubicBezTo>
                  <a:lnTo>
                    <a:pt x="11676" y="0"/>
                  </a:lnTo>
                  <a:close/>
                </a:path>
              </a:pathLst>
            </a:custGeom>
            <a:solidFill>
              <a:srgbClr val="0BD0D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78" name="Shape 278"/>
            <p:cNvSpPr/>
            <p:nvPr/>
          </p:nvSpPr>
          <p:spPr>
            <a:xfrm>
              <a:off x="1375783" y="1375784"/>
              <a:ext cx="356036" cy="356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13"/>
                  </a:moveTo>
                  <a:cubicBezTo>
                    <a:pt x="17009" y="0"/>
                    <a:pt x="17009" y="0"/>
                    <a:pt x="17009" y="0"/>
                  </a:cubicBezTo>
                  <a:cubicBezTo>
                    <a:pt x="12730" y="6887"/>
                    <a:pt x="6887" y="12730"/>
                    <a:pt x="0" y="17009"/>
                  </a:cubicBezTo>
                  <a:cubicBezTo>
                    <a:pt x="2713" y="21600"/>
                    <a:pt x="2713" y="21600"/>
                    <a:pt x="2713" y="21600"/>
                  </a:cubicBezTo>
                  <a:cubicBezTo>
                    <a:pt x="10435" y="16904"/>
                    <a:pt x="16904" y="10435"/>
                    <a:pt x="21600" y="2713"/>
                  </a:cubicBezTo>
                  <a:close/>
                </a:path>
              </a:pathLst>
            </a:custGeom>
            <a:solidFill>
              <a:srgbClr val="0BD0D9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79" name="Shape 279"/>
            <p:cNvSpPr/>
            <p:nvPr/>
          </p:nvSpPr>
          <p:spPr>
            <a:xfrm>
              <a:off x="956014" y="1679070"/>
              <a:ext cx="427463" cy="18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640"/>
                  </a:moveTo>
                  <a:cubicBezTo>
                    <a:pt x="19335" y="0"/>
                    <a:pt x="19335" y="0"/>
                    <a:pt x="19335" y="0"/>
                  </a:cubicBezTo>
                  <a:cubicBezTo>
                    <a:pt x="13587" y="7069"/>
                    <a:pt x="6968" y="11193"/>
                    <a:pt x="0" y="11585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7839" y="21207"/>
                    <a:pt x="15155" y="16495"/>
                    <a:pt x="21600" y="8640"/>
                  </a:cubicBezTo>
                  <a:close/>
                </a:path>
              </a:pathLst>
            </a:custGeom>
            <a:solidFill>
              <a:srgbClr val="0BD0D9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80" name="Shape 280"/>
            <p:cNvSpPr/>
            <p:nvPr/>
          </p:nvSpPr>
          <p:spPr>
            <a:xfrm>
              <a:off x="486799" y="1679070"/>
              <a:ext cx="425264" cy="18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640"/>
                  </a:moveTo>
                  <a:cubicBezTo>
                    <a:pt x="6471" y="16495"/>
                    <a:pt x="13817" y="21207"/>
                    <a:pt x="21600" y="21600"/>
                  </a:cubicBezTo>
                  <a:cubicBezTo>
                    <a:pt x="21600" y="11585"/>
                    <a:pt x="21600" y="11585"/>
                    <a:pt x="21600" y="11585"/>
                  </a:cubicBezTo>
                  <a:cubicBezTo>
                    <a:pt x="14604" y="11193"/>
                    <a:pt x="8045" y="7069"/>
                    <a:pt x="2274" y="0"/>
                  </a:cubicBezTo>
                  <a:lnTo>
                    <a:pt x="0" y="8640"/>
                  </a:lnTo>
                  <a:close/>
                </a:path>
              </a:pathLst>
            </a:custGeom>
            <a:solidFill>
              <a:srgbClr val="0BD0D9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81" name="Shape 281"/>
            <p:cNvSpPr/>
            <p:nvPr/>
          </p:nvSpPr>
          <p:spPr>
            <a:xfrm>
              <a:off x="137358" y="1375784"/>
              <a:ext cx="354937" cy="356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14" y="0"/>
                  </a:moveTo>
                  <a:cubicBezTo>
                    <a:pt x="0" y="2713"/>
                    <a:pt x="0" y="2713"/>
                    <a:pt x="0" y="2713"/>
                  </a:cubicBezTo>
                  <a:cubicBezTo>
                    <a:pt x="4718" y="10435"/>
                    <a:pt x="11219" y="16904"/>
                    <a:pt x="18979" y="21600"/>
                  </a:cubicBezTo>
                  <a:cubicBezTo>
                    <a:pt x="21600" y="17009"/>
                    <a:pt x="21600" y="17009"/>
                    <a:pt x="21600" y="17009"/>
                  </a:cubicBezTo>
                  <a:cubicBezTo>
                    <a:pt x="14680" y="12730"/>
                    <a:pt x="8913" y="6887"/>
                    <a:pt x="4614" y="0"/>
                  </a:cubicBezTo>
                  <a:close/>
                </a:path>
              </a:pathLst>
            </a:custGeom>
            <a:solidFill>
              <a:srgbClr val="0BD0D9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82" name="Shape 282"/>
            <p:cNvSpPr/>
            <p:nvPr/>
          </p:nvSpPr>
          <p:spPr>
            <a:xfrm>
              <a:off x="-1" y="956015"/>
              <a:ext cx="191206" cy="427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89" y="7839"/>
                    <a:pt x="5059" y="15155"/>
                    <a:pt x="13038" y="21600"/>
                  </a:cubicBezTo>
                  <a:cubicBezTo>
                    <a:pt x="21600" y="19335"/>
                    <a:pt x="21600" y="19335"/>
                    <a:pt x="21600" y="19335"/>
                  </a:cubicBezTo>
                  <a:cubicBezTo>
                    <a:pt x="14595" y="13587"/>
                    <a:pt x="10314" y="6968"/>
                    <a:pt x="992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BD0D9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83" name="Shape 283"/>
            <p:cNvSpPr/>
            <p:nvPr/>
          </p:nvSpPr>
          <p:spPr>
            <a:xfrm>
              <a:off x="-1" y="486799"/>
              <a:ext cx="191206" cy="425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924" y="21600"/>
                  </a:moveTo>
                  <a:cubicBezTo>
                    <a:pt x="10314" y="14604"/>
                    <a:pt x="14595" y="8045"/>
                    <a:pt x="21600" y="2274"/>
                  </a:cubicBezTo>
                  <a:cubicBezTo>
                    <a:pt x="13038" y="0"/>
                    <a:pt x="13038" y="0"/>
                    <a:pt x="13038" y="0"/>
                  </a:cubicBezTo>
                  <a:cubicBezTo>
                    <a:pt x="5059" y="6471"/>
                    <a:pt x="389" y="13817"/>
                    <a:pt x="0" y="21600"/>
                  </a:cubicBezTo>
                  <a:lnTo>
                    <a:pt x="9924" y="21600"/>
                  </a:lnTo>
                  <a:close/>
                </a:path>
              </a:pathLst>
            </a:custGeom>
            <a:solidFill>
              <a:srgbClr val="0BD0D9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84" name="Shape 284"/>
            <p:cNvSpPr/>
            <p:nvPr/>
          </p:nvSpPr>
          <p:spPr>
            <a:xfrm>
              <a:off x="137358" y="137358"/>
              <a:ext cx="354937" cy="354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979"/>
                  </a:moveTo>
                  <a:cubicBezTo>
                    <a:pt x="4614" y="21600"/>
                    <a:pt x="4614" y="21600"/>
                    <a:pt x="4614" y="21600"/>
                  </a:cubicBezTo>
                  <a:cubicBezTo>
                    <a:pt x="8913" y="14680"/>
                    <a:pt x="14680" y="8913"/>
                    <a:pt x="21600" y="4614"/>
                  </a:cubicBezTo>
                  <a:cubicBezTo>
                    <a:pt x="18979" y="0"/>
                    <a:pt x="18979" y="0"/>
                    <a:pt x="18979" y="0"/>
                  </a:cubicBezTo>
                  <a:cubicBezTo>
                    <a:pt x="11219" y="4718"/>
                    <a:pt x="4718" y="11219"/>
                    <a:pt x="0" y="18979"/>
                  </a:cubicBezTo>
                  <a:close/>
                </a:path>
              </a:pathLst>
            </a:custGeom>
            <a:solidFill>
              <a:srgbClr val="0BD0D9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85" name="Shape 285"/>
            <p:cNvSpPr/>
            <p:nvPr/>
          </p:nvSpPr>
          <p:spPr>
            <a:xfrm>
              <a:off x="486799" y="-1"/>
              <a:ext cx="425264" cy="191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3038"/>
                  </a:moveTo>
                  <a:cubicBezTo>
                    <a:pt x="2186" y="21600"/>
                    <a:pt x="2186" y="21600"/>
                    <a:pt x="2186" y="21600"/>
                  </a:cubicBezTo>
                  <a:cubicBezTo>
                    <a:pt x="8045" y="14595"/>
                    <a:pt x="14604" y="10314"/>
                    <a:pt x="21600" y="9924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3817" y="389"/>
                    <a:pt x="6471" y="5059"/>
                    <a:pt x="0" y="13038"/>
                  </a:cubicBezTo>
                  <a:close/>
                </a:path>
              </a:pathLst>
            </a:custGeom>
            <a:solidFill>
              <a:srgbClr val="0BD0D9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</p:grpSp>
      <p:sp>
        <p:nvSpPr>
          <p:cNvPr id="287" name="Shape 287"/>
          <p:cNvSpPr/>
          <p:nvPr/>
        </p:nvSpPr>
        <p:spPr>
          <a:xfrm>
            <a:off x="9410817" y="2430769"/>
            <a:ext cx="1521937" cy="1521937"/>
          </a:xfrm>
          <a:prstGeom prst="ellipse">
            <a:avLst/>
          </a:prstGeom>
          <a:solidFill>
            <a:srgbClr val="10CF9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</a:p>
        </p:txBody>
      </p:sp>
      <p:grpSp>
        <p:nvGrpSpPr>
          <p:cNvPr id="300" name="Group 300"/>
          <p:cNvGrpSpPr/>
          <p:nvPr/>
        </p:nvGrpSpPr>
        <p:grpSpPr>
          <a:xfrm>
            <a:off x="9237195" y="2257145"/>
            <a:ext cx="1868079" cy="1868080"/>
            <a:chOff x="0" y="0"/>
            <a:chExt cx="1868078" cy="1868078"/>
          </a:xfrm>
        </p:grpSpPr>
        <p:sp>
          <p:nvSpPr>
            <p:cNvPr id="288" name="Shape 288"/>
            <p:cNvSpPr/>
            <p:nvPr/>
          </p:nvSpPr>
          <p:spPr>
            <a:xfrm>
              <a:off x="1375783" y="137358"/>
              <a:ext cx="356036" cy="354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979"/>
                  </a:moveTo>
                  <a:cubicBezTo>
                    <a:pt x="16904" y="11219"/>
                    <a:pt x="10435" y="4718"/>
                    <a:pt x="2713" y="0"/>
                  </a:cubicBezTo>
                  <a:cubicBezTo>
                    <a:pt x="0" y="4614"/>
                    <a:pt x="0" y="4614"/>
                    <a:pt x="0" y="4614"/>
                  </a:cubicBezTo>
                  <a:cubicBezTo>
                    <a:pt x="6887" y="8913"/>
                    <a:pt x="12730" y="14680"/>
                    <a:pt x="17009" y="21600"/>
                  </a:cubicBezTo>
                  <a:lnTo>
                    <a:pt x="21600" y="18979"/>
                  </a:lnTo>
                  <a:close/>
                </a:path>
              </a:pathLst>
            </a:custGeom>
            <a:solidFill>
              <a:srgbClr val="10CF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89" name="Shape 289"/>
            <p:cNvSpPr/>
            <p:nvPr/>
          </p:nvSpPr>
          <p:spPr>
            <a:xfrm>
              <a:off x="956014" y="-1"/>
              <a:ext cx="427463" cy="191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9924"/>
                    <a:pt x="0" y="9924"/>
                    <a:pt x="0" y="9924"/>
                  </a:cubicBezTo>
                  <a:cubicBezTo>
                    <a:pt x="6968" y="10314"/>
                    <a:pt x="13587" y="14595"/>
                    <a:pt x="19335" y="21600"/>
                  </a:cubicBezTo>
                  <a:cubicBezTo>
                    <a:pt x="21600" y="13038"/>
                    <a:pt x="21600" y="13038"/>
                    <a:pt x="21600" y="13038"/>
                  </a:cubicBezTo>
                  <a:cubicBezTo>
                    <a:pt x="15155" y="5059"/>
                    <a:pt x="7839" y="389"/>
                    <a:pt x="0" y="0"/>
                  </a:cubicBezTo>
                  <a:close/>
                </a:path>
              </a:pathLst>
            </a:custGeom>
            <a:solidFill>
              <a:srgbClr val="10CF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90" name="Shape 290"/>
            <p:cNvSpPr/>
            <p:nvPr/>
          </p:nvSpPr>
          <p:spPr>
            <a:xfrm>
              <a:off x="1676873" y="486799"/>
              <a:ext cx="191206" cy="425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757" y="0"/>
                  </a:moveTo>
                  <a:cubicBezTo>
                    <a:pt x="0" y="2274"/>
                    <a:pt x="0" y="2274"/>
                    <a:pt x="0" y="2274"/>
                  </a:cubicBezTo>
                  <a:cubicBezTo>
                    <a:pt x="7200" y="8045"/>
                    <a:pt x="11286" y="14604"/>
                    <a:pt x="1167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211" y="13817"/>
                    <a:pt x="16541" y="6471"/>
                    <a:pt x="8757" y="0"/>
                  </a:cubicBezTo>
                  <a:close/>
                </a:path>
              </a:pathLst>
            </a:custGeom>
            <a:solidFill>
              <a:srgbClr val="10CF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91" name="Shape 291"/>
            <p:cNvSpPr/>
            <p:nvPr/>
          </p:nvSpPr>
          <p:spPr>
            <a:xfrm>
              <a:off x="1676873" y="956015"/>
              <a:ext cx="191206" cy="427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676" y="0"/>
                  </a:moveTo>
                  <a:cubicBezTo>
                    <a:pt x="11286" y="6968"/>
                    <a:pt x="7200" y="13587"/>
                    <a:pt x="0" y="19335"/>
                  </a:cubicBezTo>
                  <a:cubicBezTo>
                    <a:pt x="8757" y="21600"/>
                    <a:pt x="8757" y="21600"/>
                    <a:pt x="8757" y="21600"/>
                  </a:cubicBezTo>
                  <a:cubicBezTo>
                    <a:pt x="16541" y="15155"/>
                    <a:pt x="21211" y="7839"/>
                    <a:pt x="21600" y="0"/>
                  </a:cubicBezTo>
                  <a:lnTo>
                    <a:pt x="11676" y="0"/>
                  </a:lnTo>
                  <a:close/>
                </a:path>
              </a:pathLst>
            </a:custGeom>
            <a:solidFill>
              <a:srgbClr val="10CF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92" name="Shape 292"/>
            <p:cNvSpPr/>
            <p:nvPr/>
          </p:nvSpPr>
          <p:spPr>
            <a:xfrm>
              <a:off x="1375783" y="1375784"/>
              <a:ext cx="356036" cy="356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713"/>
                  </a:moveTo>
                  <a:cubicBezTo>
                    <a:pt x="17009" y="0"/>
                    <a:pt x="17009" y="0"/>
                    <a:pt x="17009" y="0"/>
                  </a:cubicBezTo>
                  <a:cubicBezTo>
                    <a:pt x="12730" y="6887"/>
                    <a:pt x="6887" y="12730"/>
                    <a:pt x="0" y="17009"/>
                  </a:cubicBezTo>
                  <a:cubicBezTo>
                    <a:pt x="2713" y="21600"/>
                    <a:pt x="2713" y="21600"/>
                    <a:pt x="2713" y="21600"/>
                  </a:cubicBezTo>
                  <a:cubicBezTo>
                    <a:pt x="10435" y="16904"/>
                    <a:pt x="16904" y="10435"/>
                    <a:pt x="21600" y="2713"/>
                  </a:cubicBezTo>
                  <a:close/>
                </a:path>
              </a:pathLst>
            </a:custGeom>
            <a:solidFill>
              <a:srgbClr val="10CF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93" name="Shape 293"/>
            <p:cNvSpPr/>
            <p:nvPr/>
          </p:nvSpPr>
          <p:spPr>
            <a:xfrm>
              <a:off x="956014" y="1679070"/>
              <a:ext cx="427463" cy="18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640"/>
                  </a:moveTo>
                  <a:cubicBezTo>
                    <a:pt x="19335" y="0"/>
                    <a:pt x="19335" y="0"/>
                    <a:pt x="19335" y="0"/>
                  </a:cubicBezTo>
                  <a:cubicBezTo>
                    <a:pt x="13587" y="7069"/>
                    <a:pt x="6968" y="11193"/>
                    <a:pt x="0" y="11585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7839" y="21207"/>
                    <a:pt x="15155" y="16495"/>
                    <a:pt x="21600" y="8640"/>
                  </a:cubicBezTo>
                  <a:close/>
                </a:path>
              </a:pathLst>
            </a:custGeom>
            <a:solidFill>
              <a:srgbClr val="10CF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94" name="Shape 294"/>
            <p:cNvSpPr/>
            <p:nvPr/>
          </p:nvSpPr>
          <p:spPr>
            <a:xfrm>
              <a:off x="486799" y="1679070"/>
              <a:ext cx="425264" cy="18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640"/>
                  </a:moveTo>
                  <a:cubicBezTo>
                    <a:pt x="6471" y="16495"/>
                    <a:pt x="13817" y="21207"/>
                    <a:pt x="21600" y="21600"/>
                  </a:cubicBezTo>
                  <a:cubicBezTo>
                    <a:pt x="21600" y="11585"/>
                    <a:pt x="21600" y="11585"/>
                    <a:pt x="21600" y="11585"/>
                  </a:cubicBezTo>
                  <a:cubicBezTo>
                    <a:pt x="14604" y="11193"/>
                    <a:pt x="8045" y="7069"/>
                    <a:pt x="2274" y="0"/>
                  </a:cubicBezTo>
                  <a:lnTo>
                    <a:pt x="0" y="8640"/>
                  </a:lnTo>
                  <a:close/>
                </a:path>
              </a:pathLst>
            </a:custGeom>
            <a:solidFill>
              <a:srgbClr val="10CF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95" name="Shape 295"/>
            <p:cNvSpPr/>
            <p:nvPr/>
          </p:nvSpPr>
          <p:spPr>
            <a:xfrm>
              <a:off x="137358" y="1375784"/>
              <a:ext cx="354937" cy="356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14" y="0"/>
                  </a:moveTo>
                  <a:cubicBezTo>
                    <a:pt x="0" y="2713"/>
                    <a:pt x="0" y="2713"/>
                    <a:pt x="0" y="2713"/>
                  </a:cubicBezTo>
                  <a:cubicBezTo>
                    <a:pt x="4718" y="10435"/>
                    <a:pt x="11219" y="16904"/>
                    <a:pt x="18979" y="21600"/>
                  </a:cubicBezTo>
                  <a:cubicBezTo>
                    <a:pt x="21600" y="17009"/>
                    <a:pt x="21600" y="17009"/>
                    <a:pt x="21600" y="17009"/>
                  </a:cubicBezTo>
                  <a:cubicBezTo>
                    <a:pt x="14680" y="12730"/>
                    <a:pt x="8913" y="6887"/>
                    <a:pt x="4614" y="0"/>
                  </a:cubicBezTo>
                  <a:close/>
                </a:path>
              </a:pathLst>
            </a:custGeom>
            <a:solidFill>
              <a:srgbClr val="10CF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96" name="Shape 296"/>
            <p:cNvSpPr/>
            <p:nvPr/>
          </p:nvSpPr>
          <p:spPr>
            <a:xfrm>
              <a:off x="-1" y="956015"/>
              <a:ext cx="191206" cy="427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89" y="7839"/>
                    <a:pt x="5059" y="15155"/>
                    <a:pt x="13038" y="21600"/>
                  </a:cubicBezTo>
                  <a:cubicBezTo>
                    <a:pt x="21600" y="19335"/>
                    <a:pt x="21600" y="19335"/>
                    <a:pt x="21600" y="19335"/>
                  </a:cubicBezTo>
                  <a:cubicBezTo>
                    <a:pt x="14595" y="13587"/>
                    <a:pt x="10314" y="6968"/>
                    <a:pt x="992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0CF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97" name="Shape 297"/>
            <p:cNvSpPr/>
            <p:nvPr/>
          </p:nvSpPr>
          <p:spPr>
            <a:xfrm>
              <a:off x="-1" y="486799"/>
              <a:ext cx="191206" cy="425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924" y="21600"/>
                  </a:moveTo>
                  <a:cubicBezTo>
                    <a:pt x="10314" y="14604"/>
                    <a:pt x="14595" y="8045"/>
                    <a:pt x="21600" y="2274"/>
                  </a:cubicBezTo>
                  <a:cubicBezTo>
                    <a:pt x="13038" y="0"/>
                    <a:pt x="13038" y="0"/>
                    <a:pt x="13038" y="0"/>
                  </a:cubicBezTo>
                  <a:cubicBezTo>
                    <a:pt x="5059" y="6471"/>
                    <a:pt x="389" y="13817"/>
                    <a:pt x="0" y="21600"/>
                  </a:cubicBezTo>
                  <a:lnTo>
                    <a:pt x="9924" y="21600"/>
                  </a:lnTo>
                  <a:close/>
                </a:path>
              </a:pathLst>
            </a:custGeom>
            <a:solidFill>
              <a:srgbClr val="10CF9B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98" name="Shape 298"/>
            <p:cNvSpPr/>
            <p:nvPr/>
          </p:nvSpPr>
          <p:spPr>
            <a:xfrm>
              <a:off x="137358" y="137358"/>
              <a:ext cx="354937" cy="354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979"/>
                  </a:moveTo>
                  <a:cubicBezTo>
                    <a:pt x="4614" y="21600"/>
                    <a:pt x="4614" y="21600"/>
                    <a:pt x="4614" y="21600"/>
                  </a:cubicBezTo>
                  <a:cubicBezTo>
                    <a:pt x="8913" y="14680"/>
                    <a:pt x="14680" y="8913"/>
                    <a:pt x="21600" y="4614"/>
                  </a:cubicBezTo>
                  <a:cubicBezTo>
                    <a:pt x="18979" y="0"/>
                    <a:pt x="18979" y="0"/>
                    <a:pt x="18979" y="0"/>
                  </a:cubicBezTo>
                  <a:cubicBezTo>
                    <a:pt x="11219" y="4718"/>
                    <a:pt x="4718" y="11219"/>
                    <a:pt x="0" y="18979"/>
                  </a:cubicBezTo>
                  <a:close/>
                </a:path>
              </a:pathLst>
            </a:custGeom>
            <a:solidFill>
              <a:srgbClr val="10CF9B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299" name="Shape 299"/>
            <p:cNvSpPr/>
            <p:nvPr/>
          </p:nvSpPr>
          <p:spPr>
            <a:xfrm>
              <a:off x="486799" y="-1"/>
              <a:ext cx="425264" cy="191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3038"/>
                  </a:moveTo>
                  <a:cubicBezTo>
                    <a:pt x="2186" y="21600"/>
                    <a:pt x="2186" y="21600"/>
                    <a:pt x="2186" y="21600"/>
                  </a:cubicBezTo>
                  <a:cubicBezTo>
                    <a:pt x="8045" y="14595"/>
                    <a:pt x="14604" y="10314"/>
                    <a:pt x="21600" y="9924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13817" y="389"/>
                    <a:pt x="6471" y="5059"/>
                    <a:pt x="0" y="13038"/>
                  </a:cubicBezTo>
                  <a:close/>
                </a:path>
              </a:pathLst>
            </a:custGeom>
            <a:solidFill>
              <a:srgbClr val="10CF9B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</p:grpSp>
      <p:sp>
        <p:nvSpPr>
          <p:cNvPr id="302" name="Shape 302"/>
          <p:cNvSpPr/>
          <p:nvPr/>
        </p:nvSpPr>
        <p:spPr>
          <a:xfrm>
            <a:off x="1058332" y="4347819"/>
            <a:ext cx="1989928" cy="36703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ctr">
              <a:defRPr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zh-CN"/>
              <a:t>注册与登录</a:t>
            </a:r>
            <a:endParaRPr lang="zh-CN"/>
          </a:p>
        </p:txBody>
      </p:sp>
      <p:sp>
        <p:nvSpPr>
          <p:cNvPr id="304" name="Shape 304"/>
          <p:cNvSpPr/>
          <p:nvPr/>
        </p:nvSpPr>
        <p:spPr>
          <a:xfrm>
            <a:off x="3739312" y="4347819"/>
            <a:ext cx="1989929" cy="36703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ctr">
              <a:defRPr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zh-CN"/>
              <a:t>进件信息录入</a:t>
            </a:r>
            <a:endParaRPr lang="zh-CN"/>
          </a:p>
        </p:txBody>
      </p:sp>
      <p:sp>
        <p:nvSpPr>
          <p:cNvPr id="306" name="Shape 306"/>
          <p:cNvSpPr/>
          <p:nvPr/>
        </p:nvSpPr>
        <p:spPr>
          <a:xfrm>
            <a:off x="6485255" y="4347845"/>
            <a:ext cx="2172970" cy="36703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 algn="ctr">
              <a:defRPr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zh-CN"/>
              <a:t>活体检测与拍照上传</a:t>
            </a:r>
            <a:endParaRPr lang="zh-CN"/>
          </a:p>
        </p:txBody>
      </p:sp>
      <p:sp>
        <p:nvSpPr>
          <p:cNvPr id="308" name="Shape 308"/>
          <p:cNvSpPr/>
          <p:nvPr/>
        </p:nvSpPr>
        <p:spPr>
          <a:xfrm>
            <a:off x="9176270" y="4347819"/>
            <a:ext cx="1989929" cy="36703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algn="ctr">
              <a:defRPr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zh-CN"/>
              <a:t>账务与合同</a:t>
            </a:r>
            <a:endParaRPr lang="en-US" altLang="zh-CN"/>
          </a:p>
        </p:txBody>
      </p:sp>
      <p:grpSp>
        <p:nvGrpSpPr>
          <p:cNvPr id="316" name="Group 316"/>
          <p:cNvGrpSpPr/>
          <p:nvPr/>
        </p:nvGrpSpPr>
        <p:grpSpPr>
          <a:xfrm>
            <a:off x="1785423" y="2937397"/>
            <a:ext cx="535744" cy="509775"/>
            <a:chOff x="0" y="0"/>
            <a:chExt cx="535742" cy="509773"/>
          </a:xfrm>
        </p:grpSpPr>
        <p:sp>
          <p:nvSpPr>
            <p:cNvPr id="309" name="Shape 309"/>
            <p:cNvSpPr/>
            <p:nvPr/>
          </p:nvSpPr>
          <p:spPr>
            <a:xfrm>
              <a:off x="-1" y="0"/>
              <a:ext cx="535743" cy="509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84" y="0"/>
                  </a:moveTo>
                  <a:cubicBezTo>
                    <a:pt x="1816" y="0"/>
                    <a:pt x="1816" y="0"/>
                    <a:pt x="1816" y="0"/>
                  </a:cubicBezTo>
                  <a:cubicBezTo>
                    <a:pt x="818" y="0"/>
                    <a:pt x="0" y="847"/>
                    <a:pt x="0" y="1908"/>
                  </a:cubicBezTo>
                  <a:cubicBezTo>
                    <a:pt x="0" y="16519"/>
                    <a:pt x="0" y="16519"/>
                    <a:pt x="0" y="16519"/>
                  </a:cubicBezTo>
                  <a:cubicBezTo>
                    <a:pt x="0" y="17568"/>
                    <a:pt x="818" y="18428"/>
                    <a:pt x="1816" y="18428"/>
                  </a:cubicBezTo>
                  <a:cubicBezTo>
                    <a:pt x="7288" y="18428"/>
                    <a:pt x="7288" y="18428"/>
                    <a:pt x="7288" y="18428"/>
                  </a:cubicBezTo>
                  <a:cubicBezTo>
                    <a:pt x="7000" y="18807"/>
                    <a:pt x="6543" y="19300"/>
                    <a:pt x="6326" y="19527"/>
                  </a:cubicBezTo>
                  <a:cubicBezTo>
                    <a:pt x="6086" y="19767"/>
                    <a:pt x="5905" y="19957"/>
                    <a:pt x="5809" y="20096"/>
                  </a:cubicBezTo>
                  <a:cubicBezTo>
                    <a:pt x="5677" y="20286"/>
                    <a:pt x="5616" y="20652"/>
                    <a:pt x="5761" y="20968"/>
                  </a:cubicBezTo>
                  <a:cubicBezTo>
                    <a:pt x="5905" y="21259"/>
                    <a:pt x="6254" y="21600"/>
                    <a:pt x="7132" y="21600"/>
                  </a:cubicBezTo>
                  <a:cubicBezTo>
                    <a:pt x="14468" y="21600"/>
                    <a:pt x="14468" y="21600"/>
                    <a:pt x="14468" y="21600"/>
                  </a:cubicBezTo>
                  <a:cubicBezTo>
                    <a:pt x="15346" y="21600"/>
                    <a:pt x="15695" y="21259"/>
                    <a:pt x="15827" y="20968"/>
                  </a:cubicBezTo>
                  <a:cubicBezTo>
                    <a:pt x="15984" y="20652"/>
                    <a:pt x="15923" y="20286"/>
                    <a:pt x="15779" y="20096"/>
                  </a:cubicBezTo>
                  <a:cubicBezTo>
                    <a:pt x="15683" y="19957"/>
                    <a:pt x="15502" y="19767"/>
                    <a:pt x="15274" y="19527"/>
                  </a:cubicBezTo>
                  <a:cubicBezTo>
                    <a:pt x="15057" y="19300"/>
                    <a:pt x="14588" y="18807"/>
                    <a:pt x="14312" y="18428"/>
                  </a:cubicBezTo>
                  <a:cubicBezTo>
                    <a:pt x="19784" y="18428"/>
                    <a:pt x="19784" y="18428"/>
                    <a:pt x="19784" y="18428"/>
                  </a:cubicBezTo>
                  <a:cubicBezTo>
                    <a:pt x="20782" y="18428"/>
                    <a:pt x="21600" y="17568"/>
                    <a:pt x="21600" y="16519"/>
                  </a:cubicBezTo>
                  <a:cubicBezTo>
                    <a:pt x="21600" y="1908"/>
                    <a:pt x="21600" y="1908"/>
                    <a:pt x="21600" y="1908"/>
                  </a:cubicBezTo>
                  <a:cubicBezTo>
                    <a:pt x="21600" y="847"/>
                    <a:pt x="20782" y="0"/>
                    <a:pt x="19784" y="0"/>
                  </a:cubicBezTo>
                  <a:close/>
                  <a:moveTo>
                    <a:pt x="14805" y="20033"/>
                  </a:moveTo>
                  <a:cubicBezTo>
                    <a:pt x="14997" y="20235"/>
                    <a:pt x="15178" y="20425"/>
                    <a:pt x="15238" y="20500"/>
                  </a:cubicBezTo>
                  <a:cubicBezTo>
                    <a:pt x="15238" y="20500"/>
                    <a:pt x="15262" y="20589"/>
                    <a:pt x="15214" y="20665"/>
                  </a:cubicBezTo>
                  <a:cubicBezTo>
                    <a:pt x="15130" y="20804"/>
                    <a:pt x="14853" y="20892"/>
                    <a:pt x="14468" y="20892"/>
                  </a:cubicBezTo>
                  <a:cubicBezTo>
                    <a:pt x="7132" y="20892"/>
                    <a:pt x="7132" y="20892"/>
                    <a:pt x="7132" y="20892"/>
                  </a:cubicBezTo>
                  <a:cubicBezTo>
                    <a:pt x="6747" y="20892"/>
                    <a:pt x="6470" y="20804"/>
                    <a:pt x="6374" y="20665"/>
                  </a:cubicBezTo>
                  <a:cubicBezTo>
                    <a:pt x="6338" y="20589"/>
                    <a:pt x="6350" y="20513"/>
                    <a:pt x="6350" y="20513"/>
                  </a:cubicBezTo>
                  <a:cubicBezTo>
                    <a:pt x="6350" y="20513"/>
                    <a:pt x="6350" y="20513"/>
                    <a:pt x="6350" y="20513"/>
                  </a:cubicBezTo>
                  <a:cubicBezTo>
                    <a:pt x="6422" y="20425"/>
                    <a:pt x="6603" y="20235"/>
                    <a:pt x="6795" y="20033"/>
                  </a:cubicBezTo>
                  <a:cubicBezTo>
                    <a:pt x="7384" y="19413"/>
                    <a:pt x="7865" y="18883"/>
                    <a:pt x="8082" y="18428"/>
                  </a:cubicBezTo>
                  <a:cubicBezTo>
                    <a:pt x="13518" y="18428"/>
                    <a:pt x="13518" y="18428"/>
                    <a:pt x="13518" y="18428"/>
                  </a:cubicBezTo>
                  <a:cubicBezTo>
                    <a:pt x="13735" y="18883"/>
                    <a:pt x="14216" y="19413"/>
                    <a:pt x="14805" y="20033"/>
                  </a:cubicBezTo>
                  <a:close/>
                  <a:moveTo>
                    <a:pt x="20253" y="16519"/>
                  </a:moveTo>
                  <a:cubicBezTo>
                    <a:pt x="20253" y="16785"/>
                    <a:pt x="20037" y="17012"/>
                    <a:pt x="19784" y="17012"/>
                  </a:cubicBezTo>
                  <a:cubicBezTo>
                    <a:pt x="1816" y="17012"/>
                    <a:pt x="1816" y="17012"/>
                    <a:pt x="1816" y="17012"/>
                  </a:cubicBezTo>
                  <a:cubicBezTo>
                    <a:pt x="1551" y="17012"/>
                    <a:pt x="1347" y="16785"/>
                    <a:pt x="1347" y="16519"/>
                  </a:cubicBezTo>
                  <a:cubicBezTo>
                    <a:pt x="1347" y="1908"/>
                    <a:pt x="1347" y="1908"/>
                    <a:pt x="1347" y="1908"/>
                  </a:cubicBezTo>
                  <a:cubicBezTo>
                    <a:pt x="1347" y="1630"/>
                    <a:pt x="1551" y="1416"/>
                    <a:pt x="1816" y="1416"/>
                  </a:cubicBezTo>
                  <a:cubicBezTo>
                    <a:pt x="19784" y="1416"/>
                    <a:pt x="19784" y="1416"/>
                    <a:pt x="19784" y="1416"/>
                  </a:cubicBezTo>
                  <a:cubicBezTo>
                    <a:pt x="20037" y="1416"/>
                    <a:pt x="20253" y="1630"/>
                    <a:pt x="20253" y="1908"/>
                  </a:cubicBezTo>
                  <a:lnTo>
                    <a:pt x="20253" y="16519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10" name="Shape 310"/>
            <p:cNvSpPr/>
            <p:nvPr/>
          </p:nvSpPr>
          <p:spPr>
            <a:xfrm>
              <a:off x="66809" y="66809"/>
              <a:ext cx="402123" cy="268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62" y="0"/>
                  </a:moveTo>
                  <a:cubicBezTo>
                    <a:pt x="1538" y="0"/>
                    <a:pt x="1538" y="0"/>
                    <a:pt x="1538" y="0"/>
                  </a:cubicBezTo>
                  <a:cubicBezTo>
                    <a:pt x="689" y="0"/>
                    <a:pt x="0" y="1033"/>
                    <a:pt x="0" y="2283"/>
                  </a:cubicBezTo>
                  <a:cubicBezTo>
                    <a:pt x="0" y="19293"/>
                    <a:pt x="0" y="19293"/>
                    <a:pt x="0" y="19293"/>
                  </a:cubicBezTo>
                  <a:cubicBezTo>
                    <a:pt x="0" y="20567"/>
                    <a:pt x="689" y="21600"/>
                    <a:pt x="1538" y="21600"/>
                  </a:cubicBezTo>
                  <a:cubicBezTo>
                    <a:pt x="20062" y="21600"/>
                    <a:pt x="20062" y="21600"/>
                    <a:pt x="20062" y="21600"/>
                  </a:cubicBezTo>
                  <a:cubicBezTo>
                    <a:pt x="20911" y="21600"/>
                    <a:pt x="21600" y="20567"/>
                    <a:pt x="21600" y="19293"/>
                  </a:cubicBezTo>
                  <a:cubicBezTo>
                    <a:pt x="21600" y="2283"/>
                    <a:pt x="21600" y="2283"/>
                    <a:pt x="21600" y="2283"/>
                  </a:cubicBezTo>
                  <a:cubicBezTo>
                    <a:pt x="21600" y="1033"/>
                    <a:pt x="20911" y="0"/>
                    <a:pt x="20062" y="0"/>
                  </a:cubicBezTo>
                  <a:close/>
                  <a:moveTo>
                    <a:pt x="20687" y="19293"/>
                  </a:moveTo>
                  <a:cubicBezTo>
                    <a:pt x="20687" y="19822"/>
                    <a:pt x="20414" y="20255"/>
                    <a:pt x="20062" y="20255"/>
                  </a:cubicBezTo>
                  <a:cubicBezTo>
                    <a:pt x="1538" y="20255"/>
                    <a:pt x="1538" y="20255"/>
                    <a:pt x="1538" y="20255"/>
                  </a:cubicBezTo>
                  <a:cubicBezTo>
                    <a:pt x="1186" y="20255"/>
                    <a:pt x="897" y="19822"/>
                    <a:pt x="897" y="19293"/>
                  </a:cubicBezTo>
                  <a:cubicBezTo>
                    <a:pt x="897" y="2283"/>
                    <a:pt x="897" y="2283"/>
                    <a:pt x="897" y="2283"/>
                  </a:cubicBezTo>
                  <a:cubicBezTo>
                    <a:pt x="897" y="1778"/>
                    <a:pt x="1186" y="1345"/>
                    <a:pt x="1538" y="1345"/>
                  </a:cubicBezTo>
                  <a:cubicBezTo>
                    <a:pt x="20062" y="1345"/>
                    <a:pt x="20062" y="1345"/>
                    <a:pt x="20062" y="1345"/>
                  </a:cubicBezTo>
                  <a:cubicBezTo>
                    <a:pt x="20414" y="1345"/>
                    <a:pt x="20687" y="1778"/>
                    <a:pt x="20687" y="2283"/>
                  </a:cubicBezTo>
                  <a:lnTo>
                    <a:pt x="20687" y="1929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11" name="Shape 311"/>
            <p:cNvSpPr/>
            <p:nvPr/>
          </p:nvSpPr>
          <p:spPr>
            <a:xfrm>
              <a:off x="242784" y="342748"/>
              <a:ext cx="50173" cy="50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86" y="0"/>
                    <a:pt x="0" y="4886"/>
                    <a:pt x="0" y="10800"/>
                  </a:cubicBezTo>
                  <a:cubicBezTo>
                    <a:pt x="0" y="16843"/>
                    <a:pt x="4886" y="21600"/>
                    <a:pt x="10800" y="21600"/>
                  </a:cubicBezTo>
                  <a:cubicBezTo>
                    <a:pt x="16714" y="21600"/>
                    <a:pt x="21600" y="16843"/>
                    <a:pt x="21600" y="10800"/>
                  </a:cubicBezTo>
                  <a:cubicBezTo>
                    <a:pt x="21600" y="4886"/>
                    <a:pt x="16714" y="0"/>
                    <a:pt x="10800" y="0"/>
                  </a:cubicBezTo>
                  <a:close/>
                  <a:moveTo>
                    <a:pt x="10800" y="14400"/>
                  </a:moveTo>
                  <a:cubicBezTo>
                    <a:pt x="8743" y="14400"/>
                    <a:pt x="7200" y="12857"/>
                    <a:pt x="7200" y="10800"/>
                  </a:cubicBezTo>
                  <a:cubicBezTo>
                    <a:pt x="7200" y="8871"/>
                    <a:pt x="8743" y="7200"/>
                    <a:pt x="10800" y="7200"/>
                  </a:cubicBezTo>
                  <a:cubicBezTo>
                    <a:pt x="12729" y="7200"/>
                    <a:pt x="14400" y="8871"/>
                    <a:pt x="14400" y="10800"/>
                  </a:cubicBezTo>
                  <a:cubicBezTo>
                    <a:pt x="14400" y="12857"/>
                    <a:pt x="12729" y="14400"/>
                    <a:pt x="10800" y="144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12" name="Shape 312"/>
            <p:cNvSpPr/>
            <p:nvPr/>
          </p:nvSpPr>
          <p:spPr>
            <a:xfrm>
              <a:off x="200681" y="200807"/>
              <a:ext cx="49921" cy="100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68" y="0"/>
                  </a:moveTo>
                  <a:cubicBezTo>
                    <a:pt x="5432" y="0"/>
                    <a:pt x="5432" y="0"/>
                    <a:pt x="5432" y="0"/>
                  </a:cubicBezTo>
                  <a:cubicBezTo>
                    <a:pt x="2457" y="0"/>
                    <a:pt x="0" y="1157"/>
                    <a:pt x="0" y="2700"/>
                  </a:cubicBezTo>
                  <a:cubicBezTo>
                    <a:pt x="0" y="18900"/>
                    <a:pt x="0" y="18900"/>
                    <a:pt x="0" y="18900"/>
                  </a:cubicBezTo>
                  <a:cubicBezTo>
                    <a:pt x="0" y="20379"/>
                    <a:pt x="2457" y="21600"/>
                    <a:pt x="5432" y="21600"/>
                  </a:cubicBezTo>
                  <a:cubicBezTo>
                    <a:pt x="16168" y="21600"/>
                    <a:pt x="16168" y="21600"/>
                    <a:pt x="16168" y="21600"/>
                  </a:cubicBezTo>
                  <a:cubicBezTo>
                    <a:pt x="19143" y="21600"/>
                    <a:pt x="21600" y="20379"/>
                    <a:pt x="21600" y="18900"/>
                  </a:cubicBezTo>
                  <a:cubicBezTo>
                    <a:pt x="21600" y="2700"/>
                    <a:pt x="21600" y="2700"/>
                    <a:pt x="21600" y="2700"/>
                  </a:cubicBezTo>
                  <a:cubicBezTo>
                    <a:pt x="21600" y="1157"/>
                    <a:pt x="19143" y="0"/>
                    <a:pt x="1616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13" name="Shape 313"/>
            <p:cNvSpPr/>
            <p:nvPr/>
          </p:nvSpPr>
          <p:spPr>
            <a:xfrm>
              <a:off x="367706" y="100214"/>
              <a:ext cx="50425" cy="200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04" y="0"/>
                  </a:moveTo>
                  <a:cubicBezTo>
                    <a:pt x="5368" y="0"/>
                    <a:pt x="5368" y="0"/>
                    <a:pt x="5368" y="0"/>
                  </a:cubicBezTo>
                  <a:cubicBezTo>
                    <a:pt x="2428" y="0"/>
                    <a:pt x="0" y="610"/>
                    <a:pt x="0" y="1316"/>
                  </a:cubicBezTo>
                  <a:cubicBezTo>
                    <a:pt x="0" y="20284"/>
                    <a:pt x="0" y="20284"/>
                    <a:pt x="0" y="20284"/>
                  </a:cubicBezTo>
                  <a:cubicBezTo>
                    <a:pt x="0" y="21022"/>
                    <a:pt x="2428" y="21600"/>
                    <a:pt x="5368" y="21600"/>
                  </a:cubicBezTo>
                  <a:cubicBezTo>
                    <a:pt x="16104" y="21600"/>
                    <a:pt x="16104" y="21600"/>
                    <a:pt x="16104" y="21600"/>
                  </a:cubicBezTo>
                  <a:cubicBezTo>
                    <a:pt x="19172" y="21600"/>
                    <a:pt x="21600" y="21022"/>
                    <a:pt x="21600" y="20284"/>
                  </a:cubicBezTo>
                  <a:cubicBezTo>
                    <a:pt x="21600" y="1316"/>
                    <a:pt x="21600" y="1316"/>
                    <a:pt x="21600" y="1316"/>
                  </a:cubicBezTo>
                  <a:cubicBezTo>
                    <a:pt x="21600" y="610"/>
                    <a:pt x="19172" y="0"/>
                    <a:pt x="16104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14" name="Shape 314"/>
            <p:cNvSpPr/>
            <p:nvPr/>
          </p:nvSpPr>
          <p:spPr>
            <a:xfrm>
              <a:off x="284509" y="167402"/>
              <a:ext cx="49794" cy="133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68" y="0"/>
                  </a:moveTo>
                  <a:cubicBezTo>
                    <a:pt x="5303" y="0"/>
                    <a:pt x="5303" y="0"/>
                    <a:pt x="5303" y="0"/>
                  </a:cubicBezTo>
                  <a:cubicBezTo>
                    <a:pt x="2328" y="0"/>
                    <a:pt x="0" y="868"/>
                    <a:pt x="0" y="1929"/>
                  </a:cubicBezTo>
                  <a:cubicBezTo>
                    <a:pt x="0" y="19623"/>
                    <a:pt x="0" y="19623"/>
                    <a:pt x="0" y="19623"/>
                  </a:cubicBezTo>
                  <a:cubicBezTo>
                    <a:pt x="0" y="20732"/>
                    <a:pt x="2328" y="21600"/>
                    <a:pt x="5303" y="21600"/>
                  </a:cubicBezTo>
                  <a:cubicBezTo>
                    <a:pt x="16168" y="21600"/>
                    <a:pt x="16168" y="21600"/>
                    <a:pt x="16168" y="21600"/>
                  </a:cubicBezTo>
                  <a:cubicBezTo>
                    <a:pt x="19143" y="21600"/>
                    <a:pt x="21600" y="20732"/>
                    <a:pt x="21600" y="19623"/>
                  </a:cubicBezTo>
                  <a:cubicBezTo>
                    <a:pt x="21600" y="1929"/>
                    <a:pt x="21600" y="1929"/>
                    <a:pt x="21600" y="1929"/>
                  </a:cubicBezTo>
                  <a:cubicBezTo>
                    <a:pt x="21600" y="868"/>
                    <a:pt x="19143" y="0"/>
                    <a:pt x="1616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15" name="Shape 315"/>
            <p:cNvSpPr/>
            <p:nvPr/>
          </p:nvSpPr>
          <p:spPr>
            <a:xfrm>
              <a:off x="116980" y="133619"/>
              <a:ext cx="50298" cy="167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32" y="0"/>
                  </a:moveTo>
                  <a:cubicBezTo>
                    <a:pt x="5496" y="0"/>
                    <a:pt x="5496" y="0"/>
                    <a:pt x="5496" y="0"/>
                  </a:cubicBezTo>
                  <a:cubicBezTo>
                    <a:pt x="2428" y="0"/>
                    <a:pt x="0" y="693"/>
                    <a:pt x="0" y="1540"/>
                  </a:cubicBezTo>
                  <a:cubicBezTo>
                    <a:pt x="0" y="20060"/>
                    <a:pt x="0" y="20060"/>
                    <a:pt x="0" y="20060"/>
                  </a:cubicBezTo>
                  <a:cubicBezTo>
                    <a:pt x="0" y="20907"/>
                    <a:pt x="2428" y="21600"/>
                    <a:pt x="5496" y="21600"/>
                  </a:cubicBezTo>
                  <a:cubicBezTo>
                    <a:pt x="16232" y="21600"/>
                    <a:pt x="16232" y="21600"/>
                    <a:pt x="16232" y="21600"/>
                  </a:cubicBezTo>
                  <a:cubicBezTo>
                    <a:pt x="19172" y="21600"/>
                    <a:pt x="21600" y="20907"/>
                    <a:pt x="21600" y="20060"/>
                  </a:cubicBezTo>
                  <a:cubicBezTo>
                    <a:pt x="21600" y="1540"/>
                    <a:pt x="21600" y="1540"/>
                    <a:pt x="21600" y="1540"/>
                  </a:cubicBezTo>
                  <a:cubicBezTo>
                    <a:pt x="21600" y="693"/>
                    <a:pt x="19172" y="0"/>
                    <a:pt x="16232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</p:grpSp>
      <p:grpSp>
        <p:nvGrpSpPr>
          <p:cNvPr id="321" name="Group 321"/>
          <p:cNvGrpSpPr/>
          <p:nvPr/>
        </p:nvGrpSpPr>
        <p:grpSpPr>
          <a:xfrm>
            <a:off x="7206698" y="2908836"/>
            <a:ext cx="605236" cy="491763"/>
            <a:chOff x="0" y="0"/>
            <a:chExt cx="605235" cy="491761"/>
          </a:xfrm>
        </p:grpSpPr>
        <p:sp>
          <p:nvSpPr>
            <p:cNvPr id="317" name="Shape 317"/>
            <p:cNvSpPr/>
            <p:nvPr/>
          </p:nvSpPr>
          <p:spPr>
            <a:xfrm>
              <a:off x="131776" y="151222"/>
              <a:ext cx="227522" cy="227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3" y="1802"/>
                  </a:moveTo>
                  <a:cubicBezTo>
                    <a:pt x="15770" y="1802"/>
                    <a:pt x="19802" y="5844"/>
                    <a:pt x="19802" y="10813"/>
                  </a:cubicBezTo>
                  <a:cubicBezTo>
                    <a:pt x="19802" y="15782"/>
                    <a:pt x="15770" y="19798"/>
                    <a:pt x="10813" y="19798"/>
                  </a:cubicBezTo>
                  <a:cubicBezTo>
                    <a:pt x="5830" y="19798"/>
                    <a:pt x="1798" y="15782"/>
                    <a:pt x="1798" y="10813"/>
                  </a:cubicBezTo>
                  <a:cubicBezTo>
                    <a:pt x="1798" y="5844"/>
                    <a:pt x="5830" y="1802"/>
                    <a:pt x="10813" y="1802"/>
                  </a:cubicBezTo>
                  <a:moveTo>
                    <a:pt x="10813" y="0"/>
                  </a:moveTo>
                  <a:cubicBezTo>
                    <a:pt x="4854" y="0"/>
                    <a:pt x="0" y="4840"/>
                    <a:pt x="0" y="10813"/>
                  </a:cubicBezTo>
                  <a:cubicBezTo>
                    <a:pt x="0" y="16760"/>
                    <a:pt x="4854" y="21600"/>
                    <a:pt x="10813" y="21600"/>
                  </a:cubicBezTo>
                  <a:cubicBezTo>
                    <a:pt x="16746" y="21600"/>
                    <a:pt x="21600" y="16760"/>
                    <a:pt x="21600" y="10813"/>
                  </a:cubicBezTo>
                  <a:cubicBezTo>
                    <a:pt x="21600" y="4840"/>
                    <a:pt x="16746" y="0"/>
                    <a:pt x="1081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18" name="Shape 318"/>
            <p:cNvSpPr/>
            <p:nvPr/>
          </p:nvSpPr>
          <p:spPr>
            <a:xfrm>
              <a:off x="179133" y="198579"/>
              <a:ext cx="75728" cy="75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00" y="21600"/>
                  </a:moveTo>
                  <a:cubicBezTo>
                    <a:pt x="1234" y="21600"/>
                    <a:pt x="0" y="20366"/>
                    <a:pt x="0" y="18900"/>
                  </a:cubicBezTo>
                  <a:cubicBezTo>
                    <a:pt x="0" y="8486"/>
                    <a:pt x="8486" y="0"/>
                    <a:pt x="18977" y="0"/>
                  </a:cubicBezTo>
                  <a:cubicBezTo>
                    <a:pt x="20443" y="0"/>
                    <a:pt x="21600" y="1234"/>
                    <a:pt x="21600" y="2700"/>
                  </a:cubicBezTo>
                  <a:cubicBezTo>
                    <a:pt x="21600" y="4166"/>
                    <a:pt x="20443" y="5400"/>
                    <a:pt x="18977" y="5400"/>
                  </a:cubicBezTo>
                  <a:cubicBezTo>
                    <a:pt x="11494" y="5400"/>
                    <a:pt x="5400" y="11417"/>
                    <a:pt x="5400" y="18900"/>
                  </a:cubicBezTo>
                  <a:cubicBezTo>
                    <a:pt x="5400" y="20366"/>
                    <a:pt x="4243" y="21600"/>
                    <a:pt x="2700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19" name="Shape 319"/>
            <p:cNvSpPr/>
            <p:nvPr/>
          </p:nvSpPr>
          <p:spPr>
            <a:xfrm>
              <a:off x="0" y="-1"/>
              <a:ext cx="605235" cy="491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622" y="1664"/>
                  </a:moveTo>
                  <a:cubicBezTo>
                    <a:pt x="17950" y="1664"/>
                    <a:pt x="18220" y="1985"/>
                    <a:pt x="18220" y="2401"/>
                  </a:cubicBezTo>
                  <a:cubicBezTo>
                    <a:pt x="18220" y="4161"/>
                    <a:pt x="18220" y="4161"/>
                    <a:pt x="18220" y="4161"/>
                  </a:cubicBezTo>
                  <a:cubicBezTo>
                    <a:pt x="19572" y="4161"/>
                    <a:pt x="20248" y="5088"/>
                    <a:pt x="20248" y="6182"/>
                  </a:cubicBezTo>
                  <a:cubicBezTo>
                    <a:pt x="20248" y="17915"/>
                    <a:pt x="20248" y="17915"/>
                    <a:pt x="20248" y="17915"/>
                  </a:cubicBezTo>
                  <a:cubicBezTo>
                    <a:pt x="20248" y="19032"/>
                    <a:pt x="19485" y="19948"/>
                    <a:pt x="18539" y="19948"/>
                  </a:cubicBezTo>
                  <a:cubicBezTo>
                    <a:pt x="3051" y="19948"/>
                    <a:pt x="3051" y="19948"/>
                    <a:pt x="3051" y="19948"/>
                  </a:cubicBezTo>
                  <a:cubicBezTo>
                    <a:pt x="2115" y="19948"/>
                    <a:pt x="1352" y="19032"/>
                    <a:pt x="1352" y="17915"/>
                  </a:cubicBezTo>
                  <a:cubicBezTo>
                    <a:pt x="1352" y="6182"/>
                    <a:pt x="1352" y="6182"/>
                    <a:pt x="1352" y="6182"/>
                  </a:cubicBezTo>
                  <a:cubicBezTo>
                    <a:pt x="1352" y="5064"/>
                    <a:pt x="2115" y="4149"/>
                    <a:pt x="3051" y="4149"/>
                  </a:cubicBezTo>
                  <a:cubicBezTo>
                    <a:pt x="12147" y="4149"/>
                    <a:pt x="12147" y="4149"/>
                    <a:pt x="12147" y="4149"/>
                  </a:cubicBezTo>
                  <a:cubicBezTo>
                    <a:pt x="12147" y="2401"/>
                    <a:pt x="12147" y="2401"/>
                    <a:pt x="12147" y="2401"/>
                  </a:cubicBezTo>
                  <a:cubicBezTo>
                    <a:pt x="12147" y="1997"/>
                    <a:pt x="12417" y="1664"/>
                    <a:pt x="12746" y="1664"/>
                  </a:cubicBezTo>
                  <a:cubicBezTo>
                    <a:pt x="17622" y="1664"/>
                    <a:pt x="17622" y="1664"/>
                    <a:pt x="17622" y="1664"/>
                  </a:cubicBezTo>
                  <a:moveTo>
                    <a:pt x="17622" y="0"/>
                  </a:moveTo>
                  <a:cubicBezTo>
                    <a:pt x="17622" y="0"/>
                    <a:pt x="17622" y="0"/>
                    <a:pt x="17622" y="0"/>
                  </a:cubicBezTo>
                  <a:cubicBezTo>
                    <a:pt x="12746" y="0"/>
                    <a:pt x="12746" y="0"/>
                    <a:pt x="12746" y="0"/>
                  </a:cubicBezTo>
                  <a:cubicBezTo>
                    <a:pt x="11674" y="0"/>
                    <a:pt x="10795" y="1070"/>
                    <a:pt x="10795" y="2401"/>
                  </a:cubicBezTo>
                  <a:cubicBezTo>
                    <a:pt x="10795" y="2485"/>
                    <a:pt x="10795" y="2485"/>
                    <a:pt x="10795" y="2485"/>
                  </a:cubicBezTo>
                  <a:cubicBezTo>
                    <a:pt x="3051" y="2485"/>
                    <a:pt x="3051" y="2485"/>
                    <a:pt x="3051" y="2485"/>
                  </a:cubicBezTo>
                  <a:cubicBezTo>
                    <a:pt x="1371" y="2485"/>
                    <a:pt x="0" y="4149"/>
                    <a:pt x="0" y="6182"/>
                  </a:cubicBezTo>
                  <a:cubicBezTo>
                    <a:pt x="0" y="17915"/>
                    <a:pt x="0" y="17915"/>
                    <a:pt x="0" y="17915"/>
                  </a:cubicBezTo>
                  <a:cubicBezTo>
                    <a:pt x="0" y="19948"/>
                    <a:pt x="1371" y="21600"/>
                    <a:pt x="3051" y="21600"/>
                  </a:cubicBezTo>
                  <a:cubicBezTo>
                    <a:pt x="18539" y="21600"/>
                    <a:pt x="18539" y="21600"/>
                    <a:pt x="18539" y="21600"/>
                  </a:cubicBezTo>
                  <a:cubicBezTo>
                    <a:pt x="20229" y="21600"/>
                    <a:pt x="21600" y="19948"/>
                    <a:pt x="21600" y="17915"/>
                  </a:cubicBezTo>
                  <a:cubicBezTo>
                    <a:pt x="21600" y="6182"/>
                    <a:pt x="21600" y="6182"/>
                    <a:pt x="21600" y="6182"/>
                  </a:cubicBezTo>
                  <a:cubicBezTo>
                    <a:pt x="21600" y="4803"/>
                    <a:pt x="20953" y="3329"/>
                    <a:pt x="19572" y="2758"/>
                  </a:cubicBezTo>
                  <a:cubicBezTo>
                    <a:pt x="19572" y="2401"/>
                    <a:pt x="19572" y="2401"/>
                    <a:pt x="19572" y="2401"/>
                  </a:cubicBezTo>
                  <a:cubicBezTo>
                    <a:pt x="19572" y="1070"/>
                    <a:pt x="18694" y="0"/>
                    <a:pt x="17622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20" name="Shape 320"/>
            <p:cNvSpPr/>
            <p:nvPr/>
          </p:nvSpPr>
          <p:spPr>
            <a:xfrm>
              <a:off x="359296" y="56508"/>
              <a:ext cx="132350" cy="5685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</p:grpSp>
      <p:grpSp>
        <p:nvGrpSpPr>
          <p:cNvPr id="326" name="Group 326"/>
          <p:cNvGrpSpPr/>
          <p:nvPr/>
        </p:nvGrpSpPr>
        <p:grpSpPr>
          <a:xfrm>
            <a:off x="9811498" y="2964807"/>
            <a:ext cx="616860" cy="500238"/>
            <a:chOff x="0" y="-1"/>
            <a:chExt cx="616858" cy="500237"/>
          </a:xfrm>
        </p:grpSpPr>
        <p:sp>
          <p:nvSpPr>
            <p:cNvPr id="322" name="Shape 322"/>
            <p:cNvSpPr/>
            <p:nvPr/>
          </p:nvSpPr>
          <p:spPr>
            <a:xfrm>
              <a:off x="180360" y="372561"/>
              <a:ext cx="127478" cy="127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40" y="21600"/>
                  </a:moveTo>
                  <a:cubicBezTo>
                    <a:pt x="4826" y="21600"/>
                    <a:pt x="0" y="16774"/>
                    <a:pt x="0" y="10760"/>
                  </a:cubicBezTo>
                  <a:cubicBezTo>
                    <a:pt x="0" y="4826"/>
                    <a:pt x="4826" y="0"/>
                    <a:pt x="10840" y="0"/>
                  </a:cubicBezTo>
                  <a:cubicBezTo>
                    <a:pt x="16774" y="0"/>
                    <a:pt x="21600" y="4826"/>
                    <a:pt x="21600" y="10760"/>
                  </a:cubicBezTo>
                  <a:cubicBezTo>
                    <a:pt x="21600" y="16774"/>
                    <a:pt x="16774" y="21600"/>
                    <a:pt x="10840" y="21600"/>
                  </a:cubicBezTo>
                  <a:close/>
                  <a:moveTo>
                    <a:pt x="10840" y="7200"/>
                  </a:moveTo>
                  <a:cubicBezTo>
                    <a:pt x="8862" y="7200"/>
                    <a:pt x="7200" y="8782"/>
                    <a:pt x="7200" y="10760"/>
                  </a:cubicBezTo>
                  <a:cubicBezTo>
                    <a:pt x="7200" y="12738"/>
                    <a:pt x="8862" y="14400"/>
                    <a:pt x="10840" y="14400"/>
                  </a:cubicBezTo>
                  <a:cubicBezTo>
                    <a:pt x="12818" y="14400"/>
                    <a:pt x="14400" y="12738"/>
                    <a:pt x="14400" y="10760"/>
                  </a:cubicBezTo>
                  <a:cubicBezTo>
                    <a:pt x="14400" y="8782"/>
                    <a:pt x="12818" y="7200"/>
                    <a:pt x="10840" y="72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23" name="Shape 323"/>
            <p:cNvSpPr/>
            <p:nvPr/>
          </p:nvSpPr>
          <p:spPr>
            <a:xfrm>
              <a:off x="392886" y="372561"/>
              <a:ext cx="127675" cy="127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40" y="7200"/>
                  </a:moveTo>
                  <a:cubicBezTo>
                    <a:pt x="12818" y="7200"/>
                    <a:pt x="14400" y="8782"/>
                    <a:pt x="14400" y="10760"/>
                  </a:cubicBezTo>
                  <a:cubicBezTo>
                    <a:pt x="14400" y="12738"/>
                    <a:pt x="12818" y="14400"/>
                    <a:pt x="10840" y="14400"/>
                  </a:cubicBezTo>
                  <a:cubicBezTo>
                    <a:pt x="8862" y="14400"/>
                    <a:pt x="7200" y="12738"/>
                    <a:pt x="7200" y="10760"/>
                  </a:cubicBezTo>
                  <a:cubicBezTo>
                    <a:pt x="7200" y="8782"/>
                    <a:pt x="8862" y="7200"/>
                    <a:pt x="10840" y="7200"/>
                  </a:cubicBezTo>
                  <a:moveTo>
                    <a:pt x="10840" y="0"/>
                  </a:moveTo>
                  <a:cubicBezTo>
                    <a:pt x="4905" y="0"/>
                    <a:pt x="0" y="4826"/>
                    <a:pt x="0" y="10760"/>
                  </a:cubicBezTo>
                  <a:cubicBezTo>
                    <a:pt x="0" y="16774"/>
                    <a:pt x="4905" y="21600"/>
                    <a:pt x="10840" y="21600"/>
                  </a:cubicBezTo>
                  <a:cubicBezTo>
                    <a:pt x="16774" y="21600"/>
                    <a:pt x="21600" y="16774"/>
                    <a:pt x="21600" y="10760"/>
                  </a:cubicBezTo>
                  <a:cubicBezTo>
                    <a:pt x="21600" y="4826"/>
                    <a:pt x="16774" y="0"/>
                    <a:pt x="1084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24" name="Shape 324"/>
            <p:cNvSpPr/>
            <p:nvPr/>
          </p:nvSpPr>
          <p:spPr>
            <a:xfrm>
              <a:off x="0" y="-2"/>
              <a:ext cx="574235" cy="340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469" y="18930"/>
                  </a:moveTo>
                  <a:cubicBezTo>
                    <a:pt x="5185" y="0"/>
                    <a:pt x="5185" y="0"/>
                    <a:pt x="5185" y="0"/>
                  </a:cubicBezTo>
                  <a:cubicBezTo>
                    <a:pt x="3216" y="0"/>
                    <a:pt x="3216" y="0"/>
                    <a:pt x="3216" y="0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352" y="0"/>
                    <a:pt x="0" y="623"/>
                    <a:pt x="0" y="1365"/>
                  </a:cubicBezTo>
                  <a:cubicBezTo>
                    <a:pt x="0" y="2107"/>
                    <a:pt x="352" y="2700"/>
                    <a:pt x="808" y="2700"/>
                  </a:cubicBezTo>
                  <a:cubicBezTo>
                    <a:pt x="808" y="2700"/>
                    <a:pt x="826" y="2700"/>
                    <a:pt x="844" y="2700"/>
                  </a:cubicBezTo>
                  <a:cubicBezTo>
                    <a:pt x="3779" y="2700"/>
                    <a:pt x="3779" y="2700"/>
                    <a:pt x="3779" y="2700"/>
                  </a:cubicBezTo>
                  <a:cubicBezTo>
                    <a:pt x="6063" y="21600"/>
                    <a:pt x="6063" y="21600"/>
                    <a:pt x="6063" y="21600"/>
                  </a:cubicBezTo>
                  <a:cubicBezTo>
                    <a:pt x="8506" y="21600"/>
                    <a:pt x="8506" y="21600"/>
                    <a:pt x="8506" y="21600"/>
                  </a:cubicBezTo>
                  <a:cubicBezTo>
                    <a:pt x="20792" y="21600"/>
                    <a:pt x="20792" y="21600"/>
                    <a:pt x="20792" y="21600"/>
                  </a:cubicBezTo>
                  <a:cubicBezTo>
                    <a:pt x="20792" y="21600"/>
                    <a:pt x="20792" y="21600"/>
                    <a:pt x="20792" y="21600"/>
                  </a:cubicBezTo>
                  <a:cubicBezTo>
                    <a:pt x="20809" y="21600"/>
                    <a:pt x="20809" y="21600"/>
                    <a:pt x="20809" y="21600"/>
                  </a:cubicBezTo>
                  <a:cubicBezTo>
                    <a:pt x="20827" y="21600"/>
                    <a:pt x="20827" y="21600"/>
                    <a:pt x="20827" y="21600"/>
                  </a:cubicBezTo>
                  <a:cubicBezTo>
                    <a:pt x="20827" y="21600"/>
                    <a:pt x="20827" y="21600"/>
                    <a:pt x="20827" y="21600"/>
                  </a:cubicBezTo>
                  <a:cubicBezTo>
                    <a:pt x="21248" y="21570"/>
                    <a:pt x="21600" y="21007"/>
                    <a:pt x="21600" y="20265"/>
                  </a:cubicBezTo>
                  <a:cubicBezTo>
                    <a:pt x="21600" y="19523"/>
                    <a:pt x="21248" y="18900"/>
                    <a:pt x="20792" y="18900"/>
                  </a:cubicBezTo>
                  <a:lnTo>
                    <a:pt x="7469" y="1893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25" name="Shape 325"/>
            <p:cNvSpPr/>
            <p:nvPr/>
          </p:nvSpPr>
          <p:spPr>
            <a:xfrm>
              <a:off x="191608" y="42623"/>
              <a:ext cx="425252" cy="212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348" y="17280"/>
                  </a:moveTo>
                  <a:cubicBezTo>
                    <a:pt x="3228" y="17280"/>
                    <a:pt x="3228" y="17280"/>
                    <a:pt x="3228" y="17280"/>
                  </a:cubicBezTo>
                  <a:cubicBezTo>
                    <a:pt x="2635" y="17280"/>
                    <a:pt x="2160" y="18277"/>
                    <a:pt x="2160" y="19464"/>
                  </a:cubicBezTo>
                  <a:cubicBezTo>
                    <a:pt x="2160" y="20651"/>
                    <a:pt x="2635" y="21600"/>
                    <a:pt x="3228" y="21600"/>
                  </a:cubicBezTo>
                  <a:cubicBezTo>
                    <a:pt x="18348" y="21600"/>
                    <a:pt x="18348" y="21600"/>
                    <a:pt x="18348" y="21600"/>
                  </a:cubicBezTo>
                  <a:cubicBezTo>
                    <a:pt x="18965" y="21600"/>
                    <a:pt x="19440" y="20651"/>
                    <a:pt x="19440" y="19464"/>
                  </a:cubicBezTo>
                  <a:cubicBezTo>
                    <a:pt x="19440" y="18277"/>
                    <a:pt x="18965" y="17280"/>
                    <a:pt x="18348" y="17280"/>
                  </a:cubicBezTo>
                  <a:close/>
                  <a:moveTo>
                    <a:pt x="19440" y="8640"/>
                  </a:moveTo>
                  <a:cubicBezTo>
                    <a:pt x="2160" y="8640"/>
                    <a:pt x="2160" y="8640"/>
                    <a:pt x="2160" y="8640"/>
                  </a:cubicBezTo>
                  <a:cubicBezTo>
                    <a:pt x="1567" y="8640"/>
                    <a:pt x="1068" y="9637"/>
                    <a:pt x="1068" y="10824"/>
                  </a:cubicBezTo>
                  <a:cubicBezTo>
                    <a:pt x="1068" y="12011"/>
                    <a:pt x="1567" y="12960"/>
                    <a:pt x="2160" y="12960"/>
                  </a:cubicBezTo>
                  <a:cubicBezTo>
                    <a:pt x="19440" y="12960"/>
                    <a:pt x="19440" y="12960"/>
                    <a:pt x="19440" y="12960"/>
                  </a:cubicBezTo>
                  <a:cubicBezTo>
                    <a:pt x="20033" y="12960"/>
                    <a:pt x="20508" y="12011"/>
                    <a:pt x="20508" y="10824"/>
                  </a:cubicBezTo>
                  <a:cubicBezTo>
                    <a:pt x="20508" y="9637"/>
                    <a:pt x="20033" y="8640"/>
                    <a:pt x="19440" y="8640"/>
                  </a:cubicBezTo>
                  <a:close/>
                  <a:moveTo>
                    <a:pt x="20508" y="0"/>
                  </a:moveTo>
                  <a:cubicBezTo>
                    <a:pt x="1068" y="0"/>
                    <a:pt x="1068" y="0"/>
                    <a:pt x="1068" y="0"/>
                  </a:cubicBezTo>
                  <a:cubicBezTo>
                    <a:pt x="475" y="0"/>
                    <a:pt x="0" y="997"/>
                    <a:pt x="0" y="2184"/>
                  </a:cubicBezTo>
                  <a:cubicBezTo>
                    <a:pt x="0" y="3371"/>
                    <a:pt x="475" y="4320"/>
                    <a:pt x="1068" y="4320"/>
                  </a:cubicBezTo>
                  <a:cubicBezTo>
                    <a:pt x="20508" y="4320"/>
                    <a:pt x="20508" y="4320"/>
                    <a:pt x="20508" y="4320"/>
                  </a:cubicBezTo>
                  <a:cubicBezTo>
                    <a:pt x="21125" y="4320"/>
                    <a:pt x="21600" y="3371"/>
                    <a:pt x="21600" y="2184"/>
                  </a:cubicBezTo>
                  <a:cubicBezTo>
                    <a:pt x="21600" y="997"/>
                    <a:pt x="21125" y="0"/>
                    <a:pt x="205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</p:grpSp>
      <p:grpSp>
        <p:nvGrpSpPr>
          <p:cNvPr id="335" name="Group 335"/>
          <p:cNvGrpSpPr/>
          <p:nvPr/>
        </p:nvGrpSpPr>
        <p:grpSpPr>
          <a:xfrm>
            <a:off x="4539718" y="2912254"/>
            <a:ext cx="386776" cy="514639"/>
            <a:chOff x="-1" y="0"/>
            <a:chExt cx="386775" cy="514637"/>
          </a:xfrm>
        </p:grpSpPr>
        <p:sp>
          <p:nvSpPr>
            <p:cNvPr id="327" name="Shape 327"/>
            <p:cNvSpPr/>
            <p:nvPr/>
          </p:nvSpPr>
          <p:spPr>
            <a:xfrm>
              <a:off x="67295" y="356667"/>
              <a:ext cx="257851" cy="15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35" y="0"/>
                  </a:moveTo>
                  <a:cubicBezTo>
                    <a:pt x="282" y="0"/>
                    <a:pt x="0" y="5684"/>
                    <a:pt x="0" y="11368"/>
                  </a:cubicBezTo>
                  <a:cubicBezTo>
                    <a:pt x="0" y="17053"/>
                    <a:pt x="282" y="21600"/>
                    <a:pt x="635" y="21600"/>
                  </a:cubicBezTo>
                  <a:cubicBezTo>
                    <a:pt x="20965" y="21600"/>
                    <a:pt x="20965" y="21600"/>
                    <a:pt x="20965" y="21600"/>
                  </a:cubicBezTo>
                  <a:cubicBezTo>
                    <a:pt x="21318" y="21600"/>
                    <a:pt x="21600" y="17053"/>
                    <a:pt x="21600" y="11368"/>
                  </a:cubicBezTo>
                  <a:cubicBezTo>
                    <a:pt x="21600" y="5684"/>
                    <a:pt x="21318" y="0"/>
                    <a:pt x="20965" y="0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28" name="Shape 328"/>
            <p:cNvSpPr/>
            <p:nvPr/>
          </p:nvSpPr>
          <p:spPr>
            <a:xfrm>
              <a:off x="67295" y="405190"/>
              <a:ext cx="257851" cy="15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65" y="0"/>
                  </a:moveTo>
                  <a:cubicBezTo>
                    <a:pt x="635" y="0"/>
                    <a:pt x="635" y="0"/>
                    <a:pt x="635" y="0"/>
                  </a:cubicBezTo>
                  <a:cubicBezTo>
                    <a:pt x="282" y="0"/>
                    <a:pt x="0" y="4547"/>
                    <a:pt x="0" y="10232"/>
                  </a:cubicBezTo>
                  <a:cubicBezTo>
                    <a:pt x="0" y="17053"/>
                    <a:pt x="282" y="21600"/>
                    <a:pt x="635" y="21600"/>
                  </a:cubicBezTo>
                  <a:cubicBezTo>
                    <a:pt x="20965" y="21600"/>
                    <a:pt x="20965" y="21600"/>
                    <a:pt x="20965" y="21600"/>
                  </a:cubicBezTo>
                  <a:cubicBezTo>
                    <a:pt x="21318" y="21600"/>
                    <a:pt x="21600" y="17053"/>
                    <a:pt x="21600" y="10232"/>
                  </a:cubicBezTo>
                  <a:cubicBezTo>
                    <a:pt x="21600" y="4547"/>
                    <a:pt x="21318" y="0"/>
                    <a:pt x="20965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29" name="Shape 329"/>
            <p:cNvSpPr/>
            <p:nvPr/>
          </p:nvSpPr>
          <p:spPr>
            <a:xfrm>
              <a:off x="-2" y="-1"/>
              <a:ext cx="386776" cy="514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12" y="424"/>
                  </a:moveTo>
                  <a:cubicBezTo>
                    <a:pt x="16282" y="141"/>
                    <a:pt x="15812" y="0"/>
                    <a:pt x="15294" y="0"/>
                  </a:cubicBezTo>
                  <a:cubicBezTo>
                    <a:pt x="2682" y="0"/>
                    <a:pt x="2682" y="0"/>
                    <a:pt x="2682" y="0"/>
                  </a:cubicBezTo>
                  <a:cubicBezTo>
                    <a:pt x="1224" y="0"/>
                    <a:pt x="0" y="882"/>
                    <a:pt x="0" y="2012"/>
                  </a:cubicBezTo>
                  <a:cubicBezTo>
                    <a:pt x="0" y="19588"/>
                    <a:pt x="0" y="19588"/>
                    <a:pt x="0" y="19588"/>
                  </a:cubicBezTo>
                  <a:cubicBezTo>
                    <a:pt x="0" y="20718"/>
                    <a:pt x="1224" y="21600"/>
                    <a:pt x="2682" y="21600"/>
                  </a:cubicBezTo>
                  <a:cubicBezTo>
                    <a:pt x="18918" y="21600"/>
                    <a:pt x="18918" y="21600"/>
                    <a:pt x="18918" y="21600"/>
                  </a:cubicBezTo>
                  <a:cubicBezTo>
                    <a:pt x="20424" y="21600"/>
                    <a:pt x="21600" y="20718"/>
                    <a:pt x="21600" y="19588"/>
                  </a:cubicBezTo>
                  <a:cubicBezTo>
                    <a:pt x="21600" y="5400"/>
                    <a:pt x="21600" y="5400"/>
                    <a:pt x="21600" y="5400"/>
                  </a:cubicBezTo>
                  <a:cubicBezTo>
                    <a:pt x="21600" y="4871"/>
                    <a:pt x="21600" y="4482"/>
                    <a:pt x="16612" y="424"/>
                  </a:cubicBezTo>
                  <a:close/>
                  <a:moveTo>
                    <a:pt x="16188" y="2082"/>
                  </a:moveTo>
                  <a:cubicBezTo>
                    <a:pt x="17129" y="2824"/>
                    <a:pt x="18447" y="3988"/>
                    <a:pt x="19247" y="4729"/>
                  </a:cubicBezTo>
                  <a:cubicBezTo>
                    <a:pt x="16188" y="4729"/>
                    <a:pt x="16188" y="4729"/>
                    <a:pt x="16188" y="4729"/>
                  </a:cubicBezTo>
                  <a:lnTo>
                    <a:pt x="16188" y="2082"/>
                  </a:lnTo>
                  <a:close/>
                  <a:moveTo>
                    <a:pt x="19812" y="19588"/>
                  </a:moveTo>
                  <a:cubicBezTo>
                    <a:pt x="19812" y="19976"/>
                    <a:pt x="19388" y="20259"/>
                    <a:pt x="18918" y="20259"/>
                  </a:cubicBezTo>
                  <a:cubicBezTo>
                    <a:pt x="2682" y="20259"/>
                    <a:pt x="2682" y="20259"/>
                    <a:pt x="2682" y="20259"/>
                  </a:cubicBezTo>
                  <a:cubicBezTo>
                    <a:pt x="2212" y="20259"/>
                    <a:pt x="1788" y="19976"/>
                    <a:pt x="1788" y="19588"/>
                  </a:cubicBezTo>
                  <a:cubicBezTo>
                    <a:pt x="1788" y="2012"/>
                    <a:pt x="1788" y="2012"/>
                    <a:pt x="1788" y="2012"/>
                  </a:cubicBezTo>
                  <a:cubicBezTo>
                    <a:pt x="1788" y="1659"/>
                    <a:pt x="2212" y="1341"/>
                    <a:pt x="2682" y="1341"/>
                  </a:cubicBezTo>
                  <a:cubicBezTo>
                    <a:pt x="14400" y="1341"/>
                    <a:pt x="14400" y="1341"/>
                    <a:pt x="14400" y="1341"/>
                  </a:cubicBezTo>
                  <a:cubicBezTo>
                    <a:pt x="14400" y="6071"/>
                    <a:pt x="14400" y="6071"/>
                    <a:pt x="14400" y="6071"/>
                  </a:cubicBezTo>
                  <a:cubicBezTo>
                    <a:pt x="19812" y="6071"/>
                    <a:pt x="19812" y="6071"/>
                    <a:pt x="19812" y="6071"/>
                  </a:cubicBezTo>
                  <a:lnTo>
                    <a:pt x="19812" y="1958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30" name="Shape 330"/>
            <p:cNvSpPr/>
            <p:nvPr/>
          </p:nvSpPr>
          <p:spPr>
            <a:xfrm>
              <a:off x="63753" y="80046"/>
              <a:ext cx="161866" cy="32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7" y="21600"/>
                  </a:moveTo>
                  <a:cubicBezTo>
                    <a:pt x="19462" y="21600"/>
                    <a:pt x="19462" y="21600"/>
                    <a:pt x="19462" y="21600"/>
                  </a:cubicBezTo>
                  <a:cubicBezTo>
                    <a:pt x="20588" y="21600"/>
                    <a:pt x="21600" y="16615"/>
                    <a:pt x="21600" y="11077"/>
                  </a:cubicBezTo>
                  <a:cubicBezTo>
                    <a:pt x="21600" y="4985"/>
                    <a:pt x="20588" y="0"/>
                    <a:pt x="19462" y="0"/>
                  </a:cubicBezTo>
                  <a:cubicBezTo>
                    <a:pt x="2137" y="0"/>
                    <a:pt x="2137" y="0"/>
                    <a:pt x="2137" y="0"/>
                  </a:cubicBezTo>
                  <a:cubicBezTo>
                    <a:pt x="1012" y="0"/>
                    <a:pt x="0" y="4985"/>
                    <a:pt x="0" y="11077"/>
                  </a:cubicBezTo>
                  <a:cubicBezTo>
                    <a:pt x="0" y="16615"/>
                    <a:pt x="1012" y="21600"/>
                    <a:pt x="2137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31" name="Shape 331"/>
            <p:cNvSpPr/>
            <p:nvPr/>
          </p:nvSpPr>
          <p:spPr>
            <a:xfrm>
              <a:off x="63753" y="160447"/>
              <a:ext cx="161866" cy="16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5" y="21600"/>
                  </a:moveTo>
                  <a:cubicBezTo>
                    <a:pt x="20475" y="21600"/>
                    <a:pt x="20475" y="21600"/>
                    <a:pt x="20475" y="21600"/>
                  </a:cubicBezTo>
                  <a:cubicBezTo>
                    <a:pt x="21150" y="21600"/>
                    <a:pt x="21600" y="17053"/>
                    <a:pt x="21600" y="11368"/>
                  </a:cubicBezTo>
                  <a:cubicBezTo>
                    <a:pt x="21600" y="4547"/>
                    <a:pt x="21150" y="0"/>
                    <a:pt x="20475" y="0"/>
                  </a:cubicBezTo>
                  <a:cubicBezTo>
                    <a:pt x="1125" y="0"/>
                    <a:pt x="1125" y="0"/>
                    <a:pt x="1125" y="0"/>
                  </a:cubicBezTo>
                  <a:cubicBezTo>
                    <a:pt x="562" y="0"/>
                    <a:pt x="0" y="4547"/>
                    <a:pt x="0" y="11368"/>
                  </a:cubicBezTo>
                  <a:cubicBezTo>
                    <a:pt x="0" y="17053"/>
                    <a:pt x="562" y="21600"/>
                    <a:pt x="1125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32" name="Shape 332"/>
            <p:cNvSpPr/>
            <p:nvPr/>
          </p:nvSpPr>
          <p:spPr>
            <a:xfrm>
              <a:off x="63753" y="209325"/>
              <a:ext cx="258914" cy="15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232"/>
                  </a:moveTo>
                  <a:cubicBezTo>
                    <a:pt x="0" y="15916"/>
                    <a:pt x="352" y="21600"/>
                    <a:pt x="704" y="21600"/>
                  </a:cubicBezTo>
                  <a:cubicBezTo>
                    <a:pt x="20896" y="21600"/>
                    <a:pt x="20896" y="21600"/>
                    <a:pt x="20896" y="21600"/>
                  </a:cubicBezTo>
                  <a:cubicBezTo>
                    <a:pt x="21248" y="21600"/>
                    <a:pt x="21600" y="15916"/>
                    <a:pt x="21600" y="10232"/>
                  </a:cubicBezTo>
                  <a:cubicBezTo>
                    <a:pt x="21600" y="4547"/>
                    <a:pt x="21248" y="0"/>
                    <a:pt x="20896" y="0"/>
                  </a:cubicBezTo>
                  <a:cubicBezTo>
                    <a:pt x="704" y="0"/>
                    <a:pt x="704" y="0"/>
                    <a:pt x="704" y="0"/>
                  </a:cubicBezTo>
                  <a:cubicBezTo>
                    <a:pt x="352" y="0"/>
                    <a:pt x="0" y="4547"/>
                    <a:pt x="0" y="1023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33" name="Shape 333"/>
            <p:cNvSpPr/>
            <p:nvPr/>
          </p:nvSpPr>
          <p:spPr>
            <a:xfrm>
              <a:off x="63753" y="305309"/>
              <a:ext cx="258914" cy="16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96" y="21600"/>
                  </a:moveTo>
                  <a:cubicBezTo>
                    <a:pt x="21248" y="21600"/>
                    <a:pt x="21600" y="16200"/>
                    <a:pt x="21600" y="10800"/>
                  </a:cubicBezTo>
                  <a:cubicBezTo>
                    <a:pt x="21600" y="5400"/>
                    <a:pt x="21248" y="0"/>
                    <a:pt x="20896" y="0"/>
                  </a:cubicBezTo>
                  <a:cubicBezTo>
                    <a:pt x="704" y="0"/>
                    <a:pt x="704" y="0"/>
                    <a:pt x="704" y="0"/>
                  </a:cubicBezTo>
                  <a:cubicBezTo>
                    <a:pt x="352" y="0"/>
                    <a:pt x="0" y="5400"/>
                    <a:pt x="0" y="10800"/>
                  </a:cubicBezTo>
                  <a:cubicBezTo>
                    <a:pt x="0" y="16200"/>
                    <a:pt x="352" y="21600"/>
                    <a:pt x="704" y="21600"/>
                  </a:cubicBezTo>
                  <a:lnTo>
                    <a:pt x="20896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  <p:sp>
          <p:nvSpPr>
            <p:cNvPr id="334" name="Shape 334"/>
            <p:cNvSpPr/>
            <p:nvPr/>
          </p:nvSpPr>
          <p:spPr>
            <a:xfrm>
              <a:off x="63753" y="257140"/>
              <a:ext cx="242975" cy="16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0" y="21600"/>
                  </a:moveTo>
                  <a:cubicBezTo>
                    <a:pt x="20850" y="21600"/>
                    <a:pt x="20850" y="21600"/>
                    <a:pt x="20850" y="21600"/>
                  </a:cubicBezTo>
                  <a:cubicBezTo>
                    <a:pt x="21225" y="21600"/>
                    <a:pt x="21600" y="17053"/>
                    <a:pt x="21600" y="11368"/>
                  </a:cubicBezTo>
                  <a:cubicBezTo>
                    <a:pt x="21600" y="4547"/>
                    <a:pt x="21225" y="0"/>
                    <a:pt x="20850" y="0"/>
                  </a:cubicBezTo>
                  <a:cubicBezTo>
                    <a:pt x="750" y="0"/>
                    <a:pt x="750" y="0"/>
                    <a:pt x="750" y="0"/>
                  </a:cubicBezTo>
                  <a:cubicBezTo>
                    <a:pt x="375" y="0"/>
                    <a:pt x="0" y="4547"/>
                    <a:pt x="0" y="11368"/>
                  </a:cubicBezTo>
                  <a:cubicBezTo>
                    <a:pt x="0" y="17053"/>
                    <a:pt x="375" y="21600"/>
                    <a:pt x="750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1802271611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81915"/>
            <a:ext cx="3917315" cy="6693535"/>
          </a:xfrm>
          <a:prstGeom prst="rect">
            <a:avLst/>
          </a:prstGeom>
        </p:spPr>
      </p:pic>
      <p:pic>
        <p:nvPicPr>
          <p:cNvPr id="5" name="图片 4" descr="微信图片_201802271611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700" y="81915"/>
            <a:ext cx="3905250" cy="668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/>
        </p:nvSpPr>
        <p:spPr>
          <a:xfrm>
            <a:off x="895983" y="522748"/>
            <a:ext cx="1395730" cy="36703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en-US"/>
              <a:t>4.1 </a:t>
            </a:r>
            <a:r>
              <a:rPr lang="zh-CN" altLang="en-US"/>
              <a:t>申请进度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88745" y="2096135"/>
            <a:ext cx="941387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① 查询订单系统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89380" y="2649220"/>
            <a:ext cx="941387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② 查询核心系统，对订单状态和某些金额与利率进行调整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5985" y="1598295"/>
            <a:ext cx="941387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申请进度列表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89380" y="4123055"/>
            <a:ext cx="941387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① 查询征审系统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88745" y="4681220"/>
            <a:ext cx="941387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② 查询核心系统，若合同存在则读取之，否则走试算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5985" y="3615055"/>
            <a:ext cx="941387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申请进度详情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微信图片_2018022716143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830" y="142240"/>
            <a:ext cx="3843655" cy="6574155"/>
          </a:xfrm>
          <a:prstGeom prst="rect">
            <a:avLst/>
          </a:prstGeom>
        </p:spPr>
      </p:pic>
      <p:pic>
        <p:nvPicPr>
          <p:cNvPr id="4" name="图片 3" descr="微信图片_2018022716143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175" y="142240"/>
            <a:ext cx="3804285" cy="6517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/>
        </p:nvSpPr>
        <p:spPr>
          <a:xfrm>
            <a:off x="895983" y="522748"/>
            <a:ext cx="1395730" cy="36703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en-US"/>
              <a:t>4.2 </a:t>
            </a:r>
            <a:r>
              <a:rPr lang="zh-CN" altLang="en-US"/>
              <a:t>账务查询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39825" y="2248535"/>
            <a:ext cx="941387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① 调用核心系统，查询合同列表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5985" y="1598295"/>
            <a:ext cx="941387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账务列表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5985" y="3623945"/>
            <a:ext cx="941387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账务详情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39825" y="4204335"/>
            <a:ext cx="941387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① 调用核心系统，查询合同详情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39825" y="4864735"/>
            <a:ext cx="941387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② 其中</a:t>
            </a:r>
            <a:r>
              <a:rPr lang="zh-CN" altLang="en-US">
                <a:sym typeface="Helvetica"/>
              </a:rPr>
              <a:t>还款计划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：手机租赁过滤留购款项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1802271614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940" y="160020"/>
            <a:ext cx="3822065" cy="6537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/>
        </p:nvSpPr>
        <p:spPr>
          <a:xfrm>
            <a:off x="895983" y="522748"/>
            <a:ext cx="1395730" cy="36703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en-US"/>
              <a:t>4.3 </a:t>
            </a:r>
            <a:r>
              <a:rPr lang="zh-CN" altLang="en-US"/>
              <a:t>账务</a:t>
            </a:r>
            <a:r>
              <a:rPr lang="zh-CN" altLang="en-US"/>
              <a:t>还款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39825" y="2248535"/>
            <a:ext cx="941387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① 还款当天不允许提前结清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5985" y="1598295"/>
            <a:ext cx="941387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按期还、全额提前结清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24585" y="2939415"/>
            <a:ext cx="941387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② 严重逾期必须全额结清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微信图片_201802271627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405" y="182245"/>
            <a:ext cx="3794760" cy="6501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/>
        </p:nvSpPr>
        <p:spPr>
          <a:xfrm>
            <a:off x="895983" y="522748"/>
            <a:ext cx="1395730" cy="36703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en-US"/>
              <a:t>4.4 </a:t>
            </a:r>
            <a:r>
              <a:rPr lang="zh-CN" altLang="en-US"/>
              <a:t>合同展示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95985" y="1598295"/>
            <a:ext cx="941387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自有和三方（张家口，海口，邢台）放款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39825" y="2248535"/>
            <a:ext cx="941387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① 返给前端</a:t>
            </a:r>
            <a:r>
              <a:rPr lang="en-US" altLang="zh-CN">
                <a:sym typeface="Helvetica"/>
              </a:rPr>
              <a:t>html</a:t>
            </a:r>
            <a:r>
              <a:rPr lang="zh-CN" altLang="en-US">
                <a:sym typeface="Helvetica"/>
              </a:rPr>
              <a:t>，填充数据从征审、核心、订单系统获取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TIM截图201802271646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4580" y="1887855"/>
            <a:ext cx="9206230" cy="2915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/>
        </p:nvSpPr>
        <p:spPr>
          <a:xfrm>
            <a:off x="895983" y="522748"/>
            <a:ext cx="1395730" cy="36703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en-US"/>
              <a:t>4.5 </a:t>
            </a:r>
            <a:r>
              <a:rPr lang="zh-CN" altLang="en-US"/>
              <a:t>合同签章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39825" y="2248535"/>
            <a:ext cx="941387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① 异步调用公共平台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5985" y="1598295"/>
            <a:ext cx="941387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授权承诺书、自动扣款协议、借款合同、电子签名约定书、保障服务协议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39825" y="2954655"/>
            <a:ext cx="941387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② 授权承诺书一个月有效期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roup 340"/>
          <p:cNvGrpSpPr/>
          <p:nvPr/>
        </p:nvGrpSpPr>
        <p:grpSpPr>
          <a:xfrm>
            <a:off x="1817663" y="2732645"/>
            <a:ext cx="8722067" cy="1683601"/>
            <a:chOff x="0" y="130227"/>
            <a:chExt cx="8722066" cy="1683600"/>
          </a:xfrm>
        </p:grpSpPr>
        <p:sp>
          <p:nvSpPr>
            <p:cNvPr id="337" name="Shape 337"/>
            <p:cNvSpPr/>
            <p:nvPr/>
          </p:nvSpPr>
          <p:spPr>
            <a:xfrm>
              <a:off x="0" y="206261"/>
              <a:ext cx="7912283" cy="1551058"/>
            </a:xfrm>
            <a:prstGeom prst="rect">
              <a:avLst/>
            </a:prstGeom>
            <a:solidFill>
              <a:srgbClr val="0F6FC6"/>
            </a:solidFill>
            <a:ln w="25400" cap="flat">
              <a:solidFill>
                <a:srgbClr val="0F6FC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338" name="Shape 338"/>
            <p:cNvSpPr/>
            <p:nvPr/>
          </p:nvSpPr>
          <p:spPr>
            <a:xfrm rot="5400000">
              <a:off x="7475373" y="567134"/>
              <a:ext cx="1683600" cy="809785"/>
            </a:xfrm>
            <a:prstGeom prst="triangle">
              <a:avLst/>
            </a:prstGeom>
            <a:solidFill>
              <a:srgbClr val="0F6FC6"/>
            </a:solidFill>
            <a:ln w="25400" cap="flat">
              <a:solidFill>
                <a:srgbClr val="0F6FC6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339" name="Shape 339"/>
            <p:cNvSpPr/>
            <p:nvPr/>
          </p:nvSpPr>
          <p:spPr>
            <a:xfrm>
              <a:off x="3757360" y="537984"/>
              <a:ext cx="3392170" cy="828675"/>
            </a:xfrm>
            <a:prstGeom prst="rect">
              <a:avLst/>
            </a:prstGeom>
            <a:solidFill>
              <a:srgbClr val="0F6FC6"/>
            </a:solidFill>
            <a:ln w="9525" cap="flat">
              <a:solidFill>
                <a:srgbClr val="0F6FC6"/>
              </a:solidFill>
              <a:prstDash val="solid"/>
              <a:round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4800" spc="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微软雅黑" panose="020B0503020204020204" pitchFamily="34" charset="-122"/>
                </a:defRPr>
              </a:lvl1pPr>
            </a:lstStyle>
            <a:p>
              <a:pPr algn="l"/>
              <a:r>
                <a:rPr lang="zh-CN">
                  <a:sym typeface="+mn-ea"/>
                </a:rPr>
                <a:t>注册与登录</a:t>
              </a:r>
              <a:endParaRPr lang="zh-CN">
                <a:sym typeface="+mn-ea"/>
              </a:endParaRPr>
            </a:p>
          </p:txBody>
        </p:sp>
      </p:grpSp>
      <p:grpSp>
        <p:nvGrpSpPr>
          <p:cNvPr id="345" name="Group 345"/>
          <p:cNvGrpSpPr/>
          <p:nvPr/>
        </p:nvGrpSpPr>
        <p:grpSpPr>
          <a:xfrm>
            <a:off x="2081803" y="1831085"/>
            <a:ext cx="3493225" cy="3493225"/>
            <a:chOff x="0" y="0"/>
            <a:chExt cx="3493223" cy="3493223"/>
          </a:xfrm>
        </p:grpSpPr>
        <p:sp>
          <p:nvSpPr>
            <p:cNvPr id="341" name="Shape 341"/>
            <p:cNvSpPr/>
            <p:nvPr/>
          </p:nvSpPr>
          <p:spPr>
            <a:xfrm>
              <a:off x="263460" y="155473"/>
              <a:ext cx="2999383" cy="3035957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342" name="Shape 342"/>
            <p:cNvSpPr/>
            <p:nvPr/>
          </p:nvSpPr>
          <p:spPr>
            <a:xfrm>
              <a:off x="585897" y="582641"/>
              <a:ext cx="2321437" cy="2321437"/>
            </a:xfrm>
            <a:prstGeom prst="ellipse">
              <a:avLst/>
            </a:prstGeom>
            <a:solidFill>
              <a:srgbClr val="0F6FC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343" name="Shape 343"/>
            <p:cNvSpPr/>
            <p:nvPr/>
          </p:nvSpPr>
          <p:spPr>
            <a:xfrm>
              <a:off x="-1" y="-1"/>
              <a:ext cx="3493225" cy="3493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50" y="10800"/>
                  </a:moveTo>
                  <a:cubicBezTo>
                    <a:pt x="1850" y="15743"/>
                    <a:pt x="5857" y="19750"/>
                    <a:pt x="10800" y="19750"/>
                  </a:cubicBezTo>
                  <a:cubicBezTo>
                    <a:pt x="15743" y="19750"/>
                    <a:pt x="19750" y="15743"/>
                    <a:pt x="19750" y="10800"/>
                  </a:cubicBezTo>
                  <a:cubicBezTo>
                    <a:pt x="19750" y="5857"/>
                    <a:pt x="15743" y="1850"/>
                    <a:pt x="10800" y="1850"/>
                  </a:cubicBezTo>
                  <a:cubicBezTo>
                    <a:pt x="5857" y="1850"/>
                    <a:pt x="1850" y="5857"/>
                    <a:pt x="1850" y="108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2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344" name="Shape 344"/>
            <p:cNvSpPr/>
            <p:nvPr/>
          </p:nvSpPr>
          <p:spPr>
            <a:xfrm>
              <a:off x="792077" y="627010"/>
              <a:ext cx="1912301" cy="19051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28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</a:lstStyle>
            <a:p>
              <a:r>
                <a:t>01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1802271630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905" y="167005"/>
            <a:ext cx="3825240" cy="6523990"/>
          </a:xfrm>
          <a:prstGeom prst="rect">
            <a:avLst/>
          </a:prstGeom>
        </p:spPr>
      </p:pic>
      <p:pic>
        <p:nvPicPr>
          <p:cNvPr id="3" name="图片 2" descr="微信图片_201802271630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790" y="167005"/>
            <a:ext cx="3869690" cy="6583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/>
        </p:nvSpPr>
        <p:spPr>
          <a:xfrm>
            <a:off x="895983" y="522748"/>
            <a:ext cx="1395730" cy="36703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en-US"/>
              <a:t>4.6 </a:t>
            </a:r>
            <a:r>
              <a:rPr lang="zh-CN" altLang="en-US"/>
              <a:t>结清证明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39825" y="2248535"/>
            <a:ext cx="941387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① 同步调用公共平台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39825" y="2954655"/>
            <a:ext cx="941387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② 签章成功则给客户发邮件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93994" y="6300556"/>
            <a:ext cx="2786463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www.gomefinance.com.cn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微信图片_201802271530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" y="140335"/>
            <a:ext cx="3855720" cy="65773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/>
        </p:nvSpPr>
        <p:spPr>
          <a:xfrm>
            <a:off x="1124582" y="522748"/>
            <a:ext cx="938530" cy="36703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en-US"/>
              <a:t>1.1 </a:t>
            </a:r>
            <a:r>
              <a:rPr lang="zh-CN" altLang="en-US"/>
              <a:t>注册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58545" y="1871980"/>
            <a:ext cx="907923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① 手机号 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+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密码            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passport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（生成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userId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等</a:t>
            </a:r>
            <a:r>
              <a:rPr kumimoji="0" lang="zh-CN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）</a:t>
            </a:r>
            <a:endParaRPr kumimoji="0" lang="zh-CN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69920" y="1638300"/>
            <a:ext cx="97536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注册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24585" y="2867660"/>
            <a:ext cx="907923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② 生成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token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（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Spring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OAuth2）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24585" y="3893820"/>
            <a:ext cx="907923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③ 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token          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返给客户端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308860" y="4077335"/>
            <a:ext cx="90678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" name="直接箭头连接符 2"/>
          <p:cNvCxnSpPr/>
          <p:nvPr/>
        </p:nvCxnSpPr>
        <p:spPr>
          <a:xfrm>
            <a:off x="3169920" y="2055495"/>
            <a:ext cx="90678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微信图片_201802271530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70" y="157480"/>
            <a:ext cx="3827780" cy="65424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/>
        </p:nvSpPr>
        <p:spPr>
          <a:xfrm>
            <a:off x="1124582" y="522748"/>
            <a:ext cx="938530" cy="36703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ctr"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en-US"/>
              <a:t>1.2 </a:t>
            </a:r>
            <a:r>
              <a:rPr lang="zh-CN" altLang="en-US"/>
              <a:t>登录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58545" y="1871980"/>
            <a:ext cx="907923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① 手机号 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+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密码            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passport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69920" y="1638300"/>
            <a:ext cx="97536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校验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24585" y="2867660"/>
            <a:ext cx="907923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② 生成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token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（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Spring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OAuth2）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24585" y="3893820"/>
            <a:ext cx="907923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③ 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token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、注册渠道等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          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返给客户端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665220" y="4077335"/>
            <a:ext cx="90678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" name="直接箭头连接符 2"/>
          <p:cNvCxnSpPr/>
          <p:nvPr/>
        </p:nvCxnSpPr>
        <p:spPr>
          <a:xfrm>
            <a:off x="3169920" y="2055495"/>
            <a:ext cx="90678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1802271602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795" y="104775"/>
            <a:ext cx="3877310" cy="6647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  <p:timing>
    <p:tnLst>
      <p:par>
        <p:cTn id="1" dur="indefinite" restart="never" fill="hold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2047</Words>
  <Application>WPS 演示</Application>
  <PresentationFormat>自定义</PresentationFormat>
  <Paragraphs>254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4" baseType="lpstr">
      <vt:lpstr>Arial</vt:lpstr>
      <vt:lpstr>宋体</vt:lpstr>
      <vt:lpstr>Wingdings</vt:lpstr>
      <vt:lpstr>Helvetica</vt:lpstr>
      <vt:lpstr>Calibri</vt:lpstr>
      <vt:lpstr>微软雅黑</vt:lpstr>
      <vt:lpstr>Arial</vt:lpstr>
      <vt:lpstr>黑体</vt:lpstr>
      <vt:lpstr>Franklin Gothic Book</vt:lpstr>
      <vt:lpstr>Arial Unicode MS</vt:lpstr>
      <vt:lpstr>Franklin Gothic Medium</vt:lpstr>
      <vt:lpstr>Office 主题</vt:lpstr>
      <vt:lpstr>美易分进件系统那些事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李泓蕴</dc:creator>
  <cp:lastModifiedBy>Administrator</cp:lastModifiedBy>
  <cp:revision>76</cp:revision>
  <dcterms:created xsi:type="dcterms:W3CDTF">2018-02-24T05:44:00Z</dcterms:created>
  <dcterms:modified xsi:type="dcterms:W3CDTF">2018-02-27T08:48:05Z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