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9"/>
  </p:notesMasterIdLst>
  <p:sldIdLst>
    <p:sldId id="397" r:id="rId2"/>
    <p:sldId id="582" r:id="rId3"/>
    <p:sldId id="583" r:id="rId4"/>
    <p:sldId id="663" r:id="rId5"/>
    <p:sldId id="664" r:id="rId6"/>
    <p:sldId id="667" r:id="rId7"/>
    <p:sldId id="665" r:id="rId8"/>
    <p:sldId id="669" r:id="rId9"/>
    <p:sldId id="668" r:id="rId10"/>
    <p:sldId id="670" r:id="rId11"/>
    <p:sldId id="671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584" r:id="rId21"/>
    <p:sldId id="681" r:id="rId22"/>
    <p:sldId id="682" r:id="rId23"/>
    <p:sldId id="683" r:id="rId24"/>
    <p:sldId id="684" r:id="rId25"/>
    <p:sldId id="686" r:id="rId26"/>
    <p:sldId id="688" r:id="rId27"/>
    <p:sldId id="322" r:id="rId28"/>
  </p:sldIdLst>
  <p:sldSz cx="9144000" cy="5143500" type="screen16x9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国峰" initials="国峰" lastIdx="1" clrIdx="0"/>
  <p:cmAuthor id="2" name="cc" initials="c" lastIdx="12" clrIdx="1"/>
  <p:cmAuthor id="3" name="李岳" initials="李岳" lastIdx="1" clrIdx="2"/>
  <p:cmAuthor id="4" name="AutoBVT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00"/>
    <a:srgbClr val="FF0066"/>
    <a:srgbClr val="FFCC00"/>
    <a:srgbClr val="FFCC66"/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5455" autoAdjust="0"/>
  </p:normalViewPr>
  <p:slideViewPr>
    <p:cSldViewPr>
      <p:cViewPr varScale="1">
        <p:scale>
          <a:sx n="120" d="100"/>
          <a:sy n="120" d="100"/>
        </p:scale>
        <p:origin x="76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40" y="-6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8F1E2CE7-F2AA-40AC-B835-5E4C3137BAA5}" type="datetimeFigureOut">
              <a:rPr lang="zh-CN" altLang="en-US" smtClean="0"/>
              <a:pPr/>
              <a:t>2018/1/26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4D21CAE2-6749-4392-834E-1BCBA34702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1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、换截图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、加银行卡（无法使用）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、做资料包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1CAE2-6749-4392-834E-1BCBA347026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2701528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1"/>
            <a:ext cx="9144000" cy="5143061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F2F2F2"/>
              </a:gs>
            </a:gsLst>
            <a:lin ang="5400000"/>
          </a:gra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80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2"/>
          </a:xfrm>
          <a:prstGeom prst="rect">
            <a:avLst/>
          </a:prstGeom>
        </p:spPr>
        <p:txBody>
          <a:bodyPr anchor="t"/>
          <a:lstStyle>
            <a:lvl1pPr algn="ctr" defTabSz="913765">
              <a:lnSpc>
                <a:spcPct val="100000"/>
              </a:lnSpc>
              <a:defRPr sz="4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 defTabSz="913765">
              <a:lnSpc>
                <a:spcPct val="100000"/>
              </a:lnSpc>
              <a:spcBef>
                <a:spcPts val="525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defTabSz="913765">
              <a:lnSpc>
                <a:spcPct val="100000"/>
              </a:lnSpc>
              <a:spcBef>
                <a:spcPts val="525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defTabSz="913765">
              <a:lnSpc>
                <a:spcPct val="100000"/>
              </a:lnSpc>
              <a:spcBef>
                <a:spcPts val="525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defTabSz="913765">
              <a:lnSpc>
                <a:spcPct val="100000"/>
              </a:lnSpc>
              <a:spcBef>
                <a:spcPts val="525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defTabSz="913765">
              <a:lnSpc>
                <a:spcPct val="100000"/>
              </a:lnSpc>
              <a:spcBef>
                <a:spcPts val="525"/>
              </a:spcBef>
              <a:buSzTx/>
              <a:buFontTx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151334"/>
            <a:ext cx="4041777" cy="47982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2"/>
          </a:xfrm>
          <a:prstGeom prst="rect">
            <a:avLst/>
          </a:prstGeom>
        </p:spPr>
        <p:txBody>
          <a:bodyPr anchor="t"/>
          <a:lstStyle>
            <a:lvl1pPr algn="ctr" defTabSz="913765">
              <a:lnSpc>
                <a:spcPct val="100000"/>
              </a:lnSpc>
              <a:defRPr sz="4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9B0E30B-78B3-41F7-A6D0-3BBB1E750A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15516" y="699542"/>
            <a:ext cx="87129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15900" y="195263"/>
            <a:ext cx="3708400" cy="431800"/>
          </a:xfrm>
        </p:spPr>
        <p:txBody>
          <a:bodyPr/>
          <a:lstStyle>
            <a:lvl1pPr marL="0" indent="0">
              <a:buNone/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20272" y="123478"/>
            <a:ext cx="1764198" cy="4635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17799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defTabSz="913765">
              <a:lnSpc>
                <a:spcPct val="100000"/>
              </a:lnSpc>
              <a:defRPr sz="19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 marL="342900" indent="-342900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1685" indent="-324485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4755" indent="-300355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41170" indent="-369570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8370" indent="-369570" defTabSz="913765">
              <a:lnSpc>
                <a:spcPct val="100000"/>
              </a:lnSpc>
              <a:buChar char="»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201" y="1076327"/>
            <a:ext cx="3008315" cy="35182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6" y="3600450"/>
            <a:ext cx="5486402" cy="425056"/>
          </a:xfrm>
          <a:prstGeom prst="rect">
            <a:avLst/>
          </a:prstGeom>
        </p:spPr>
        <p:txBody>
          <a:bodyPr anchor="b"/>
          <a:lstStyle>
            <a:lvl1pPr defTabSz="913765">
              <a:lnSpc>
                <a:spcPct val="100000"/>
              </a:lnSpc>
              <a:defRPr sz="19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1792286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6" y="4025503"/>
            <a:ext cx="5486402" cy="603649"/>
          </a:xfrm>
          <a:prstGeom prst="rect">
            <a:avLst/>
          </a:prstGeom>
        </p:spPr>
        <p:txBody>
          <a:bodyPr/>
          <a:lstStyle>
            <a:lvl1pPr marL="0" indent="0" defTabSz="913765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defTabSz="913765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defTabSz="913765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defTabSz="913765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defTabSz="913765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2"/>
          </a:xfrm>
          <a:prstGeom prst="rect">
            <a:avLst/>
          </a:prstGeom>
        </p:spPr>
        <p:txBody>
          <a:bodyPr anchor="t"/>
          <a:lstStyle>
            <a:lvl1pPr algn="ctr" defTabSz="913765">
              <a:lnSpc>
                <a:spcPct val="100000"/>
              </a:lnSpc>
              <a:defRPr sz="4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/>
          <a:lstStyle>
            <a:lvl1pPr marL="342900" indent="-342900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1685" indent="-324485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4755" indent="-300355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41170" indent="-369570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8370" indent="-369570" defTabSz="913765">
              <a:lnSpc>
                <a:spcPct val="100000"/>
              </a:lnSpc>
              <a:buChar char="»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154781"/>
            <a:ext cx="2057400" cy="3290889"/>
          </a:xfrm>
          <a:prstGeom prst="rect">
            <a:avLst/>
          </a:prstGeom>
        </p:spPr>
        <p:txBody>
          <a:bodyPr anchor="t"/>
          <a:lstStyle>
            <a:lvl1pPr algn="ctr" defTabSz="913765">
              <a:lnSpc>
                <a:spcPct val="100000"/>
              </a:lnSpc>
              <a:defRPr sz="4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54781"/>
            <a:ext cx="6019800" cy="3290889"/>
          </a:xfrm>
          <a:prstGeom prst="rect">
            <a:avLst/>
          </a:prstGeom>
        </p:spPr>
        <p:txBody>
          <a:bodyPr/>
          <a:lstStyle>
            <a:lvl1pPr marL="342900" indent="-342900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1685" indent="-324485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4755" indent="-300355" defTabSz="913765">
              <a:lnSpc>
                <a:spcPct val="100000"/>
              </a:lnSpc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41170" indent="-369570" defTabSz="913765">
              <a:lnSpc>
                <a:spcPct val="100000"/>
              </a:lnSpc>
              <a:buChar char="–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8370" indent="-369570" defTabSz="913765">
              <a:lnSpc>
                <a:spcPct val="100000"/>
              </a:lnSpc>
              <a:buChar char="»"/>
              <a:defRPr sz="31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6553201" y="4767263"/>
            <a:ext cx="303925" cy="300078"/>
          </a:xfrm>
          <a:prstGeom prst="rect">
            <a:avLst/>
          </a:prstGeom>
        </p:spPr>
        <p:txBody>
          <a:bodyPr anchor="t"/>
          <a:lstStyle>
            <a:lvl1pPr algn="l">
              <a:defRPr sz="13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图片 13" descr="未标题-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-1"/>
            <a:ext cx="1214446" cy="5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1"/>
          <p:cNvGrpSpPr/>
          <p:nvPr/>
        </p:nvGrpSpPr>
        <p:grpSpPr>
          <a:xfrm>
            <a:off x="253769" y="-19938"/>
            <a:ext cx="674790" cy="646327"/>
            <a:chOff x="0" y="0"/>
            <a:chExt cx="899718" cy="861768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315349" cy="86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>
                  <a:solidFill>
                    <a:srgbClr val="005292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sz="3600"/>
                <a:t>5</a:t>
              </a:r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287883" y="179710"/>
              <a:ext cx="611835" cy="612198"/>
            </a:xfrm>
            <a:prstGeom prst="line">
              <a:avLst/>
            </a:prstGeom>
            <a:noFill/>
            <a:ln w="28575" cap="flat">
              <a:solidFill>
                <a:srgbClr val="0052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212" name="Shape 212"/>
          <p:cNvSpPr/>
          <p:nvPr/>
        </p:nvSpPr>
        <p:spPr>
          <a:xfrm>
            <a:off x="0" y="572146"/>
            <a:ext cx="9138053" cy="34283"/>
          </a:xfrm>
          <a:prstGeom prst="rect">
            <a:avLst/>
          </a:prstGeom>
          <a:solidFill>
            <a:srgbClr val="005292"/>
          </a:solidFill>
          <a:ln w="25400">
            <a:solidFill>
              <a:srgbClr val="005292"/>
            </a:solidFill>
          </a:ln>
        </p:spPr>
        <p:txBody>
          <a:bodyPr lIns="34289" tIns="34289" rIns="34289" bIns="34289" anchor="ctr"/>
          <a:lstStyle/>
          <a:p>
            <a:pPr algn="ctr"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800"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6326220" y="4651850"/>
            <a:ext cx="226981" cy="23082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1143000" y="2701528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 descr="未标题-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-1"/>
            <a:ext cx="1214446" cy="5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9B0E30B-78B3-41F7-A6D0-3BBB1E750A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15516" y="699542"/>
            <a:ext cx="871296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15900" y="195263"/>
            <a:ext cx="3708400" cy="431800"/>
          </a:xfrm>
        </p:spPr>
        <p:txBody>
          <a:bodyPr/>
          <a:lstStyle>
            <a:lvl1pPr marL="0" indent="0">
              <a:buNone/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20272" y="123478"/>
            <a:ext cx="1764198" cy="4635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3442097"/>
            <a:ext cx="7886700" cy="11251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1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0" y="1260872"/>
            <a:ext cx="3868343" cy="6179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260872"/>
            <a:ext cx="3887391" cy="617936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0" y="342900"/>
            <a:ext cx="2949180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740569"/>
            <a:ext cx="4629152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0" y="342900"/>
            <a:ext cx="2949180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740569"/>
            <a:ext cx="4629152" cy="36552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0" y="1543050"/>
            <a:ext cx="2949180" cy="28586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70" y="4788771"/>
            <a:ext cx="226981" cy="2308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" name="矩形 4"/>
          <p:cNvSpPr/>
          <p:nvPr/>
        </p:nvSpPr>
        <p:spPr>
          <a:xfrm>
            <a:off x="2143126" y="5060360"/>
            <a:ext cx="7010401" cy="103678"/>
          </a:xfrm>
          <a:prstGeom prst="rect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60360"/>
            <a:ext cx="2627784" cy="1036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</p:sldLayoutIdLst>
  <p:transition spd="med"/>
  <p:txStyles>
    <p:titleStyle>
      <a:lvl1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542925" marR="0" indent="-200025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925830" marR="0" indent="-24003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2954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6383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19812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3241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6670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009900" marR="0" indent="-26670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.pdf" descr="EMF 2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000531"/>
            <a:ext cx="3924438" cy="10311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231"/>
          <p:cNvSpPr/>
          <p:nvPr/>
        </p:nvSpPr>
        <p:spPr>
          <a:xfrm>
            <a:off x="1691680" y="2548895"/>
            <a:ext cx="5522993" cy="46166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sz="33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sz="2400" dirty="0" err="1"/>
              <a:t>国美</a:t>
            </a:r>
            <a:r>
              <a:rPr lang="zh-CN" altLang="en-US" sz="2400" dirty="0"/>
              <a:t>金控美易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3.0</a:t>
            </a:r>
            <a:r>
              <a:rPr lang="zh-CN" altLang="en-US" sz="2400" dirty="0" smtClean="0"/>
              <a:t>技术分享</a:t>
            </a:r>
            <a:endParaRPr sz="2400" dirty="0"/>
          </a:p>
        </p:txBody>
      </p:sp>
      <p:sp>
        <p:nvSpPr>
          <p:cNvPr id="8" name="Shape 232"/>
          <p:cNvSpPr/>
          <p:nvPr/>
        </p:nvSpPr>
        <p:spPr>
          <a:xfrm flipV="1">
            <a:off x="1638420" y="2472561"/>
            <a:ext cx="5688632" cy="291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" name="Shape 233"/>
          <p:cNvSpPr/>
          <p:nvPr/>
        </p:nvSpPr>
        <p:spPr>
          <a:xfrm flipV="1">
            <a:off x="1526041" y="3651870"/>
            <a:ext cx="5688632" cy="0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Shape 234"/>
          <p:cNvSpPr/>
          <p:nvPr/>
        </p:nvSpPr>
        <p:spPr>
          <a:xfrm>
            <a:off x="2069518" y="3852328"/>
            <a:ext cx="4767316" cy="3385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sz="1600" dirty="0"/>
              <a:t>· </a:t>
            </a:r>
            <a:r>
              <a:rPr sz="1600" dirty="0" err="1"/>
              <a:t>智慧</a:t>
            </a:r>
            <a:r>
              <a:rPr sz="1600" dirty="0"/>
              <a:t> · </a:t>
            </a:r>
            <a:r>
              <a:rPr sz="1600" dirty="0" err="1"/>
              <a:t>便捷</a:t>
            </a:r>
            <a:r>
              <a:rPr sz="1600" dirty="0"/>
              <a:t> · </a:t>
            </a:r>
            <a:r>
              <a:rPr sz="1600" dirty="0" err="1"/>
              <a:t>安全</a:t>
            </a:r>
            <a:r>
              <a:rPr sz="1600" dirty="0"/>
              <a:t> · </a:t>
            </a:r>
            <a:r>
              <a:rPr sz="1600" dirty="0" err="1"/>
              <a:t>高效</a:t>
            </a:r>
            <a:r>
              <a:rPr sz="1600" dirty="0"/>
              <a:t> ·   </a:t>
            </a:r>
          </a:p>
        </p:txBody>
      </p:sp>
      <p:sp>
        <p:nvSpPr>
          <p:cNvPr id="11" name="Shape 241"/>
          <p:cNvSpPr/>
          <p:nvPr/>
        </p:nvSpPr>
        <p:spPr>
          <a:xfrm rot="5400000">
            <a:off x="-1252203" y="2491297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12" name="Shape 241"/>
          <p:cNvSpPr/>
          <p:nvPr/>
        </p:nvSpPr>
        <p:spPr>
          <a:xfrm>
            <a:off x="-1260648" y="3412977"/>
            <a:ext cx="4680520" cy="2345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9"/>
          <p:cNvSpPr/>
          <p:nvPr/>
        </p:nvSpPr>
        <p:spPr>
          <a:xfrm>
            <a:off x="4620454" y="4110703"/>
            <a:ext cx="1872533" cy="105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40"/>
          <p:cNvSpPr/>
          <p:nvPr/>
        </p:nvSpPr>
        <p:spPr>
          <a:xfrm>
            <a:off x="6980764" y="2788972"/>
            <a:ext cx="4320480" cy="2373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5" name="Shape 241"/>
          <p:cNvSpPr/>
          <p:nvPr/>
        </p:nvSpPr>
        <p:spPr>
          <a:xfrm rot="10800000">
            <a:off x="5854561" y="4120333"/>
            <a:ext cx="1764629" cy="1032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840628" y="3157502"/>
            <a:ext cx="309952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读写分离和</a:t>
            </a:r>
            <a:r>
              <a:rPr lang="en-US" altLang="zh-CN" dirty="0" err="1" smtClean="0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主从库同步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5760640" cy="35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2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数据源切面定义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771550"/>
            <a:ext cx="640871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05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/>
              <a:t>jdbc.properties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71550"/>
            <a:ext cx="5486400" cy="41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12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定义连接池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8408813" cy="31005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7932" y="834270"/>
            <a:ext cx="15121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sym typeface="Helvetica"/>
              </a:rPr>
              <a:t>写</a:t>
            </a: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库连接池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25586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1560" y="915566"/>
            <a:ext cx="187220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读库连接池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321793"/>
            <a:ext cx="7920880" cy="29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23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定义数据源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119187"/>
            <a:ext cx="7229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26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定义事务管理器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2625"/>
            <a:ext cx="7772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86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定义事务策略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15566"/>
            <a:ext cx="6810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24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定义切点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43558"/>
            <a:ext cx="6912768" cy="41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691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定义装入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43558"/>
            <a:ext cx="7416824" cy="40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80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811901" y="510568"/>
            <a:ext cx="3520257" cy="746356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/>
          <a:p>
            <a:pPr algn="ctr">
              <a:defRPr sz="4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目录 </a:t>
            </a:r>
            <a:r>
              <a:rPr sz="3000"/>
              <a:t>CONTENTS</a:t>
            </a:r>
          </a:p>
        </p:txBody>
      </p:sp>
      <p:pic>
        <p:nvPicPr>
          <p:cNvPr id="69" name="图片 68" descr="底边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894"/>
            <a:ext cx="9144000" cy="1069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2613" y="1453959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sym typeface="Helvetica"/>
              </a:rPr>
              <a:t>一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sym typeface="Helvetica"/>
              </a:rPr>
              <a:t>、读写分离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2612" y="1937990"/>
            <a:ext cx="261729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sym typeface="Helvetica"/>
              </a:rPr>
              <a:t>二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sym typeface="Helvetica"/>
              </a:rPr>
              <a:t>、</a:t>
            </a:r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  <a:sym typeface="Helvetica"/>
              </a:rPr>
              <a:t>MySql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sym typeface="Helvetica"/>
              </a:rPr>
              <a:t>主从库同步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89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7"/>
          <p:cNvGrpSpPr/>
          <p:nvPr/>
        </p:nvGrpSpPr>
        <p:grpSpPr>
          <a:xfrm>
            <a:off x="1363247" y="2049484"/>
            <a:ext cx="6541550" cy="1262701"/>
            <a:chOff x="0" y="130227"/>
            <a:chExt cx="8722065" cy="1683600"/>
          </a:xfrm>
          <a:solidFill>
            <a:srgbClr val="00B0F0"/>
          </a:solidFill>
        </p:grpSpPr>
        <p:sp>
          <p:nvSpPr>
            <p:cNvPr id="614" name="Shape 6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grpFill/>
            <a:ln w="2540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grpFill/>
            <a:ln w="2540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790447" y="634560"/>
              <a:ext cx="4931618" cy="1107990"/>
            </a:xfrm>
            <a:prstGeom prst="rect">
              <a:avLst/>
            </a:prstGeom>
            <a:grpFill/>
            <a:ln w="9525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altLang="zh-CN" b="1" dirty="0"/>
                <a:t> </a:t>
              </a:r>
              <a:r>
                <a:rPr lang="en-US" altLang="zh-CN" sz="2800" b="1" dirty="0"/>
                <a:t>MySQL</a:t>
              </a:r>
              <a:r>
                <a:rPr lang="zh-CN" altLang="en-US" sz="2800" b="1" dirty="0"/>
                <a:t>主从复制</a:t>
              </a:r>
            </a:p>
          </p:txBody>
        </p:sp>
      </p:grpSp>
      <p:grpSp>
        <p:nvGrpSpPr>
          <p:cNvPr id="3" name="Group 622"/>
          <p:cNvGrpSpPr/>
          <p:nvPr/>
        </p:nvGrpSpPr>
        <p:grpSpPr>
          <a:xfrm>
            <a:off x="1561352" y="1373313"/>
            <a:ext cx="2619921" cy="2619921"/>
            <a:chOff x="-1" y="-1"/>
            <a:chExt cx="3493225" cy="3493225"/>
          </a:xfrm>
        </p:grpSpPr>
        <p:sp>
          <p:nvSpPr>
            <p:cNvPr id="618" name="Shape 6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792077" y="706686"/>
              <a:ext cx="1948389" cy="209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sz="9600" dirty="0"/>
                <a:t>02</a:t>
              </a:r>
            </a:p>
          </p:txBody>
        </p:sp>
      </p:grpSp>
      <p:pic>
        <p:nvPicPr>
          <p:cNvPr id="11" name="图片 10" descr="底边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894"/>
            <a:ext cx="9144000" cy="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881062"/>
            <a:ext cx="4591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90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8610600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37619"/>
            <a:ext cx="8576766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82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的配置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377" y="1532887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log-do-db=smdb   </a:t>
            </a:r>
            <a:r>
              <a:rPr lang="en-US" altLang="zh-CN" sz="1400" dirty="0"/>
              <a:t>//</a:t>
            </a:r>
            <a:r>
              <a:rPr lang="zh-CN" altLang="en-US" sz="1400" dirty="0"/>
              <a:t>指定需要同步的数据库</a:t>
            </a:r>
          </a:p>
          <a:p>
            <a:r>
              <a:rPr lang="zh-CN" altLang="en-US" sz="1400" dirty="0"/>
              <a:t>server-id=</a:t>
            </a:r>
            <a:r>
              <a:rPr lang="zh-CN" altLang="en-US" sz="1400" dirty="0" smtClean="0"/>
              <a:t>101       </a:t>
            </a:r>
            <a:r>
              <a:rPr lang="en-US" altLang="zh-CN" sz="1400" dirty="0" smtClean="0"/>
              <a:t>//</a:t>
            </a:r>
            <a:r>
              <a:rPr lang="en-US" altLang="zh-CN" sz="1400" dirty="0"/>
              <a:t>server-id</a:t>
            </a:r>
            <a:r>
              <a:rPr lang="zh-CN" altLang="en-US" sz="1400" dirty="0"/>
              <a:t>用于标识唯一的数据库，这里设置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101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在设置从库的时候就需要设置为其他值。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958" y="1040418"/>
            <a:ext cx="7226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+mn-lt"/>
              </a:rPr>
              <a:t>1. </a:t>
            </a:r>
            <a:r>
              <a:rPr lang="en-US" altLang="zh-CN" sz="1400" dirty="0" err="1" smtClean="0">
                <a:latin typeface="+mn-lt"/>
              </a:rPr>
              <a:t>my.cnf</a:t>
            </a:r>
            <a:r>
              <a:rPr lang="zh-CN" altLang="en-US" sz="1400" dirty="0" smtClean="0">
                <a:latin typeface="+mn-lt"/>
              </a:rPr>
              <a:t>配置。</a:t>
            </a:r>
            <a:r>
              <a:rPr lang="zh-CN" altLang="zh-CN" sz="1400" dirty="0" smtClean="0">
                <a:latin typeface="+mn-lt"/>
              </a:rPr>
              <a:t>在</a:t>
            </a:r>
            <a:r>
              <a:rPr lang="zh-CN" altLang="zh-CN" sz="1400" dirty="0">
                <a:latin typeface="+mn-lt"/>
              </a:rPr>
              <a:t>Linux环境下MySQL的配置文件的位置是在 /etc/my.cnf ，在该文件下指定Master的配置如下：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5805" y="2994868"/>
            <a:ext cx="8293490" cy="523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4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</a:t>
            </a:r>
            <a:r>
              <a:rPr lang="zh-CN" altLang="en-US" sz="1400" dirty="0"/>
              <a:t>赋予从库</a:t>
            </a:r>
            <a:r>
              <a:rPr lang="zh-CN" altLang="en-US" sz="1400" dirty="0" smtClean="0"/>
              <a:t>权限。</a:t>
            </a:r>
            <a:r>
              <a:rPr lang="zh-CN" altLang="en-US" sz="1400" dirty="0"/>
              <a:t>允许用户在主库上读取日志，赋予</a:t>
            </a:r>
            <a:r>
              <a:rPr lang="en-US" altLang="zh-CN" sz="1400" dirty="0" smtClean="0"/>
              <a:t>192.168.86.129</a:t>
            </a:r>
            <a:r>
              <a:rPr lang="zh-CN" altLang="en-US" sz="1400" dirty="0" smtClean="0"/>
              <a:t>也就是</a:t>
            </a:r>
            <a:r>
              <a:rPr lang="en-US" altLang="zh-CN" sz="1400" dirty="0"/>
              <a:t>Slave</a:t>
            </a:r>
            <a:r>
              <a:rPr lang="zh-CN" altLang="en-US" sz="1400" dirty="0"/>
              <a:t>机器有</a:t>
            </a:r>
            <a:r>
              <a:rPr lang="en-US" altLang="zh-CN" sz="1400" dirty="0"/>
              <a:t>File</a:t>
            </a:r>
            <a:r>
              <a:rPr lang="zh-CN" altLang="en-US" sz="1400" dirty="0"/>
              <a:t>权限，只赋予</a:t>
            </a:r>
            <a:r>
              <a:rPr lang="en-US" altLang="zh-CN" sz="1400" dirty="0"/>
              <a:t>Slave</a:t>
            </a:r>
            <a:r>
              <a:rPr lang="zh-CN" altLang="en-US" sz="1400" dirty="0"/>
              <a:t>机器有</a:t>
            </a:r>
            <a:r>
              <a:rPr lang="en-US" altLang="zh-CN" sz="1400" dirty="0"/>
              <a:t>File</a:t>
            </a:r>
            <a:r>
              <a:rPr lang="zh-CN" altLang="en-US" sz="1400" dirty="0"/>
              <a:t>权限还不行，还要给它</a:t>
            </a:r>
            <a:r>
              <a:rPr lang="en-US" altLang="zh-CN" sz="1400" dirty="0" smtClean="0"/>
              <a:t>REPLICATION(</a:t>
            </a:r>
            <a:r>
              <a:rPr lang="zh-CN" altLang="en-US" sz="1400" smtClean="0"/>
              <a:t>复制</a:t>
            </a:r>
            <a:r>
              <a:rPr lang="en-US" altLang="zh-CN" sz="1400" smtClean="0"/>
              <a:t>) </a:t>
            </a:r>
            <a:r>
              <a:rPr lang="en-US" altLang="zh-CN" sz="1400" dirty="0"/>
              <a:t>SLAVE</a:t>
            </a:r>
            <a:r>
              <a:rPr lang="zh-CN" altLang="en-US" sz="1400" dirty="0"/>
              <a:t>的权限才可以。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958" y="2240799"/>
            <a:ext cx="5112568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2.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然后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重启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service </a:t>
            </a:r>
            <a:r>
              <a:rPr lang="en-US" altLang="zh-CN" sz="1400" dirty="0" err="1" smtClean="0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restart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0958" y="2610127"/>
            <a:ext cx="8437506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进入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：</a:t>
            </a:r>
            <a:r>
              <a:rPr lang="en-US" altLang="zh-CN" sz="1400" dirty="0" err="1" smtClean="0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-u root -p 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回车，输入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密码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进入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5805" y="3570742"/>
            <a:ext cx="82786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5.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在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数据库命令行中输入：</a:t>
            </a:r>
          </a:p>
          <a:p>
            <a:pPr hangingPunct="0"/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&gt;GRANT FILE ON *.* TO 'root'@'192.168.86.129' IDENTIFIED BY '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 password';</a:t>
            </a:r>
          </a:p>
          <a:p>
            <a:pPr hangingPunct="0"/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 &gt;GRANT REPLICATION SLAVE ON *.* TO 'root'@'192.168.86.129' IDENTIFIED BY '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 password';</a:t>
            </a:r>
          </a:p>
          <a:p>
            <a:pPr hangingPunct="0"/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&gt;FLUSH PRIVILEGES</a:t>
            </a:r>
            <a:endParaRPr lang="zh-CN" altLang="en-US" sz="14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657908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的配置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65544"/>
            <a:ext cx="7560840" cy="137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2859782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这里的 </a:t>
            </a:r>
            <a:r>
              <a:rPr lang="en-US" altLang="zh-CN" sz="1400" dirty="0"/>
              <a:t>File </a:t>
            </a:r>
            <a:r>
              <a:rPr lang="zh-CN" altLang="en-US" sz="1400" dirty="0"/>
              <a:t>、</a:t>
            </a:r>
            <a:r>
              <a:rPr lang="en-US" altLang="zh-CN" sz="1400" dirty="0"/>
              <a:t>Position </a:t>
            </a:r>
            <a:r>
              <a:rPr lang="zh-CN" altLang="en-US" sz="1400" dirty="0"/>
              <a:t>是在配置</a:t>
            </a:r>
            <a:r>
              <a:rPr lang="en-US" altLang="zh-CN" sz="1400" dirty="0"/>
              <a:t>Salve</a:t>
            </a:r>
            <a:r>
              <a:rPr lang="zh-CN" altLang="en-US" sz="1400" dirty="0"/>
              <a:t>的时候要使用到的，</a:t>
            </a:r>
            <a:r>
              <a:rPr lang="en-US" altLang="zh-CN" sz="1400" dirty="0" err="1"/>
              <a:t>Binlog_Do_DB</a:t>
            </a:r>
            <a:r>
              <a:rPr lang="zh-CN" altLang="en-US" sz="1400" dirty="0"/>
              <a:t>表示要同步的数据库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7802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6.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重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启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，登录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，显示主库信息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/>
            </a:r>
            <a:br>
              <a:rPr lang="en-US" altLang="zh-CN" sz="1400" dirty="0">
                <a:solidFill>
                  <a:srgbClr val="000000"/>
                </a:solidFill>
                <a:sym typeface="Helvetica"/>
              </a:rPr>
            </a:br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   </a:t>
            </a:r>
            <a:r>
              <a:rPr lang="en-US" altLang="zh-CN" sz="1400" dirty="0" err="1" smtClean="0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&gt; show master status;</a:t>
            </a:r>
            <a:endParaRPr lang="zh-CN" altLang="en-US" sz="14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90719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1519" y="987574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1.</a:t>
            </a:r>
            <a:r>
              <a:rPr lang="zh-CN" altLang="en-US" sz="1400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库的配置，首先也是修改配置文件：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my.cnf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如下：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97850" y="1860957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修改完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my.cnf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文件之后，重启一下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lang="en-US" altLang="zh-CN" sz="1400" dirty="0" err="1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1400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restart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18943" y="13383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 smtClean="0"/>
              <a:t>binlog</a:t>
            </a:r>
            <a:r>
              <a:rPr lang="en-US" altLang="zh-CN" sz="1400" dirty="0" smtClean="0"/>
              <a:t>-do-</a:t>
            </a:r>
            <a:r>
              <a:rPr lang="en-US" altLang="zh-CN" sz="1400" dirty="0" err="1" smtClean="0"/>
              <a:t>db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smdb</a:t>
            </a:r>
            <a:endParaRPr lang="en-US" altLang="zh-CN" sz="1400" dirty="0"/>
          </a:p>
          <a:p>
            <a:r>
              <a:rPr lang="en-US" altLang="zh-CN" sz="1400" dirty="0"/>
              <a:t>server-id=102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3363838"/>
            <a:ext cx="80008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333333"/>
                </a:solidFill>
                <a:latin typeface="Source Code Pro"/>
              </a:rPr>
              <a:t>mysql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&gt; </a:t>
            </a:r>
            <a:r>
              <a:rPr lang="en-US" altLang="zh-CN" sz="1400" dirty="0">
                <a:solidFill>
                  <a:srgbClr val="000088"/>
                </a:solidFill>
                <a:latin typeface="Source Code Pro"/>
              </a:rPr>
              <a:t>stop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 slave; </a:t>
            </a:r>
            <a:r>
              <a:rPr lang="en-US" altLang="zh-CN" sz="1400" dirty="0">
                <a:solidFill>
                  <a:srgbClr val="880000"/>
                </a:solidFill>
                <a:latin typeface="Source Code Pro"/>
              </a:rPr>
              <a:t>#</a:t>
            </a:r>
            <a:r>
              <a:rPr lang="zh-CN" altLang="en-US" sz="1400" dirty="0">
                <a:solidFill>
                  <a:srgbClr val="880000"/>
                </a:solidFill>
                <a:latin typeface="Source Code Pro"/>
              </a:rPr>
              <a:t>关闭</a:t>
            </a:r>
            <a:r>
              <a:rPr lang="en-US" altLang="zh-CN" sz="1400" dirty="0">
                <a:solidFill>
                  <a:srgbClr val="880000"/>
                </a:solidFill>
                <a:latin typeface="Source Code Pro"/>
              </a:rPr>
              <a:t>Slave</a:t>
            </a:r>
          </a:p>
          <a:p>
            <a:r>
              <a:rPr lang="en-US" altLang="zh-CN" sz="1400" dirty="0" err="1">
                <a:solidFill>
                  <a:srgbClr val="333333"/>
                </a:solidFill>
                <a:latin typeface="Source Code Pro"/>
              </a:rPr>
              <a:t>mysql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&gt; change master to </a:t>
            </a:r>
            <a:r>
              <a:rPr lang="en-US" altLang="zh-CN" sz="1400" dirty="0" err="1">
                <a:solidFill>
                  <a:srgbClr val="333333"/>
                </a:solidFill>
                <a:latin typeface="Source Code Pro"/>
              </a:rPr>
              <a:t>master_host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=</a:t>
            </a:r>
            <a:r>
              <a:rPr lang="en-US" altLang="zh-CN" sz="1400" dirty="0" smtClean="0">
                <a:solidFill>
                  <a:srgbClr val="008800"/>
                </a:solidFill>
                <a:latin typeface="Source Code Pro"/>
              </a:rPr>
              <a:t>'192.168.86.128'</a:t>
            </a:r>
            <a:r>
              <a:rPr lang="en-US" altLang="zh-CN" sz="1400" dirty="0" smtClean="0">
                <a:solidFill>
                  <a:srgbClr val="333333"/>
                </a:solidFill>
                <a:latin typeface="Source Code Pro"/>
              </a:rPr>
              <a:t>,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master_user=</a:t>
            </a:r>
            <a:r>
              <a:rPr lang="en-US" altLang="zh-CN" sz="1400" dirty="0">
                <a:solidFill>
                  <a:srgbClr val="008800"/>
                </a:solidFill>
                <a:latin typeface="Source Code Pro"/>
              </a:rPr>
              <a:t>'root'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,</a:t>
            </a:r>
            <a:r>
              <a:rPr lang="en-US" altLang="zh-CN" sz="1400" dirty="0" err="1">
                <a:solidFill>
                  <a:srgbClr val="333333"/>
                </a:solidFill>
                <a:latin typeface="Source Code Pro"/>
              </a:rPr>
              <a:t>master_password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=</a:t>
            </a:r>
            <a:r>
              <a:rPr lang="en-US" altLang="zh-CN" sz="1400" dirty="0">
                <a:solidFill>
                  <a:srgbClr val="008800"/>
                </a:solidFill>
                <a:latin typeface="Source Code Pro"/>
              </a:rPr>
              <a:t>'123456'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,master_log_file=</a:t>
            </a:r>
            <a:r>
              <a:rPr lang="en-US" altLang="zh-CN" sz="1400" dirty="0" smtClean="0">
                <a:solidFill>
                  <a:srgbClr val="008800"/>
                </a:solidFill>
                <a:latin typeface="Source Code Pro"/>
              </a:rPr>
              <a:t>'mysql3306-bin.000009'</a:t>
            </a:r>
            <a:r>
              <a:rPr lang="en-US" altLang="zh-CN" sz="1400" dirty="0" smtClean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altLang="zh-CN" sz="1400" dirty="0" err="1" smtClean="0">
                <a:solidFill>
                  <a:srgbClr val="333333"/>
                </a:solidFill>
                <a:latin typeface="Source Code Pro"/>
              </a:rPr>
              <a:t>master_log_pos</a:t>
            </a:r>
            <a:r>
              <a:rPr lang="en-US" altLang="zh-CN" sz="1400" dirty="0" smtClean="0">
                <a:solidFill>
                  <a:srgbClr val="333333"/>
                </a:solidFill>
                <a:latin typeface="Source Code Pro"/>
              </a:rPr>
              <a:t>=</a:t>
            </a:r>
            <a:r>
              <a:rPr lang="en-US" altLang="zh-CN" sz="1400" dirty="0" smtClean="0">
                <a:solidFill>
                  <a:srgbClr val="006666"/>
                </a:solidFill>
                <a:latin typeface="Source Code Pro"/>
              </a:rPr>
              <a:t>120</a:t>
            </a:r>
            <a:r>
              <a:rPr lang="en-US" altLang="zh-CN" sz="1400" dirty="0" smtClean="0">
                <a:solidFill>
                  <a:srgbClr val="333333"/>
                </a:solidFill>
                <a:latin typeface="Source Code Pro"/>
              </a:rPr>
              <a:t>;</a:t>
            </a:r>
            <a:endParaRPr lang="en-US" altLang="zh-CN" sz="1400" dirty="0">
              <a:solidFill>
                <a:srgbClr val="333333"/>
              </a:solidFill>
              <a:latin typeface="Source Code Pro"/>
            </a:endParaRPr>
          </a:p>
          <a:p>
            <a:r>
              <a:rPr lang="en-US" altLang="zh-CN" sz="1400" dirty="0" err="1">
                <a:solidFill>
                  <a:srgbClr val="333333"/>
                </a:solidFill>
                <a:latin typeface="Source Code Pro"/>
              </a:rPr>
              <a:t>mysql</a:t>
            </a:r>
            <a:r>
              <a:rPr lang="en-US" altLang="zh-CN" sz="1400" dirty="0">
                <a:solidFill>
                  <a:srgbClr val="333333"/>
                </a:solidFill>
                <a:latin typeface="Source Code Pro"/>
              </a:rPr>
              <a:t>&gt; start slave; </a:t>
            </a:r>
            <a:r>
              <a:rPr lang="en-US" altLang="zh-CN" sz="1400" dirty="0">
                <a:solidFill>
                  <a:srgbClr val="880000"/>
                </a:solidFill>
                <a:latin typeface="Source Code Pro"/>
              </a:rPr>
              <a:t>#</a:t>
            </a:r>
            <a:r>
              <a:rPr lang="zh-CN" altLang="en-US" sz="1400" dirty="0">
                <a:solidFill>
                  <a:srgbClr val="880000"/>
                </a:solidFill>
                <a:latin typeface="Source Code Pro"/>
              </a:rPr>
              <a:t>开启</a:t>
            </a:r>
            <a:r>
              <a:rPr lang="en-US" altLang="zh-CN" sz="1400" dirty="0">
                <a:solidFill>
                  <a:srgbClr val="880000"/>
                </a:solidFill>
                <a:latin typeface="Source Code Pro"/>
              </a:rPr>
              <a:t>Slave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2594" y="3005806"/>
            <a:ext cx="2810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 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控制台，执行：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467544" y="2427734"/>
            <a:ext cx="6512727" cy="523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altLang="zh-CN" sz="1400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的信息，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master_log_file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是在配置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的时候的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选项， </a:t>
            </a:r>
            <a:r>
              <a:rPr lang="en-US" altLang="zh-CN" sz="14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master_log_pos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是在配置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 </a:t>
            </a:r>
            <a:r>
              <a:rPr lang="zh-CN" altLang="en-US" sz="1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选项</a:t>
            </a:r>
            <a:endParaRPr lang="zh-CN" altLang="en-US" sz="14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81077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Slave</a:t>
            </a:r>
            <a:r>
              <a:rPr lang="zh-CN" altLang="en-US" dirty="0"/>
              <a:t>的配置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" y="1347614"/>
            <a:ext cx="5040559" cy="23042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549" y="856342"/>
            <a:ext cx="5472608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altLang="zh-CN" sz="1400" dirty="0" smtClean="0">
                <a:solidFill>
                  <a:srgbClr val="000000"/>
                </a:solidFill>
                <a:sym typeface="Helvetica"/>
              </a:rPr>
              <a:t>3.</a:t>
            </a:r>
            <a:r>
              <a:rPr lang="zh-CN" altLang="en-US" sz="1400" dirty="0" smtClean="0">
                <a:solidFill>
                  <a:srgbClr val="000000"/>
                </a:solidFill>
                <a:sym typeface="Helvetica"/>
              </a:rPr>
              <a:t>通过</a:t>
            </a:r>
            <a:r>
              <a:rPr lang="en-US" altLang="zh-CN" sz="1400" dirty="0" err="1">
                <a:solidFill>
                  <a:srgbClr val="000000"/>
                </a:solidFill>
                <a:sym typeface="Helvetica"/>
              </a:rPr>
              <a:t>mysql</a:t>
            </a:r>
            <a:r>
              <a:rPr lang="en-US" altLang="zh-CN" sz="1400" dirty="0">
                <a:solidFill>
                  <a:srgbClr val="000000"/>
                </a:solidFill>
                <a:sym typeface="Helvetica"/>
              </a:rPr>
              <a:t>&gt; show slave status; </a:t>
            </a:r>
            <a:r>
              <a:rPr lang="zh-CN" altLang="en-US" sz="1400" dirty="0">
                <a:solidFill>
                  <a:srgbClr val="000000"/>
                </a:solidFill>
                <a:sym typeface="Helvetica"/>
              </a:rPr>
              <a:t>查看配置的信息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958478"/>
            <a:ext cx="5112568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92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346652"/>
            <a:ext cx="9144000" cy="796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THANK  YOU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160692"/>
            <a:ext cx="91440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 txBox="1"/>
          <p:nvPr/>
        </p:nvSpPr>
        <p:spPr>
          <a:xfrm>
            <a:off x="1065453" y="3651870"/>
            <a:ext cx="6400800" cy="918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12" name="Picture 2" descr="E:\素材\信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84" y="710046"/>
            <a:ext cx="1269469" cy="12856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素材\logo1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4" y="627534"/>
            <a:ext cx="1478486" cy="13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3" descr="未标题-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785800"/>
            <a:ext cx="1785950" cy="114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1363247" y="2049484"/>
            <a:ext cx="6541550" cy="1262701"/>
            <a:chOff x="0" y="130227"/>
            <a:chExt cx="8722065" cy="1683600"/>
          </a:xfrm>
        </p:grpSpPr>
        <p:sp>
          <p:nvSpPr>
            <p:cNvPr id="337" name="Shape 337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662379" y="537984"/>
              <a:ext cx="2858897" cy="861769"/>
            </a:xfrm>
            <a:prstGeom prst="rect">
              <a:avLst/>
            </a:prstGeom>
            <a:solidFill>
              <a:srgbClr val="0F6FC6"/>
            </a:solidFill>
            <a:ln w="9525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3600" dirty="0" smtClean="0"/>
                <a:t>读写分离</a:t>
              </a:r>
              <a:endParaRPr sz="3600" dirty="0"/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1561352" y="1373313"/>
            <a:ext cx="2619921" cy="2619921"/>
            <a:chOff x="-1" y="-1"/>
            <a:chExt cx="3493225" cy="3493225"/>
          </a:xfrm>
        </p:grpSpPr>
        <p:sp>
          <p:nvSpPr>
            <p:cNvPr id="341" name="Shape 341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F6F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792077" y="696922"/>
              <a:ext cx="1948389" cy="209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sz="9600" dirty="0"/>
                <a:t>01</a:t>
              </a:r>
              <a:endParaRPr dirty="0"/>
            </a:p>
          </p:txBody>
        </p:sp>
      </p:grpSp>
      <p:pic>
        <p:nvPicPr>
          <p:cNvPr id="11" name="图片 10" descr="底边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6514"/>
            <a:ext cx="9144000" cy="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业务背景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3568" y="1059582"/>
            <a:ext cx="7776864" cy="2934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我们一般应用对数据库而言都是“读多写少”，也就说对数据库读取数据的压力比较大，有一个思路就是说采用数据库集群的方案，</a:t>
            </a:r>
          </a:p>
          <a:p>
            <a:r>
              <a:rPr lang="zh-CN" altLang="en-US" dirty="0"/>
              <a:t>其中一个是主库，负责写入数据，我们称之为：写库；</a:t>
            </a:r>
          </a:p>
          <a:p>
            <a:r>
              <a:rPr lang="zh-CN" altLang="en-US" dirty="0"/>
              <a:t>其它都是从库，负责读取数据，我们称之为：读库；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那么，对我们的要求是：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、读库和写库的数据一致；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、写数据必须写到写库；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、读数据必须到读库；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717874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1059582"/>
            <a:ext cx="612068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dirty="0"/>
              <a:t>解决读写分离的方案有两种：应用层解决和中间件解决。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2859"/>
            <a:ext cx="2417968" cy="28597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4300" y="1872859"/>
            <a:ext cx="4337350" cy="230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、多数据源切换方便，由程序自动完成；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、不需要引入中间件；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、理论上支持任何数据库；</a:t>
            </a:r>
          </a:p>
          <a:p>
            <a:r>
              <a:rPr lang="zh-CN" altLang="en-US" dirty="0"/>
              <a:t>缺点：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、由程序员完成，运维参与不到；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、不能做到动态增加数据源；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68" y="1428910"/>
            <a:ext cx="194421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一、应用层解决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99509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1059582"/>
            <a:ext cx="612068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dirty="0"/>
              <a:t>解决读写分离的方案有两种：应用层解决和中间件解决。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4300" y="1872859"/>
            <a:ext cx="4464124" cy="2862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、源程序不需要做任何改动就可以实现读写分离；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、动态添加数据源不需要重启程序；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缺点：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、程序依赖于中间件，会导致切换数据库变得困难；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、由中间件做了中转代理，性能有所下降；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568" y="1428910"/>
            <a:ext cx="194421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dirty="0">
                <a:solidFill>
                  <a:srgbClr val="000000"/>
                </a:solidFill>
                <a:sym typeface="Helvetica"/>
              </a:rPr>
              <a:t>二</a:t>
            </a: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、</a:t>
            </a:r>
            <a:r>
              <a:rPr lang="zh-CN" altLang="en-US" dirty="0"/>
              <a:t>中间件解决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98238"/>
            <a:ext cx="2232248" cy="27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8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5606"/>
            <a:ext cx="3816424" cy="33843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99992" y="1923678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来做出判断，是使用写库还是读库，判断依据可以根据方法名判断，比如说以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等开头的就走读库，其他的走写库。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928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843558"/>
            <a:ext cx="27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1.DynamicDataSource</a:t>
            </a:r>
            <a:endParaRPr lang="en-US" altLang="zh-CN" b="1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06332"/>
            <a:ext cx="8387641" cy="31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20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35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2.DynamicDataSourceHolder</a:t>
            </a:r>
            <a:endParaRPr lang="en-US" altLang="zh-CN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37920"/>
            <a:ext cx="4752527" cy="2880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284898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多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线程情况下共享数据库链接是不安全的。</a:t>
            </a:r>
            <a:r>
              <a:rPr lang="en-US" altLang="zh-CN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ThreadLocal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保证了每个线程都有自己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的数据库连接。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ThreadLocal</a:t>
            </a:r>
            <a:r>
              <a:rPr lang="zh-CN" altLang="en-US" sz="1400" dirty="0"/>
              <a:t>类中定义了一个</a:t>
            </a:r>
            <a:r>
              <a:rPr lang="en-US" altLang="zh-CN" sz="1400" dirty="0" err="1"/>
              <a:t>ThreadLocalMap</a:t>
            </a:r>
            <a:r>
              <a:rPr lang="zh-CN" altLang="en-US" sz="1400" dirty="0"/>
              <a:t>，</a:t>
            </a:r>
            <a:r>
              <a:rPr lang="en-US" altLang="zh-CN" sz="1400" dirty="0"/>
              <a:t>Map</a:t>
            </a:r>
            <a:r>
              <a:rPr lang="zh-CN" altLang="en-US" sz="1400" dirty="0"/>
              <a:t>中元素的键为线程对象，而值对应线程的变量副本</a:t>
            </a:r>
            <a:r>
              <a:rPr lang="zh-CN" altLang="en-US" dirty="0"/>
              <a:t>。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344669"/>
            <a:ext cx="3456384" cy="20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52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国美金控课件模板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732</Words>
  <Application>Microsoft Office PowerPoint</Application>
  <PresentationFormat>全屏显示(16:9)</PresentationFormat>
  <Paragraphs>84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microsoft yahei</vt:lpstr>
      <vt:lpstr>Source Code Pro</vt:lpstr>
      <vt:lpstr>微软雅黑</vt:lpstr>
      <vt:lpstr>Arial</vt:lpstr>
      <vt:lpstr>Calibri</vt:lpstr>
      <vt:lpstr>Helvetica</vt:lpstr>
      <vt:lpstr>Impact</vt:lpstr>
      <vt:lpstr>国美金控课件模板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1524</cp:revision>
  <cp:lastPrinted>2015-10-16T11:42:00Z</cp:lastPrinted>
  <dcterms:created xsi:type="dcterms:W3CDTF">2015-06-15T10:09:00Z</dcterms:created>
  <dcterms:modified xsi:type="dcterms:W3CDTF">2018-01-26T07:48:03Z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