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1" r:id="rId4"/>
    <p:sldId id="298" r:id="rId5"/>
    <p:sldId id="299" r:id="rId6"/>
    <p:sldId id="300" r:id="rId7"/>
    <p:sldId id="297" r:id="rId8"/>
    <p:sldId id="258" r:id="rId9"/>
    <p:sldId id="259" r:id="rId10"/>
    <p:sldId id="263" r:id="rId11"/>
    <p:sldId id="264" r:id="rId12"/>
    <p:sldId id="268" r:id="rId13"/>
    <p:sldId id="265" r:id="rId14"/>
    <p:sldId id="280" r:id="rId15"/>
    <p:sldId id="266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78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2672"/>
    <a:srgbClr val="7CCAD6"/>
    <a:srgbClr val="48BDBD"/>
    <a:srgbClr val="E83E27"/>
    <a:srgbClr val="7870B3"/>
    <a:srgbClr val="F4A642"/>
    <a:srgbClr val="FAC83E"/>
    <a:srgbClr val="45BBBB"/>
    <a:srgbClr val="8B82BD"/>
    <a:srgbClr val="B7A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2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962DF-A21A-4CF2-B537-20256D448CE7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EEC0-DFB9-4192-8ABB-5BFF8E1FE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0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112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8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13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9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50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5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8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58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12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39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033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04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00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842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62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54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902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8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7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51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03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998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6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2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88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5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0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EEC0-DFB9-4192-8ABB-5BFF8E1FE1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3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1EAC-BEFF-4A90-ACE5-6105277E2249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5E9B-9E31-469C-A75B-BF0E8F7A85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3" name="AutoShape 2" descr="http://spring.io/img/homepage/icon-spring-cloud.svg"/>
          <p:cNvSpPr>
            <a:spLocks noChangeAspect="1" noChangeArrowheads="1"/>
          </p:cNvSpPr>
          <p:nvPr/>
        </p:nvSpPr>
        <p:spPr bwMode="auto">
          <a:xfrm>
            <a:off x="155575" y="-144463"/>
            <a:ext cx="1542596" cy="154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42104" y="3002061"/>
            <a:ext cx="4695092" cy="110799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Spring Cloud</a:t>
            </a:r>
            <a:endParaRPr lang="zh-CN" altLang="en-US" sz="66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4300" y="2732455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smtClean="0">
                <a:solidFill>
                  <a:srgbClr val="E83E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</a:t>
            </a:r>
            <a:r>
              <a:rPr lang="en-US" altLang="zh-CN" sz="12000" smtClean="0">
                <a:solidFill>
                  <a:srgbClr val="F4A64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rt</a:t>
            </a:r>
            <a:r>
              <a:rPr lang="en-US" altLang="zh-CN" sz="120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120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6325" y="2732455"/>
            <a:ext cx="1431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rgbClr val="45BBB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r>
              <a:rPr lang="en-US" altLang="zh-CN" sz="1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2172" y="615037"/>
            <a:ext cx="982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</a:t>
            </a:r>
            <a:endParaRPr lang="zh-CN" altLang="en-US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2149838" y="549881"/>
            <a:ext cx="3281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Why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 1175"/>
          <p:cNvSpPr>
            <a:spLocks noChangeArrowheads="1"/>
          </p:cNvSpPr>
          <p:nvPr/>
        </p:nvSpPr>
        <p:spPr bwMode="auto">
          <a:xfrm>
            <a:off x="2149837" y="992406"/>
            <a:ext cx="3090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为什么要使用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SpringCloud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263841" y="4045763"/>
            <a:ext cx="24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主导开源项目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35582" y="4036773"/>
            <a:ext cx="318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分布式架构、微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务、高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264281" y="4036773"/>
            <a:ext cx="155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完整生态系统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469298" y="2477776"/>
            <a:ext cx="1522401" cy="1497294"/>
            <a:chOff x="5137124" y="2529781"/>
            <a:chExt cx="1522401" cy="149729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124" y="2529781"/>
              <a:ext cx="1522401" cy="1497294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821" y="2936301"/>
              <a:ext cx="1037006" cy="68425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1789941" y="2506836"/>
            <a:ext cx="1376930" cy="1439174"/>
            <a:chOff x="1789941" y="2470245"/>
            <a:chExt cx="1376930" cy="143917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941" y="2470245"/>
              <a:ext cx="1376930" cy="1439174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6103" y="3018594"/>
              <a:ext cx="984604" cy="40164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9294126" y="2469840"/>
            <a:ext cx="1447722" cy="1513167"/>
            <a:chOff x="9294126" y="2425771"/>
            <a:chExt cx="1447722" cy="1513167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4126" y="2425771"/>
              <a:ext cx="1447722" cy="151316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845" y="2714189"/>
              <a:ext cx="1010454" cy="101045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4300" y="2732455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smtClean="0">
                <a:solidFill>
                  <a:srgbClr val="E83E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</a:t>
            </a:r>
            <a:r>
              <a:rPr lang="en-US" altLang="zh-CN" sz="12000" smtClean="0">
                <a:solidFill>
                  <a:srgbClr val="F4A64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rt</a:t>
            </a:r>
            <a:r>
              <a:rPr lang="en-US" altLang="zh-CN" sz="120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120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6325" y="2732455"/>
            <a:ext cx="1431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>
                <a:solidFill>
                  <a:srgbClr val="45BBB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r>
              <a:rPr lang="en-US" altLang="zh-CN" sz="120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120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2149838" y="549881"/>
            <a:ext cx="3281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How</a:t>
            </a:r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9" name="矩形 1175"/>
          <p:cNvSpPr>
            <a:spLocks noChangeArrowheads="1"/>
          </p:cNvSpPr>
          <p:nvPr/>
        </p:nvSpPr>
        <p:spPr bwMode="auto">
          <a:xfrm>
            <a:off x="2149837" y="992406"/>
            <a:ext cx="3090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SpringCloud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49837" y="1536205"/>
            <a:ext cx="89841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服务的注册与发现（Eureka）</a:t>
            </a:r>
          </a:p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服务消费者（rest+ribbon）</a:t>
            </a:r>
          </a:p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服务消费者（Feign）</a:t>
            </a:r>
          </a:p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断路器（Hystrix）</a:t>
            </a:r>
          </a:p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路由网关(zuul)</a:t>
            </a:r>
          </a:p>
          <a:p>
            <a:r>
              <a:rPr lang="zh-CN" altLang="en-US" sz="32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分布式配置中心(Spring Cloud Config</a:t>
            </a:r>
            <a:r>
              <a:rPr lang="zh-CN" altLang="en-US" sz="3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)</a:t>
            </a:r>
          </a:p>
          <a:p>
            <a:r>
              <a:rPr lang="zh-CN" altLang="en-US" sz="32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docker部署spring cloud项目</a:t>
            </a:r>
            <a:endParaRPr lang="zh-CN" altLang="en-US" sz="32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40754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服务的注册与发现（Eureka）</a:t>
            </a:r>
          </a:p>
        </p:txBody>
      </p:sp>
      <p:sp>
        <p:nvSpPr>
          <p:cNvPr id="27" name="笑脸 26"/>
          <p:cNvSpPr/>
          <p:nvPr/>
        </p:nvSpPr>
        <p:spPr>
          <a:xfrm>
            <a:off x="2244046" y="2872510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笑脸 27"/>
          <p:cNvSpPr/>
          <p:nvPr/>
        </p:nvSpPr>
        <p:spPr>
          <a:xfrm>
            <a:off x="7522628" y="2872510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>
            <a:off x="3976736" y="3738855"/>
            <a:ext cx="3545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944510" y="2407775"/>
            <a:ext cx="88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339773" y="2407775"/>
            <a:ext cx="15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Eureka-Server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377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40754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服务的注册与发现（Eureka）</a:t>
            </a:r>
          </a:p>
        </p:txBody>
      </p:sp>
      <p:sp>
        <p:nvSpPr>
          <p:cNvPr id="36" name="矩形 35"/>
          <p:cNvSpPr/>
          <p:nvPr/>
        </p:nvSpPr>
        <p:spPr>
          <a:xfrm>
            <a:off x="2234811" y="2086476"/>
            <a:ext cx="60960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server: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port: </a:t>
            </a: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8761</a:t>
            </a:r>
            <a:b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eureka: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client: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register-with-eureka: false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fetch-registry: false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service-url: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defaultZone: </a:t>
            </a:r>
            <a:r>
              <a:rPr lang="en-US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			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h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ttp://localhost:8761/eureka/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instance: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prefer-ip-address: true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149838" y="1512482"/>
            <a:ext cx="453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Calibri" panose="020F0502020204030204" pitchFamily="34" charset="0"/>
                <a:ea typeface="宋体" panose="02010600030101010101" pitchFamily="2" charset="-122"/>
              </a:rPr>
              <a:t>1.Eureka-Server</a:t>
            </a:r>
            <a:r>
              <a:rPr lang="zh-CN" altLang="en-US" sz="2400" dirty="0" smtClean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application.yml: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225310" y="3380508"/>
            <a:ext cx="1921163" cy="120073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491019" y="3500581"/>
            <a:ext cx="2655454" cy="180109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146473" y="3168073"/>
            <a:ext cx="325620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关</a:t>
            </a:r>
            <a:r>
              <a:rPr lang="zh-CN" altLang="en-US" dirty="0" smtClean="0"/>
              <a:t>闭注册功能</a:t>
            </a:r>
            <a:endParaRPr lang="en-US" altLang="zh-CN" dirty="0" smtClean="0"/>
          </a:p>
          <a:p>
            <a:r>
              <a:rPr lang="zh-CN" altLang="en-US" dirty="0" smtClean="0"/>
              <a:t>并且不接收注册列表中的信息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3842327" y="2566505"/>
            <a:ext cx="4304146" cy="2793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146473" y="2419562"/>
            <a:ext cx="325620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服务端口号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818746" y="4478952"/>
            <a:ext cx="1327727" cy="13415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146473" y="4254684"/>
            <a:ext cx="32562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册服务地址</a:t>
            </a:r>
            <a:endParaRPr lang="zh-CN" altLang="en-US" dirty="0"/>
          </a:p>
        </p:txBody>
      </p:sp>
      <p:cxnSp>
        <p:nvCxnSpPr>
          <p:cNvPr id="57" name="直接连接符 56"/>
          <p:cNvCxnSpPr/>
          <p:nvPr/>
        </p:nvCxnSpPr>
        <p:spPr>
          <a:xfrm flipV="1">
            <a:off x="5751946" y="4999931"/>
            <a:ext cx="2394527" cy="13071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46473" y="4849031"/>
            <a:ext cx="325620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在注册中心管理页面显示</a:t>
            </a:r>
            <a:r>
              <a:rPr lang="en-US" altLang="zh-CN" dirty="0" smtClean="0"/>
              <a:t>IP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5786" y="568038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@EnableEurekaServer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4811" y="5257440"/>
            <a:ext cx="4067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使用如下注解声明为</a:t>
            </a:r>
            <a:r>
              <a:rPr lang="en-US" altLang="zh-CN" sz="2000" dirty="0" smtClean="0"/>
              <a:t>EurekaServer</a:t>
            </a:r>
            <a:endParaRPr lang="zh-CN" alt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40754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服务的注册与发现（Eureka）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149838" y="1565915"/>
            <a:ext cx="363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1.service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   application.yml:</a:t>
            </a:r>
            <a:endParaRPr lang="zh-CN" altLang="en-US" sz="2400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5472451" y="3616462"/>
            <a:ext cx="2854037" cy="0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326488" y="3431796"/>
            <a:ext cx="325620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服务名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022342" y="2502275"/>
            <a:ext cx="4304146" cy="27938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326488" y="2355332"/>
            <a:ext cx="3256208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服务端口号</a:t>
            </a:r>
            <a:endParaRPr lang="zh-CN" altLang="en-US" dirty="0"/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6998761" y="4968624"/>
            <a:ext cx="1327727" cy="13415"/>
          </a:xfrm>
          <a:prstGeom prst="line">
            <a:avLst/>
          </a:prstGeom>
          <a:ln w="31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326488" y="4744356"/>
            <a:ext cx="32562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注</a:t>
            </a:r>
            <a:r>
              <a:rPr lang="zh-CN" altLang="en-US" dirty="0" smtClean="0"/>
              <a:t>册服务地址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5589" y="2030632"/>
            <a:ext cx="70569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server: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port: </a:t>
            </a: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8764</a:t>
            </a:r>
            <a:b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application: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name: </a:t>
            </a:r>
            <a:r>
              <a:rPr lang="zh-CN" altLang="zh-CN" dirty="0">
                <a:latin typeface="Consolas" panose="020B0609020204030204" pitchFamily="49" charset="0"/>
              </a:rPr>
              <a:t>service-ribbon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eureka: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client: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service-url: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defaultZone: </a:t>
            </a:r>
            <a:endParaRPr lang="en-US" altLang="zh-CN" dirty="0" smtClean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	</a:t>
            </a:r>
            <a:r>
              <a:rPr lang="zh-CN" altLang="zh-CN" dirty="0" smtClean="0">
                <a:latin typeface="Consolas" panose="020B0609020204030204" pitchFamily="49" charset="0"/>
              </a:rPr>
              <a:t>http://localhost:8761/eureka/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5574" y="5620744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@EnableEurekaClient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9838" y="5251412"/>
            <a:ext cx="378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使用如下注解声明为</a:t>
            </a:r>
            <a:r>
              <a:rPr lang="en-US" altLang="zh-CN" dirty="0" smtClean="0"/>
              <a:t>EurekaClient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71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消费者（</a:t>
            </a:r>
            <a:r>
              <a:rPr lang="zh-CN" altLang="en-US" sz="2400" dirty="0"/>
              <a:t> rest+ribbon </a:t>
            </a:r>
            <a:r>
              <a:rPr lang="en-US" altLang="zh-CN" sz="2400" dirty="0" smtClean="0"/>
              <a:t>and </a:t>
            </a:r>
            <a:r>
              <a:rPr lang="zh-CN" altLang="en-US" sz="2400" dirty="0" smtClean="0"/>
              <a:t>F</a:t>
            </a:r>
            <a:r>
              <a:rPr lang="zh-CN" altLang="en-US" sz="2400" dirty="0"/>
              <a:t>eign 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2" name="笑脸 1"/>
          <p:cNvSpPr/>
          <p:nvPr/>
        </p:nvSpPr>
        <p:spPr>
          <a:xfrm>
            <a:off x="5416641" y="2867928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9536158" y="1062889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2" idx="6"/>
            <a:endCxn id="17" idx="2"/>
          </p:cNvCxnSpPr>
          <p:nvPr/>
        </p:nvCxnSpPr>
        <p:spPr>
          <a:xfrm flipV="1">
            <a:off x="7149331" y="1929234"/>
            <a:ext cx="2386827" cy="180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038308" y="2867928"/>
            <a:ext cx="88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512368" y="2442669"/>
            <a:ext cx="154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Eureka-Server</a:t>
            </a:r>
            <a:endParaRPr lang="zh-CN" altLang="en-US" dirty="0"/>
          </a:p>
        </p:txBody>
      </p:sp>
      <p:sp>
        <p:nvSpPr>
          <p:cNvPr id="12" name="笑脸 11"/>
          <p:cNvSpPr/>
          <p:nvPr/>
        </p:nvSpPr>
        <p:spPr>
          <a:xfrm>
            <a:off x="1060352" y="2024637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256238" y="1576041"/>
            <a:ext cx="134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rest+ribbon </a:t>
            </a:r>
          </a:p>
        </p:txBody>
      </p:sp>
      <p:sp>
        <p:nvSpPr>
          <p:cNvPr id="14" name="笑脸 13"/>
          <p:cNvSpPr/>
          <p:nvPr/>
        </p:nvSpPr>
        <p:spPr>
          <a:xfrm>
            <a:off x="1060352" y="4623672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524093" y="4231286"/>
            <a:ext cx="80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Feign</a:t>
            </a:r>
          </a:p>
        </p:txBody>
      </p:sp>
      <p:cxnSp>
        <p:nvCxnSpPr>
          <p:cNvPr id="18" name="直接连接符 17"/>
          <p:cNvCxnSpPr>
            <a:stCxn id="12" idx="6"/>
            <a:endCxn id="2" idx="2"/>
          </p:cNvCxnSpPr>
          <p:nvPr/>
        </p:nvCxnSpPr>
        <p:spPr>
          <a:xfrm>
            <a:off x="2793042" y="2890982"/>
            <a:ext cx="2623599" cy="84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6"/>
            <a:endCxn id="2" idx="2"/>
          </p:cNvCxnSpPr>
          <p:nvPr/>
        </p:nvCxnSpPr>
        <p:spPr>
          <a:xfrm flipV="1">
            <a:off x="2793042" y="3734273"/>
            <a:ext cx="2623599" cy="175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20" name="笑脸 19"/>
          <p:cNvSpPr/>
          <p:nvPr/>
        </p:nvSpPr>
        <p:spPr>
          <a:xfrm>
            <a:off x="9616426" y="4623672"/>
            <a:ext cx="1732690" cy="17326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" idx="6"/>
            <a:endCxn id="20" idx="2"/>
          </p:cNvCxnSpPr>
          <p:nvPr/>
        </p:nvCxnSpPr>
        <p:spPr>
          <a:xfrm>
            <a:off x="7149331" y="3734273"/>
            <a:ext cx="2467095" cy="1755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690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消费者（</a:t>
            </a:r>
            <a:r>
              <a:rPr lang="zh-CN" altLang="en-US" sz="2400" dirty="0"/>
              <a:t> rest+ribbo</a:t>
            </a:r>
            <a:r>
              <a:rPr lang="zh-CN" altLang="en-US" sz="2400" dirty="0" smtClean="0"/>
              <a:t>n）</a:t>
            </a:r>
            <a:endParaRPr lang="zh-CN" altLang="en-US" sz="2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34811" y="1815476"/>
            <a:ext cx="5841356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@Bean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@LoadBalanced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RestTemplate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(){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9FAF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 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25575" y="4060632"/>
            <a:ext cx="6724462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getForObject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"http://SERVICE-HI/hello?name="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25575" y="5175042"/>
            <a:ext cx="204162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@EnableDiscoveryClient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34811" y="1387455"/>
            <a:ext cx="804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RestTemplate Bean </a:t>
            </a:r>
            <a:r>
              <a:rPr lang="zh-CN" altLang="en-US" dirty="0" smtClean="0"/>
              <a:t>并使用</a:t>
            </a:r>
            <a:r>
              <a:rPr lang="zh-CN" altLang="zh-CN" dirty="0"/>
              <a:t>@LoadBalanced</a:t>
            </a:r>
            <a:r>
              <a:rPr lang="zh-CN" altLang="en-US" dirty="0"/>
              <a:t>启用负载均衡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49839" y="3256053"/>
            <a:ext cx="7252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定义类，定义属性注入</a:t>
            </a:r>
            <a:r>
              <a:rPr lang="en-US" altLang="zh-CN" dirty="0" smtClean="0"/>
              <a:t>restTemplate</a:t>
            </a:r>
            <a:r>
              <a:rPr lang="zh-CN" altLang="en-US" dirty="0" smtClean="0"/>
              <a:t>，定义方法调用</a:t>
            </a:r>
            <a:r>
              <a:rPr lang="en-US" altLang="zh-CN" dirty="0" smtClean="0"/>
              <a:t>getForObject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参数为</a:t>
            </a:r>
            <a:r>
              <a:rPr lang="en-US" altLang="zh-CN" dirty="0" smtClean="0"/>
              <a:t>:service-name/</a:t>
            </a:r>
            <a:r>
              <a:rPr lang="zh-CN" altLang="en-US" dirty="0" smtClean="0"/>
              <a:t>接口名</a:t>
            </a:r>
            <a:r>
              <a:rPr lang="en-US" altLang="zh-CN" dirty="0" smtClean="0"/>
              <a:t>?</a:t>
            </a:r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</a:t>
            </a:r>
            <a:r>
              <a:rPr lang="zh-CN" altLang="en-US" dirty="0"/>
              <a:t>参</a:t>
            </a:r>
            <a:r>
              <a:rPr lang="zh-CN" altLang="en-US" dirty="0" smtClean="0"/>
              <a:t>数类型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49838" y="4805710"/>
            <a:ext cx="3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使用如下注解注册到</a:t>
            </a:r>
            <a:r>
              <a:rPr lang="en-US" altLang="zh-CN" dirty="0" smtClean="0"/>
              <a:t>eureka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506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消费者（</a:t>
            </a:r>
            <a:r>
              <a:rPr lang="zh-CN" altLang="en-US" sz="2400" dirty="0"/>
              <a:t> </a:t>
            </a:r>
            <a:r>
              <a:rPr lang="en-US" altLang="zh-CN" sz="2400" dirty="0"/>
              <a:t>Feign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25575" y="3568265"/>
            <a:ext cx="6724462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getForObject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"http://SERVICE-HI/hello?name="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34811" y="4754060"/>
            <a:ext cx="204162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@EnableDiscoveryClient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49838" y="1572095"/>
            <a:ext cx="762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创建接口，接口名处添加如下注解，</a:t>
            </a:r>
            <a:r>
              <a:rPr lang="en-US" altLang="zh-CN" dirty="0" smtClean="0"/>
              <a:t>value</a:t>
            </a:r>
            <a:r>
              <a:rPr lang="zh-CN" altLang="en-US" dirty="0"/>
              <a:t>调</a:t>
            </a:r>
            <a:r>
              <a:rPr lang="zh-CN" altLang="en-US" dirty="0" smtClean="0"/>
              <a:t>用的</a:t>
            </a:r>
            <a:r>
              <a:rPr lang="en-US" altLang="zh-CN" dirty="0" smtClean="0"/>
              <a:t>application-name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49839" y="2781270"/>
            <a:ext cx="880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定义类，定义属性注入</a:t>
            </a:r>
            <a:r>
              <a:rPr lang="en-US" altLang="zh-CN" dirty="0" smtClean="0"/>
              <a:t>restTemplate</a:t>
            </a:r>
            <a:r>
              <a:rPr lang="zh-CN" altLang="en-US" dirty="0" smtClean="0"/>
              <a:t>，定义方法调用</a:t>
            </a:r>
            <a:endParaRPr lang="en-US" altLang="zh-CN" dirty="0" smtClean="0"/>
          </a:p>
          <a:p>
            <a:r>
              <a:rPr lang="en-US" altLang="zh-CN" dirty="0" smtClean="0"/>
              <a:t>restTemplate.getForObject</a:t>
            </a:r>
            <a:r>
              <a:rPr lang="zh-CN" altLang="en-US" dirty="0" smtClean="0"/>
              <a:t>方法</a:t>
            </a:r>
            <a:r>
              <a:rPr lang="en-US" altLang="zh-CN" dirty="0"/>
              <a:t>,</a:t>
            </a:r>
            <a:r>
              <a:rPr lang="zh-CN" altLang="en-US" dirty="0" smtClean="0"/>
              <a:t>参数为</a:t>
            </a:r>
            <a:r>
              <a:rPr lang="en-US" altLang="zh-CN" dirty="0" smtClean="0"/>
              <a:t>:</a:t>
            </a:r>
            <a:r>
              <a:rPr lang="en-US" altLang="zh-CN" dirty="0"/>
              <a:t>application</a:t>
            </a:r>
            <a:r>
              <a:rPr lang="en-US" altLang="zh-CN" dirty="0" smtClean="0"/>
              <a:t>-name/</a:t>
            </a:r>
            <a:r>
              <a:rPr lang="zh-CN" altLang="en-US" dirty="0" smtClean="0"/>
              <a:t>接口名</a:t>
            </a:r>
            <a:r>
              <a:rPr lang="en-US" altLang="zh-CN" dirty="0" smtClean="0"/>
              <a:t>?</a:t>
            </a:r>
            <a:r>
              <a:rPr lang="zh-CN" altLang="en-US" dirty="0"/>
              <a:t>参</a:t>
            </a:r>
            <a:r>
              <a:rPr lang="zh-CN" altLang="en-US" dirty="0" smtClean="0"/>
              <a:t>数</a:t>
            </a:r>
            <a:r>
              <a:rPr lang="en-US" altLang="zh-CN" dirty="0" smtClean="0"/>
              <a:t>,</a:t>
            </a:r>
            <a:r>
              <a:rPr lang="zh-CN" altLang="en-US" dirty="0"/>
              <a:t>参</a:t>
            </a:r>
            <a:r>
              <a:rPr lang="zh-CN" altLang="en-US" dirty="0" smtClean="0"/>
              <a:t>数类型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49838" y="4320196"/>
            <a:ext cx="314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使用如下注解注册到</a:t>
            </a:r>
            <a:r>
              <a:rPr lang="en-US" altLang="zh-CN" dirty="0" smtClean="0"/>
              <a:t>eureka</a:t>
            </a:r>
            <a:endParaRPr lang="zh-CN" alt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5575" y="2107028"/>
            <a:ext cx="5850592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"service-hi"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49838" y="5582123"/>
            <a:ext cx="503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</a:t>
            </a:r>
            <a:r>
              <a:rPr lang="en-US" altLang="zh-CN" dirty="0" smtClean="0">
                <a:solidFill>
                  <a:srgbClr val="FF0000"/>
                </a:solidFill>
              </a:rPr>
              <a:t>:Feign</a:t>
            </a:r>
            <a:r>
              <a:rPr lang="zh-CN" altLang="en-US" dirty="0" smtClean="0">
                <a:solidFill>
                  <a:srgbClr val="FF0000"/>
                </a:solidFill>
              </a:rPr>
              <a:t>默认实现了</a:t>
            </a:r>
            <a:r>
              <a:rPr lang="en-US" altLang="zh-CN" dirty="0" smtClean="0">
                <a:solidFill>
                  <a:srgbClr val="FF0000"/>
                </a:solidFill>
              </a:rPr>
              <a:t>Ribbon</a:t>
            </a:r>
            <a:r>
              <a:rPr lang="zh-CN" altLang="en-US" dirty="0" smtClean="0">
                <a:solidFill>
                  <a:srgbClr val="FF0000"/>
                </a:solidFill>
              </a:rPr>
              <a:t>，默认支持负载均衡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182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268415" y="2910254"/>
            <a:ext cx="7728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到底什么是分布式？什么是集群？</a:t>
            </a:r>
            <a:endParaRPr lang="zh-CN" altLang="en-US" sz="40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断路器（Hystrix）</a:t>
            </a:r>
          </a:p>
        </p:txBody>
      </p:sp>
      <p:sp>
        <p:nvSpPr>
          <p:cNvPr id="7" name="矩形 6"/>
          <p:cNvSpPr/>
          <p:nvPr/>
        </p:nvSpPr>
        <p:spPr>
          <a:xfrm>
            <a:off x="2193798" y="1322923"/>
            <a:ext cx="95791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在微服务架构中，根据业务来拆分成一个个的服务，服务与服务之间可以相互调用（RPC），在Spring Cloud可以用RestTemplate+Ribbon和Feign来调用。为了保证其高可用，单个服务通常会集群部署。由于网络原因或者自身的原因，服务并不能保证100%可用，如果单个服务出现问题，调用这个服务就会出现线程阻塞，此时若有大量的请求涌入，Servlet容器的线程资源会被消耗完毕，导致服务瘫痪。服务与服务之间的依赖性，故障会传播，会对整个微服务系统造成灾难性的严重后果，这就是服务故障的“雪崩”效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050" name="Picture 2" descr="Hystrix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98" y="3536251"/>
            <a:ext cx="3757002" cy="24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ystrixFallb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58" y="3536252"/>
            <a:ext cx="3794934" cy="24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1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断路器（Hystrix）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45946" y="2756011"/>
            <a:ext cx="1456726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@EnableHystrix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93799" y="3169900"/>
            <a:ext cx="97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Feign: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93799" y="1213649"/>
            <a:ext cx="97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Ribbon:</a:t>
            </a:r>
            <a:endParaRPr lang="zh-CN" alt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945946" y="2006577"/>
            <a:ext cx="3826755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@HystrixCommand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fallbackMethod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"hiError"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4390" y="1580226"/>
            <a:ext cx="77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在调用服务的方法上加入</a:t>
            </a:r>
            <a:r>
              <a:rPr lang="en-US" altLang="zh-CN" dirty="0" smtClean="0"/>
              <a:t>Hystrix</a:t>
            </a:r>
            <a:r>
              <a:rPr lang="zh-CN" altLang="en-US" dirty="0" smtClean="0"/>
              <a:t>注解，指定回调方法名，并定义回调方法。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45946" y="2375063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在启动类中加入如下注解开启</a:t>
            </a:r>
            <a:r>
              <a:rPr lang="en-US" altLang="zh-CN" dirty="0" smtClean="0"/>
              <a:t>Hystrix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64390" y="3491456"/>
            <a:ext cx="536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创建断路器类，实现</a:t>
            </a:r>
            <a:r>
              <a:rPr lang="en-US" altLang="zh-CN" dirty="0" smtClean="0"/>
              <a:t>Feign</a:t>
            </a:r>
            <a:r>
              <a:rPr lang="zh-CN" altLang="en-US" dirty="0" smtClean="0"/>
              <a:t>接口类，重写调用方法。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45946" y="52834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feign: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hystrix: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enabled: </a:t>
            </a:r>
            <a:r>
              <a:rPr lang="zh-CN" altLang="zh-CN" dirty="0">
                <a:latin typeface="Consolas" panose="020B0609020204030204" pitchFamily="49" charset="0"/>
              </a:rPr>
              <a:t>true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864389" y="3949902"/>
            <a:ext cx="78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@FeignClient</a:t>
            </a:r>
            <a:r>
              <a:rPr lang="zh-CN" altLang="en-US" dirty="0" smtClean="0"/>
              <a:t>注解中加入</a:t>
            </a:r>
            <a:r>
              <a:rPr lang="en-US" altLang="zh-CN" dirty="0" smtClean="0"/>
              <a:t>fallback</a:t>
            </a:r>
            <a:r>
              <a:rPr lang="zh-CN" altLang="en-US" dirty="0"/>
              <a:t>属</a:t>
            </a:r>
            <a:r>
              <a:rPr lang="zh-CN" altLang="en-US" dirty="0" smtClean="0"/>
              <a:t>性，参数为刚刚创建的熔断器类。</a:t>
            </a:r>
            <a:endParaRPr lang="zh-CN" alt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945946" y="4421414"/>
            <a:ext cx="6388177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@FeignClient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"service-hi"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fallback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ScheualServiceHiHystric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.class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64389" y="4806278"/>
            <a:ext cx="784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yml</a:t>
            </a:r>
            <a:r>
              <a:rPr lang="zh-CN" altLang="en-US" dirty="0" smtClean="0"/>
              <a:t>配置文件中加入如下配置，开启</a:t>
            </a:r>
            <a:r>
              <a:rPr lang="en-US" altLang="zh-CN" dirty="0" smtClean="0"/>
              <a:t>Hystrix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76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802979"/>
            <a:ext cx="541897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路由网关(zuul)</a:t>
            </a:r>
          </a:p>
        </p:txBody>
      </p:sp>
      <p:pic>
        <p:nvPicPr>
          <p:cNvPr id="4098" name="Picture 2" descr="Azure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58" y="1227710"/>
            <a:ext cx="3891668" cy="49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149837" y="1614573"/>
            <a:ext cx="4224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Spring Cloud</a:t>
            </a:r>
            <a:r>
              <a:rPr lang="zh-CN" altLang="en-US" dirty="0"/>
              <a:t>微服务系统中，一种常见的负载均衡方式是，客户端的请求首先经过负载均衡（</a:t>
            </a:r>
            <a:r>
              <a:rPr lang="en-US" altLang="zh-CN" dirty="0"/>
              <a:t>zuul</a:t>
            </a:r>
            <a:r>
              <a:rPr lang="zh-CN" altLang="en-US" dirty="0"/>
              <a:t>、</a:t>
            </a:r>
            <a:r>
              <a:rPr lang="en-US" altLang="zh-CN" dirty="0"/>
              <a:t>Ngnix</a:t>
            </a:r>
            <a:r>
              <a:rPr lang="zh-CN" altLang="en-US" dirty="0"/>
              <a:t>），再到达服务网关（</a:t>
            </a:r>
            <a:r>
              <a:rPr lang="en-US" altLang="zh-CN" dirty="0"/>
              <a:t>zuul</a:t>
            </a:r>
            <a:r>
              <a:rPr lang="zh-CN" altLang="en-US" dirty="0"/>
              <a:t>集群），然后再到具体的服。，服务统一注册到高可用的服务注册中心集群，服务的所有的配置文件由配置服务管</a:t>
            </a:r>
            <a:r>
              <a:rPr lang="zh-CN" altLang="en-US" dirty="0" smtClean="0"/>
              <a:t>理，</a:t>
            </a:r>
            <a:r>
              <a:rPr lang="zh-CN" altLang="en-US" dirty="0"/>
              <a:t>配置服务的配置文件放在</a:t>
            </a:r>
            <a:r>
              <a:rPr lang="en-US" altLang="zh-CN" dirty="0"/>
              <a:t>git</a:t>
            </a:r>
            <a:r>
              <a:rPr lang="zh-CN" altLang="en-US" dirty="0"/>
              <a:t>仓库，方便开发人员随时改配置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260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225283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路</a:t>
            </a:r>
            <a:r>
              <a:rPr lang="zh-CN" altLang="en-US" sz="2400" dirty="0"/>
              <a:t>由网关(zuul</a:t>
            </a:r>
            <a:r>
              <a:rPr lang="zh-CN" altLang="en-US" sz="2400" dirty="0" smtClean="0"/>
              <a:t>)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2193798" y="1213649"/>
            <a:ext cx="369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1.Application.yml</a:t>
            </a:r>
            <a:r>
              <a:rPr lang="zh-CN" altLang="en-US" dirty="0"/>
              <a:t>：</a:t>
            </a:r>
          </a:p>
        </p:txBody>
      </p:sp>
      <p:sp>
        <p:nvSpPr>
          <p:cNvPr id="9" name="矩形 8"/>
          <p:cNvSpPr/>
          <p:nvPr/>
        </p:nvSpPr>
        <p:spPr>
          <a:xfrm>
            <a:off x="2374773" y="15711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zuul: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routes: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api-a: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pat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h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</a:rPr>
              <a:t>过滤路径</a:t>
            </a:r>
            <a:r>
              <a:rPr lang="en-US" altLang="zh-CN" dirty="0" smtClean="0">
                <a:latin typeface="Consolas" panose="020B0609020204030204" pitchFamily="49" charset="0"/>
              </a:rPr>
              <a:t>) 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: </a:t>
            </a:r>
            <a:r>
              <a:rPr lang="zh-CN" altLang="zh-CN" dirty="0">
                <a:latin typeface="Consolas" panose="020B0609020204030204" pitchFamily="49" charset="0"/>
              </a:rPr>
              <a:t>/api-a/*</a:t>
            </a:r>
            <a:r>
              <a:rPr lang="zh-CN" altLang="zh-CN" dirty="0" smtClean="0">
                <a:latin typeface="Consolas" panose="020B0609020204030204" pitchFamily="49" charset="0"/>
              </a:rPr>
              <a:t>*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serviceI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 smtClean="0">
                <a:latin typeface="Consolas" panose="020B0609020204030204" pitchFamily="49" charset="0"/>
              </a:rPr>
              <a:t>(</a:t>
            </a:r>
            <a:r>
              <a:rPr lang="zh-CN" altLang="en-US" dirty="0" smtClean="0">
                <a:latin typeface="Consolas" panose="020B0609020204030204" pitchFamily="49" charset="0"/>
              </a:rPr>
              <a:t>对应应用</a:t>
            </a:r>
            <a:r>
              <a:rPr lang="en-US" altLang="zh-CN" dirty="0" smtClean="0">
                <a:latin typeface="Consolas" panose="020B0609020204030204" pitchFamily="49" charset="0"/>
              </a:rPr>
              <a:t>)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: </a:t>
            </a:r>
            <a:r>
              <a:rPr lang="zh-CN" altLang="zh-CN" dirty="0" smtClean="0">
                <a:latin typeface="Consolas" panose="020B0609020204030204" pitchFamily="49" charset="0"/>
              </a:rPr>
              <a:t>s</a:t>
            </a:r>
            <a:r>
              <a:rPr lang="zh-CN" altLang="zh-CN" dirty="0">
                <a:latin typeface="Consolas" panose="020B0609020204030204" pitchFamily="49" charset="0"/>
              </a:rPr>
              <a:t>ervice-ribbon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api-b: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path: </a:t>
            </a:r>
            <a:r>
              <a:rPr lang="zh-CN" altLang="zh-CN" dirty="0">
                <a:latin typeface="Consolas" panose="020B0609020204030204" pitchFamily="49" charset="0"/>
              </a:rPr>
              <a:t>/api-b/**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serviceId: </a:t>
            </a:r>
            <a:r>
              <a:rPr lang="zh-CN" altLang="zh-CN" dirty="0">
                <a:latin typeface="Consolas" panose="020B0609020204030204" pitchFamily="49" charset="0"/>
              </a:rPr>
              <a:t>service-feign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host: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socket-timeout-milli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超时时间</a:t>
            </a:r>
            <a:r>
              <a:rPr lang="en-US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)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: </a:t>
            </a: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60000</a:t>
            </a:r>
            <a:b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connect-timeout-milli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92672"/>
                </a:solidFill>
                <a:latin typeface="Consolas" panose="020B0609020204030204" pitchFamily="49" charset="0"/>
              </a:rPr>
              <a:t>超时时间</a:t>
            </a:r>
            <a:r>
              <a:rPr lang="en-US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) </a:t>
            </a:r>
            <a:r>
              <a:rPr lang="zh-CN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: </a:t>
            </a:r>
            <a:r>
              <a:rPr lang="zh-CN" altLang="zh-CN" dirty="0">
                <a:solidFill>
                  <a:srgbClr val="AE81FF"/>
                </a:solidFill>
                <a:latin typeface="Consolas" panose="020B0609020204030204" pitchFamily="49" charset="0"/>
              </a:rPr>
              <a:t>60000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4773" y="52189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@EnableZuulProxy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@EnableEurekaClient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3798" y="4828271"/>
            <a:ext cx="545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使用如下注解开启</a:t>
            </a:r>
            <a:r>
              <a:rPr lang="en-US" altLang="zh-CN" dirty="0" smtClean="0"/>
              <a:t>Zuul</a:t>
            </a:r>
            <a:r>
              <a:rPr lang="zh-CN" altLang="en-US" dirty="0" smtClean="0"/>
              <a:t>代理，并向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注册。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39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318878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路</a:t>
            </a:r>
            <a:r>
              <a:rPr lang="zh-CN" altLang="en-US" sz="2400" dirty="0"/>
              <a:t>由网关(zuul</a:t>
            </a:r>
            <a:r>
              <a:rPr lang="zh-CN" altLang="en-US" sz="2400" dirty="0" smtClean="0"/>
              <a:t>)过滤器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193799" y="1812450"/>
            <a:ext cx="5227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生成</a:t>
            </a:r>
            <a:r>
              <a:rPr lang="en-US" altLang="zh-CN" sz="2000" dirty="0" smtClean="0"/>
              <a:t>Filter</a:t>
            </a:r>
            <a:r>
              <a:rPr lang="zh-CN" altLang="en-US" sz="2000" dirty="0" smtClean="0"/>
              <a:t>类继承</a:t>
            </a:r>
            <a:r>
              <a:rPr lang="en-US" altLang="zh-CN" sz="2000" dirty="0" smtClean="0"/>
              <a:t>ZuulFilter</a:t>
            </a:r>
            <a:r>
              <a:rPr lang="zh-CN" altLang="en-US" sz="2000" dirty="0" smtClean="0"/>
              <a:t>，重写如下方法：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193799" y="2247312"/>
            <a:ext cx="869587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f</a:t>
            </a:r>
            <a:r>
              <a:rPr lang="zh-CN" altLang="en-US" sz="2000" dirty="0"/>
              <a:t>ilterType：返回一个字符串代表过滤器的类型，在zuul中定义了四种不同生命周期的过滤器类型，具体如下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p</a:t>
            </a:r>
            <a:r>
              <a:rPr lang="zh-CN" altLang="en-US" sz="2000" dirty="0"/>
              <a:t>re：路由之</a:t>
            </a:r>
            <a:r>
              <a:rPr lang="zh-CN" altLang="en-US" sz="2000" dirty="0" smtClean="0"/>
              <a:t>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r</a:t>
            </a:r>
            <a:r>
              <a:rPr lang="zh-CN" altLang="en-US" sz="2000" dirty="0"/>
              <a:t>outing：路由之</a:t>
            </a:r>
            <a:r>
              <a:rPr lang="zh-CN" altLang="en-US" sz="2000" dirty="0" smtClean="0"/>
              <a:t>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p</a:t>
            </a:r>
            <a:r>
              <a:rPr lang="zh-CN" altLang="en-US" sz="2000" dirty="0"/>
              <a:t>ost： 路由之</a:t>
            </a:r>
            <a:r>
              <a:rPr lang="zh-CN" altLang="en-US" sz="2000" dirty="0" smtClean="0"/>
              <a:t>后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e</a:t>
            </a:r>
            <a:r>
              <a:rPr lang="zh-CN" altLang="en-US" sz="2000" dirty="0"/>
              <a:t>rror：发送错误调</a:t>
            </a:r>
            <a:r>
              <a:rPr lang="zh-CN" altLang="en-US" sz="2000" dirty="0" smtClean="0"/>
              <a:t>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f</a:t>
            </a:r>
            <a:r>
              <a:rPr lang="zh-CN" altLang="en-US" sz="2000" dirty="0"/>
              <a:t>ilterOrder：过滤的顺</a:t>
            </a:r>
            <a:r>
              <a:rPr lang="zh-CN" altLang="en-US" sz="2000" dirty="0" smtClean="0"/>
              <a:t>序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s</a:t>
            </a:r>
            <a:r>
              <a:rPr lang="zh-CN" altLang="en-US" sz="2000" dirty="0"/>
              <a:t>houldFilter：这里可以写逻辑判断，是否要过</a:t>
            </a:r>
            <a:r>
              <a:rPr lang="zh-CN" altLang="en-US" sz="2000" dirty="0" smtClean="0"/>
              <a:t>滤，</a:t>
            </a:r>
            <a:r>
              <a:rPr lang="en-US" altLang="zh-CN" sz="2000" dirty="0" smtClean="0"/>
              <a:t>true</a:t>
            </a:r>
            <a:r>
              <a:rPr lang="zh-CN" altLang="en-US" sz="2000" dirty="0" smtClean="0"/>
              <a:t>为永远过滤</a:t>
            </a:r>
            <a:endParaRPr lang="en-US" altLang="zh-CN" sz="2000" dirty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r</a:t>
            </a:r>
            <a:r>
              <a:rPr lang="zh-CN" altLang="en-US" sz="2000" dirty="0"/>
              <a:t>un：过滤器的具体逻辑。可用很复杂，包括查sql，nosql去判断该请求到底有没有权限访问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3334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8" y="756614"/>
            <a:ext cx="50268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分</a:t>
            </a:r>
            <a:r>
              <a:rPr lang="zh-CN" altLang="en-US" sz="2400" dirty="0"/>
              <a:t>布式配置中心(Spring Cloud Config</a:t>
            </a:r>
            <a:r>
              <a:rPr lang="zh-CN" altLang="en-US" sz="2400" dirty="0" smtClean="0"/>
              <a:t>)</a:t>
            </a:r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2149838" y="1249032"/>
            <a:ext cx="8268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在分布式系统中，由于服务数量巨多，为了方便服务配置文件统一管理，实时更新，所以需要分布式配置中心组件。在Spring Cloud中，有分布式配置中心组件spring cloud config ，它支持配置服务放在配置服务的内存中（即本地），也支持放在远程Git仓库中。在spring cloud config 组件中，分两个角色，一是config server，二是config client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3" name="笑脸 2"/>
          <p:cNvSpPr/>
          <p:nvPr/>
        </p:nvSpPr>
        <p:spPr>
          <a:xfrm>
            <a:off x="2149838" y="4150585"/>
            <a:ext cx="1483592" cy="14835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/>
          <p:cNvSpPr/>
          <p:nvPr/>
        </p:nvSpPr>
        <p:spPr>
          <a:xfrm>
            <a:off x="5239402" y="4150585"/>
            <a:ext cx="1483592" cy="14835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笑脸 9"/>
          <p:cNvSpPr/>
          <p:nvPr/>
        </p:nvSpPr>
        <p:spPr>
          <a:xfrm>
            <a:off x="8607388" y="4150585"/>
            <a:ext cx="1483592" cy="148359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3" idx="6"/>
            <a:endCxn id="9" idx="2"/>
          </p:cNvCxnSpPr>
          <p:nvPr/>
        </p:nvCxnSpPr>
        <p:spPr>
          <a:xfrm>
            <a:off x="3633430" y="4892381"/>
            <a:ext cx="1605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10" idx="2"/>
          </p:cNvCxnSpPr>
          <p:nvPr/>
        </p:nvCxnSpPr>
        <p:spPr>
          <a:xfrm>
            <a:off x="6722994" y="4892381"/>
            <a:ext cx="1884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795439" y="3670870"/>
            <a:ext cx="11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repository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61934" y="3669304"/>
            <a:ext cx="14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onfig-server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63172" y="3669304"/>
            <a:ext cx="145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onfig-client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98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590427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分</a:t>
            </a:r>
            <a:r>
              <a:rPr lang="zh-CN" altLang="en-US" sz="2400" dirty="0"/>
              <a:t>布式配置中心(Spring Cloud Config</a:t>
            </a:r>
            <a:r>
              <a:rPr lang="zh-CN" altLang="en-US" sz="2400" dirty="0" smtClean="0"/>
              <a:t>)配置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149837" y="1203414"/>
            <a:ext cx="601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config-server application.yml: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49837" y="1494290"/>
            <a:ext cx="83888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application: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name: </a:t>
            </a:r>
            <a:r>
              <a:rPr lang="zh-CN" altLang="zh-CN" dirty="0">
                <a:latin typeface="Consolas" panose="020B0609020204030204" pitchFamily="49" charset="0"/>
              </a:rPr>
              <a:t>config-server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cloud: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config: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server: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  git: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          uri: </a:t>
            </a:r>
            <a:r>
              <a:rPr lang="en-US" altLang="zh-CN" dirty="0" smtClean="0">
                <a:solidFill>
                  <a:srgbClr val="F92672"/>
                </a:solidFill>
                <a:latin typeface="Consolas" panose="020B0609020204030204" pitchFamily="49" charset="0"/>
              </a:rPr>
              <a:t>							     </a:t>
            </a:r>
            <a:r>
              <a:rPr lang="zh-CN" altLang="zh-CN" dirty="0" smtClean="0">
                <a:latin typeface="Consolas" panose="020B0609020204030204" pitchFamily="49" charset="0"/>
              </a:rPr>
              <a:t>h</a:t>
            </a:r>
            <a:r>
              <a:rPr lang="zh-CN" altLang="zh-CN" dirty="0">
                <a:latin typeface="Consolas" panose="020B0609020204030204" pitchFamily="49" charset="0"/>
              </a:rPr>
              <a:t>ttps://github.com/hellofyy/springcloudconfig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username: </a:t>
            </a:r>
            <a:r>
              <a:rPr lang="zh-CN" altLang="en-US" dirty="0" smtClean="0">
                <a:latin typeface="Consolas" panose="020B0609020204030204" pitchFamily="49" charset="0"/>
              </a:rPr>
              <a:t>******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password: </a:t>
            </a:r>
            <a:r>
              <a:rPr lang="zh-CN" altLang="en-US" dirty="0" smtClean="0">
                <a:latin typeface="Consolas" panose="020B0609020204030204" pitchFamily="49" charset="0"/>
              </a:rPr>
              <a:t>******</a:t>
            </a: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label:</a:t>
            </a:r>
            <a:r>
              <a:rPr lang="zh-CN" altLang="zh-CN" dirty="0">
                <a:latin typeface="Consolas" panose="020B0609020204030204" pitchFamily="49" charset="0"/>
              </a:rPr>
              <a:t> mater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49837" y="53142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@EnableConfigServer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@EnableEurekaClient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9837" y="4944930"/>
            <a:ext cx="719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启动</a:t>
            </a:r>
            <a:r>
              <a:rPr lang="zh-CN" altLang="en-US" dirty="0" smtClean="0"/>
              <a:t>类中加入如下注解，声明为</a:t>
            </a:r>
            <a:r>
              <a:rPr lang="en-US" altLang="zh-CN" dirty="0" smtClean="0"/>
              <a:t>ConfigServer</a:t>
            </a:r>
            <a:r>
              <a:rPr lang="zh-CN" altLang="en-US" dirty="0" smtClean="0"/>
              <a:t>并向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注册。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618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590427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/>
              <a:t>分</a:t>
            </a:r>
            <a:r>
              <a:rPr lang="zh-CN" altLang="en-US" sz="2400" dirty="0"/>
              <a:t>布式配置中心(Spring Cloud Config</a:t>
            </a:r>
            <a:r>
              <a:rPr lang="zh-CN" altLang="en-US" sz="2400" dirty="0" smtClean="0"/>
              <a:t>)配置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168309" y="1905316"/>
            <a:ext cx="539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</a:rPr>
              <a:t>config-client bootstrap.properties: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49837" y="25516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spring.application.name=</a:t>
            </a:r>
            <a:r>
              <a:rPr lang="zh-CN" altLang="zh-CN" dirty="0">
                <a:latin typeface="Consolas" panose="020B0609020204030204" pitchFamily="49" charset="0"/>
              </a:rPr>
              <a:t>config-client</a:t>
            </a:r>
            <a: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spring.cloud.config.label=</a:t>
            </a:r>
            <a:r>
              <a:rPr lang="zh-CN" altLang="zh-CN" dirty="0">
                <a:latin typeface="Consolas" panose="020B0609020204030204" pitchFamily="49" charset="0"/>
              </a:rPr>
              <a:t>master</a:t>
            </a:r>
            <a: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spring.cloud.config.profile=</a:t>
            </a:r>
            <a:r>
              <a:rPr lang="zh-CN" altLang="zh-CN" dirty="0">
                <a:latin typeface="Consolas" panose="020B0609020204030204" pitchFamily="49" charset="0"/>
              </a:rPr>
              <a:t>dev</a:t>
            </a:r>
            <a: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  <a:t/>
            </a:r>
            <a:br>
              <a:rPr lang="zh-CN" altLang="zh-CN" dirty="0">
                <a:solidFill>
                  <a:srgbClr val="E6DB74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spring.cloud.config.uri=</a:t>
            </a:r>
            <a:r>
              <a:rPr lang="zh-CN" altLang="zh-CN" dirty="0">
                <a:latin typeface="Consolas" panose="020B0609020204030204" pitchFamily="49" charset="0"/>
              </a:rPr>
              <a:t>http://localhost:8888/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8309" y="2274648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management.endpoints.web.exposure.include=</a:t>
            </a:r>
            <a:r>
              <a:rPr lang="zh-CN" altLang="zh-CN" dirty="0">
                <a:latin typeface="Consolas" panose="020B0609020204030204" pitchFamily="49" charset="0"/>
              </a:rPr>
              <a:t>*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68309" y="42135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@EnableEurekaClient</a:t>
            </a:r>
            <a:b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dirty="0">
                <a:solidFill>
                  <a:srgbClr val="F92672"/>
                </a:solidFill>
                <a:latin typeface="Consolas" panose="020B0609020204030204" pitchFamily="49" charset="0"/>
              </a:rPr>
              <a:t>@RefreshScope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68309" y="3844247"/>
            <a:ext cx="3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注册并开启动态刷新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521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38445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docker部署spring cloud项</a:t>
            </a:r>
            <a:r>
              <a:rPr lang="zh-CN" altLang="en-US" sz="2400" dirty="0" smtClean="0"/>
              <a:t>目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54637" y="1388080"/>
            <a:ext cx="8000927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Docker</a:t>
            </a:r>
            <a:r>
              <a:rPr lang="zh-CN" altLang="en-US" sz="1600" dirty="0"/>
              <a:t>是一个开源的引擎，可以轻松的为任何应用创建一个轻量级的、可移植的、自给自足的容器。开发者在笔记本上编译测试通过的容器可以批量地在生产环境中部</a:t>
            </a:r>
            <a:r>
              <a:rPr lang="zh-CN" altLang="en-US" sz="1600" dirty="0" smtClean="0"/>
              <a:t>署。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en-US" altLang="zh-CN" sz="1600" dirty="0"/>
              <a:t>Docker</a:t>
            </a:r>
            <a:r>
              <a:rPr lang="zh-CN" altLang="en-US" sz="1600" dirty="0"/>
              <a:t>通常用于如下场景：</a:t>
            </a:r>
            <a:endParaRPr lang="en-US" altLang="zh-CN" sz="1600" dirty="0"/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、Docker 让开发者可以打包他们的应用以及依赖包到一个可移植的容器中，然后发布到任何流行的 Linux 机器上，便可以实现虚拟化。Docker改变了虚拟化的方式，使开发者可以直接将自己的成果放入Docker中进行管理。方便快捷已经是 Docker的最大优势，过去需要用数天乃至数周</a:t>
            </a:r>
            <a:r>
              <a:rPr lang="zh-CN" altLang="en-US" sz="1600" dirty="0" smtClean="0"/>
              <a:t>的任</a:t>
            </a:r>
            <a:r>
              <a:rPr lang="zh-CN" altLang="en-US" sz="1600" dirty="0"/>
              <a:t>务，在Docker容器的处理下，只需要数秒就能完成。</a:t>
            </a:r>
            <a:endParaRPr lang="en-US" altLang="zh-CN" sz="1600" dirty="0"/>
          </a:p>
          <a:p>
            <a:r>
              <a:rPr lang="zh-CN" altLang="en-US" sz="1600" dirty="0"/>
              <a:t>2、避免选择恐惧症：如果你有选择恐惧症，还是资深患者。Docker 帮</a:t>
            </a:r>
            <a:r>
              <a:rPr lang="zh-CN" altLang="en-US" sz="1600" dirty="0" smtClean="0"/>
              <a:t>你打</a:t>
            </a:r>
            <a:r>
              <a:rPr lang="zh-CN" altLang="en-US" sz="1600" dirty="0"/>
              <a:t>包你的纠结！比如 Docker 镜像；Docker 镜像中包含了运行环境和配置，所以 Docker 可以简化部署多种应用实例工作。比如 Web 应用、后台应用、数据库应用、大数据应用比如 Hadoop 集群、消息队列等等都可以打包成一个镜像部署。</a:t>
            </a:r>
            <a:endParaRPr lang="en-US" altLang="zh-CN" sz="1600" dirty="0"/>
          </a:p>
          <a:p>
            <a:r>
              <a:rPr lang="zh-CN" altLang="en-US" sz="1600" dirty="0"/>
              <a:t>3、节省开支：一方面，云计算时代到来，使开发者不必为了追求效果而配置高额的硬件，Docker 改变了高性能必然高价格的思维定势。Docker 与云的结合，让云空间得到更充分的利用。不仅解决了硬件管理的问题，也改变了虚拟化的方式。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225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38445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docker部署spring cloud项</a:t>
            </a:r>
            <a:r>
              <a:rPr lang="zh-CN" altLang="en-US" sz="2400" dirty="0" smtClean="0"/>
              <a:t>目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64" y="1674408"/>
            <a:ext cx="6697555" cy="448470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36800" y="1181346"/>
            <a:ext cx="57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1.pom.xml</a:t>
            </a:r>
            <a:r>
              <a:rPr lang="zh-CN" altLang="en-US" dirty="0" smtClean="0"/>
              <a:t>加入 </a:t>
            </a:r>
            <a:r>
              <a:rPr lang="en-US" altLang="zh-CN" dirty="0" smtClean="0"/>
              <a:t>docker-plugin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876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6"/>
          <a:stretch/>
        </p:blipFill>
        <p:spPr bwMode="auto">
          <a:xfrm>
            <a:off x="1965081" y="1435220"/>
            <a:ext cx="6858911" cy="40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134208" y="395654"/>
            <a:ext cx="166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</a:t>
            </a:r>
            <a:r>
              <a:rPr lang="zh-CN" altLang="en-US" b="1" dirty="0" smtClean="0"/>
              <a:t>式的概念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081" y="958362"/>
            <a:ext cx="22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传统集中式系统：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65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38445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docker部署spring cloud项</a:t>
            </a:r>
            <a:r>
              <a:rPr lang="zh-CN" altLang="en-US" sz="2400" dirty="0" smtClean="0"/>
              <a:t>目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336800" y="1181346"/>
            <a:ext cx="57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项目中创建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82982" y="1606078"/>
            <a:ext cx="65393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Consolas" panose="020B0609020204030204" pitchFamily="49" charset="0"/>
              </a:rPr>
              <a:t>FROM frolvlad/alpine-oraclejdk8:slim</a:t>
            </a:r>
            <a:br>
              <a:rPr lang="zh-CN" altLang="zh-CN" dirty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VOLUME /tmp</a:t>
            </a:r>
            <a:br>
              <a:rPr lang="zh-CN" altLang="zh-CN" dirty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ADD ./target/ppd-api-0.0.1-SNAPSHOT.jar app.jar</a:t>
            </a:r>
            <a:br>
              <a:rPr lang="zh-CN" altLang="zh-CN" dirty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#RUN bash -c 'touch /app.jar'</a:t>
            </a:r>
            <a:br>
              <a:rPr lang="zh-CN" altLang="zh-CN" dirty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ENTRYPOINT ["java","-Djava.security.egd=file:/dev/./urandom","-jar","/app.jar"]</a:t>
            </a:r>
            <a:br>
              <a:rPr lang="zh-CN" altLang="zh-CN" dirty="0">
                <a:latin typeface="Consolas" panose="020B0609020204030204" pitchFamily="49" charset="0"/>
              </a:rPr>
            </a:br>
            <a:r>
              <a:rPr lang="zh-CN" altLang="zh-CN" dirty="0">
                <a:latin typeface="Consolas" panose="020B0609020204030204" pitchFamily="49" charset="0"/>
              </a:rPr>
              <a:t>EXPOSE 8082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983" y="4500820"/>
            <a:ext cx="6352381" cy="18095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82983" y="4022945"/>
            <a:ext cx="24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Docker</a:t>
            </a:r>
            <a:r>
              <a:rPr lang="zh-CN" altLang="en-US" dirty="0" smtClean="0"/>
              <a:t>环境变量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558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38445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docker部署spring cloud项</a:t>
            </a:r>
            <a:r>
              <a:rPr lang="zh-CN" altLang="en-US" sz="2400" dirty="0" smtClean="0"/>
              <a:t>目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149839" y="1388080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149838" y="1388080"/>
            <a:ext cx="275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Docker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9837" y="1898989"/>
            <a:ext cx="58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项目下执行远程打包命令 </a:t>
            </a:r>
            <a:r>
              <a:rPr lang="en-US" altLang="zh-CN" dirty="0" smtClean="0"/>
              <a:t>mvn clean package docker:build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9837" y="2409898"/>
            <a:ext cx="80895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Arial" panose="020B0604020202020204" pitchFamily="34" charset="0"/>
              </a:rPr>
              <a:t>6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.Linux</a:t>
            </a:r>
            <a:r>
              <a:rPr lang="zh-CN" altLang="en-US" dirty="0" smtClean="0">
                <a:solidFill>
                  <a:srgbClr val="4D4D4D"/>
                </a:solidFill>
                <a:latin typeface="Arial" panose="020B0604020202020204" pitchFamily="34" charset="0"/>
              </a:rPr>
              <a:t>服务器运行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Docker</a:t>
            </a:r>
            <a:r>
              <a:rPr lang="zh-CN" altLang="en-US" dirty="0" smtClean="0">
                <a:solidFill>
                  <a:srgbClr val="4D4D4D"/>
                </a:solidFill>
                <a:latin typeface="Arial" panose="020B0604020202020204" pitchFamily="34" charset="0"/>
              </a:rPr>
              <a:t>镜像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docker </a:t>
            </a:r>
            <a:r>
              <a:rPr lang="en-US" altLang="zh-CN" dirty="0">
                <a:solidFill>
                  <a:srgbClr val="4D4D4D"/>
                </a:solidFill>
                <a:latin typeface="Arial" panose="020B0604020202020204" pitchFamily="34" charset="0"/>
              </a:rPr>
              <a:t>run --name 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appName[</a:t>
            </a:r>
            <a:r>
              <a:rPr lang="zh-CN" altLang="en-US" dirty="0" smtClean="0">
                <a:solidFill>
                  <a:srgbClr val="4D4D4D"/>
                </a:solidFill>
                <a:latin typeface="Arial" panose="020B0604020202020204" pitchFamily="34" charset="0"/>
              </a:rPr>
              <a:t>实</a:t>
            </a:r>
            <a:r>
              <a:rPr lang="zh-CN" altLang="en-US" dirty="0">
                <a:solidFill>
                  <a:srgbClr val="4D4D4D"/>
                </a:solidFill>
                <a:latin typeface="Arial" panose="020B0604020202020204" pitchFamily="34" charset="0"/>
              </a:rPr>
              <a:t>例</a:t>
            </a:r>
            <a:r>
              <a:rPr lang="zh-CN" altLang="en-US" dirty="0" smtClean="0">
                <a:solidFill>
                  <a:srgbClr val="4D4D4D"/>
                </a:solidFill>
                <a:latin typeface="Arial" panose="020B0604020202020204" pitchFamily="34" charset="0"/>
              </a:rPr>
              <a:t>名</a:t>
            </a:r>
            <a:r>
              <a:rPr lang="en-US" altLang="zh-CN" dirty="0">
                <a:solidFill>
                  <a:srgbClr val="4D4D4D"/>
                </a:solidFill>
                <a:latin typeface="Arial" panose="020B0604020202020204" pitchFamily="34" charset="0"/>
              </a:rPr>
              <a:t>]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Arial" panose="020B0604020202020204" pitchFamily="34" charset="0"/>
              </a:rPr>
              <a:t>-p 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port:port </a:t>
            </a:r>
            <a:r>
              <a:rPr lang="en-US" altLang="zh-CN" dirty="0">
                <a:solidFill>
                  <a:srgbClr val="4D4D4D"/>
                </a:solidFill>
                <a:latin typeface="Arial" panose="020B0604020202020204" pitchFamily="34" charset="0"/>
              </a:rPr>
              <a:t>-t 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imageName[</a:t>
            </a:r>
            <a:r>
              <a:rPr lang="zh-CN" altLang="en-US" dirty="0" smtClean="0">
                <a:solidFill>
                  <a:srgbClr val="4D4D4D"/>
                </a:solidFill>
                <a:latin typeface="Arial" panose="020B0604020202020204" pitchFamily="34" charset="0"/>
              </a:rPr>
              <a:t>镜像名</a:t>
            </a:r>
            <a:r>
              <a:rPr lang="en-US" altLang="zh-CN" dirty="0" smtClean="0">
                <a:solidFill>
                  <a:srgbClr val="4D4D4D"/>
                </a:solidFill>
                <a:latin typeface="Arial" panose="020B0604020202020204" pitchFamily="34" charset="0"/>
              </a:rPr>
              <a:t>] 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323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6133" y="615037"/>
            <a:ext cx="646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149837" y="756614"/>
            <a:ext cx="583961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/>
              <a:t>docker部署spring cloud项</a:t>
            </a:r>
            <a:r>
              <a:rPr lang="zh-CN" altLang="en-US" sz="2400" dirty="0" smtClean="0"/>
              <a:t>目</a:t>
            </a:r>
            <a:r>
              <a:rPr lang="en-US" altLang="zh-CN" sz="2400" dirty="0" smtClean="0"/>
              <a:t>-compose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149837" y="138808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1.Docker</a:t>
            </a:r>
            <a:r>
              <a:rPr lang="zh-CN" altLang="en-US" dirty="0" smtClean="0"/>
              <a:t>基础环境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49837" y="1964146"/>
            <a:ext cx="244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Docker-Compose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9837" y="2540212"/>
            <a:ext cx="57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将项目文件复制到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服务下（带有</a:t>
            </a:r>
            <a:r>
              <a:rPr lang="en-US" altLang="zh-CN" dirty="0" smtClean="0"/>
              <a:t>dockerfile</a:t>
            </a:r>
            <a:r>
              <a:rPr lang="zh-CN" altLang="en-US" dirty="0" smtClean="0"/>
              <a:t>文件）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149837" y="3116278"/>
            <a:ext cx="57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4.Linux</a:t>
            </a:r>
            <a:r>
              <a:rPr lang="zh-CN" altLang="en-US" dirty="0" smtClean="0"/>
              <a:t>服务器配置</a:t>
            </a:r>
            <a:r>
              <a:rPr lang="en-US" altLang="zh-CN" dirty="0" smtClean="0"/>
              <a:t>docker-compose.yml</a:t>
            </a:r>
            <a:r>
              <a:rPr lang="zh-CN" altLang="en-US" dirty="0" smtClean="0"/>
              <a:t>文件：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6064" y="3485610"/>
            <a:ext cx="46723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version: '3'</a:t>
            </a:r>
          </a:p>
          <a:p>
            <a:r>
              <a:rPr lang="zh-CN" altLang="en-US" dirty="0"/>
              <a:t>services:</a:t>
            </a:r>
          </a:p>
          <a:p>
            <a:pPr lvl="1"/>
            <a:r>
              <a:rPr lang="zh-CN" altLang="en-US" dirty="0"/>
              <a:t>  ppi-api:</a:t>
            </a:r>
          </a:p>
          <a:p>
            <a:pPr lvl="2"/>
            <a:r>
              <a:rPr lang="zh-CN" altLang="en-US" dirty="0"/>
              <a:t>    build: ppd-api</a:t>
            </a:r>
          </a:p>
          <a:p>
            <a:pPr lvl="2"/>
            <a:r>
              <a:rPr lang="zh-CN" altLang="en-US" dirty="0"/>
              <a:t>    restart: always</a:t>
            </a:r>
          </a:p>
          <a:p>
            <a:pPr lvl="2"/>
            <a:r>
              <a:rPr lang="zh-CN" altLang="en-US" dirty="0"/>
              <a:t>    ports:</a:t>
            </a:r>
          </a:p>
          <a:p>
            <a:pPr lvl="2"/>
            <a:r>
              <a:rPr lang="zh-CN" altLang="en-US" dirty="0"/>
              <a:t>      - "8888:8888"</a:t>
            </a:r>
          </a:p>
        </p:txBody>
      </p:sp>
    </p:spTree>
    <p:extLst>
      <p:ext uri="{BB962C8B-B14F-4D97-AF65-F5344CB8AC3E}">
        <p14:creationId xmlns:p14="http://schemas.microsoft.com/office/powerpoint/2010/main" val="512377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85358" y="3092618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E83E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感谢</a:t>
            </a:r>
            <a:r>
              <a:rPr lang="zh-CN" altLang="en-US" sz="5400" dirty="0" smtClean="0">
                <a:solidFill>
                  <a:srgbClr val="F4A64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您的</a:t>
            </a:r>
            <a:r>
              <a:rPr lang="zh-CN" altLang="en-US" sz="5400" dirty="0">
                <a:solidFill>
                  <a:srgbClr val="42BAB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海报体W12" panose="040B0C09000000000000" pitchFamily="81" charset="-122"/>
                <a:ea typeface="华康海报体W12" panose="040B0C09000000000000" pitchFamily="81" charset="-122"/>
              </a:rPr>
              <a:t>倾听</a:t>
            </a:r>
          </a:p>
        </p:txBody>
      </p:sp>
      <p:sp>
        <p:nvSpPr>
          <p:cNvPr id="8" name="文本框 27"/>
          <p:cNvSpPr txBox="1">
            <a:spLocks noChangeArrowheads="1"/>
          </p:cNvSpPr>
          <p:nvPr/>
        </p:nvSpPr>
        <p:spPr bwMode="auto">
          <a:xfrm>
            <a:off x="2614613" y="4052272"/>
            <a:ext cx="6523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smtClean="0">
                <a:solidFill>
                  <a:srgbClr val="E83E2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</a:t>
            </a:r>
            <a:r>
              <a:rPr lang="en-US" altLang="zh-CN" sz="2400" b="1" smtClean="0">
                <a:solidFill>
                  <a:srgbClr val="F4A6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fou your </a:t>
            </a:r>
            <a:r>
              <a:rPr lang="en-US" altLang="zh-CN" sz="2400" b="1" smtClean="0">
                <a:solidFill>
                  <a:srgbClr val="42BAB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watching</a:t>
            </a:r>
            <a:endParaRPr lang="zh-CN" altLang="en-US" sz="2400" b="1">
              <a:solidFill>
                <a:srgbClr val="42BAB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34208" y="395654"/>
            <a:ext cx="166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</a:t>
            </a:r>
            <a:r>
              <a:rPr lang="zh-CN" altLang="en-US" b="1" dirty="0" smtClean="0"/>
              <a:t>式的概念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965081" y="958362"/>
            <a:ext cx="225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分布式系统：</a:t>
            </a:r>
            <a:endParaRPr lang="zh-CN" altLang="en-US" dirty="0"/>
          </a:p>
        </p:txBody>
      </p:sp>
      <p:pic>
        <p:nvPicPr>
          <p:cNvPr id="2050" name="Picture 2" descr="ima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41"/>
          <a:stretch/>
        </p:blipFill>
        <p:spPr bwMode="auto">
          <a:xfrm>
            <a:off x="1974606" y="1356269"/>
            <a:ext cx="7439025" cy="419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65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34208" y="395654"/>
            <a:ext cx="166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</a:t>
            </a:r>
            <a:r>
              <a:rPr lang="zh-CN" altLang="en-US" b="1" dirty="0" smtClean="0"/>
              <a:t>式的概念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134208" y="870604"/>
            <a:ext cx="8264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-apple-system"/>
              </a:rPr>
              <a:t>分布式系统是若干独立计算机的集合，这计算机对用户来说就像单个相关系统。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34208" y="3099770"/>
            <a:ext cx="94341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分布式特点：</a:t>
            </a:r>
            <a:endParaRPr lang="en-US" altLang="zh-CN" dirty="0" smtClean="0"/>
          </a:p>
          <a:p>
            <a:r>
              <a:rPr lang="zh-CN" altLang="en-US" dirty="0" smtClean="0"/>
              <a:t>1</a:t>
            </a:r>
            <a:r>
              <a:rPr lang="zh-CN" altLang="en-US" dirty="0"/>
              <a:t>、应用可以按业务类型拆分成多个应用，再按结构分成接口层、服务层；我们也可以按访问入口分，如移动端、PC端等定义不同的接口应用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2</a:t>
            </a:r>
            <a:r>
              <a:rPr lang="zh-CN" altLang="en-US" dirty="0"/>
              <a:t>、数据库可以按业务类型拆分成多个实例，还可以对单表进行分库分表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3</a:t>
            </a:r>
            <a:r>
              <a:rPr lang="zh-CN" altLang="en-US" dirty="0"/>
              <a:t>、增加分布式缓存、搜索、文件、消息队列、非关系型数据库等中间件；很明显，分布式系统可以解决集中式不便扩展的弊端，我们可以很方便的在任何一个环节扩展应用，就算一个应用出现问题也不会影响到别的应用。随着微服务Spring Cloud &amp; Docker的大热，及国内开源分布式Dubbo框架的重生，分布式技术发展非常迅速。分布式系统虽好，也带来了系统的复杂性，如分布式事务、分布式锁、分布式session、数据一致性等都是现在分布式系统中需要解决的难题，虽然已经有很多成熟的方案，但都不完美。分布式系统也增加了开发测试运维成本，工作量增加，分布式系统管理不好反而会变成一种负担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4208" y="12398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-apple-system"/>
              </a:rPr>
              <a:t>集中式特点：</a:t>
            </a:r>
            <a:endParaRPr lang="en-US" altLang="zh-CN" dirty="0">
              <a:latin typeface="-apple-system"/>
            </a:endParaRPr>
          </a:p>
          <a:p>
            <a:r>
              <a:rPr lang="en-US" altLang="zh-CN" dirty="0">
                <a:latin typeface="-apple-system"/>
              </a:rPr>
              <a:t>1</a:t>
            </a:r>
            <a:r>
              <a:rPr lang="zh-CN" altLang="en-US" dirty="0">
                <a:latin typeface="-apple-system"/>
              </a:rPr>
              <a:t>、集中式很明显的优点就是开发测试运维会比较方便，不用为考虑复杂的分布式环境。</a:t>
            </a:r>
          </a:p>
          <a:p>
            <a:r>
              <a:rPr lang="en-US" altLang="zh-CN" dirty="0">
                <a:latin typeface="-apple-system"/>
              </a:rPr>
              <a:t>2</a:t>
            </a:r>
            <a:r>
              <a:rPr lang="zh-CN" altLang="en-US" dirty="0">
                <a:latin typeface="-apple-system"/>
              </a:rPr>
              <a:t>、集中式很明显的弊端就是不易扩展，每次更新都必须更新所有的应用。而且，一个有问题意味着所有的应用都有问题。当系统越来越大，集中式将是系统最大的瓶颈。</a:t>
            </a:r>
          </a:p>
        </p:txBody>
      </p:sp>
    </p:spTree>
    <p:extLst>
      <p:ext uri="{BB962C8B-B14F-4D97-AF65-F5344CB8AC3E}">
        <p14:creationId xmlns:p14="http://schemas.microsoft.com/office/powerpoint/2010/main" val="3264181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34208" y="395654"/>
            <a:ext cx="21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高可用集群概念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34208" y="931985"/>
            <a:ext cx="792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由一组有着相同服务的计算机组成的一套可负载、高可用的服务群组。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07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 rot="10800000">
            <a:off x="0" y="78"/>
            <a:ext cx="12192000" cy="3289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14500" y="654050"/>
            <a:ext cx="3867150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CONTENT</a:t>
            </a:r>
            <a:endParaRPr lang="zh-CN" altLang="en-US" sz="5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4287" y="4249342"/>
            <a:ext cx="2294884" cy="862012"/>
            <a:chOff x="798635" y="3736332"/>
            <a:chExt cx="2294884" cy="862012"/>
          </a:xfrm>
        </p:grpSpPr>
        <p:sp>
          <p:nvSpPr>
            <p:cNvPr id="6" name="矩形 5"/>
            <p:cNvSpPr/>
            <p:nvPr/>
          </p:nvSpPr>
          <p:spPr>
            <a:xfrm>
              <a:off x="798635" y="3736332"/>
              <a:ext cx="857250" cy="838200"/>
            </a:xfrm>
            <a:prstGeom prst="rect">
              <a:avLst/>
            </a:prstGeom>
            <a:solidFill>
              <a:srgbClr val="42B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文本框 10"/>
            <p:cNvSpPr txBox="1">
              <a:spLocks noChangeArrowheads="1"/>
            </p:cNvSpPr>
            <p:nvPr/>
          </p:nvSpPr>
          <p:spPr bwMode="auto">
            <a:xfrm>
              <a:off x="1017710" y="3807769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endPara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文本框 11"/>
            <p:cNvSpPr txBox="1">
              <a:spLocks noChangeArrowheads="1"/>
            </p:cNvSpPr>
            <p:nvPr/>
          </p:nvSpPr>
          <p:spPr bwMode="auto">
            <a:xfrm>
              <a:off x="914523" y="4228457"/>
              <a:ext cx="6365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8" name="文本框 19"/>
            <p:cNvSpPr txBox="1">
              <a:spLocks noChangeArrowheads="1"/>
            </p:cNvSpPr>
            <p:nvPr/>
          </p:nvSpPr>
          <p:spPr bwMode="auto">
            <a:xfrm>
              <a:off x="1829626" y="3924599"/>
              <a:ext cx="12638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What?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07563" y="4262985"/>
            <a:ext cx="2295005" cy="855662"/>
            <a:chOff x="4745711" y="3744238"/>
            <a:chExt cx="2295005" cy="855662"/>
          </a:xfrm>
        </p:grpSpPr>
        <p:sp>
          <p:nvSpPr>
            <p:cNvPr id="8" name="矩形 7"/>
            <p:cNvSpPr/>
            <p:nvPr/>
          </p:nvSpPr>
          <p:spPr>
            <a:xfrm>
              <a:off x="4745711" y="3744238"/>
              <a:ext cx="857250" cy="838200"/>
            </a:xfrm>
            <a:prstGeom prst="rect">
              <a:avLst/>
            </a:prstGeom>
            <a:solidFill>
              <a:srgbClr val="8B8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文本框 12"/>
            <p:cNvSpPr txBox="1">
              <a:spLocks noChangeArrowheads="1"/>
            </p:cNvSpPr>
            <p:nvPr/>
          </p:nvSpPr>
          <p:spPr bwMode="auto">
            <a:xfrm>
              <a:off x="4967961" y="3791863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2</a:t>
              </a:r>
              <a:endPara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文本框 13"/>
            <p:cNvSpPr txBox="1">
              <a:spLocks noChangeArrowheads="1"/>
            </p:cNvSpPr>
            <p:nvPr/>
          </p:nvSpPr>
          <p:spPr bwMode="auto">
            <a:xfrm>
              <a:off x="4866361" y="4230013"/>
              <a:ext cx="635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19"/>
            <p:cNvSpPr txBox="1">
              <a:spLocks noChangeArrowheads="1"/>
            </p:cNvSpPr>
            <p:nvPr/>
          </p:nvSpPr>
          <p:spPr bwMode="auto">
            <a:xfrm>
              <a:off x="5776823" y="3930615"/>
              <a:ext cx="12638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Why?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816612" y="4237286"/>
            <a:ext cx="2276719" cy="860425"/>
            <a:chOff x="8816612" y="3718539"/>
            <a:chExt cx="2276719" cy="860425"/>
          </a:xfrm>
        </p:grpSpPr>
        <p:sp>
          <p:nvSpPr>
            <p:cNvPr id="7" name="矩形 6"/>
            <p:cNvSpPr/>
            <p:nvPr/>
          </p:nvSpPr>
          <p:spPr>
            <a:xfrm>
              <a:off x="8816612" y="3718539"/>
              <a:ext cx="857250" cy="838200"/>
            </a:xfrm>
            <a:prstGeom prst="rect">
              <a:avLst/>
            </a:prstGeom>
            <a:solidFill>
              <a:srgbClr val="787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文本框 14"/>
            <p:cNvSpPr txBox="1">
              <a:spLocks noChangeArrowheads="1"/>
            </p:cNvSpPr>
            <p:nvPr/>
          </p:nvSpPr>
          <p:spPr bwMode="auto">
            <a:xfrm>
              <a:off x="9056325" y="3770927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3</a:t>
              </a:r>
              <a:endParaRPr lang="zh-CN" altLang="en-US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5" name="文本框 15"/>
            <p:cNvSpPr txBox="1">
              <a:spLocks noChangeArrowheads="1"/>
            </p:cNvSpPr>
            <p:nvPr/>
          </p:nvSpPr>
          <p:spPr bwMode="auto">
            <a:xfrm>
              <a:off x="8954725" y="4209077"/>
              <a:ext cx="6143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</a:t>
              </a:r>
              <a:endParaRPr lang="zh-CN" altLang="en-US" sz="1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文本框 19"/>
            <p:cNvSpPr txBox="1">
              <a:spLocks noChangeArrowheads="1"/>
            </p:cNvSpPr>
            <p:nvPr/>
          </p:nvSpPr>
          <p:spPr bwMode="auto">
            <a:xfrm>
              <a:off x="9829438" y="3932505"/>
              <a:ext cx="12638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How?</a:t>
              </a:r>
              <a:endPara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046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2700" y="-617440"/>
            <a:ext cx="12204700" cy="3619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/>
          <a:stretch>
            <a:fillRect/>
          </a:stretch>
        </p:blipFill>
        <p:spPr>
          <a:xfrm>
            <a:off x="-19050" y="4127500"/>
            <a:ext cx="12204700" cy="3289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24300" y="2732455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rgbClr val="E83E2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Pa</a:t>
            </a:r>
            <a:r>
              <a:rPr lang="en-US" altLang="zh-CN" sz="12000" dirty="0" smtClean="0">
                <a:solidFill>
                  <a:srgbClr val="F4A64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rt </a:t>
            </a:r>
            <a:r>
              <a:rPr lang="en-US" altLang="zh-CN" sz="12000" dirty="0" smtClean="0">
                <a:solidFill>
                  <a:srgbClr val="45BBB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r>
              <a:rPr lang="en-US" altLang="zh-CN" sz="1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endParaRPr lang="zh-CN" altLang="en-US" sz="1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9" y="549881"/>
            <a:ext cx="897666" cy="8381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52172" y="615037"/>
            <a:ext cx="982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1</a:t>
            </a:r>
            <a:endParaRPr lang="zh-CN" altLang="en-US" sz="4000" b="1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149837" y="541844"/>
            <a:ext cx="3281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What?</a:t>
            </a:r>
            <a:endParaRPr lang="zh-CN" altLang="en-US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75"/>
          <p:cNvSpPr>
            <a:spLocks noChangeArrowheads="1"/>
          </p:cNvSpPr>
          <p:nvPr/>
        </p:nvSpPr>
        <p:spPr bwMode="auto">
          <a:xfrm>
            <a:off x="2149837" y="984369"/>
            <a:ext cx="21320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SpringCloud</a:t>
            </a:r>
            <a:r>
              <a:rPr lang="zh-CN" altLang="en-US" sz="1600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是什</a:t>
            </a:r>
            <a:r>
              <a:rPr lang="zh-CN" altLang="en-US" sz="160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么？</a:t>
            </a:r>
            <a:endParaRPr lang="zh-CN" altLang="en-US" sz="160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49837" y="1432881"/>
            <a:ext cx="92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</a:t>
            </a:r>
            <a:r>
              <a:rPr lang="zh-CN" altLang="en-US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是一系列框架的有序集合。它利用</a:t>
            </a:r>
            <a:r>
              <a:rPr lang="en-US" altLang="zh-CN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的开发便利性巧妙地简化了分布式系统基础设施的开发，如服务发现注册、配置中心、消息总线、负载均衡、断路器、数据监控等，都可以用</a:t>
            </a:r>
            <a:r>
              <a:rPr lang="en-US" altLang="zh-CN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的开发风格做到一键启动和部署。</a:t>
            </a:r>
            <a:r>
              <a:rPr lang="en-US" altLang="zh-CN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Cloud</a:t>
            </a:r>
            <a:r>
              <a:rPr lang="zh-CN" altLang="en-US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并没有重复制造轮子，它只是将目前各家公司开发的比较成熟、经得起实际考验的服务框架组合起来，通过</a:t>
            </a:r>
            <a:r>
              <a:rPr lang="en-US" altLang="zh-CN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Spring Boot</a:t>
            </a:r>
            <a:r>
              <a:rPr lang="zh-CN" altLang="en-US" dirty="0">
                <a:solidFill>
                  <a:srgbClr val="333333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风格进行再封装屏蔽掉了复杂的配置和实现原理，最终给开发者留出了一套简单易懂、易部署和易维护的分布式系统开发工具包。</a:t>
            </a:r>
            <a:endParaRPr lang="zh-CN" altLang="en-US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11" y="3187207"/>
            <a:ext cx="6938745" cy="3228857"/>
          </a:xfrm>
          <a:prstGeom prst="rect">
            <a:avLst/>
          </a:prstGeom>
          <a:blipFill dpi="0" rotWithShape="1">
            <a:blip r:embed="rId5">
              <a:alphaModFix amt="0"/>
            </a:blip>
            <a:srcRect/>
            <a:tile tx="0" ty="0" sx="100000" sy="100000" flip="none" algn="tl"/>
          </a:blipFill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演示文稿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3552</Words>
  <Application>Microsoft Office PowerPoint</Application>
  <PresentationFormat>宽屏</PresentationFormat>
  <Paragraphs>227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Adobe 黑体 Std R</vt:lpstr>
      <vt:lpstr>-apple-system</vt:lpstr>
      <vt:lpstr>方正兰亭超细黑简体</vt:lpstr>
      <vt:lpstr>华康海报体W12</vt:lpstr>
      <vt:lpstr>思源黑体 CN Heavy</vt:lpstr>
      <vt:lpstr>宋体</vt:lpstr>
      <vt:lpstr>微软雅黑</vt:lpstr>
      <vt:lpstr>微软雅黑 Light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演示文稿18</dc:title>
  <dc:creator/>
  <cp:lastModifiedBy/>
  <cp:revision>1</cp:revision>
  <dcterms:created xsi:type="dcterms:W3CDTF">2017-04-16T14:05:17Z</dcterms:created>
  <dcterms:modified xsi:type="dcterms:W3CDTF">2018-11-15T11:01:11Z</dcterms:modified>
</cp:coreProperties>
</file>