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31" r:id="rId4"/>
    <p:sldId id="257" r:id="rId5"/>
    <p:sldId id="258" r:id="rId6"/>
    <p:sldId id="502" r:id="rId7"/>
    <p:sldId id="264" r:id="rId9"/>
    <p:sldId id="503" r:id="rId10"/>
    <p:sldId id="519" r:id="rId11"/>
    <p:sldId id="520" r:id="rId12"/>
    <p:sldId id="521" r:id="rId13"/>
    <p:sldId id="522" r:id="rId14"/>
    <p:sldId id="535" r:id="rId15"/>
    <p:sldId id="536" r:id="rId16"/>
    <p:sldId id="537" r:id="rId17"/>
    <p:sldId id="270" r:id="rId18"/>
    <p:sldId id="488" r:id="rId19"/>
    <p:sldId id="548" r:id="rId20"/>
    <p:sldId id="524" r:id="rId21"/>
    <p:sldId id="525" r:id="rId22"/>
    <p:sldId id="538" r:id="rId23"/>
    <p:sldId id="526" r:id="rId24"/>
    <p:sldId id="276" r:id="rId25"/>
    <p:sldId id="527" r:id="rId26"/>
    <p:sldId id="528" r:id="rId27"/>
    <p:sldId id="539" r:id="rId28"/>
    <p:sldId id="529" r:id="rId29"/>
    <p:sldId id="530" r:id="rId30"/>
    <p:sldId id="545" r:id="rId31"/>
    <p:sldId id="547" r:id="rId32"/>
    <p:sldId id="546" r:id="rId33"/>
    <p:sldId id="493"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D1"/>
    <a:srgbClr val="15A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080" y="-246"/>
      </p:cViewPr>
      <p:guideLst>
        <p:guide orient="horz" pos="2157"/>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p:txBody>
      </p:sp>
      <p:sp>
        <p:nvSpPr>
          <p:cNvPr id="229" name="Shape 2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pic>
        <p:nvPicPr>
          <p:cNvPr id="5"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hasCustomPrompt="1"/>
          </p:nvPr>
        </p:nvSpPr>
        <p:spPr>
          <a:xfrm>
            <a:off x="729564" y="365126"/>
            <a:ext cx="8922436" cy="730344"/>
          </a:xfrm>
          <a:prstGeom prst="rect">
            <a:avLst/>
          </a:prstGeom>
        </p:spPr>
        <p:txBody>
          <a:bodyPr>
            <a:normAutofit/>
          </a:bodyPr>
          <a:lstStyle>
            <a:lvl1pPr>
              <a:defRPr sz="2800" b="1">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pic>
        <p:nvPicPr>
          <p:cNvPr id="4"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xfrm>
            <a:off x="8737600" y="6356351"/>
            <a:ext cx="358411" cy="350660"/>
          </a:xfrm>
          <a:prstGeom prst="rect">
            <a:avLst/>
          </a:prstGeom>
        </p:spPr>
        <p:txBody>
          <a:bodyPr anchor="t"/>
          <a:lstStyle>
            <a:lvl1pPr algn="l">
              <a:defRPr sz="1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pic>
        <p:nvPicPr>
          <p:cNvPr id="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20" name="Shape 220"/>
          <p:cNvSpPr>
            <a:spLocks noGrp="1"/>
          </p:cNvSpPr>
          <p:nvPr>
            <p:ph type="title" hasCustomPrompt="1"/>
          </p:nvPr>
        </p:nvSpPr>
        <p:spPr>
          <a:xfrm>
            <a:off x="1524000" y="2917646"/>
            <a:ext cx="9144000" cy="744717"/>
          </a:xfrm>
          <a:prstGeom prst="rect">
            <a:avLst/>
          </a:prstGeom>
        </p:spPr>
        <p:txBody>
          <a:bodyPr anchor="b">
            <a:noAutofit/>
          </a:bodyPr>
          <a:lstStyle>
            <a:lvl1pPr algn="ctr">
              <a:defRPr sz="4400"/>
            </a:lvl1pPr>
          </a:lstStyle>
          <a:p>
            <a:r>
              <a:t>标题文本</a:t>
            </a:r>
          </a:p>
        </p:txBody>
      </p:sp>
      <p:sp>
        <p:nvSpPr>
          <p:cNvPr id="221" name="Shape 221"/>
          <p:cNvSpPr>
            <a:spLocks noGrp="1"/>
          </p:cNvSpPr>
          <p:nvPr>
            <p:ph type="body" sz="quarter" idx="1" hasCustomPrompt="1"/>
          </p:nvPr>
        </p:nvSpPr>
        <p:spPr>
          <a:xfrm>
            <a:off x="7329524" y="4554537"/>
            <a:ext cx="3338475" cy="458420"/>
          </a:xfrm>
          <a:prstGeom prst="rect">
            <a:avLst/>
          </a:prstGeom>
        </p:spPr>
        <p:txBody>
          <a:bodyPr>
            <a:normAutofit/>
          </a:bodyPr>
          <a:lstStyle>
            <a:lvl1pPr marL="0" indent="0" algn="r">
              <a:buSzTx/>
              <a:buFontTx/>
              <a:buNone/>
              <a:defRPr sz="20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fld id="{46E0ED07-AFB2-4B05-A42A-79FF6C8D88AE}" type="datetime2">
              <a:rPr lang="zh-CN" altLang="en-US" smtClean="0"/>
            </a:fld>
            <a:endParaRPr dirty="0"/>
          </a:p>
        </p:txBody>
      </p:sp>
      <p:sp>
        <p:nvSpPr>
          <p:cNvPr id="222" name="Shape 222"/>
          <p:cNvSpPr>
            <a:spLocks noGrp="1"/>
          </p:cNvSpPr>
          <p:nvPr>
            <p:ph type="sldNum" sz="quarter" idx="2"/>
          </p:nvPr>
        </p:nvSpPr>
        <p:spPr>
          <a:prstGeom prst="rect">
            <a:avLst/>
          </a:prstGeom>
        </p:spPr>
        <p:txBody>
          <a:bodyPr/>
          <a:lstStyle/>
          <a:p>
            <a:fld id="{86CB4B4D-7CA3-9044-876B-883B54F8677D}" type="slidenum">
              <a:rPr/>
            </a:fld>
            <a:endParaRPr/>
          </a:p>
        </p:txBody>
      </p:sp>
      <p:sp>
        <p:nvSpPr>
          <p:cNvPr id="5" name="Shape 239"/>
          <p:cNvSpPr/>
          <p:nvPr userDrawn="1"/>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6" name="Shape 240"/>
          <p:cNvSpPr/>
          <p:nvPr userDrawn="1"/>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241"/>
          <p:cNvSpPr/>
          <p:nvPr userDrawn="1"/>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241"/>
          <p:cNvSpPr/>
          <p:nvPr userDrawn="1"/>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241"/>
          <p:cNvSpPr/>
          <p:nvPr userDrawn="1"/>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pic>
        <p:nvPicPr>
          <p:cNvPr id="11" name="image6.pdf" descr="EMF 2.emf"/>
          <p:cNvPicPr>
            <a:picLocks noChangeAspect="1"/>
          </p:cNvPicPr>
          <p:nvPr userDrawn="1"/>
        </p:nvPicPr>
        <p:blipFill>
          <a:blip r:embed="rId2"/>
          <a:stretch>
            <a:fillRect/>
          </a:stretch>
        </p:blipFill>
        <p:spPr>
          <a:xfrm>
            <a:off x="3417419" y="728186"/>
            <a:ext cx="5357162" cy="1407622"/>
          </a:xfrm>
          <a:prstGeom prst="rect">
            <a:avLst/>
          </a:prstGeom>
          <a:ln w="12700">
            <a:miter lim="400000"/>
            <a:headEnd/>
            <a:tailEnd/>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8478978" y="6221731"/>
            <a:ext cx="258623" cy="269239"/>
          </a:xfrm>
          <a:prstGeom prst="rect">
            <a:avLst/>
          </a:prstGeom>
        </p:spPr>
        <p:txBody>
          <a:bodyPr/>
          <a:lstStyle/>
          <a:p>
            <a:fld id="{86CB4B4D-7CA3-9044-876B-883B54F8677D}" type="slidenum">
              <a:rPr/>
            </a:fld>
            <a:endParaRPr/>
          </a:p>
        </p:txBody>
      </p:sp>
      <p:grpSp>
        <p:nvGrpSpPr>
          <p:cNvPr id="3" name="Group 1488"/>
          <p:cNvGrpSpPr/>
          <p:nvPr userDrawn="1"/>
        </p:nvGrpSpPr>
        <p:grpSpPr>
          <a:xfrm>
            <a:off x="5262244" y="2030033"/>
            <a:ext cx="4993373" cy="2348998"/>
            <a:chOff x="0" y="0"/>
            <a:chExt cx="4993371" cy="2348996"/>
          </a:xfrm>
        </p:grpSpPr>
        <p:sp>
          <p:nvSpPr>
            <p:cNvPr id="4" name="Shape 1486"/>
            <p:cNvSpPr/>
            <p:nvPr/>
          </p:nvSpPr>
          <p:spPr>
            <a:xfrm>
              <a:off x="0" y="-1"/>
              <a:ext cx="4168139" cy="1513839"/>
            </a:xfrm>
            <a:prstGeom prst="rect">
              <a:avLst/>
            </a:prstGeom>
            <a:noFill/>
            <a:ln w="12700" cap="flat">
              <a:noFill/>
              <a:miter lim="400000"/>
            </a:ln>
            <a:effectLst/>
          </p:spPr>
          <p:txBody>
            <a:bodyPr wrap="none" lIns="45718" tIns="45718" rIns="45718" bIns="45718" numCol="1" anchor="t">
              <a:spAutoFit/>
            </a:bodyPr>
            <a:lstStyle>
              <a:lvl1pPr>
                <a:defRPr sz="8000" b="1">
                  <a:solidFill>
                    <a:srgbClr val="116FC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感谢观看</a:t>
              </a:r>
            </a:p>
          </p:txBody>
        </p:sp>
        <p:sp>
          <p:nvSpPr>
            <p:cNvPr id="5" name="Shape 1487"/>
            <p:cNvSpPr/>
            <p:nvPr/>
          </p:nvSpPr>
          <p:spPr>
            <a:xfrm>
              <a:off x="263068" y="1483408"/>
              <a:ext cx="4730305" cy="865589"/>
            </a:xfrm>
            <a:prstGeom prst="rect">
              <a:avLst/>
            </a:prstGeom>
            <a:noFill/>
            <a:ln w="12700" cap="flat">
              <a:noFill/>
              <a:miter lim="400000"/>
            </a:ln>
            <a:effectLst/>
          </p:spPr>
          <p:txBody>
            <a:bodyPr wrap="square" lIns="64493" tIns="64493" rIns="64493" bIns="64493" numCol="1" anchor="t">
              <a:spAutoFit/>
            </a:bodyPr>
            <a:lstStyle>
              <a:lvl1pPr>
                <a:defRPr sz="4800">
                  <a:solidFill>
                    <a:srgbClr val="0291DA"/>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THANK YOU</a:t>
              </a:r>
            </a:p>
          </p:txBody>
        </p:sp>
      </p:grpSp>
      <p:sp>
        <p:nvSpPr>
          <p:cNvPr id="6" name="Shape 1491"/>
          <p:cNvSpPr/>
          <p:nvPr userDrawn="1"/>
        </p:nvSpPr>
        <p:spPr>
          <a:xfrm>
            <a:off x="5344906" y="5534373"/>
            <a:ext cx="2699539" cy="1354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1492"/>
          <p:cNvSpPr/>
          <p:nvPr userDrawn="1"/>
        </p:nvSpPr>
        <p:spPr>
          <a:xfrm>
            <a:off x="9017254" y="3734449"/>
            <a:ext cx="6346750" cy="31850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1493"/>
          <p:cNvSpPr/>
          <p:nvPr userDrawn="1"/>
        </p:nvSpPr>
        <p:spPr>
          <a:xfrm>
            <a:off x="-636275" y="4075214"/>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009D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1493"/>
          <p:cNvSpPr/>
          <p:nvPr userDrawn="1"/>
        </p:nvSpPr>
        <p:spPr>
          <a:xfrm rot="5400000">
            <a:off x="-2476946" y="228525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0" name="Shape 1493"/>
          <p:cNvSpPr/>
          <p:nvPr userDrawn="1"/>
        </p:nvSpPr>
        <p:spPr>
          <a:xfrm rot="10800000">
            <a:off x="7227553" y="5522721"/>
            <a:ext cx="2637531" cy="132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1" name="文本框 5"/>
          <p:cNvSpPr txBox="1"/>
          <p:nvPr userDrawn="1"/>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pic>
        <p:nvPicPr>
          <p:cNvPr id="1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3" name="Shape 3"/>
          <p:cNvSpPr>
            <a:spLocks noGrp="1"/>
          </p:cNvSpPr>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3028950" y="4649685"/>
            <a:ext cx="6134100" cy="510539"/>
          </a:xfrm>
          <a:prstGeom prst="rect">
            <a:avLst/>
          </a:prstGeom>
          <a:ln w="12700">
            <a:miter lim="400000"/>
          </a:ln>
        </p:spPr>
        <p:txBody>
          <a:bodyPr lIns="45718" tIns="45718" rIns="45718" bIns="45718">
            <a:spAutoFit/>
          </a:bodyPr>
          <a:lstStyle>
            <a:lvl1pPr algn="ctr">
              <a:defRPr sz="24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 智慧 · 便捷 · 安全 · 高效 ·   </a:t>
            </a:r>
          </a:p>
        </p:txBody>
      </p:sp>
      <p:sp>
        <p:nvSpPr>
          <p:cNvPr id="239" name="Shape 239"/>
          <p:cNvSpPr/>
          <p:nvPr/>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0" name="Shape 240"/>
          <p:cNvSpPr/>
          <p:nvPr/>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1" name="Shape 241"/>
          <p:cNvSpPr/>
          <p:nvPr/>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5" name="Shape 241"/>
          <p:cNvSpPr/>
          <p:nvPr/>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16" name="Shape 241"/>
          <p:cNvSpPr/>
          <p:nvPr/>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2" name="标题 1"/>
          <p:cNvSpPr>
            <a:spLocks noGrp="1"/>
          </p:cNvSpPr>
          <p:nvPr>
            <p:ph type="title"/>
          </p:nvPr>
        </p:nvSpPr>
        <p:spPr>
          <a:xfrm>
            <a:off x="2487930" y="2520950"/>
            <a:ext cx="7579360" cy="987425"/>
          </a:xfrm>
        </p:spPr>
        <p:txBody>
          <a:bodyPr/>
          <a:lstStyle/>
          <a:p>
            <a:pPr>
              <a:lnSpc>
                <a:spcPct val="120000"/>
              </a:lnSpc>
            </a:pPr>
            <a:r>
              <a:rPr lang="en-US" altLang="zh-CN" dirty="0"/>
              <a:t>redis</a:t>
            </a:r>
            <a:r>
              <a:rPr lang="zh-CN" altLang="en-US" dirty="0"/>
              <a:t>之多机数据库实现</a:t>
            </a:r>
            <a:endParaRPr lang="zh-CN" altLang="en-US" dirty="0"/>
          </a:p>
        </p:txBody>
      </p:sp>
      <p:sp>
        <p:nvSpPr>
          <p:cNvPr id="3" name="文本占位符 2"/>
          <p:cNvSpPr>
            <a:spLocks noGrp="1"/>
          </p:cNvSpPr>
          <p:nvPr>
            <p:ph type="body" sz="quarter" idx="1"/>
          </p:nvPr>
        </p:nvSpPr>
        <p:spPr>
          <a:xfrm>
            <a:off x="7520024" y="5296217"/>
            <a:ext cx="3338475" cy="458420"/>
          </a:xfrm>
        </p:spPr>
        <p:txBody>
          <a:bodyPr/>
          <a:lstStyle/>
          <a:p>
            <a:endParaRPr lang="zh-CN" altLang="en-US" dirty="0"/>
          </a:p>
        </p:txBody>
      </p:sp>
      <p:sp>
        <p:nvSpPr>
          <p:cNvPr id="5" name="文本框 4"/>
          <p:cNvSpPr txBox="1"/>
          <p:nvPr/>
        </p:nvSpPr>
        <p:spPr>
          <a:xfrm>
            <a:off x="9404985" y="4873625"/>
            <a:ext cx="9302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赵志强</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 </a:t>
            </a:r>
            <a:r>
              <a:rPr kumimoji="0" lang="zh-CN" altLang="en-US" sz="1800" b="0" i="0" u="none" strike="noStrike" cap="none" spc="0" normalizeH="0" baseline="0">
                <a:ln>
                  <a:noFill/>
                </a:ln>
                <a:solidFill>
                  <a:srgbClr val="000000"/>
                </a:solidFill>
                <a:effectLst/>
                <a:uFillTx/>
                <a:latin typeface="+mn-lt"/>
                <a:ea typeface="+mn-ea"/>
                <a:cs typeface="+mn-cs"/>
                <a:sym typeface="Helvetica"/>
              </a:rPr>
              <a:t>部分重</a:t>
            </a:r>
            <a:r>
              <a:rPr kumimoji="0" lang="zh-CN" altLang="en-US" sz="1800" b="0" i="0" u="none" strike="noStrike" cap="none" spc="0" normalizeH="0" baseline="0">
                <a:ln>
                  <a:noFill/>
                </a:ln>
                <a:solidFill>
                  <a:srgbClr val="000000"/>
                </a:solidFill>
                <a:effectLst/>
                <a:uFillTx/>
                <a:latin typeface="+mn-lt"/>
                <a:ea typeface="+mn-ea"/>
                <a:cs typeface="+mn-cs"/>
                <a:sym typeface="Helvetica"/>
              </a:rPr>
              <a:t>同步</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新版复制解决了旧版复制功能在处理断线重复制情况时的低效问题，使用PSYNC替代SYNC命令来执行复制的同步工作。PSYNC命令具有完整重同步和部分重同步，完整重同步与sync类似，部分重同步如下：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581400" y="2828290"/>
            <a:ext cx="5029200" cy="2809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2.3.1 复制偏移量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395345" y="2299970"/>
            <a:ext cx="5400675" cy="2257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2.3.2 复制积压缓冲区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复制积压缓冲区是由主服务器维护的一个固定长度先进先出队列，默认大小为1MB。</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3286125" y="2564765"/>
            <a:ext cx="5619750" cy="29813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2.3.3 PSYNC实现流程</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166745" y="1551305"/>
            <a:ext cx="5857875" cy="4600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 </a:t>
            </a:r>
            <a:r>
              <a:rPr kumimoji="0" lang="zh-CN" altLang="en-US" sz="1800" b="0" i="0" u="none" strike="noStrike" cap="none" spc="0" normalizeH="0" baseline="0">
                <a:ln>
                  <a:noFill/>
                </a:ln>
                <a:solidFill>
                  <a:srgbClr val="000000"/>
                </a:solidFill>
                <a:effectLst/>
                <a:uFillTx/>
                <a:latin typeface="+mn-lt"/>
                <a:ea typeface="+mn-ea"/>
                <a:cs typeface="+mn-cs"/>
                <a:sym typeface="Helvetica"/>
              </a:rPr>
              <a:t>心跳检测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从服务器默认以每秒一次的频率向主服务器发送命令：</a:t>
            </a:r>
            <a:r>
              <a:rPr kumimoji="0" lang="en-US" altLang="zh-CN" sz="1800" b="0" i="0" u="none" strike="noStrike" cap="none" spc="0" normalizeH="0" baseline="0">
                <a:ln>
                  <a:noFill/>
                </a:ln>
                <a:solidFill>
                  <a:srgbClr val="000000"/>
                </a:solidFill>
                <a:effectLst/>
                <a:uFillTx/>
                <a:latin typeface="+mn-lt"/>
                <a:ea typeface="+mn-ea"/>
                <a:cs typeface="+mn-cs"/>
                <a:sym typeface="Helvetica"/>
              </a:rPr>
              <a:t>REPLCONF ACK &lt;replication_offset&gt;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1）检测主从服务器的网络连接状态 </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2）辅助实现min-slaves，防止主服务器在不安全的情况下执行写命令</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3）检测命令丢失</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3" name="Group 903"/>
          <p:cNvGrpSpPr/>
          <p:nvPr/>
        </p:nvGrpSpPr>
        <p:grpSpPr>
          <a:xfrm>
            <a:off x="1817663" y="2413327"/>
            <a:ext cx="8722067" cy="2305685"/>
            <a:chOff x="0" y="-189091"/>
            <a:chExt cx="8722066" cy="2305684"/>
          </a:xfrm>
        </p:grpSpPr>
        <p:sp>
          <p:nvSpPr>
            <p:cNvPr id="900" name="Shape 900"/>
            <p:cNvSpPr/>
            <p:nvPr/>
          </p:nvSpPr>
          <p:spPr>
            <a:xfrm>
              <a:off x="0" y="206261"/>
              <a:ext cx="7912283" cy="1551058"/>
            </a:xfrm>
            <a:prstGeom prst="rect">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1" name="Shape 901"/>
            <p:cNvSpPr/>
            <p:nvPr/>
          </p:nvSpPr>
          <p:spPr>
            <a:xfrm rot="5400000">
              <a:off x="7475373" y="567134"/>
              <a:ext cx="1683600" cy="809785"/>
            </a:xfrm>
            <a:prstGeom prst="triangle">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2" name="Shape 902"/>
            <p:cNvSpPr/>
            <p:nvPr/>
          </p:nvSpPr>
          <p:spPr>
            <a:xfrm>
              <a:off x="5181665" y="-189091"/>
              <a:ext cx="1410970" cy="2305684"/>
            </a:xfrm>
            <a:prstGeom prst="rect">
              <a:avLst/>
            </a:prstGeom>
            <a:solidFill>
              <a:srgbClr val="7CCA62"/>
            </a:solidFill>
            <a:ln w="9525" cap="flat">
              <a:solidFill>
                <a:srgbClr val="7CCA62"/>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endParaRPr lang="en-US" altLang="zh-CN">
                <a:sym typeface="+mn-ea"/>
              </a:endParaRPr>
            </a:p>
            <a:p>
              <a:pPr algn="l"/>
              <a:r>
                <a:rPr lang="zh-CN" altLang="en-US"/>
                <a:t>哨兵</a:t>
              </a:r>
              <a:endParaRPr lang="zh-CN" altLang="en-US"/>
            </a:p>
            <a:p>
              <a:pPr algn="l"/>
              <a:endParaRPr lang="zh-CN">
                <a:sym typeface="+mn-ea"/>
              </a:endParaRPr>
            </a:p>
          </p:txBody>
        </p:sp>
      </p:grpSp>
      <p:grpSp>
        <p:nvGrpSpPr>
          <p:cNvPr id="908" name="Group 908"/>
          <p:cNvGrpSpPr/>
          <p:nvPr/>
        </p:nvGrpSpPr>
        <p:grpSpPr>
          <a:xfrm>
            <a:off x="2081803" y="1831085"/>
            <a:ext cx="3493225" cy="3493225"/>
            <a:chOff x="0" y="0"/>
            <a:chExt cx="3493223" cy="3493223"/>
          </a:xfrm>
        </p:grpSpPr>
        <p:sp>
          <p:nvSpPr>
            <p:cNvPr id="904" name="Shape 904"/>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5" name="Shape 905"/>
            <p:cNvSpPr/>
            <p:nvPr/>
          </p:nvSpPr>
          <p:spPr>
            <a:xfrm>
              <a:off x="585897" y="582641"/>
              <a:ext cx="2321437" cy="2321437"/>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6" name="Shape 906"/>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907" name="Shape 907"/>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03</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哨兵</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Sentinel（哨兵）是redis的高可用（high avaliability）解决方案：由一个或多个Sentinel实例组成的Sentinel系统可以监视任意多个主服务器，以及这些主服务器属下的所有从服务器，当主服务器下线，自动升级一个从服务器为主服务器，代替已下线服务器接受命令。</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663950" y="2823210"/>
            <a:ext cx="4694555" cy="36925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2028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 </a:t>
            </a:r>
            <a:r>
              <a:rPr kumimoji="0" lang="zh-CN" altLang="en-US" sz="1800" b="0" i="0" u="none" strike="noStrike" cap="none" spc="0" normalizeH="0" baseline="0">
                <a:ln>
                  <a:noFill/>
                </a:ln>
                <a:solidFill>
                  <a:srgbClr val="000000"/>
                </a:solidFill>
                <a:effectLst/>
                <a:uFillTx/>
                <a:latin typeface="+mn-lt"/>
                <a:ea typeface="+mn-ea"/>
                <a:cs typeface="+mn-cs"/>
                <a:sym typeface="Helvetica"/>
              </a:rPr>
              <a:t>检测</a:t>
            </a:r>
            <a:r>
              <a:rPr kumimoji="0" lang="zh-CN" altLang="en-US" sz="1800" b="0" i="0" u="none" strike="noStrike" cap="none" spc="0" normalizeH="0" baseline="0">
                <a:ln>
                  <a:noFill/>
                </a:ln>
                <a:solidFill>
                  <a:srgbClr val="000000"/>
                </a:solidFill>
                <a:effectLst/>
                <a:uFillTx/>
                <a:latin typeface="+mn-lt"/>
                <a:ea typeface="+mn-ea"/>
                <a:cs typeface="+mn-cs"/>
                <a:sym typeface="Helvetica"/>
              </a:rPr>
              <a:t>主观</a:t>
            </a:r>
            <a:r>
              <a:rPr kumimoji="0" lang="zh-CN" altLang="en-US" sz="1800" b="0" i="0" u="none" strike="noStrike" cap="none" spc="0" normalizeH="0" baseline="0">
                <a:ln>
                  <a:noFill/>
                </a:ln>
                <a:solidFill>
                  <a:srgbClr val="000000"/>
                </a:solidFill>
                <a:effectLst/>
                <a:uFillTx/>
                <a:latin typeface="+mn-lt"/>
                <a:ea typeface="+mn-ea"/>
                <a:cs typeface="+mn-cs"/>
                <a:sym typeface="Helvetica"/>
              </a:rPr>
              <a:t>下线状态</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Sentinel每秒向与之创建了命令连接的实例发送PING命令，并通过回复来判断实例是否在线。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如果一个实例在down-after-milliseconds毫秒内，连续向Sentinel返回无效回复，那么Sentinel会修改这个实例结构，表示该实例已主观下线。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4064635" y="2901950"/>
            <a:ext cx="3893820" cy="35782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a:t>
            </a:r>
            <a:r>
              <a:rPr kumimoji="0" lang="zh-CN" altLang="en-US" sz="1800" b="0" i="0" u="none" strike="noStrike" cap="none" spc="0" normalizeH="0" baseline="0">
                <a:ln>
                  <a:noFill/>
                </a:ln>
                <a:solidFill>
                  <a:srgbClr val="000000"/>
                </a:solidFill>
                <a:effectLst/>
                <a:uFillTx/>
                <a:latin typeface="+mn-lt"/>
                <a:ea typeface="+mn-ea"/>
                <a:cs typeface="+mn-cs"/>
                <a:sym typeface="Helvetica"/>
              </a:rPr>
              <a:t>检测</a:t>
            </a:r>
            <a:r>
              <a:rPr kumimoji="0" lang="zh-CN" altLang="en-US" sz="1800" b="0" i="0" u="none" strike="noStrike" cap="none" spc="0" normalizeH="0" baseline="0">
                <a:ln>
                  <a:noFill/>
                </a:ln>
                <a:solidFill>
                  <a:srgbClr val="000000"/>
                </a:solidFill>
                <a:effectLst/>
                <a:uFillTx/>
                <a:latin typeface="+mn-lt"/>
                <a:ea typeface="+mn-ea"/>
                <a:cs typeface="+mn-cs"/>
                <a:sym typeface="Helvetica"/>
              </a:rPr>
              <a:t>客</a:t>
            </a:r>
            <a:r>
              <a:rPr kumimoji="0" lang="zh-CN" altLang="en-US" sz="1800" b="0" i="0" u="none" strike="noStrike" cap="none" spc="0" normalizeH="0" baseline="0">
                <a:ln>
                  <a:noFill/>
                </a:ln>
                <a:solidFill>
                  <a:srgbClr val="000000"/>
                </a:solidFill>
                <a:effectLst/>
                <a:uFillTx/>
                <a:latin typeface="+mn-lt"/>
                <a:ea typeface="+mn-ea"/>
                <a:cs typeface="+mn-cs"/>
                <a:sym typeface="Helvetica"/>
              </a:rPr>
              <a:t>观</a:t>
            </a:r>
            <a:r>
              <a:rPr kumimoji="0" lang="zh-CN" altLang="en-US" sz="1800" b="0" i="0" u="none" strike="noStrike" cap="none" spc="0" normalizeH="0" baseline="0">
                <a:ln>
                  <a:noFill/>
                </a:ln>
                <a:solidFill>
                  <a:srgbClr val="000000"/>
                </a:solidFill>
                <a:effectLst/>
                <a:uFillTx/>
                <a:latin typeface="+mn-lt"/>
                <a:ea typeface="+mn-ea"/>
                <a:cs typeface="+mn-cs"/>
                <a:sym typeface="Helvetica"/>
              </a:rPr>
              <a:t>下线状态</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Sentinel使用命令：SENTINEL is-master-down-by-addr &lt;ip&gt; &lt;port&gt; &lt;current_epoch&gt; &lt;runid&gt; 询问其他Sentinel是否同意主服务器下线；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目标Sentinel会分析并取出命令请求中包含的各个参数，检查主服务器是否已下线，然后向源Sentinel返回一个包含三个参数的Multi Bulk回复；</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根据其他Sentinel发回的命令回复，Sentinel将统计其他Sentinel同意主服务器已下线的数量，当该数量达到配置指定的参数时，Sentinel会将主服务器实例结构的flags属性SRI_O_DOWN打开，表示主服务器已经下线。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a:t>
            </a:r>
            <a:r>
              <a:rPr kumimoji="0" lang="zh-CN" altLang="en-US" sz="1800" b="0" i="0" u="none" strike="noStrike" cap="none" spc="0" normalizeH="0" baseline="0">
                <a:ln>
                  <a:noFill/>
                </a:ln>
                <a:solidFill>
                  <a:srgbClr val="000000"/>
                </a:solidFill>
                <a:effectLst/>
                <a:uFillTx/>
                <a:latin typeface="+mn-lt"/>
                <a:ea typeface="+mn-ea"/>
                <a:cs typeface="+mn-cs"/>
                <a:sym typeface="Helvetica"/>
              </a:rPr>
              <a:t>选举领头</a:t>
            </a:r>
            <a:r>
              <a:rPr kumimoji="0" lang="en-US" altLang="zh-CN" sz="1800" b="0" i="0" u="none" strike="noStrike" cap="none" spc="0" normalizeH="0" baseline="0">
                <a:ln>
                  <a:noFill/>
                </a:ln>
                <a:solidFill>
                  <a:srgbClr val="000000"/>
                </a:solidFill>
                <a:effectLst/>
                <a:uFillTx/>
                <a:latin typeface="+mn-lt"/>
                <a:ea typeface="+mn-ea"/>
                <a:cs typeface="+mn-cs"/>
                <a:sym typeface="Helvetica"/>
              </a:rPr>
              <a:t>S</a:t>
            </a:r>
            <a:r>
              <a:rPr kumimoji="0" lang="en-US" altLang="zh-CN" sz="1800" b="0" i="0" u="none" strike="noStrike" cap="none" spc="0" normalizeH="0" baseline="0">
                <a:ln>
                  <a:noFill/>
                </a:ln>
                <a:solidFill>
                  <a:srgbClr val="000000"/>
                </a:solidFill>
                <a:effectLst/>
                <a:uFillTx/>
                <a:latin typeface="+mn-lt"/>
                <a:ea typeface="+mn-ea"/>
                <a:cs typeface="+mn-cs"/>
                <a:sym typeface="Helvetica"/>
              </a:rPr>
              <a:t>entinel</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当一个master被标为客观下线时，监视这个服务器的各个sentinel会协商选举出一个leader，由leader执行故障转移。</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2505075" y="2410460"/>
            <a:ext cx="7181850" cy="38004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820" y="1226185"/>
            <a:ext cx="978916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redis</a:t>
            </a:r>
            <a:r>
              <a:rPr kumimoji="0" lang="zh-CN" altLang="en-US" sz="1800" b="0" i="0" u="none" strike="noStrike" cap="none" spc="0" normalizeH="0" baseline="0">
                <a:ln>
                  <a:noFill/>
                </a:ln>
                <a:solidFill>
                  <a:srgbClr val="000000"/>
                </a:solidFill>
                <a:effectLst/>
                <a:uFillTx/>
                <a:latin typeface="+mn-lt"/>
                <a:ea typeface="+mn-ea"/>
                <a:cs typeface="+mn-cs"/>
                <a:sym typeface="Helvetica"/>
              </a:rPr>
              <a:t>有几种集群策略？</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：项目中用到哪些？</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：实现原理是什么？</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a:t>
            </a:r>
            <a:r>
              <a:rPr kumimoji="0" lang="zh-CN" altLang="en-US" sz="1800" b="0" i="0" u="none" strike="noStrike" cap="none" spc="0" normalizeH="0" baseline="0">
                <a:ln>
                  <a:noFill/>
                </a:ln>
                <a:solidFill>
                  <a:srgbClr val="000000"/>
                </a:solidFill>
                <a:effectLst/>
                <a:uFillTx/>
                <a:latin typeface="+mn-lt"/>
                <a:ea typeface="+mn-ea"/>
                <a:cs typeface="+mn-cs"/>
                <a:sym typeface="Helvetica"/>
              </a:rPr>
              <a:t>选举领头</a:t>
            </a:r>
            <a:r>
              <a:rPr kumimoji="0" lang="en-US" altLang="zh-CN" sz="1800" b="0" i="0" u="none" strike="noStrike" cap="none" spc="0" normalizeH="0" baseline="0">
                <a:ln>
                  <a:noFill/>
                </a:ln>
                <a:solidFill>
                  <a:srgbClr val="000000"/>
                </a:solidFill>
                <a:effectLst/>
                <a:uFillTx/>
                <a:latin typeface="+mn-lt"/>
                <a:ea typeface="+mn-ea"/>
                <a:cs typeface="+mn-cs"/>
                <a:sym typeface="Helvetica"/>
              </a:rPr>
              <a:t>S</a:t>
            </a:r>
            <a:r>
              <a:rPr kumimoji="0" lang="en-US" altLang="zh-CN" sz="1800" b="0" i="0" u="none" strike="noStrike" cap="none" spc="0" normalizeH="0" baseline="0">
                <a:ln>
                  <a:noFill/>
                </a:ln>
                <a:solidFill>
                  <a:srgbClr val="000000"/>
                </a:solidFill>
                <a:effectLst/>
                <a:uFillTx/>
                <a:latin typeface="+mn-lt"/>
                <a:ea typeface="+mn-ea"/>
                <a:cs typeface="+mn-cs"/>
                <a:sym typeface="Helvetica"/>
              </a:rPr>
              <a:t>entinel</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2505075" y="1534795"/>
            <a:ext cx="7181850" cy="5124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3.4 </a:t>
            </a:r>
            <a:r>
              <a:rPr kumimoji="0" lang="zh-CN" altLang="en-US" sz="1800" b="0" i="0" u="none" strike="noStrike" cap="none" spc="0" normalizeH="0" baseline="0">
                <a:ln>
                  <a:noFill/>
                </a:ln>
                <a:solidFill>
                  <a:srgbClr val="000000"/>
                </a:solidFill>
                <a:effectLst/>
                <a:uFillTx/>
                <a:latin typeface="+mn-lt"/>
                <a:ea typeface="+mn-ea"/>
                <a:cs typeface="+mn-cs"/>
                <a:sym typeface="Helvetica"/>
              </a:rPr>
              <a:t>故障转移</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1）选出新的主服务器(依次排除下线或断线的-&gt;最近5s内没有回复领头Sentinel的INFO命令的-&gt;与已下线主服务器连接断开超过down-after-milliseconds*10的-&gt;优先级-&gt;复制偏移量-&gt;运行ID)；</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2）修改从服务器的复制目标；</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3）将旧的主服务器变为从服务器。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7" name="Group 1217"/>
          <p:cNvGrpSpPr/>
          <p:nvPr/>
        </p:nvGrpSpPr>
        <p:grpSpPr>
          <a:xfrm>
            <a:off x="1817663" y="2732645"/>
            <a:ext cx="8722067" cy="1683601"/>
            <a:chOff x="0" y="130227"/>
            <a:chExt cx="8722066" cy="1683600"/>
          </a:xfrm>
        </p:grpSpPr>
        <p:sp>
          <p:nvSpPr>
            <p:cNvPr id="1214" name="Shape 1214"/>
            <p:cNvSpPr/>
            <p:nvPr/>
          </p:nvSpPr>
          <p:spPr>
            <a:xfrm>
              <a:off x="0" y="206261"/>
              <a:ext cx="7912283" cy="1551058"/>
            </a:xfrm>
            <a:prstGeom prst="rect">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5" name="Shape 1215"/>
            <p:cNvSpPr/>
            <p:nvPr/>
          </p:nvSpPr>
          <p:spPr>
            <a:xfrm rot="5400000">
              <a:off x="7475373" y="567134"/>
              <a:ext cx="1683600" cy="809785"/>
            </a:xfrm>
            <a:prstGeom prst="triangle">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6" name="Shape 1216"/>
            <p:cNvSpPr/>
            <p:nvPr/>
          </p:nvSpPr>
          <p:spPr>
            <a:xfrm>
              <a:off x="4468560" y="591324"/>
              <a:ext cx="1410970" cy="828675"/>
            </a:xfrm>
            <a:prstGeom prst="rect">
              <a:avLst/>
            </a:prstGeom>
            <a:solidFill>
              <a:srgbClr val="0BD0D9"/>
            </a:solidFill>
            <a:ln w="9525" cap="flat">
              <a:solidFill>
                <a:srgbClr val="0BD0D9"/>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集群</a:t>
              </a:r>
              <a:endParaRPr lang="zh-CN" altLang="en-US">
                <a:sym typeface="+mn-ea"/>
              </a:endParaRPr>
            </a:p>
          </p:txBody>
        </p:sp>
      </p:grpSp>
      <p:grpSp>
        <p:nvGrpSpPr>
          <p:cNvPr id="1222" name="Group 1222"/>
          <p:cNvGrpSpPr/>
          <p:nvPr/>
        </p:nvGrpSpPr>
        <p:grpSpPr>
          <a:xfrm>
            <a:off x="2081803" y="1831085"/>
            <a:ext cx="3493225" cy="3493225"/>
            <a:chOff x="0" y="0"/>
            <a:chExt cx="3493223" cy="3493223"/>
          </a:xfrm>
        </p:grpSpPr>
        <p:sp>
          <p:nvSpPr>
            <p:cNvPr id="1218" name="Shape 12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9" name="Shape 1219"/>
            <p:cNvSpPr/>
            <p:nvPr/>
          </p:nvSpPr>
          <p:spPr>
            <a:xfrm>
              <a:off x="585897" y="582641"/>
              <a:ext cx="2321437" cy="2321437"/>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20" name="Shape 12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1221" name="Shape 12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04</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集群</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a:sym typeface="Helvetica"/>
              </a:rPr>
              <a:t>Redis</a:t>
            </a:r>
            <a:r>
              <a:rPr lang="zh-CN" altLang="en-US">
                <a:sym typeface="Helvetica"/>
              </a:rPr>
              <a:t>集群是</a:t>
            </a:r>
            <a:r>
              <a:rPr lang="en-US" altLang="zh-CN">
                <a:sym typeface="Helvetica"/>
              </a:rPr>
              <a:t>R</a:t>
            </a:r>
            <a:r>
              <a:rPr lang="zh-CN" altLang="en-US">
                <a:sym typeface="Helvetica"/>
              </a:rPr>
              <a:t>edis提供的分布式数据库方案，集群通过分片（</a:t>
            </a:r>
            <a:r>
              <a:rPr lang="en-US" altLang="zh-CN">
                <a:sym typeface="Helvetica"/>
              </a:rPr>
              <a:t>sharding</a:t>
            </a:r>
            <a:r>
              <a:rPr lang="zh-CN" altLang="en-US">
                <a:sym typeface="Helvetica"/>
              </a:rPr>
              <a:t>）来进行数据共享，并提供复制和故障转移功能。</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3761105" y="2388870"/>
            <a:ext cx="4912995" cy="3935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4.1 </a:t>
            </a:r>
            <a:r>
              <a:rPr kumimoji="0" lang="zh-CN" altLang="en-US" sz="1800" b="0" i="0" u="none" strike="noStrike" cap="none" spc="0" normalizeH="0" baseline="0">
                <a:ln>
                  <a:noFill/>
                </a:ln>
                <a:solidFill>
                  <a:srgbClr val="000000"/>
                </a:solidFill>
                <a:effectLst/>
                <a:uFillTx/>
                <a:latin typeface="+mn-lt"/>
                <a:ea typeface="+mn-ea"/>
                <a:cs typeface="+mn-cs"/>
                <a:sym typeface="Helvetica"/>
              </a:rPr>
              <a:t>槽指派</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集群模式下，整个数据库被划分为16384个槽，每个键占用其中的一个槽，每个节点可以处理0个或多个槽。只有当所有的槽都有节点在处理时，集群才处于上线状态。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2239010" y="2896870"/>
            <a:ext cx="7877175" cy="31908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4.2 </a:t>
            </a:r>
            <a:r>
              <a:rPr kumimoji="0" lang="zh-CN" altLang="en-US" sz="1800" b="0" i="0" u="none" strike="noStrike" cap="none" spc="0" normalizeH="0" baseline="0">
                <a:ln>
                  <a:noFill/>
                </a:ln>
                <a:solidFill>
                  <a:srgbClr val="000000"/>
                </a:solidFill>
                <a:effectLst/>
                <a:uFillTx/>
                <a:latin typeface="+mn-lt"/>
                <a:ea typeface="+mn-ea"/>
                <a:cs typeface="+mn-cs"/>
                <a:sym typeface="Helvetica"/>
              </a:rPr>
              <a:t>在集群中执行命令</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在对数据库中的16384个槽都进行了指派之后，集群会进入上线状态，这时客户端就可以向集群中的节点发送数据命令了。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2858135" y="2533015"/>
            <a:ext cx="6638925"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4.3 </a:t>
            </a:r>
            <a:r>
              <a:rPr kumimoji="0" lang="zh-CN" altLang="en-US" sz="1800" b="0" i="0" u="none" strike="noStrike" cap="none" spc="0" normalizeH="0" baseline="0">
                <a:ln>
                  <a:noFill/>
                </a:ln>
                <a:solidFill>
                  <a:srgbClr val="000000"/>
                </a:solidFill>
                <a:effectLst/>
                <a:uFillTx/>
                <a:latin typeface="+mn-lt"/>
                <a:ea typeface="+mn-ea"/>
                <a:cs typeface="+mn-cs"/>
                <a:sym typeface="Helvetica"/>
              </a:rPr>
              <a:t>重新分片</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Redis集群的重新分片操作可以将任意数量已经指派给某个源节点的槽改为指派给另一个目标节点，并且相关槽所属的键值对也会从源节点移动到目标节点。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4425950" y="2533015"/>
            <a:ext cx="3171825" cy="3752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4.4 </a:t>
            </a:r>
            <a:r>
              <a:rPr kumimoji="0" lang="zh-CN" altLang="en-US" sz="1800" b="0" i="0" u="none" strike="noStrike" cap="none" spc="0" normalizeH="0" baseline="0">
                <a:ln>
                  <a:noFill/>
                </a:ln>
                <a:solidFill>
                  <a:srgbClr val="000000"/>
                </a:solidFill>
                <a:effectLst/>
                <a:uFillTx/>
                <a:latin typeface="+mn-lt"/>
                <a:ea typeface="+mn-ea"/>
                <a:cs typeface="+mn-cs"/>
                <a:sym typeface="Helvetica"/>
              </a:rPr>
              <a:t>复制与故障转移</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Redis集群中的节点分为主节点和从节点，其中主节点用于处理槽，而从节点主要用于复制某个主节点，并在被复制的主节点下线时，代替下线主节点继续处理命令请求。</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1038225" y="2672715"/>
            <a:ext cx="2667000" cy="3419475"/>
          </a:xfrm>
          <a:prstGeom prst="rect">
            <a:avLst/>
          </a:prstGeom>
        </p:spPr>
      </p:pic>
      <p:pic>
        <p:nvPicPr>
          <p:cNvPr id="3" name="图片 2"/>
          <p:cNvPicPr>
            <a:picLocks noChangeAspect="1"/>
          </p:cNvPicPr>
          <p:nvPr/>
        </p:nvPicPr>
        <p:blipFill>
          <a:blip r:embed="rId2"/>
          <a:stretch>
            <a:fillRect/>
          </a:stretch>
        </p:blipFill>
        <p:spPr>
          <a:xfrm>
            <a:off x="4189095" y="2672715"/>
            <a:ext cx="2667000" cy="3009900"/>
          </a:xfrm>
          <a:prstGeom prst="rect">
            <a:avLst/>
          </a:prstGeom>
        </p:spPr>
      </p:pic>
      <p:pic>
        <p:nvPicPr>
          <p:cNvPr id="4" name="图片 3"/>
          <p:cNvPicPr>
            <a:picLocks noChangeAspect="1"/>
          </p:cNvPicPr>
          <p:nvPr/>
        </p:nvPicPr>
        <p:blipFill>
          <a:blip r:embed="rId3"/>
          <a:stretch>
            <a:fillRect/>
          </a:stretch>
        </p:blipFill>
        <p:spPr>
          <a:xfrm>
            <a:off x="7350125" y="2672715"/>
            <a:ext cx="4029075" cy="3000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4.4.1 </a:t>
            </a:r>
            <a:r>
              <a:rPr kumimoji="0" lang="zh-CN" altLang="en-US" sz="1800" b="0" i="0" u="none" strike="noStrike" cap="none" spc="0" normalizeH="0" baseline="0">
                <a:ln>
                  <a:noFill/>
                </a:ln>
                <a:solidFill>
                  <a:srgbClr val="000000"/>
                </a:solidFill>
                <a:effectLst/>
                <a:uFillTx/>
                <a:latin typeface="+mn-lt"/>
                <a:ea typeface="+mn-ea"/>
                <a:cs typeface="+mn-cs"/>
                <a:sym typeface="Helvetica"/>
              </a:rPr>
              <a:t>故障检测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集群中的每个节点都会定期向其他节点发送PING消息,如果未在规定时间接收到PONG消息,那么就将该节点标记为疑似下线(PFAIL)。半数以上负责处理槽的主节点都将某节点标识为疑似下线,就把该节点标记为下线（FAIL），并向集群广播一条FAIL的消息，收到该消息的节点立刻也把该节点标记为已下线。</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4519930" y="2651760"/>
            <a:ext cx="3152775" cy="39814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4.4.2 </a:t>
            </a:r>
            <a:r>
              <a:rPr kumimoji="0" lang="zh-CN" altLang="en-US" sz="1800" b="0" i="0" u="none" strike="noStrike" cap="none" spc="0" normalizeH="0" baseline="0">
                <a:ln>
                  <a:noFill/>
                </a:ln>
                <a:solidFill>
                  <a:srgbClr val="000000"/>
                </a:solidFill>
                <a:effectLst/>
                <a:uFillTx/>
                <a:latin typeface="+mn-lt"/>
                <a:ea typeface="+mn-ea"/>
                <a:cs typeface="+mn-cs"/>
                <a:sym typeface="Helvetica"/>
              </a:rPr>
              <a:t>选举新的主节点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主节点才有投票权，这个过程与选领头Sentinel的方法非常相似。两者都是基于Raft算法的领头选举方法实现的。</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4010543" y="680757"/>
            <a:ext cx="4170992" cy="878839"/>
          </a:xfrm>
          <a:prstGeom prst="rect">
            <a:avLst/>
          </a:prstGeom>
          <a:ln w="12700">
            <a:miter lim="400000"/>
          </a:ln>
        </p:spPr>
        <p:txBody>
          <a:bodyPr wrap="none" lIns="45718" tIns="45718" rIns="45718" bIns="45718">
            <a:spAutoFit/>
          </a:bodyPr>
          <a:lstStyle/>
          <a:p>
            <a:pPr algn="ctr">
              <a:defRPr sz="4400"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目录 </a:t>
            </a:r>
            <a:r>
              <a:rPr sz="4000" b="0"/>
              <a:t>CONTENTS</a:t>
            </a:r>
            <a:endParaRPr sz="4000" b="0"/>
          </a:p>
        </p:txBody>
      </p:sp>
      <p:sp>
        <p:nvSpPr>
          <p:cNvPr id="245" name="Shape 245"/>
          <p:cNvSpPr/>
          <p:nvPr/>
        </p:nvSpPr>
        <p:spPr>
          <a:xfrm>
            <a:off x="1292879" y="2430769"/>
            <a:ext cx="1521937" cy="1521937"/>
          </a:xfrm>
          <a:prstGeom prst="ellipse">
            <a:avLst/>
          </a:prstGeom>
          <a:solidFill>
            <a:srgbClr val="0B5395"/>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58" name="Group 258"/>
          <p:cNvGrpSpPr/>
          <p:nvPr/>
        </p:nvGrpSpPr>
        <p:grpSpPr>
          <a:xfrm>
            <a:off x="1119258" y="2257145"/>
            <a:ext cx="1868079" cy="1868080"/>
            <a:chOff x="0" y="0"/>
            <a:chExt cx="1868078" cy="1868078"/>
          </a:xfrm>
        </p:grpSpPr>
        <p:sp>
          <p:nvSpPr>
            <p:cNvPr id="246" name="Shape 246"/>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7" name="Shape 247"/>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8" name="Shape 248"/>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9" name="Shape 249"/>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0" name="Shape 250"/>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1" name="Shape 251"/>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2" name="Shape 252"/>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3" name="Shape 253"/>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4" name="Shape 254"/>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5" name="Shape 255"/>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6" name="Shape 256"/>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7" name="Shape 257"/>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59" name="Shape 259"/>
          <p:cNvSpPr/>
          <p:nvPr/>
        </p:nvSpPr>
        <p:spPr>
          <a:xfrm>
            <a:off x="3973857" y="2430769"/>
            <a:ext cx="1521937" cy="1521937"/>
          </a:xfrm>
          <a:prstGeom prst="ellipse">
            <a:avLst/>
          </a:prstGeom>
          <a:solidFill>
            <a:srgbClr val="009D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72" name="Group 272"/>
          <p:cNvGrpSpPr/>
          <p:nvPr/>
        </p:nvGrpSpPr>
        <p:grpSpPr>
          <a:xfrm>
            <a:off x="3800237" y="2257145"/>
            <a:ext cx="1868079" cy="1868080"/>
            <a:chOff x="0" y="0"/>
            <a:chExt cx="1868078" cy="1868078"/>
          </a:xfrm>
        </p:grpSpPr>
        <p:sp>
          <p:nvSpPr>
            <p:cNvPr id="260" name="Shape 260"/>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1" name="Shape 261"/>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2" name="Shape 262"/>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3" name="Shape 263"/>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4" name="Shape 264"/>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5" name="Shape 265"/>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6" name="Shape 266"/>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7" name="Shape 267"/>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8" name="Shape 268"/>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9" name="Shape 269"/>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0" name="Shape 270"/>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1" name="Shape 271"/>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73" name="Shape 273"/>
          <p:cNvSpPr/>
          <p:nvPr/>
        </p:nvSpPr>
        <p:spPr>
          <a:xfrm>
            <a:off x="6720034" y="2430769"/>
            <a:ext cx="1521936" cy="1521937"/>
          </a:xfrm>
          <a:prstGeom prst="ellipse">
            <a:avLst/>
          </a:prstGeom>
          <a:solidFill>
            <a:srgbClr val="0BD0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86" name="Group 286"/>
          <p:cNvGrpSpPr/>
          <p:nvPr/>
        </p:nvGrpSpPr>
        <p:grpSpPr>
          <a:xfrm>
            <a:off x="6546412" y="2257145"/>
            <a:ext cx="1868079" cy="1868080"/>
            <a:chOff x="0" y="0"/>
            <a:chExt cx="1868078" cy="1868078"/>
          </a:xfrm>
        </p:grpSpPr>
        <p:sp>
          <p:nvSpPr>
            <p:cNvPr id="274" name="Shape 274"/>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5" name="Shape 275"/>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6" name="Shape 276"/>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7" name="Shape 277"/>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8" name="Shape 278"/>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9" name="Shape 279"/>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0" name="Shape 280"/>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1" name="Shape 281"/>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2" name="Shape 282"/>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3" name="Shape 283"/>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4" name="Shape 284"/>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5" name="Shape 285"/>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87" name="Shape 287"/>
          <p:cNvSpPr/>
          <p:nvPr/>
        </p:nvSpPr>
        <p:spPr>
          <a:xfrm>
            <a:off x="9410817" y="2430769"/>
            <a:ext cx="1521937" cy="1521937"/>
          </a:xfrm>
          <a:prstGeom prst="ellipse">
            <a:avLst/>
          </a:prstGeom>
          <a:solidFill>
            <a:srgbClr val="10CF9B"/>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300" name="Group 300"/>
          <p:cNvGrpSpPr/>
          <p:nvPr/>
        </p:nvGrpSpPr>
        <p:grpSpPr>
          <a:xfrm>
            <a:off x="9237195" y="2257145"/>
            <a:ext cx="1868079" cy="1868080"/>
            <a:chOff x="0" y="0"/>
            <a:chExt cx="1868078" cy="1868078"/>
          </a:xfrm>
        </p:grpSpPr>
        <p:sp>
          <p:nvSpPr>
            <p:cNvPr id="288" name="Shape 288"/>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9" name="Shape 289"/>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0" name="Shape 290"/>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1" name="Shape 291"/>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2" name="Shape 292"/>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3" name="Shape 293"/>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4" name="Shape 294"/>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5" name="Shape 295"/>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6" name="Shape 296"/>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7" name="Shape 297"/>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8" name="Shape 298"/>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9" name="Shape 299"/>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302" name="Shape 302"/>
          <p:cNvSpPr/>
          <p:nvPr/>
        </p:nvSpPr>
        <p:spPr>
          <a:xfrm>
            <a:off x="1058332" y="4347819"/>
            <a:ext cx="1989928"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概述</a:t>
            </a:r>
            <a:endParaRPr lang="zh-CN" altLang="en-US"/>
          </a:p>
        </p:txBody>
      </p:sp>
      <p:sp>
        <p:nvSpPr>
          <p:cNvPr id="304" name="Shape 304"/>
          <p:cNvSpPr/>
          <p:nvPr/>
        </p:nvSpPr>
        <p:spPr>
          <a:xfrm>
            <a:off x="3739312"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zh-CN"/>
              <a:t>主从复制</a:t>
            </a:r>
            <a:endParaRPr lang="zh-CN" altLang="zh-CN"/>
          </a:p>
        </p:txBody>
      </p:sp>
      <p:sp>
        <p:nvSpPr>
          <p:cNvPr id="306" name="Shape 306"/>
          <p:cNvSpPr/>
          <p:nvPr/>
        </p:nvSpPr>
        <p:spPr>
          <a:xfrm>
            <a:off x="6485255" y="4347845"/>
            <a:ext cx="2172970" cy="367030"/>
          </a:xfrm>
          <a:prstGeom prst="rect">
            <a:avLst/>
          </a:prstGeom>
          <a:ln w="12700">
            <a:miter lim="400000"/>
          </a:ln>
        </p:spPr>
        <p:txBody>
          <a:bodyPr wrap="square"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哨兵</a:t>
            </a:r>
            <a:endParaRPr lang="zh-CN" altLang="en-US"/>
          </a:p>
        </p:txBody>
      </p:sp>
      <p:sp>
        <p:nvSpPr>
          <p:cNvPr id="308" name="Shape 308"/>
          <p:cNvSpPr/>
          <p:nvPr/>
        </p:nvSpPr>
        <p:spPr>
          <a:xfrm>
            <a:off x="9176270"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集群</a:t>
            </a:r>
            <a:endParaRPr lang="zh-CN" altLang="en-US"/>
          </a:p>
        </p:txBody>
      </p:sp>
      <p:grpSp>
        <p:nvGrpSpPr>
          <p:cNvPr id="316" name="Group 316"/>
          <p:cNvGrpSpPr/>
          <p:nvPr/>
        </p:nvGrpSpPr>
        <p:grpSpPr>
          <a:xfrm>
            <a:off x="1785423" y="2937397"/>
            <a:ext cx="535744" cy="509775"/>
            <a:chOff x="0" y="0"/>
            <a:chExt cx="535742" cy="509773"/>
          </a:xfrm>
        </p:grpSpPr>
        <p:sp>
          <p:nvSpPr>
            <p:cNvPr id="309" name="Shape 309"/>
            <p:cNvSpPr/>
            <p:nvPr/>
          </p:nvSpPr>
          <p:spPr>
            <a:xfrm>
              <a:off x="-1" y="0"/>
              <a:ext cx="535743" cy="509774"/>
            </a:xfrm>
            <a:custGeom>
              <a:avLst/>
              <a:gdLst/>
              <a:ahLst/>
              <a:cxnLst>
                <a:cxn ang="0">
                  <a:pos x="wd2" y="hd2"/>
                </a:cxn>
                <a:cxn ang="5400000">
                  <a:pos x="wd2" y="hd2"/>
                </a:cxn>
                <a:cxn ang="10800000">
                  <a:pos x="wd2" y="hd2"/>
                </a:cxn>
                <a:cxn ang="16200000">
                  <a:pos x="wd2" y="hd2"/>
                </a:cxn>
              </a:cxnLst>
              <a:rect l="0" t="0" r="r" b="b"/>
              <a:pathLst>
                <a:path w="21600" h="21600" extrusionOk="0">
                  <a:moveTo>
                    <a:pt x="19784" y="0"/>
                  </a:moveTo>
                  <a:cubicBezTo>
                    <a:pt x="1816" y="0"/>
                    <a:pt x="1816" y="0"/>
                    <a:pt x="1816" y="0"/>
                  </a:cubicBezTo>
                  <a:cubicBezTo>
                    <a:pt x="818" y="0"/>
                    <a:pt x="0" y="847"/>
                    <a:pt x="0" y="1908"/>
                  </a:cubicBezTo>
                  <a:cubicBezTo>
                    <a:pt x="0" y="16519"/>
                    <a:pt x="0" y="16519"/>
                    <a:pt x="0" y="16519"/>
                  </a:cubicBezTo>
                  <a:cubicBezTo>
                    <a:pt x="0" y="17568"/>
                    <a:pt x="818" y="18428"/>
                    <a:pt x="1816" y="18428"/>
                  </a:cubicBezTo>
                  <a:cubicBezTo>
                    <a:pt x="7288" y="18428"/>
                    <a:pt x="7288" y="18428"/>
                    <a:pt x="7288" y="18428"/>
                  </a:cubicBezTo>
                  <a:cubicBezTo>
                    <a:pt x="7000" y="18807"/>
                    <a:pt x="6543" y="19300"/>
                    <a:pt x="6326" y="19527"/>
                  </a:cubicBezTo>
                  <a:cubicBezTo>
                    <a:pt x="6086" y="19767"/>
                    <a:pt x="5905" y="19957"/>
                    <a:pt x="5809" y="20096"/>
                  </a:cubicBezTo>
                  <a:cubicBezTo>
                    <a:pt x="5677" y="20286"/>
                    <a:pt x="5616" y="20652"/>
                    <a:pt x="5761" y="20968"/>
                  </a:cubicBezTo>
                  <a:cubicBezTo>
                    <a:pt x="5905" y="21259"/>
                    <a:pt x="6254" y="21600"/>
                    <a:pt x="7132" y="21600"/>
                  </a:cubicBezTo>
                  <a:cubicBezTo>
                    <a:pt x="14468" y="21600"/>
                    <a:pt x="14468" y="21600"/>
                    <a:pt x="14468" y="21600"/>
                  </a:cubicBezTo>
                  <a:cubicBezTo>
                    <a:pt x="15346" y="21600"/>
                    <a:pt x="15695" y="21259"/>
                    <a:pt x="15827" y="20968"/>
                  </a:cubicBezTo>
                  <a:cubicBezTo>
                    <a:pt x="15984" y="20652"/>
                    <a:pt x="15923" y="20286"/>
                    <a:pt x="15779" y="20096"/>
                  </a:cubicBezTo>
                  <a:cubicBezTo>
                    <a:pt x="15683" y="19957"/>
                    <a:pt x="15502" y="19767"/>
                    <a:pt x="15274" y="19527"/>
                  </a:cubicBezTo>
                  <a:cubicBezTo>
                    <a:pt x="15057" y="19300"/>
                    <a:pt x="14588" y="18807"/>
                    <a:pt x="14312" y="18428"/>
                  </a:cubicBezTo>
                  <a:cubicBezTo>
                    <a:pt x="19784" y="18428"/>
                    <a:pt x="19784" y="18428"/>
                    <a:pt x="19784" y="18428"/>
                  </a:cubicBezTo>
                  <a:cubicBezTo>
                    <a:pt x="20782" y="18428"/>
                    <a:pt x="21600" y="17568"/>
                    <a:pt x="21600" y="16519"/>
                  </a:cubicBezTo>
                  <a:cubicBezTo>
                    <a:pt x="21600" y="1908"/>
                    <a:pt x="21600" y="1908"/>
                    <a:pt x="21600" y="1908"/>
                  </a:cubicBezTo>
                  <a:cubicBezTo>
                    <a:pt x="21600" y="847"/>
                    <a:pt x="20782" y="0"/>
                    <a:pt x="19784" y="0"/>
                  </a:cubicBezTo>
                  <a:close/>
                  <a:moveTo>
                    <a:pt x="14805" y="20033"/>
                  </a:moveTo>
                  <a:cubicBezTo>
                    <a:pt x="14997" y="20235"/>
                    <a:pt x="15178" y="20425"/>
                    <a:pt x="15238" y="20500"/>
                  </a:cubicBezTo>
                  <a:cubicBezTo>
                    <a:pt x="15238" y="20500"/>
                    <a:pt x="15262" y="20589"/>
                    <a:pt x="15214" y="20665"/>
                  </a:cubicBezTo>
                  <a:cubicBezTo>
                    <a:pt x="15130" y="20804"/>
                    <a:pt x="14853" y="20892"/>
                    <a:pt x="14468" y="20892"/>
                  </a:cubicBezTo>
                  <a:cubicBezTo>
                    <a:pt x="7132" y="20892"/>
                    <a:pt x="7132" y="20892"/>
                    <a:pt x="7132" y="20892"/>
                  </a:cubicBezTo>
                  <a:cubicBezTo>
                    <a:pt x="6747" y="20892"/>
                    <a:pt x="6470" y="20804"/>
                    <a:pt x="6374" y="20665"/>
                  </a:cubicBezTo>
                  <a:cubicBezTo>
                    <a:pt x="6338" y="20589"/>
                    <a:pt x="6350" y="20513"/>
                    <a:pt x="6350" y="20513"/>
                  </a:cubicBezTo>
                  <a:cubicBezTo>
                    <a:pt x="6350" y="20513"/>
                    <a:pt x="6350" y="20513"/>
                    <a:pt x="6350" y="20513"/>
                  </a:cubicBezTo>
                  <a:cubicBezTo>
                    <a:pt x="6422" y="20425"/>
                    <a:pt x="6603" y="20235"/>
                    <a:pt x="6795" y="20033"/>
                  </a:cubicBezTo>
                  <a:cubicBezTo>
                    <a:pt x="7384" y="19413"/>
                    <a:pt x="7865" y="18883"/>
                    <a:pt x="8082" y="18428"/>
                  </a:cubicBezTo>
                  <a:cubicBezTo>
                    <a:pt x="13518" y="18428"/>
                    <a:pt x="13518" y="18428"/>
                    <a:pt x="13518" y="18428"/>
                  </a:cubicBezTo>
                  <a:cubicBezTo>
                    <a:pt x="13735" y="18883"/>
                    <a:pt x="14216" y="19413"/>
                    <a:pt x="14805" y="20033"/>
                  </a:cubicBezTo>
                  <a:close/>
                  <a:moveTo>
                    <a:pt x="20253" y="16519"/>
                  </a:moveTo>
                  <a:cubicBezTo>
                    <a:pt x="20253" y="16785"/>
                    <a:pt x="20037" y="17012"/>
                    <a:pt x="19784" y="17012"/>
                  </a:cubicBezTo>
                  <a:cubicBezTo>
                    <a:pt x="1816" y="17012"/>
                    <a:pt x="1816" y="17012"/>
                    <a:pt x="1816" y="17012"/>
                  </a:cubicBezTo>
                  <a:cubicBezTo>
                    <a:pt x="1551" y="17012"/>
                    <a:pt x="1347" y="16785"/>
                    <a:pt x="1347" y="16519"/>
                  </a:cubicBezTo>
                  <a:cubicBezTo>
                    <a:pt x="1347" y="1908"/>
                    <a:pt x="1347" y="1908"/>
                    <a:pt x="1347" y="1908"/>
                  </a:cubicBezTo>
                  <a:cubicBezTo>
                    <a:pt x="1347" y="1630"/>
                    <a:pt x="1551" y="1416"/>
                    <a:pt x="1816" y="1416"/>
                  </a:cubicBezTo>
                  <a:cubicBezTo>
                    <a:pt x="19784" y="1416"/>
                    <a:pt x="19784" y="1416"/>
                    <a:pt x="19784" y="1416"/>
                  </a:cubicBezTo>
                  <a:cubicBezTo>
                    <a:pt x="20037" y="1416"/>
                    <a:pt x="20253" y="1630"/>
                    <a:pt x="20253" y="1908"/>
                  </a:cubicBezTo>
                  <a:lnTo>
                    <a:pt x="20253" y="1651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0" name="Shape 310"/>
            <p:cNvSpPr/>
            <p:nvPr/>
          </p:nvSpPr>
          <p:spPr>
            <a:xfrm>
              <a:off x="66809" y="66809"/>
              <a:ext cx="402123" cy="268125"/>
            </a:xfrm>
            <a:custGeom>
              <a:avLst/>
              <a:gdLst/>
              <a:ahLst/>
              <a:cxnLst>
                <a:cxn ang="0">
                  <a:pos x="wd2" y="hd2"/>
                </a:cxn>
                <a:cxn ang="5400000">
                  <a:pos x="wd2" y="hd2"/>
                </a:cxn>
                <a:cxn ang="10800000">
                  <a:pos x="wd2" y="hd2"/>
                </a:cxn>
                <a:cxn ang="16200000">
                  <a:pos x="wd2" y="hd2"/>
                </a:cxn>
              </a:cxnLst>
              <a:rect l="0" t="0" r="r" b="b"/>
              <a:pathLst>
                <a:path w="21600" h="21600" extrusionOk="0">
                  <a:moveTo>
                    <a:pt x="20062" y="0"/>
                  </a:moveTo>
                  <a:cubicBezTo>
                    <a:pt x="1538" y="0"/>
                    <a:pt x="1538" y="0"/>
                    <a:pt x="1538" y="0"/>
                  </a:cubicBezTo>
                  <a:cubicBezTo>
                    <a:pt x="689" y="0"/>
                    <a:pt x="0" y="1033"/>
                    <a:pt x="0" y="2283"/>
                  </a:cubicBezTo>
                  <a:cubicBezTo>
                    <a:pt x="0" y="19293"/>
                    <a:pt x="0" y="19293"/>
                    <a:pt x="0" y="19293"/>
                  </a:cubicBezTo>
                  <a:cubicBezTo>
                    <a:pt x="0" y="20567"/>
                    <a:pt x="689" y="21600"/>
                    <a:pt x="1538" y="21600"/>
                  </a:cubicBezTo>
                  <a:cubicBezTo>
                    <a:pt x="20062" y="21600"/>
                    <a:pt x="20062" y="21600"/>
                    <a:pt x="20062" y="21600"/>
                  </a:cubicBezTo>
                  <a:cubicBezTo>
                    <a:pt x="20911" y="21600"/>
                    <a:pt x="21600" y="20567"/>
                    <a:pt x="21600" y="19293"/>
                  </a:cubicBezTo>
                  <a:cubicBezTo>
                    <a:pt x="21600" y="2283"/>
                    <a:pt x="21600" y="2283"/>
                    <a:pt x="21600" y="2283"/>
                  </a:cubicBezTo>
                  <a:cubicBezTo>
                    <a:pt x="21600" y="1033"/>
                    <a:pt x="20911" y="0"/>
                    <a:pt x="20062" y="0"/>
                  </a:cubicBezTo>
                  <a:close/>
                  <a:moveTo>
                    <a:pt x="20687" y="19293"/>
                  </a:moveTo>
                  <a:cubicBezTo>
                    <a:pt x="20687" y="19822"/>
                    <a:pt x="20414" y="20255"/>
                    <a:pt x="20062" y="20255"/>
                  </a:cubicBezTo>
                  <a:cubicBezTo>
                    <a:pt x="1538" y="20255"/>
                    <a:pt x="1538" y="20255"/>
                    <a:pt x="1538" y="20255"/>
                  </a:cubicBezTo>
                  <a:cubicBezTo>
                    <a:pt x="1186" y="20255"/>
                    <a:pt x="897" y="19822"/>
                    <a:pt x="897" y="19293"/>
                  </a:cubicBezTo>
                  <a:cubicBezTo>
                    <a:pt x="897" y="2283"/>
                    <a:pt x="897" y="2283"/>
                    <a:pt x="897" y="2283"/>
                  </a:cubicBezTo>
                  <a:cubicBezTo>
                    <a:pt x="897" y="1778"/>
                    <a:pt x="1186" y="1345"/>
                    <a:pt x="1538" y="1345"/>
                  </a:cubicBezTo>
                  <a:cubicBezTo>
                    <a:pt x="20062" y="1345"/>
                    <a:pt x="20062" y="1345"/>
                    <a:pt x="20062" y="1345"/>
                  </a:cubicBezTo>
                  <a:cubicBezTo>
                    <a:pt x="20414" y="1345"/>
                    <a:pt x="20687" y="1778"/>
                    <a:pt x="20687" y="2283"/>
                  </a:cubicBezTo>
                  <a:lnTo>
                    <a:pt x="20687" y="19293"/>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1" name="Shape 311"/>
            <p:cNvSpPr/>
            <p:nvPr/>
          </p:nvSpPr>
          <p:spPr>
            <a:xfrm>
              <a:off x="242784" y="342748"/>
              <a:ext cx="50173" cy="500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6" y="0"/>
                    <a:pt x="0" y="4886"/>
                    <a:pt x="0" y="10800"/>
                  </a:cubicBezTo>
                  <a:cubicBezTo>
                    <a:pt x="0" y="16843"/>
                    <a:pt x="4886" y="21600"/>
                    <a:pt x="10800" y="21600"/>
                  </a:cubicBezTo>
                  <a:cubicBezTo>
                    <a:pt x="16714" y="21600"/>
                    <a:pt x="21600" y="16843"/>
                    <a:pt x="21600" y="10800"/>
                  </a:cubicBezTo>
                  <a:cubicBezTo>
                    <a:pt x="21600" y="4886"/>
                    <a:pt x="16714" y="0"/>
                    <a:pt x="10800" y="0"/>
                  </a:cubicBezTo>
                  <a:close/>
                  <a:moveTo>
                    <a:pt x="10800" y="14400"/>
                  </a:moveTo>
                  <a:cubicBezTo>
                    <a:pt x="8743" y="14400"/>
                    <a:pt x="7200" y="12857"/>
                    <a:pt x="7200" y="10800"/>
                  </a:cubicBezTo>
                  <a:cubicBezTo>
                    <a:pt x="7200" y="8871"/>
                    <a:pt x="8743" y="7200"/>
                    <a:pt x="10800" y="7200"/>
                  </a:cubicBezTo>
                  <a:cubicBezTo>
                    <a:pt x="12729" y="7200"/>
                    <a:pt x="14400" y="8871"/>
                    <a:pt x="14400" y="10800"/>
                  </a:cubicBezTo>
                  <a:cubicBezTo>
                    <a:pt x="14400" y="12857"/>
                    <a:pt x="12729" y="14400"/>
                    <a:pt x="10800" y="144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2" name="Shape 312"/>
            <p:cNvSpPr/>
            <p:nvPr/>
          </p:nvSpPr>
          <p:spPr>
            <a:xfrm>
              <a:off x="200681" y="200807"/>
              <a:ext cx="49921" cy="100218"/>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432" y="0"/>
                    <a:pt x="5432" y="0"/>
                    <a:pt x="5432" y="0"/>
                  </a:cubicBezTo>
                  <a:cubicBezTo>
                    <a:pt x="2457" y="0"/>
                    <a:pt x="0" y="1157"/>
                    <a:pt x="0" y="2700"/>
                  </a:cubicBezTo>
                  <a:cubicBezTo>
                    <a:pt x="0" y="18900"/>
                    <a:pt x="0" y="18900"/>
                    <a:pt x="0" y="18900"/>
                  </a:cubicBezTo>
                  <a:cubicBezTo>
                    <a:pt x="0" y="20379"/>
                    <a:pt x="2457" y="21600"/>
                    <a:pt x="5432" y="21600"/>
                  </a:cubicBezTo>
                  <a:cubicBezTo>
                    <a:pt x="16168" y="21600"/>
                    <a:pt x="16168" y="21600"/>
                    <a:pt x="16168" y="21600"/>
                  </a:cubicBezTo>
                  <a:cubicBezTo>
                    <a:pt x="19143" y="21600"/>
                    <a:pt x="21600" y="20379"/>
                    <a:pt x="21600" y="18900"/>
                  </a:cubicBezTo>
                  <a:cubicBezTo>
                    <a:pt x="21600" y="2700"/>
                    <a:pt x="21600" y="2700"/>
                    <a:pt x="21600" y="2700"/>
                  </a:cubicBezTo>
                  <a:cubicBezTo>
                    <a:pt x="21600" y="1157"/>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3" name="Shape 313"/>
            <p:cNvSpPr/>
            <p:nvPr/>
          </p:nvSpPr>
          <p:spPr>
            <a:xfrm>
              <a:off x="367706" y="100214"/>
              <a:ext cx="50425" cy="200811"/>
            </a:xfrm>
            <a:custGeom>
              <a:avLst/>
              <a:gdLst/>
              <a:ahLst/>
              <a:cxnLst>
                <a:cxn ang="0">
                  <a:pos x="wd2" y="hd2"/>
                </a:cxn>
                <a:cxn ang="5400000">
                  <a:pos x="wd2" y="hd2"/>
                </a:cxn>
                <a:cxn ang="10800000">
                  <a:pos x="wd2" y="hd2"/>
                </a:cxn>
                <a:cxn ang="16200000">
                  <a:pos x="wd2" y="hd2"/>
                </a:cxn>
              </a:cxnLst>
              <a:rect l="0" t="0" r="r" b="b"/>
              <a:pathLst>
                <a:path w="21600" h="21600" extrusionOk="0">
                  <a:moveTo>
                    <a:pt x="16104" y="0"/>
                  </a:moveTo>
                  <a:cubicBezTo>
                    <a:pt x="5368" y="0"/>
                    <a:pt x="5368" y="0"/>
                    <a:pt x="5368" y="0"/>
                  </a:cubicBezTo>
                  <a:cubicBezTo>
                    <a:pt x="2428" y="0"/>
                    <a:pt x="0" y="610"/>
                    <a:pt x="0" y="1316"/>
                  </a:cubicBezTo>
                  <a:cubicBezTo>
                    <a:pt x="0" y="20284"/>
                    <a:pt x="0" y="20284"/>
                    <a:pt x="0" y="20284"/>
                  </a:cubicBezTo>
                  <a:cubicBezTo>
                    <a:pt x="0" y="21022"/>
                    <a:pt x="2428" y="21600"/>
                    <a:pt x="5368" y="21600"/>
                  </a:cubicBezTo>
                  <a:cubicBezTo>
                    <a:pt x="16104" y="21600"/>
                    <a:pt x="16104" y="21600"/>
                    <a:pt x="16104" y="21600"/>
                  </a:cubicBezTo>
                  <a:cubicBezTo>
                    <a:pt x="19172" y="21600"/>
                    <a:pt x="21600" y="21022"/>
                    <a:pt x="21600" y="20284"/>
                  </a:cubicBezTo>
                  <a:cubicBezTo>
                    <a:pt x="21600" y="1316"/>
                    <a:pt x="21600" y="1316"/>
                    <a:pt x="21600" y="1316"/>
                  </a:cubicBezTo>
                  <a:cubicBezTo>
                    <a:pt x="21600" y="610"/>
                    <a:pt x="19172" y="0"/>
                    <a:pt x="1610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4" name="Shape 314"/>
            <p:cNvSpPr/>
            <p:nvPr/>
          </p:nvSpPr>
          <p:spPr>
            <a:xfrm>
              <a:off x="284509" y="167402"/>
              <a:ext cx="49794" cy="133623"/>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303" y="0"/>
                    <a:pt x="5303" y="0"/>
                    <a:pt x="5303" y="0"/>
                  </a:cubicBezTo>
                  <a:cubicBezTo>
                    <a:pt x="2328" y="0"/>
                    <a:pt x="0" y="868"/>
                    <a:pt x="0" y="1929"/>
                  </a:cubicBezTo>
                  <a:cubicBezTo>
                    <a:pt x="0" y="19623"/>
                    <a:pt x="0" y="19623"/>
                    <a:pt x="0" y="19623"/>
                  </a:cubicBezTo>
                  <a:cubicBezTo>
                    <a:pt x="0" y="20732"/>
                    <a:pt x="2328" y="21600"/>
                    <a:pt x="5303" y="21600"/>
                  </a:cubicBezTo>
                  <a:cubicBezTo>
                    <a:pt x="16168" y="21600"/>
                    <a:pt x="16168" y="21600"/>
                    <a:pt x="16168" y="21600"/>
                  </a:cubicBezTo>
                  <a:cubicBezTo>
                    <a:pt x="19143" y="21600"/>
                    <a:pt x="21600" y="20732"/>
                    <a:pt x="21600" y="19623"/>
                  </a:cubicBezTo>
                  <a:cubicBezTo>
                    <a:pt x="21600" y="1929"/>
                    <a:pt x="21600" y="1929"/>
                    <a:pt x="21600" y="1929"/>
                  </a:cubicBezTo>
                  <a:cubicBezTo>
                    <a:pt x="21600" y="868"/>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5" name="Shape 315"/>
            <p:cNvSpPr/>
            <p:nvPr/>
          </p:nvSpPr>
          <p:spPr>
            <a:xfrm>
              <a:off x="116980" y="133619"/>
              <a:ext cx="50298" cy="167406"/>
            </a:xfrm>
            <a:custGeom>
              <a:avLst/>
              <a:gdLst/>
              <a:ahLst/>
              <a:cxnLst>
                <a:cxn ang="0">
                  <a:pos x="wd2" y="hd2"/>
                </a:cxn>
                <a:cxn ang="5400000">
                  <a:pos x="wd2" y="hd2"/>
                </a:cxn>
                <a:cxn ang="10800000">
                  <a:pos x="wd2" y="hd2"/>
                </a:cxn>
                <a:cxn ang="16200000">
                  <a:pos x="wd2" y="hd2"/>
                </a:cxn>
              </a:cxnLst>
              <a:rect l="0" t="0" r="r" b="b"/>
              <a:pathLst>
                <a:path w="21600" h="21600" extrusionOk="0">
                  <a:moveTo>
                    <a:pt x="16232" y="0"/>
                  </a:moveTo>
                  <a:cubicBezTo>
                    <a:pt x="5496" y="0"/>
                    <a:pt x="5496" y="0"/>
                    <a:pt x="5496" y="0"/>
                  </a:cubicBezTo>
                  <a:cubicBezTo>
                    <a:pt x="2428" y="0"/>
                    <a:pt x="0" y="693"/>
                    <a:pt x="0" y="1540"/>
                  </a:cubicBezTo>
                  <a:cubicBezTo>
                    <a:pt x="0" y="20060"/>
                    <a:pt x="0" y="20060"/>
                    <a:pt x="0" y="20060"/>
                  </a:cubicBezTo>
                  <a:cubicBezTo>
                    <a:pt x="0" y="20907"/>
                    <a:pt x="2428" y="21600"/>
                    <a:pt x="5496" y="21600"/>
                  </a:cubicBezTo>
                  <a:cubicBezTo>
                    <a:pt x="16232" y="21600"/>
                    <a:pt x="16232" y="21600"/>
                    <a:pt x="16232" y="21600"/>
                  </a:cubicBezTo>
                  <a:cubicBezTo>
                    <a:pt x="19172" y="21600"/>
                    <a:pt x="21600" y="20907"/>
                    <a:pt x="21600" y="20060"/>
                  </a:cubicBezTo>
                  <a:cubicBezTo>
                    <a:pt x="21600" y="1540"/>
                    <a:pt x="21600" y="1540"/>
                    <a:pt x="21600" y="1540"/>
                  </a:cubicBezTo>
                  <a:cubicBezTo>
                    <a:pt x="21600" y="693"/>
                    <a:pt x="19172" y="0"/>
                    <a:pt x="162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1" name="Group 321"/>
          <p:cNvGrpSpPr/>
          <p:nvPr/>
        </p:nvGrpSpPr>
        <p:grpSpPr>
          <a:xfrm>
            <a:off x="7206698" y="2908836"/>
            <a:ext cx="605236" cy="491763"/>
            <a:chOff x="0" y="0"/>
            <a:chExt cx="605235" cy="491761"/>
          </a:xfrm>
        </p:grpSpPr>
        <p:sp>
          <p:nvSpPr>
            <p:cNvPr id="317" name="Shape 317"/>
            <p:cNvSpPr/>
            <p:nvPr/>
          </p:nvSpPr>
          <p:spPr>
            <a:xfrm>
              <a:off x="131776" y="151222"/>
              <a:ext cx="227522" cy="227064"/>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8" name="Shape 318"/>
            <p:cNvSpPr/>
            <p:nvPr/>
          </p:nvSpPr>
          <p:spPr>
            <a:xfrm>
              <a:off x="179133" y="198579"/>
              <a:ext cx="75728" cy="75842"/>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9" name="Shape 319"/>
            <p:cNvSpPr/>
            <p:nvPr/>
          </p:nvSpPr>
          <p:spPr>
            <a:xfrm>
              <a:off x="0" y="-1"/>
              <a:ext cx="605235" cy="491763"/>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0" name="Shape 320"/>
            <p:cNvSpPr/>
            <p:nvPr/>
          </p:nvSpPr>
          <p:spPr>
            <a:xfrm>
              <a:off x="359296" y="56508"/>
              <a:ext cx="132350" cy="568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6" name="Group 326"/>
          <p:cNvGrpSpPr/>
          <p:nvPr/>
        </p:nvGrpSpPr>
        <p:grpSpPr>
          <a:xfrm>
            <a:off x="9811498" y="2964807"/>
            <a:ext cx="616860" cy="500238"/>
            <a:chOff x="0" y="-1"/>
            <a:chExt cx="616858" cy="500237"/>
          </a:xfrm>
        </p:grpSpPr>
        <p:sp>
          <p:nvSpPr>
            <p:cNvPr id="322" name="Shape 322"/>
            <p:cNvSpPr/>
            <p:nvPr/>
          </p:nvSpPr>
          <p:spPr>
            <a:xfrm>
              <a:off x="180360" y="372561"/>
              <a:ext cx="127478"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21600"/>
                  </a:moveTo>
                  <a:cubicBezTo>
                    <a:pt x="4826" y="21600"/>
                    <a:pt x="0" y="16774"/>
                    <a:pt x="0" y="10760"/>
                  </a:cubicBezTo>
                  <a:cubicBezTo>
                    <a:pt x="0" y="4826"/>
                    <a:pt x="4826" y="0"/>
                    <a:pt x="10840" y="0"/>
                  </a:cubicBezTo>
                  <a:cubicBezTo>
                    <a:pt x="16774" y="0"/>
                    <a:pt x="21600" y="4826"/>
                    <a:pt x="21600" y="10760"/>
                  </a:cubicBezTo>
                  <a:cubicBezTo>
                    <a:pt x="21600" y="16774"/>
                    <a:pt x="16774" y="21600"/>
                    <a:pt x="10840" y="21600"/>
                  </a:cubicBezTo>
                  <a:close/>
                  <a:moveTo>
                    <a:pt x="10840" y="7200"/>
                  </a:moveTo>
                  <a:cubicBezTo>
                    <a:pt x="8862" y="7200"/>
                    <a:pt x="7200" y="8782"/>
                    <a:pt x="7200" y="10760"/>
                  </a:cubicBezTo>
                  <a:cubicBezTo>
                    <a:pt x="7200" y="12738"/>
                    <a:pt x="8862" y="14400"/>
                    <a:pt x="10840" y="14400"/>
                  </a:cubicBezTo>
                  <a:cubicBezTo>
                    <a:pt x="12818" y="14400"/>
                    <a:pt x="14400" y="12738"/>
                    <a:pt x="14400" y="10760"/>
                  </a:cubicBezTo>
                  <a:cubicBezTo>
                    <a:pt x="14400" y="8782"/>
                    <a:pt x="12818" y="7200"/>
                    <a:pt x="10840" y="72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3" name="Shape 323"/>
            <p:cNvSpPr/>
            <p:nvPr/>
          </p:nvSpPr>
          <p:spPr>
            <a:xfrm>
              <a:off x="392886" y="372561"/>
              <a:ext cx="127675"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7200"/>
                  </a:moveTo>
                  <a:cubicBezTo>
                    <a:pt x="12818" y="7200"/>
                    <a:pt x="14400" y="8782"/>
                    <a:pt x="14400" y="10760"/>
                  </a:cubicBezTo>
                  <a:cubicBezTo>
                    <a:pt x="14400" y="12738"/>
                    <a:pt x="12818" y="14400"/>
                    <a:pt x="10840" y="14400"/>
                  </a:cubicBezTo>
                  <a:cubicBezTo>
                    <a:pt x="8862" y="14400"/>
                    <a:pt x="7200" y="12738"/>
                    <a:pt x="7200" y="10760"/>
                  </a:cubicBezTo>
                  <a:cubicBezTo>
                    <a:pt x="7200" y="8782"/>
                    <a:pt x="8862" y="7200"/>
                    <a:pt x="10840" y="7200"/>
                  </a:cubicBezTo>
                  <a:moveTo>
                    <a:pt x="10840" y="0"/>
                  </a:moveTo>
                  <a:cubicBezTo>
                    <a:pt x="4905" y="0"/>
                    <a:pt x="0" y="4826"/>
                    <a:pt x="0" y="10760"/>
                  </a:cubicBezTo>
                  <a:cubicBezTo>
                    <a:pt x="0" y="16774"/>
                    <a:pt x="4905" y="21600"/>
                    <a:pt x="10840" y="21600"/>
                  </a:cubicBezTo>
                  <a:cubicBezTo>
                    <a:pt x="16774" y="21600"/>
                    <a:pt x="21600" y="16774"/>
                    <a:pt x="21600" y="10760"/>
                  </a:cubicBezTo>
                  <a:cubicBezTo>
                    <a:pt x="21600" y="4826"/>
                    <a:pt x="16774" y="0"/>
                    <a:pt x="108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4" name="Shape 324"/>
            <p:cNvSpPr/>
            <p:nvPr/>
          </p:nvSpPr>
          <p:spPr>
            <a:xfrm>
              <a:off x="0" y="-2"/>
              <a:ext cx="574235" cy="340400"/>
            </a:xfrm>
            <a:custGeom>
              <a:avLst/>
              <a:gdLst/>
              <a:ahLst/>
              <a:cxnLst>
                <a:cxn ang="0">
                  <a:pos x="wd2" y="hd2"/>
                </a:cxn>
                <a:cxn ang="5400000">
                  <a:pos x="wd2" y="hd2"/>
                </a:cxn>
                <a:cxn ang="10800000">
                  <a:pos x="wd2" y="hd2"/>
                </a:cxn>
                <a:cxn ang="16200000">
                  <a:pos x="wd2" y="hd2"/>
                </a:cxn>
              </a:cxnLst>
              <a:rect l="0" t="0" r="r" b="b"/>
              <a:pathLst>
                <a:path w="21600" h="21600" extrusionOk="0">
                  <a:moveTo>
                    <a:pt x="7469" y="18930"/>
                  </a:moveTo>
                  <a:cubicBezTo>
                    <a:pt x="5185" y="0"/>
                    <a:pt x="5185" y="0"/>
                    <a:pt x="5185" y="0"/>
                  </a:cubicBezTo>
                  <a:cubicBezTo>
                    <a:pt x="3216" y="0"/>
                    <a:pt x="3216" y="0"/>
                    <a:pt x="3216" y="0"/>
                  </a:cubicBezTo>
                  <a:cubicBezTo>
                    <a:pt x="791" y="0"/>
                    <a:pt x="791" y="0"/>
                    <a:pt x="791" y="0"/>
                  </a:cubicBezTo>
                  <a:cubicBezTo>
                    <a:pt x="791" y="0"/>
                    <a:pt x="791" y="0"/>
                    <a:pt x="791" y="0"/>
                  </a:cubicBezTo>
                  <a:cubicBezTo>
                    <a:pt x="352" y="0"/>
                    <a:pt x="0" y="623"/>
                    <a:pt x="0" y="1365"/>
                  </a:cubicBezTo>
                  <a:cubicBezTo>
                    <a:pt x="0" y="2107"/>
                    <a:pt x="352" y="2700"/>
                    <a:pt x="808" y="2700"/>
                  </a:cubicBezTo>
                  <a:cubicBezTo>
                    <a:pt x="808" y="2700"/>
                    <a:pt x="826" y="2700"/>
                    <a:pt x="844" y="2700"/>
                  </a:cubicBezTo>
                  <a:cubicBezTo>
                    <a:pt x="3779" y="2700"/>
                    <a:pt x="3779" y="2700"/>
                    <a:pt x="3779" y="2700"/>
                  </a:cubicBezTo>
                  <a:cubicBezTo>
                    <a:pt x="6063" y="21600"/>
                    <a:pt x="6063" y="21600"/>
                    <a:pt x="6063" y="21600"/>
                  </a:cubicBezTo>
                  <a:cubicBezTo>
                    <a:pt x="8506" y="21600"/>
                    <a:pt x="8506" y="21600"/>
                    <a:pt x="8506" y="21600"/>
                  </a:cubicBezTo>
                  <a:cubicBezTo>
                    <a:pt x="20792" y="21600"/>
                    <a:pt x="20792" y="21600"/>
                    <a:pt x="20792" y="21600"/>
                  </a:cubicBezTo>
                  <a:cubicBezTo>
                    <a:pt x="20792" y="21600"/>
                    <a:pt x="20792" y="21600"/>
                    <a:pt x="20792" y="21600"/>
                  </a:cubicBezTo>
                  <a:cubicBezTo>
                    <a:pt x="20809" y="21600"/>
                    <a:pt x="20809" y="21600"/>
                    <a:pt x="20809" y="21600"/>
                  </a:cubicBezTo>
                  <a:cubicBezTo>
                    <a:pt x="20827" y="21600"/>
                    <a:pt x="20827" y="21600"/>
                    <a:pt x="20827" y="21600"/>
                  </a:cubicBezTo>
                  <a:cubicBezTo>
                    <a:pt x="20827" y="21600"/>
                    <a:pt x="20827" y="21600"/>
                    <a:pt x="20827" y="21600"/>
                  </a:cubicBezTo>
                  <a:cubicBezTo>
                    <a:pt x="21248" y="21570"/>
                    <a:pt x="21600" y="21007"/>
                    <a:pt x="21600" y="20265"/>
                  </a:cubicBezTo>
                  <a:cubicBezTo>
                    <a:pt x="21600" y="19523"/>
                    <a:pt x="21248" y="18900"/>
                    <a:pt x="20792" y="18900"/>
                  </a:cubicBezTo>
                  <a:lnTo>
                    <a:pt x="7469" y="1893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5" name="Shape 325"/>
            <p:cNvSpPr/>
            <p:nvPr/>
          </p:nvSpPr>
          <p:spPr>
            <a:xfrm>
              <a:off x="191608" y="42623"/>
              <a:ext cx="425252" cy="212528"/>
            </a:xfrm>
            <a:custGeom>
              <a:avLst/>
              <a:gdLst/>
              <a:ahLst/>
              <a:cxnLst>
                <a:cxn ang="0">
                  <a:pos x="wd2" y="hd2"/>
                </a:cxn>
                <a:cxn ang="5400000">
                  <a:pos x="wd2" y="hd2"/>
                </a:cxn>
                <a:cxn ang="10800000">
                  <a:pos x="wd2" y="hd2"/>
                </a:cxn>
                <a:cxn ang="16200000">
                  <a:pos x="wd2" y="hd2"/>
                </a:cxn>
              </a:cxnLst>
              <a:rect l="0" t="0" r="r" b="b"/>
              <a:pathLst>
                <a:path w="21600" h="21600" extrusionOk="0">
                  <a:moveTo>
                    <a:pt x="18348" y="17280"/>
                  </a:moveTo>
                  <a:cubicBezTo>
                    <a:pt x="3228" y="17280"/>
                    <a:pt x="3228" y="17280"/>
                    <a:pt x="3228" y="17280"/>
                  </a:cubicBezTo>
                  <a:cubicBezTo>
                    <a:pt x="2635" y="17280"/>
                    <a:pt x="2160" y="18277"/>
                    <a:pt x="2160" y="19464"/>
                  </a:cubicBezTo>
                  <a:cubicBezTo>
                    <a:pt x="2160" y="20651"/>
                    <a:pt x="2635" y="21600"/>
                    <a:pt x="3228" y="21600"/>
                  </a:cubicBezTo>
                  <a:cubicBezTo>
                    <a:pt x="18348" y="21600"/>
                    <a:pt x="18348" y="21600"/>
                    <a:pt x="18348" y="21600"/>
                  </a:cubicBezTo>
                  <a:cubicBezTo>
                    <a:pt x="18965" y="21600"/>
                    <a:pt x="19440" y="20651"/>
                    <a:pt x="19440" y="19464"/>
                  </a:cubicBezTo>
                  <a:cubicBezTo>
                    <a:pt x="19440" y="18277"/>
                    <a:pt x="18965" y="17280"/>
                    <a:pt x="18348" y="17280"/>
                  </a:cubicBezTo>
                  <a:close/>
                  <a:moveTo>
                    <a:pt x="19440" y="8640"/>
                  </a:moveTo>
                  <a:cubicBezTo>
                    <a:pt x="2160" y="8640"/>
                    <a:pt x="2160" y="8640"/>
                    <a:pt x="2160" y="8640"/>
                  </a:cubicBezTo>
                  <a:cubicBezTo>
                    <a:pt x="1567" y="8640"/>
                    <a:pt x="1068" y="9637"/>
                    <a:pt x="1068" y="10824"/>
                  </a:cubicBezTo>
                  <a:cubicBezTo>
                    <a:pt x="1068" y="12011"/>
                    <a:pt x="1567" y="12960"/>
                    <a:pt x="2160" y="12960"/>
                  </a:cubicBezTo>
                  <a:cubicBezTo>
                    <a:pt x="19440" y="12960"/>
                    <a:pt x="19440" y="12960"/>
                    <a:pt x="19440" y="12960"/>
                  </a:cubicBezTo>
                  <a:cubicBezTo>
                    <a:pt x="20033" y="12960"/>
                    <a:pt x="20508" y="12011"/>
                    <a:pt x="20508" y="10824"/>
                  </a:cubicBezTo>
                  <a:cubicBezTo>
                    <a:pt x="20508" y="9637"/>
                    <a:pt x="20033" y="8640"/>
                    <a:pt x="19440" y="8640"/>
                  </a:cubicBezTo>
                  <a:close/>
                  <a:moveTo>
                    <a:pt x="20508" y="0"/>
                  </a:moveTo>
                  <a:cubicBezTo>
                    <a:pt x="1068" y="0"/>
                    <a:pt x="1068" y="0"/>
                    <a:pt x="1068" y="0"/>
                  </a:cubicBezTo>
                  <a:cubicBezTo>
                    <a:pt x="475" y="0"/>
                    <a:pt x="0" y="997"/>
                    <a:pt x="0" y="2184"/>
                  </a:cubicBezTo>
                  <a:cubicBezTo>
                    <a:pt x="0" y="3371"/>
                    <a:pt x="475" y="4320"/>
                    <a:pt x="1068" y="4320"/>
                  </a:cubicBezTo>
                  <a:cubicBezTo>
                    <a:pt x="20508" y="4320"/>
                    <a:pt x="20508" y="4320"/>
                    <a:pt x="20508" y="4320"/>
                  </a:cubicBezTo>
                  <a:cubicBezTo>
                    <a:pt x="21125" y="4320"/>
                    <a:pt x="21600" y="3371"/>
                    <a:pt x="21600" y="2184"/>
                  </a:cubicBezTo>
                  <a:cubicBezTo>
                    <a:pt x="21600" y="997"/>
                    <a:pt x="21125" y="0"/>
                    <a:pt x="2050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35" name="Group 335"/>
          <p:cNvGrpSpPr/>
          <p:nvPr/>
        </p:nvGrpSpPr>
        <p:grpSpPr>
          <a:xfrm>
            <a:off x="4539718" y="2912254"/>
            <a:ext cx="386776" cy="514639"/>
            <a:chOff x="-1" y="0"/>
            <a:chExt cx="386775" cy="514637"/>
          </a:xfrm>
        </p:grpSpPr>
        <p:sp>
          <p:nvSpPr>
            <p:cNvPr id="327" name="Shape 327"/>
            <p:cNvSpPr/>
            <p:nvPr/>
          </p:nvSpPr>
          <p:spPr>
            <a:xfrm>
              <a:off x="67295" y="356667"/>
              <a:ext cx="257851" cy="15940"/>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8" name="Shape 328"/>
            <p:cNvSpPr/>
            <p:nvPr/>
          </p:nvSpPr>
          <p:spPr>
            <a:xfrm>
              <a:off x="67295" y="405190"/>
              <a:ext cx="257851" cy="15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9" name="Shape 329"/>
            <p:cNvSpPr/>
            <p:nvPr/>
          </p:nvSpPr>
          <p:spPr>
            <a:xfrm>
              <a:off x="-2" y="-1"/>
              <a:ext cx="386776" cy="514638"/>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0" name="Shape 330"/>
            <p:cNvSpPr/>
            <p:nvPr/>
          </p:nvSpPr>
          <p:spPr>
            <a:xfrm>
              <a:off x="63753" y="80046"/>
              <a:ext cx="161866" cy="32587"/>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2" y="21600"/>
                    <a:pt x="19462" y="21600"/>
                    <a:pt x="19462" y="21600"/>
                  </a:cubicBezTo>
                  <a:cubicBezTo>
                    <a:pt x="20588" y="21600"/>
                    <a:pt x="21600" y="16615"/>
                    <a:pt x="21600" y="11077"/>
                  </a:cubicBezTo>
                  <a:cubicBezTo>
                    <a:pt x="21600" y="4985"/>
                    <a:pt x="20588" y="0"/>
                    <a:pt x="19462" y="0"/>
                  </a:cubicBezTo>
                  <a:cubicBezTo>
                    <a:pt x="2137" y="0"/>
                    <a:pt x="2137" y="0"/>
                    <a:pt x="2137" y="0"/>
                  </a:cubicBezTo>
                  <a:cubicBezTo>
                    <a:pt x="1012" y="0"/>
                    <a:pt x="0" y="4985"/>
                    <a:pt x="0" y="11077"/>
                  </a:cubicBezTo>
                  <a:cubicBezTo>
                    <a:pt x="0" y="16615"/>
                    <a:pt x="1012" y="21600"/>
                    <a:pt x="2137"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1" name="Shape 331"/>
            <p:cNvSpPr/>
            <p:nvPr/>
          </p:nvSpPr>
          <p:spPr>
            <a:xfrm>
              <a:off x="63753" y="160447"/>
              <a:ext cx="161866" cy="16294"/>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2" name="Shape 332"/>
            <p:cNvSpPr/>
            <p:nvPr/>
          </p:nvSpPr>
          <p:spPr>
            <a:xfrm>
              <a:off x="63753" y="209325"/>
              <a:ext cx="258914" cy="15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3" name="Shape 333"/>
            <p:cNvSpPr/>
            <p:nvPr/>
          </p:nvSpPr>
          <p:spPr>
            <a:xfrm>
              <a:off x="63753" y="305309"/>
              <a:ext cx="258914" cy="16649"/>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4" name="Shape 334"/>
            <p:cNvSpPr/>
            <p:nvPr/>
          </p:nvSpPr>
          <p:spPr>
            <a:xfrm>
              <a:off x="63753" y="257140"/>
              <a:ext cx="242975" cy="16294"/>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4.4.3 </a:t>
            </a:r>
            <a:r>
              <a:rPr kumimoji="0" lang="zh-CN" altLang="en-US" sz="1800" b="0" i="0" u="none" strike="noStrike" cap="none" spc="0" normalizeH="0" baseline="0">
                <a:ln>
                  <a:noFill/>
                </a:ln>
                <a:solidFill>
                  <a:srgbClr val="000000"/>
                </a:solidFill>
                <a:effectLst/>
                <a:uFillTx/>
                <a:latin typeface="+mn-lt"/>
                <a:ea typeface="+mn-ea"/>
                <a:cs typeface="+mn-cs"/>
                <a:sym typeface="Helvetica"/>
              </a:rPr>
              <a:t>故障转移</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1</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sz="1800" b="0" i="0" u="none" strike="noStrike" cap="none" spc="0" normalizeH="0" baseline="0">
                <a:ln>
                  <a:noFill/>
                </a:ln>
                <a:solidFill>
                  <a:srgbClr val="000000"/>
                </a:solidFill>
                <a:effectLst/>
                <a:uFillTx/>
                <a:latin typeface="+mn-lt"/>
                <a:ea typeface="+mn-ea"/>
                <a:cs typeface="+mn-cs"/>
                <a:sym typeface="Helvetica"/>
              </a:rPr>
              <a:t>复制下线主节点的所有从节点将会有一个从节点被选中。</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 </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2</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sz="1800" b="0" i="0" u="none" strike="noStrike" cap="none" spc="0" normalizeH="0" baseline="0">
                <a:ln>
                  <a:noFill/>
                </a:ln>
                <a:solidFill>
                  <a:srgbClr val="000000"/>
                </a:solidFill>
                <a:effectLst/>
                <a:uFillTx/>
                <a:latin typeface="+mn-lt"/>
                <a:ea typeface="+mn-ea"/>
                <a:cs typeface="+mn-cs"/>
                <a:sym typeface="Helvetica"/>
              </a:rPr>
              <a:t>被选中的从节点会执行slaveof on one，成为新的主节点。 </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3</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sz="1800" b="0" i="0" u="none" strike="noStrike" cap="none" spc="0" normalizeH="0" baseline="0">
                <a:ln>
                  <a:noFill/>
                </a:ln>
                <a:solidFill>
                  <a:srgbClr val="000000"/>
                </a:solidFill>
                <a:effectLst/>
                <a:uFillTx/>
                <a:latin typeface="+mn-lt"/>
                <a:ea typeface="+mn-ea"/>
                <a:cs typeface="+mn-cs"/>
                <a:sym typeface="Helvetica"/>
              </a:rPr>
              <a:t>新的主节点会撤销所有对已下线主节点的槽指派，并将这些槽指派给自己。</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 </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4</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sz="1800" b="0" i="0" u="none" strike="noStrike" cap="none" spc="0" normalizeH="0" baseline="0">
                <a:ln>
                  <a:noFill/>
                </a:ln>
                <a:solidFill>
                  <a:srgbClr val="000000"/>
                </a:solidFill>
                <a:effectLst/>
                <a:uFillTx/>
                <a:latin typeface="+mn-lt"/>
                <a:ea typeface="+mn-ea"/>
                <a:cs typeface="+mn-cs"/>
                <a:sym typeface="Helvetica"/>
              </a:rPr>
              <a:t>新的主节点向集群广播一条pong消息，这条pong消息可以让集群中的其他节点立即致电这个节点已经由从节点变为主节点了。 </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5</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sz="1800" b="0" i="0" u="none" strike="noStrike" cap="none" spc="0" normalizeH="0" baseline="0">
                <a:ln>
                  <a:noFill/>
                </a:ln>
                <a:solidFill>
                  <a:srgbClr val="000000"/>
                </a:solidFill>
                <a:effectLst/>
                <a:uFillTx/>
                <a:latin typeface="+mn-lt"/>
                <a:ea typeface="+mn-ea"/>
                <a:cs typeface="+mn-cs"/>
                <a:sym typeface="Helvetica"/>
              </a:rPr>
              <a:t>新的主节点开始接收和自己负责处理的槽有关的命令请求，故障转移完成。</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49270" y="-3810"/>
            <a:ext cx="9141460" cy="6856095"/>
          </a:xfrm>
          <a:prstGeom prst="rect">
            <a:avLst/>
          </a:prstGeom>
        </p:spPr>
      </p:pic>
      <p:sp>
        <p:nvSpPr>
          <p:cNvPr id="4" name="文本框 3"/>
          <p:cNvSpPr txBox="1"/>
          <p:nvPr/>
        </p:nvSpPr>
        <p:spPr>
          <a:xfrm>
            <a:off x="662305" y="631190"/>
            <a:ext cx="1567180" cy="54946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eaVert"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9600" b="0" i="0" u="none" strike="noStrike" cap="none" spc="0" normalizeH="0" baseline="0">
                <a:gradFill>
                  <a:gsLst>
                    <a:gs pos="21000">
                      <a:srgbClr val="53575C"/>
                    </a:gs>
                    <a:gs pos="88000">
                      <a:srgbClr val="C5C7CA"/>
                    </a:gs>
                  </a:gsLst>
                  <a:lin ang="5400000"/>
                </a:gradFill>
                <a:effectLst/>
                <a:uFillTx/>
                <a:latin typeface="+mn-lt"/>
                <a:ea typeface="+mn-ea"/>
                <a:cs typeface="+mn-cs"/>
                <a:sym typeface="Helvetica"/>
              </a:rPr>
              <a:t>谢谢观看</a:t>
            </a:r>
            <a:endParaRPr kumimoji="0" lang="zh-CN" altLang="en-US" sz="9600" b="0" i="0" u="none" strike="noStrike" cap="none" spc="0" normalizeH="0" baseline="0">
              <a:gradFill>
                <a:gsLst>
                  <a:gs pos="21000">
                    <a:srgbClr val="53575C"/>
                  </a:gs>
                  <a:gs pos="88000">
                    <a:srgbClr val="C5C7CA"/>
                  </a:gs>
                </a:gsLst>
                <a:lin ang="5400000"/>
              </a:gra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Group 340"/>
          <p:cNvGrpSpPr/>
          <p:nvPr/>
        </p:nvGrpSpPr>
        <p:grpSpPr>
          <a:xfrm>
            <a:off x="1817663" y="2732645"/>
            <a:ext cx="8722067" cy="1683601"/>
            <a:chOff x="0" y="130227"/>
            <a:chExt cx="8722066" cy="1683600"/>
          </a:xfrm>
        </p:grpSpPr>
        <p:sp>
          <p:nvSpPr>
            <p:cNvPr id="337" name="Shape 337"/>
            <p:cNvSpPr/>
            <p:nvPr/>
          </p:nvSpPr>
          <p:spPr>
            <a:xfrm>
              <a:off x="0" y="206261"/>
              <a:ext cx="7912283" cy="1551058"/>
            </a:xfrm>
            <a:prstGeom prst="rect">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8" name="Shape 338"/>
            <p:cNvSpPr/>
            <p:nvPr/>
          </p:nvSpPr>
          <p:spPr>
            <a:xfrm rot="5400000">
              <a:off x="7475373" y="567134"/>
              <a:ext cx="1683600" cy="809785"/>
            </a:xfrm>
            <a:prstGeom prst="triangle">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9" name="Shape 339"/>
            <p:cNvSpPr/>
            <p:nvPr/>
          </p:nvSpPr>
          <p:spPr>
            <a:xfrm>
              <a:off x="5014025" y="557034"/>
              <a:ext cx="1410970" cy="828675"/>
            </a:xfrm>
            <a:prstGeom prst="rect">
              <a:avLst/>
            </a:prstGeom>
            <a:solidFill>
              <a:srgbClr val="0F6FC6"/>
            </a:solidFill>
            <a:ln w="9525" cap="flat">
              <a:solidFill>
                <a:srgbClr val="0F6FC6"/>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概述</a:t>
              </a:r>
              <a:endParaRPr lang="zh-CN" altLang="en-US">
                <a:sym typeface="+mn-ea"/>
              </a:endParaRPr>
            </a:p>
          </p:txBody>
        </p:sp>
      </p:grpSp>
      <p:grpSp>
        <p:nvGrpSpPr>
          <p:cNvPr id="345" name="Group 345"/>
          <p:cNvGrpSpPr/>
          <p:nvPr/>
        </p:nvGrpSpPr>
        <p:grpSpPr>
          <a:xfrm>
            <a:off x="2081803" y="1831085"/>
            <a:ext cx="3493225" cy="3493225"/>
            <a:chOff x="0" y="0"/>
            <a:chExt cx="3493223" cy="3493223"/>
          </a:xfrm>
        </p:grpSpPr>
        <p:sp>
          <p:nvSpPr>
            <p:cNvPr id="341" name="Shape 341"/>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2" name="Shape 342"/>
            <p:cNvSpPr/>
            <p:nvPr/>
          </p:nvSpPr>
          <p:spPr>
            <a:xfrm>
              <a:off x="585897" y="582641"/>
              <a:ext cx="2321437" cy="2321437"/>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3" name="Shape 343"/>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344" name="Shape 344"/>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01</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78205" y="1071245"/>
            <a:ext cx="10435590" cy="3136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redis提供三种集群策略，以实现高可用：</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主从复制（</a:t>
            </a:r>
            <a:r>
              <a:rPr lang="en-US" altLang="zh-CN">
                <a:sym typeface="Helvetica"/>
              </a:rPr>
              <a:t>sm</a:t>
            </a:r>
            <a:r>
              <a:rPr lang="zh-CN" altLang="en-US">
                <a:sym typeface="Helvetica"/>
              </a:rPr>
              <a:t>）</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哨兵（</a:t>
            </a:r>
            <a:r>
              <a:rPr lang="en-US" altLang="zh-CN">
                <a:sym typeface="Helvetica"/>
              </a:rPr>
              <a:t>sentinel</a:t>
            </a:r>
            <a:r>
              <a:rPr lang="zh-CN" altLang="en-US">
                <a:sym typeface="Helvetica"/>
              </a:rPr>
              <a:t>）</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sym typeface="Helvetica"/>
              </a:rPr>
              <a:t>集群（</a:t>
            </a:r>
            <a:r>
              <a:rPr lang="en-US" altLang="zh-CN">
                <a:sym typeface="Helvetica"/>
              </a:rPr>
              <a:t>cluster</a:t>
            </a:r>
            <a:r>
              <a:rPr lang="zh-CN" altLang="en-US">
                <a:sym typeface="Helvetica"/>
              </a:rPr>
              <a:t>）</a:t>
            </a: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准备知识：</a:t>
            </a:r>
            <a:r>
              <a:rPr kumimoji="0" lang="en-US" altLang="zh-CN" sz="1800" b="0" i="0" u="none" strike="noStrike" cap="none" spc="0" normalizeH="0" baseline="0">
                <a:ln>
                  <a:noFill/>
                </a:ln>
                <a:solidFill>
                  <a:srgbClr val="000000"/>
                </a:solidFill>
                <a:effectLst/>
                <a:uFillTx/>
                <a:latin typeface="+mn-lt"/>
                <a:ea typeface="+mn-ea"/>
                <a:cs typeface="+mn-cs"/>
                <a:sym typeface="Helvetica"/>
              </a:rPr>
              <a:t>RDB</a:t>
            </a:r>
            <a:r>
              <a:rPr kumimoji="0" lang="zh-CN" altLang="en-US" sz="1800" b="0" i="0" u="none" strike="noStrike" cap="none" spc="0" normalizeH="0" baseline="0">
                <a:ln>
                  <a:noFill/>
                </a:ln>
                <a:solidFill>
                  <a:srgbClr val="000000"/>
                </a:solidFill>
                <a:effectLst/>
                <a:uFillTx/>
                <a:latin typeface="+mn-lt"/>
                <a:ea typeface="+mn-ea"/>
                <a:cs typeface="+mn-cs"/>
                <a:sym typeface="Helvetica"/>
              </a:rPr>
              <a:t>持久化</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617"/>
          <p:cNvGrpSpPr/>
          <p:nvPr/>
        </p:nvGrpSpPr>
        <p:grpSpPr>
          <a:xfrm>
            <a:off x="1817663" y="2413327"/>
            <a:ext cx="8722067" cy="2305685"/>
            <a:chOff x="0" y="-150991"/>
            <a:chExt cx="8722066" cy="2305683"/>
          </a:xfrm>
        </p:grpSpPr>
        <p:sp>
          <p:nvSpPr>
            <p:cNvPr id="614" name="Shape 614"/>
            <p:cNvSpPr/>
            <p:nvPr/>
          </p:nvSpPr>
          <p:spPr>
            <a:xfrm>
              <a:off x="0" y="206261"/>
              <a:ext cx="7912283" cy="1551058"/>
            </a:xfrm>
            <a:prstGeom prst="rect">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5" name="Shape 615"/>
            <p:cNvSpPr/>
            <p:nvPr/>
          </p:nvSpPr>
          <p:spPr>
            <a:xfrm rot="5400000">
              <a:off x="7475373" y="567134"/>
              <a:ext cx="1683600" cy="809785"/>
            </a:xfrm>
            <a:prstGeom prst="triangle">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6" name="Shape 616"/>
            <p:cNvSpPr/>
            <p:nvPr/>
          </p:nvSpPr>
          <p:spPr>
            <a:xfrm>
              <a:off x="3839845" y="-150991"/>
              <a:ext cx="3404870" cy="2305683"/>
            </a:xfrm>
            <a:prstGeom prst="rect">
              <a:avLst/>
            </a:prstGeom>
            <a:solidFill>
              <a:srgbClr val="10CF9B"/>
            </a:solidFill>
            <a:ln w="9525" cap="flat">
              <a:solidFill>
                <a:srgbClr val="10CF9B"/>
              </a:solidFill>
              <a:prstDash val="solid"/>
              <a:round/>
            </a:ln>
            <a:effectLst/>
          </p:spPr>
          <p:txBody>
            <a:bodyPr wrap="squar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lang="zh-CN" altLang="en-US"/>
            </a:p>
            <a:p>
              <a:r>
                <a:rPr lang="zh-CN" altLang="en-US"/>
                <a:t> 主从复制</a:t>
              </a:r>
              <a:endParaRPr lang="zh-CN" altLang="en-US"/>
            </a:p>
            <a:p>
              <a:endParaRPr lang="zh-CN">
                <a:sym typeface="+mn-ea"/>
              </a:endParaRPr>
            </a:p>
          </p:txBody>
        </p:sp>
      </p:grpSp>
      <p:grpSp>
        <p:nvGrpSpPr>
          <p:cNvPr id="622" name="Group 622"/>
          <p:cNvGrpSpPr/>
          <p:nvPr/>
        </p:nvGrpSpPr>
        <p:grpSpPr>
          <a:xfrm>
            <a:off x="2081803" y="1831085"/>
            <a:ext cx="3493225" cy="3493225"/>
            <a:chOff x="0" y="0"/>
            <a:chExt cx="3493223" cy="3493223"/>
          </a:xfrm>
        </p:grpSpPr>
        <p:sp>
          <p:nvSpPr>
            <p:cNvPr id="618" name="Shape 6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9" name="Shape 619"/>
            <p:cNvSpPr/>
            <p:nvPr/>
          </p:nvSpPr>
          <p:spPr>
            <a:xfrm>
              <a:off x="585897" y="582641"/>
              <a:ext cx="2321437" cy="2321437"/>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20" name="Shape 6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621" name="Shape 6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02</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复制</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复制功能是让一台Redis服务器复制另一台服务器，也就是Master-Slave模式，通常用于实现读写分离。该功能有两种实现，分别对应2.8版本之前的老版本，和2.8（包括）之后的新版本。</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旧版Redis的复制功能分为同步(</a:t>
            </a:r>
            <a:r>
              <a:rPr kumimoji="0" lang="en-US" altLang="zh-CN" sz="1800" b="0" i="0" u="none" strike="noStrike" cap="none" spc="0" normalizeH="0" baseline="0">
                <a:ln>
                  <a:noFill/>
                </a:ln>
                <a:solidFill>
                  <a:srgbClr val="000000"/>
                </a:solidFill>
                <a:effectLst/>
                <a:uFillTx/>
                <a:latin typeface="+mn-lt"/>
                <a:ea typeface="+mn-ea"/>
                <a:cs typeface="+mn-cs"/>
                <a:sym typeface="Helvetica"/>
              </a:rPr>
              <a:t>S</a:t>
            </a:r>
            <a:r>
              <a:rPr kumimoji="0" lang="zh-CN" altLang="en-US" sz="1800" b="0" i="0" u="none" strike="noStrike" cap="none" spc="0" normalizeH="0" baseline="0">
                <a:ln>
                  <a:noFill/>
                </a:ln>
                <a:solidFill>
                  <a:srgbClr val="000000"/>
                </a:solidFill>
                <a:effectLst/>
                <a:uFillTx/>
                <a:latin typeface="+mn-lt"/>
                <a:ea typeface="+mn-ea"/>
                <a:cs typeface="+mn-cs"/>
                <a:sym typeface="Helvetica"/>
              </a:rPr>
              <a:t>ync)和命令传播两个操作。</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a:t>
            </a:r>
            <a:r>
              <a:rPr kumimoji="0" lang="zh-CN" altLang="en-US" sz="1800" b="0" i="0" u="none" strike="noStrike" cap="none" spc="0" normalizeH="0" baseline="0">
                <a:ln>
                  <a:noFill/>
                </a:ln>
                <a:solidFill>
                  <a:srgbClr val="000000"/>
                </a:solidFill>
                <a:effectLst/>
                <a:uFillTx/>
                <a:latin typeface="+mn-lt"/>
                <a:ea typeface="+mn-ea"/>
                <a:cs typeface="+mn-cs"/>
                <a:sym typeface="Helvetica"/>
              </a:rPr>
              <a:t>同步</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S</a:t>
            </a:r>
            <a:r>
              <a:rPr kumimoji="0" lang="zh-CN" altLang="en-US" sz="1800" b="0" i="0" u="none" strike="noStrike" cap="none" spc="0" normalizeH="0" baseline="0">
                <a:ln>
                  <a:noFill/>
                </a:ln>
                <a:solidFill>
                  <a:srgbClr val="000000"/>
                </a:solidFill>
                <a:effectLst/>
                <a:uFillTx/>
                <a:latin typeface="+mn-lt"/>
                <a:ea typeface="+mn-ea"/>
                <a:cs typeface="+mn-cs"/>
                <a:sym typeface="Helvetica"/>
              </a:rPr>
              <a:t>ync：是一个非常耗费资源的操作</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3558540" y="3008630"/>
            <a:ext cx="4905375" cy="1733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57910"/>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 </a:t>
            </a:r>
            <a:r>
              <a:rPr kumimoji="0" lang="zh-CN" altLang="en-US" sz="1800" b="0" i="0" u="none" strike="noStrike" cap="none" spc="0" normalizeH="0" baseline="0">
                <a:ln>
                  <a:noFill/>
                </a:ln>
                <a:solidFill>
                  <a:srgbClr val="000000"/>
                </a:solidFill>
                <a:effectLst/>
                <a:uFillTx/>
                <a:latin typeface="+mn-lt"/>
                <a:ea typeface="+mn-ea"/>
                <a:cs typeface="+mn-cs"/>
                <a:sym typeface="Helvetica"/>
              </a:rPr>
              <a:t>命令传播</a:t>
            </a:r>
            <a:r>
              <a:rPr kumimoji="0" lang="en-US" altLang="zh-CN" sz="1800" b="0" i="0" u="none" strike="noStrike" cap="none" spc="0" normalizeH="0" baseline="0">
                <a:ln>
                  <a:noFill/>
                </a:ln>
                <a:solidFill>
                  <a:srgbClr val="000000"/>
                </a:solidFill>
                <a:effectLst/>
                <a:uFillTx/>
                <a:latin typeface="+mn-lt"/>
                <a:ea typeface="+mn-ea"/>
                <a:cs typeface="+mn-cs"/>
                <a:sym typeface="Helvetica"/>
              </a:rPr>
              <a:t>  </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p:cNvPicPr>
            <a:picLocks noChangeAspect="1"/>
          </p:cNvPicPr>
          <p:nvPr/>
        </p:nvPicPr>
        <p:blipFill>
          <a:blip r:embed="rId1"/>
          <a:stretch>
            <a:fillRect/>
          </a:stretch>
        </p:blipFill>
        <p:spPr>
          <a:xfrm>
            <a:off x="4358005" y="2425065"/>
            <a:ext cx="3476625" cy="2552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2343</Words>
  <Application>WPS 演示</Application>
  <PresentationFormat>自定义</PresentationFormat>
  <Paragraphs>181</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Helvetica</vt:lpstr>
      <vt:lpstr>Calibri</vt:lpstr>
      <vt:lpstr>微软雅黑</vt:lpstr>
      <vt:lpstr>Arial</vt:lpstr>
      <vt:lpstr>黑体</vt:lpstr>
      <vt:lpstr>Franklin Gothic Book</vt:lpstr>
      <vt:lpstr>Arial Unicode MS</vt:lpstr>
      <vt:lpstr>Franklin Gothic Medium</vt:lpstr>
      <vt:lpstr>Office 主题</vt:lpstr>
      <vt:lpstr>redis之多机数据库实现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李泓蕴</dc:creator>
  <cp:lastModifiedBy>Administrator</cp:lastModifiedBy>
  <cp:revision>110</cp:revision>
  <dcterms:created xsi:type="dcterms:W3CDTF">2018-02-24T05:44:00Z</dcterms:created>
  <dcterms:modified xsi:type="dcterms:W3CDTF">2019-05-22T06:54:14Z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