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cb5f5e02b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cb5f5e02b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cbd83da3c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cbd83da3c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cb5f5e02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cb5f5e02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cb5f5e02b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cb5f5e02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cb5f5e3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cb5f5e3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cbd83da3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cbd83da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cb5f5e02b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cb5f5e02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cb5f5e02b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cb5f5e02b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cb5f5e02b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cb5f5e02b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cb5f5e02b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cb5f5e02b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cb5f5e02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cb5f5e02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cb5f5e3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cb5f5e3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cb5f5e3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cb5f5e3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cb5f5e3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cb5f5e3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cb5f5e3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cb5f5e3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cb5f5e3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cb5f5e3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cb5f5e3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cb5f5e3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cb5f5e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cb5f5e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cb5f5e02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cb5f5e02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b5f5e02b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cb5f5e02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cb5f5e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cb5f5e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cb5f5e02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cb5f5e02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cb5f5e02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cb5f5e02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cb5f5e02b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cb5f5e02b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cbd83da3c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cbd83da3c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7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1.png"/><Relationship Id="rId5" Type="http://schemas.openxmlformats.org/officeDocument/2006/relationships/image" Target="../media/image10.png"/><Relationship Id="rId6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49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52575" y="541075"/>
            <a:ext cx="6537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of Mental Health in the Tech Industry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0475" y="2265750"/>
            <a:ext cx="45849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Presented by: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Bryan Alcazar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Jenie Nam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Quaid Scrivens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QinQin Zha</a:t>
            </a:r>
            <a:endParaRPr b="1" sz="1800"/>
          </a:p>
        </p:txBody>
      </p:sp>
      <p:pic>
        <p:nvPicPr>
          <p:cNvPr descr=":star: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250" y="58475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2236000" y="3986225"/>
            <a:ext cx="312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January 23th, 2020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UCI Bootcamp Project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582425" y="436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Size of the Companies</a:t>
            </a:r>
            <a:endParaRPr/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0" y="1435900"/>
            <a:ext cx="4323750" cy="2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50" y="1597875"/>
            <a:ext cx="4323748" cy="245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Mental Disorders on Work </a:t>
            </a:r>
            <a:endParaRPr/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4257225"/>
            <a:ext cx="5449426" cy="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0" y="1494607"/>
            <a:ext cx="4433351" cy="141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75" y="2933800"/>
            <a:ext cx="4466576" cy="14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900" y="1447575"/>
            <a:ext cx="4433351" cy="14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8650" y="2930548"/>
            <a:ext cx="4466575" cy="14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502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Mental Disorders on Productivity</a:t>
            </a:r>
            <a:endParaRPr/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75" y="1597875"/>
            <a:ext cx="5971225" cy="21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519" y="2317319"/>
            <a:ext cx="4239249" cy="28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/>
          <p:nvPr/>
        </p:nvSpPr>
        <p:spPr>
          <a:xfrm>
            <a:off x="1036925" y="1832775"/>
            <a:ext cx="7104300" cy="1446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 txBox="1"/>
          <p:nvPr>
            <p:ph type="ctrTitle"/>
          </p:nvPr>
        </p:nvSpPr>
        <p:spPr>
          <a:xfrm>
            <a:off x="683100" y="874013"/>
            <a:ext cx="7772100" cy="3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</a:t>
            </a:r>
            <a:r>
              <a:rPr lang="en" sz="3000"/>
              <a:t>as the perception of mental health changed in the workplace?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125" y="2571750"/>
            <a:ext cx="3202500" cy="25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9875"/>
            <a:ext cx="6613683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200" y="3742549"/>
            <a:ext cx="2621773" cy="1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61275"/>
            <a:ext cx="5562446" cy="6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 txBox="1"/>
          <p:nvPr/>
        </p:nvSpPr>
        <p:spPr>
          <a:xfrm>
            <a:off x="399275" y="46975"/>
            <a:ext cx="86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How much importance did your previous employer place on mental health?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/>
        </p:nvSpPr>
        <p:spPr>
          <a:xfrm>
            <a:off x="374700" y="163875"/>
            <a:ext cx="86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Have you ever discussed your mental health with your co-workers?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825" y="3067050"/>
            <a:ext cx="4533800" cy="9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25" y="794738"/>
            <a:ext cx="4307774" cy="32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9725" y="4083100"/>
            <a:ext cx="5931174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650" y="794750"/>
            <a:ext cx="1673521" cy="212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/>
          <p:nvPr/>
        </p:nvSpPr>
        <p:spPr>
          <a:xfrm>
            <a:off x="679150" y="1752400"/>
            <a:ext cx="7928400" cy="1662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 txBox="1"/>
          <p:nvPr>
            <p:ph type="ctrTitle"/>
          </p:nvPr>
        </p:nvSpPr>
        <p:spPr>
          <a:xfrm>
            <a:off x="707650" y="1620550"/>
            <a:ext cx="7643100" cy="18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does the perception of mental health compare to that of physical health in the workplace?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" y="2048575"/>
            <a:ext cx="4269800" cy="3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825" y="2005414"/>
            <a:ext cx="4269800" cy="31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9"/>
          <p:cNvSpPr txBox="1"/>
          <p:nvPr>
            <p:ph idx="4294967295" type="title"/>
          </p:nvPr>
        </p:nvSpPr>
        <p:spPr>
          <a:xfrm>
            <a:off x="964500" y="156300"/>
            <a:ext cx="721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Bring up your mental health vs</a:t>
            </a:r>
            <a:r>
              <a:rPr lang="en" sz="1800"/>
              <a:t> Physical health in an interview?</a:t>
            </a:r>
            <a:endParaRPr sz="1800"/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5">
            <a:alphaModFix/>
          </a:blip>
          <a:srcRect b="18593" l="0" r="12188" t="0"/>
          <a:stretch/>
        </p:blipFill>
        <p:spPr>
          <a:xfrm>
            <a:off x="99475" y="860875"/>
            <a:ext cx="3632300" cy="2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9"/>
          <p:cNvPicPr preferRelativeResize="0"/>
          <p:nvPr/>
        </p:nvPicPr>
        <p:blipFill rotWithShape="1">
          <a:blip r:embed="rId6">
            <a:alphaModFix/>
          </a:blip>
          <a:srcRect b="27329" l="1222" r="-596" t="4158"/>
          <a:stretch/>
        </p:blipFill>
        <p:spPr>
          <a:xfrm>
            <a:off x="99475" y="1141975"/>
            <a:ext cx="3731600" cy="2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9"/>
          <p:cNvPicPr preferRelativeResize="0"/>
          <p:nvPr/>
        </p:nvPicPr>
        <p:blipFill rotWithShape="1">
          <a:blip r:embed="rId7">
            <a:alphaModFix/>
          </a:blip>
          <a:srcRect b="0" l="0" r="0" t="12095"/>
          <a:stretch/>
        </p:blipFill>
        <p:spPr>
          <a:xfrm>
            <a:off x="99475" y="1527925"/>
            <a:ext cx="3020200" cy="4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9"/>
          <p:cNvPicPr preferRelativeResize="0"/>
          <p:nvPr/>
        </p:nvPicPr>
        <p:blipFill rotWithShape="1">
          <a:blip r:embed="rId8">
            <a:alphaModFix/>
          </a:blip>
          <a:srcRect b="43349" l="0" r="0" t="0"/>
          <a:stretch/>
        </p:blipFill>
        <p:spPr>
          <a:xfrm>
            <a:off x="4771955" y="860875"/>
            <a:ext cx="3952669" cy="10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1113600" y="399250"/>
            <a:ext cx="6916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much importance did your previous employer place on mental vs physical health?</a:t>
            </a:r>
            <a:endParaRPr sz="1800"/>
          </a:p>
        </p:txBody>
      </p:sp>
      <p:pic>
        <p:nvPicPr>
          <p:cNvPr id="421" name="Google Shape;4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100"/>
            <a:ext cx="8839200" cy="57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1044"/>
            <a:ext cx="333874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550" y="2041051"/>
            <a:ext cx="4512750" cy="3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/>
          <p:nvPr/>
        </p:nvSpPr>
        <p:spPr>
          <a:xfrm>
            <a:off x="1153325" y="1804800"/>
            <a:ext cx="6987900" cy="139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 txBox="1"/>
          <p:nvPr>
            <p:ph type="ctrTitle"/>
          </p:nvPr>
        </p:nvSpPr>
        <p:spPr>
          <a:xfrm>
            <a:off x="967225" y="2045125"/>
            <a:ext cx="7383000" cy="13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</a:t>
            </a:r>
            <a:r>
              <a:rPr lang="en" sz="3000"/>
              <a:t>as the awareness of mental health changed over time?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07125" y="266400"/>
            <a:ext cx="920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Mental Health Issues are Common in the United States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27" y="831150"/>
            <a:ext cx="4200574" cy="40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840000" y="2914650"/>
            <a:ext cx="3175500" cy="110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E2E"/>
                </a:solidFill>
                <a:highlight>
                  <a:srgbClr val="F7F7F7"/>
                </a:highlight>
                <a:latin typeface="Georgia"/>
                <a:ea typeface="Georgia"/>
                <a:cs typeface="Georgia"/>
                <a:sym typeface="Georgia"/>
              </a:rPr>
              <a:t>10 million adults in American live with a serious mental illness, according to the National Alliance on Mental Illness.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Employer Discussion for Mental Health</a:t>
            </a:r>
            <a:endParaRPr/>
          </a:p>
        </p:txBody>
      </p:sp>
      <p:pic>
        <p:nvPicPr>
          <p:cNvPr id="435" name="Google Shape;4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5" y="15406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675" y="1668151"/>
            <a:ext cx="4785125" cy="1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975" y="3407825"/>
            <a:ext cx="4714850" cy="16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3"/>
          <p:cNvPicPr preferRelativeResize="0"/>
          <p:nvPr/>
        </p:nvPicPr>
        <p:blipFill rotWithShape="1">
          <a:blip r:embed="rId3">
            <a:alphaModFix/>
          </a:blip>
          <a:srcRect b="0" l="5916" r="7081" t="5276"/>
          <a:stretch/>
        </p:blipFill>
        <p:spPr>
          <a:xfrm>
            <a:off x="0" y="2471700"/>
            <a:ext cx="4605050" cy="25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3"/>
          <p:cNvPicPr preferRelativeResize="0"/>
          <p:nvPr/>
        </p:nvPicPr>
        <p:blipFill rotWithShape="1">
          <a:blip r:embed="rId4">
            <a:alphaModFix/>
          </a:blip>
          <a:srcRect b="0" l="5412" r="8676" t="3605"/>
          <a:stretch/>
        </p:blipFill>
        <p:spPr>
          <a:xfrm>
            <a:off x="4479700" y="2433350"/>
            <a:ext cx="4605050" cy="25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 txBox="1"/>
          <p:nvPr/>
        </p:nvSpPr>
        <p:spPr>
          <a:xfrm>
            <a:off x="1025075" y="102750"/>
            <a:ext cx="7920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Discussing a </a:t>
            </a:r>
            <a:r>
              <a:rPr b="1" lang="en" sz="1500">
                <a:highlight>
                  <a:srgbClr val="FFE599"/>
                </a:highlight>
                <a:latin typeface="Maven Pro"/>
                <a:ea typeface="Maven Pro"/>
                <a:cs typeface="Maven Pro"/>
                <a:sym typeface="Maven Pro"/>
              </a:rPr>
              <a:t>mental health</a:t>
            </a: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issue with employer would have negative consequences?</a:t>
            </a:r>
            <a:endParaRPr b="1" sz="1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5" name="Google Shape;445;p33"/>
          <p:cNvPicPr preferRelativeResize="0"/>
          <p:nvPr/>
        </p:nvPicPr>
        <p:blipFill rotWithShape="1">
          <a:blip r:embed="rId5">
            <a:alphaModFix/>
          </a:blip>
          <a:srcRect b="7166" l="0" r="0" t="0"/>
          <a:stretch/>
        </p:blipFill>
        <p:spPr>
          <a:xfrm>
            <a:off x="287250" y="1802250"/>
            <a:ext cx="901300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3"/>
          <p:cNvPicPr preferRelativeResize="0"/>
          <p:nvPr/>
        </p:nvPicPr>
        <p:blipFill rotWithShape="1">
          <a:blip r:embed="rId6">
            <a:alphaModFix/>
          </a:blip>
          <a:srcRect b="2140" l="0" r="0" t="4392"/>
          <a:stretch/>
        </p:blipFill>
        <p:spPr>
          <a:xfrm>
            <a:off x="1496700" y="521575"/>
            <a:ext cx="6631600" cy="16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3"/>
          <p:cNvSpPr/>
          <p:nvPr/>
        </p:nvSpPr>
        <p:spPr>
          <a:xfrm>
            <a:off x="3336125" y="1420175"/>
            <a:ext cx="4856400" cy="86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33"/>
          <p:cNvPicPr preferRelativeResize="0"/>
          <p:nvPr/>
        </p:nvPicPr>
        <p:blipFill rotWithShape="1">
          <a:blip r:embed="rId7">
            <a:alphaModFix/>
          </a:blip>
          <a:srcRect b="10163" l="0" r="0" t="11053"/>
          <a:stretch/>
        </p:blipFill>
        <p:spPr>
          <a:xfrm>
            <a:off x="4890475" y="1813350"/>
            <a:ext cx="1335750" cy="4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 b="2131" l="6413" r="7498" t="7173"/>
          <a:stretch/>
        </p:blipFill>
        <p:spPr>
          <a:xfrm>
            <a:off x="39000" y="2645925"/>
            <a:ext cx="4763375" cy="2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4"/>
          <p:cNvPicPr preferRelativeResize="0"/>
          <p:nvPr/>
        </p:nvPicPr>
        <p:blipFill rotWithShape="1">
          <a:blip r:embed="rId4">
            <a:alphaModFix/>
          </a:blip>
          <a:srcRect b="1715" l="6806" r="7253" t="5563"/>
          <a:stretch/>
        </p:blipFill>
        <p:spPr>
          <a:xfrm>
            <a:off x="4856675" y="2645925"/>
            <a:ext cx="4258425" cy="2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4"/>
          <p:cNvSpPr txBox="1"/>
          <p:nvPr/>
        </p:nvSpPr>
        <p:spPr>
          <a:xfrm>
            <a:off x="1024125" y="116850"/>
            <a:ext cx="79830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Discussing a </a:t>
            </a:r>
            <a:r>
              <a:rPr b="1" lang="en" sz="1500">
                <a:solidFill>
                  <a:schemeClr val="dk2"/>
                </a:solidFill>
                <a:highlight>
                  <a:srgbClr val="FFE599"/>
                </a:highlight>
                <a:latin typeface="Maven Pro"/>
                <a:ea typeface="Maven Pro"/>
                <a:cs typeface="Maven Pro"/>
                <a:sym typeface="Maven Pro"/>
              </a:rPr>
              <a:t>physical health</a:t>
            </a: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issue with employer would have negative consequences?</a:t>
            </a:r>
            <a:endParaRPr b="1" sz="1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6" name="Google Shape;456;p34"/>
          <p:cNvPicPr preferRelativeResize="0"/>
          <p:nvPr/>
        </p:nvPicPr>
        <p:blipFill rotWithShape="1">
          <a:blip r:embed="rId5">
            <a:alphaModFix/>
          </a:blip>
          <a:srcRect b="37445" l="0" r="0" t="0"/>
          <a:stretch/>
        </p:blipFill>
        <p:spPr>
          <a:xfrm>
            <a:off x="315550" y="587554"/>
            <a:ext cx="8676049" cy="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4"/>
          <p:cNvPicPr preferRelativeResize="0"/>
          <p:nvPr/>
        </p:nvPicPr>
        <p:blipFill rotWithShape="1">
          <a:blip r:embed="rId6">
            <a:alphaModFix/>
          </a:blip>
          <a:srcRect b="0" l="0" r="4095" t="7080"/>
          <a:stretch/>
        </p:blipFill>
        <p:spPr>
          <a:xfrm>
            <a:off x="315550" y="1721125"/>
            <a:ext cx="2159450" cy="8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4"/>
          <p:cNvPicPr preferRelativeResize="0"/>
          <p:nvPr/>
        </p:nvPicPr>
        <p:blipFill rotWithShape="1">
          <a:blip r:embed="rId7">
            <a:alphaModFix/>
          </a:blip>
          <a:srcRect b="3416" l="0" r="2695" t="6921"/>
          <a:stretch/>
        </p:blipFill>
        <p:spPr>
          <a:xfrm>
            <a:off x="5183275" y="1675250"/>
            <a:ext cx="2157984" cy="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type="title"/>
          </p:nvPr>
        </p:nvSpPr>
        <p:spPr>
          <a:xfrm>
            <a:off x="0" y="0"/>
            <a:ext cx="898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Employee Awareness of Mental Health options on Employer’s plan</a:t>
            </a:r>
            <a:endParaRPr sz="1800"/>
          </a:p>
        </p:txBody>
      </p:sp>
      <p:pic>
        <p:nvPicPr>
          <p:cNvPr id="464" name="Google Shape;4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8" y="489225"/>
            <a:ext cx="7192927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5"/>
          <p:cNvPicPr preferRelativeResize="0"/>
          <p:nvPr/>
        </p:nvPicPr>
        <p:blipFill rotWithShape="1">
          <a:blip r:embed="rId4">
            <a:alphaModFix/>
          </a:blip>
          <a:srcRect b="39831" l="0" r="39831" t="0"/>
          <a:stretch/>
        </p:blipFill>
        <p:spPr>
          <a:xfrm>
            <a:off x="0" y="3918225"/>
            <a:ext cx="7330992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76" y="598900"/>
            <a:ext cx="6179250" cy="41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76" name="Google Shape;476;p37"/>
          <p:cNvSpPr txBox="1"/>
          <p:nvPr>
            <p:ph idx="1" type="body"/>
          </p:nvPr>
        </p:nvSpPr>
        <p:spPr>
          <a:xfrm>
            <a:off x="632225" y="1275150"/>
            <a:ext cx="80688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plotting the top 5 surveyed countries, United States of America and United Kingdom remain the top two countries where employees in the tech industry struggle with mental health.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Mood disorders (depression, bipolar) are the most common type of metal health issue.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male participant count is much higher than female participant count (73.3 % vs 23.6% in 2016).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effect of mental disorders on work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productivity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significant between the treated and non-treated group.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 scale 1-10, Tech industry employers stress mental health at around 3.3~3.5, while physical health is stressed at around 5.3~5.6. (p value =0.000425).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employer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discussion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rate has slightly improved with no significance (~32%-33%). The awareness of mental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option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remains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47%-50%.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/>
          <p:nvPr>
            <p:ph type="ctrTitle"/>
          </p:nvPr>
        </p:nvSpPr>
        <p:spPr>
          <a:xfrm>
            <a:off x="824000" y="932250"/>
            <a:ext cx="7598400" cy="32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 need to continue to improve the perception and awareness of mental health and support those who are struggling!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310750" y="578650"/>
            <a:ext cx="8336700" cy="4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Questions: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Has the perception of mental health changed in the workplace?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How does the perception of mental health compare to that of physical health in the workplace?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Has the awareness of mental health changed over time?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/>
          <p:nvPr/>
        </p:nvSpPr>
        <p:spPr>
          <a:xfrm>
            <a:off x="1916425" y="1188225"/>
            <a:ext cx="5112900" cy="3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2813275" y="288975"/>
            <a:ext cx="3427800" cy="5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type="title"/>
          </p:nvPr>
        </p:nvSpPr>
        <p:spPr>
          <a:xfrm>
            <a:off x="1824275" y="274750"/>
            <a:ext cx="53742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 Chart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1557375" y="19883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team member focus on different year’s csv to clean up the data based on the specific survey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questions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asked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1504675" y="1181950"/>
            <a:ext cx="59364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Team discussion about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interested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topic and source dataset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537025" y="30932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plot based on the cleaned dataset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1557375" y="40457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analysis, discussion and draw conclusion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4" name="Google Shape;304;p16"/>
          <p:cNvCxnSpPr/>
          <p:nvPr/>
        </p:nvCxnSpPr>
        <p:spPr>
          <a:xfrm>
            <a:off x="4510875" y="1694800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6"/>
          <p:cNvCxnSpPr/>
          <p:nvPr/>
        </p:nvCxnSpPr>
        <p:spPr>
          <a:xfrm>
            <a:off x="4510884" y="2726788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6"/>
          <p:cNvCxnSpPr/>
          <p:nvPr/>
        </p:nvCxnSpPr>
        <p:spPr>
          <a:xfrm>
            <a:off x="4511384" y="3632775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6"/>
          <p:cNvSpPr/>
          <p:nvPr/>
        </p:nvSpPr>
        <p:spPr>
          <a:xfrm>
            <a:off x="1753275" y="2031600"/>
            <a:ext cx="5515200" cy="5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2796125" y="3132300"/>
            <a:ext cx="3379800" cy="38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2604625" y="4041525"/>
            <a:ext cx="3849000" cy="38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ctrTitle"/>
          </p:nvPr>
        </p:nvSpPr>
        <p:spPr>
          <a:xfrm>
            <a:off x="824000" y="87225"/>
            <a:ext cx="67737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Survey csv from Kaggle</a:t>
            </a:r>
            <a:endParaRPr/>
          </a:p>
        </p:txBody>
      </p:sp>
      <p:sp>
        <p:nvSpPr>
          <p:cNvPr id="315" name="Google Shape;315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25" y="1345025"/>
            <a:ext cx="7535202" cy="37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6425100" y="1567850"/>
            <a:ext cx="578700" cy="2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2475500" y="1567850"/>
            <a:ext cx="578700" cy="2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3">
            <a:alphaModFix/>
          </a:blip>
          <a:srcRect b="0" l="0" r="0" t="8315"/>
          <a:stretch/>
        </p:blipFill>
        <p:spPr>
          <a:xfrm>
            <a:off x="4851700" y="1856875"/>
            <a:ext cx="3817825" cy="2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 rotWithShape="1">
          <a:blip r:embed="rId4">
            <a:alphaModFix/>
          </a:blip>
          <a:srcRect b="0" l="0" r="0" t="15390"/>
          <a:stretch/>
        </p:blipFill>
        <p:spPr>
          <a:xfrm>
            <a:off x="836700" y="1788425"/>
            <a:ext cx="3947775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>
            <p:ph type="title"/>
          </p:nvPr>
        </p:nvSpPr>
        <p:spPr>
          <a:xfrm>
            <a:off x="1318275" y="31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Five Countries by Number of Responses</a:t>
            </a:r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2475500" y="1493150"/>
            <a:ext cx="10650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2014</a:t>
            </a:r>
            <a:endParaRPr b="1"/>
          </a:p>
        </p:txBody>
      </p:sp>
      <p:sp>
        <p:nvSpPr>
          <p:cNvPr id="327" name="Google Shape;327;p18"/>
          <p:cNvSpPr txBox="1"/>
          <p:nvPr/>
        </p:nvSpPr>
        <p:spPr>
          <a:xfrm>
            <a:off x="6425100" y="1491375"/>
            <a:ext cx="10650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519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Types of Mental Illnesses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3">
            <a:alphaModFix/>
          </a:blip>
          <a:srcRect b="0" l="0" r="6672" t="12087"/>
          <a:stretch/>
        </p:blipFill>
        <p:spPr>
          <a:xfrm>
            <a:off x="4484225" y="1993800"/>
            <a:ext cx="4530400" cy="22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 rotWithShape="1">
          <a:blip r:embed="rId4">
            <a:alphaModFix/>
          </a:blip>
          <a:srcRect b="0" l="0" r="0" t="11746"/>
          <a:stretch/>
        </p:blipFill>
        <p:spPr>
          <a:xfrm>
            <a:off x="0" y="2033975"/>
            <a:ext cx="4432875" cy="26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9"/>
          <p:cNvSpPr txBox="1"/>
          <p:nvPr/>
        </p:nvSpPr>
        <p:spPr>
          <a:xfrm>
            <a:off x="1456200" y="1518425"/>
            <a:ext cx="1718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Types of Mental Health Disorders (2018)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6214525" y="1437775"/>
            <a:ext cx="1718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Types of Mental Health Disorders (2019)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2834950" y="268775"/>
            <a:ext cx="431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Counts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125" y="1343075"/>
            <a:ext cx="4318325" cy="28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100" y="1343075"/>
            <a:ext cx="4812499" cy="27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1"/>
          <p:cNvPicPr preferRelativeResize="0"/>
          <p:nvPr/>
        </p:nvPicPr>
        <p:blipFill rotWithShape="1">
          <a:blip r:embed="rId3">
            <a:alphaModFix/>
          </a:blip>
          <a:srcRect b="0" l="1642" r="0" t="0"/>
          <a:stretch/>
        </p:blipFill>
        <p:spPr>
          <a:xfrm>
            <a:off x="-13900" y="1054550"/>
            <a:ext cx="4463174" cy="3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275" y="1066800"/>
            <a:ext cx="4650924" cy="332348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>
            <p:ph idx="4294967295" type="title"/>
          </p:nvPr>
        </p:nvSpPr>
        <p:spPr>
          <a:xfrm>
            <a:off x="2156475" y="160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Age by Country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