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  <p:embeddedFont>
      <p:font typeface="Merriweather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.fntdata"/><Relationship Id="rId20" Type="http://schemas.openxmlformats.org/officeDocument/2006/relationships/slide" Target="slides/slide15.xml"/><Relationship Id="rId42" Type="http://schemas.openxmlformats.org/officeDocument/2006/relationships/font" Target="fonts/Merriweather-boldItalic.fntdata"/><Relationship Id="rId41" Type="http://schemas.openxmlformats.org/officeDocument/2006/relationships/font" Target="fonts/Merriweather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37" Type="http://schemas.openxmlformats.org/officeDocument/2006/relationships/font" Target="fonts/MavenPro-regular.fntdata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39" Type="http://schemas.openxmlformats.org/officeDocument/2006/relationships/font" Target="fonts/Merriweather-regular.fntdata"/><Relationship Id="rId16" Type="http://schemas.openxmlformats.org/officeDocument/2006/relationships/slide" Target="slides/slide11.xml"/><Relationship Id="rId38" Type="http://schemas.openxmlformats.org/officeDocument/2006/relationships/font" Target="fonts/Maven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cbd83da3c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cbd83da3c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cb5f5e02b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cb5f5e02b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cb5f5e02b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cb5f5e02b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cbd83da3c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cbd83da3c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cb5f5e02b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cb5f5e02b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cb5f5e3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7cb5f5e3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cbd83da3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cbd83da3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cb5f5e02b_7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cb5f5e02b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cb5f5e02b_1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7cb5f5e02b_1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cb5f5e02b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cb5f5e02b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cb5f5e02b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cb5f5e02b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cb5f5e02b_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cb5f5e02b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cb5f5e3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7cb5f5e3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7cb5f5e3f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7cb5f5e3f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7cb5f5e3f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7cb5f5e3f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cb5f5e3f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cb5f5e3f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cb5f5e3f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cb5f5e3f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7cb5f5e3f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7cb5f5e3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cb5f5e3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7cb5f5e3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cb5f5e02b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cb5f5e02b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cb5f5e02b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cb5f5e02b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cb5f5e0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cb5f5e0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cb5f5e02b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cb5f5e02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cb5f5e02b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cb5f5e02b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cb5f5e02b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cb5f5e02b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cb5f5e02b_1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cb5f5e02b_1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Relationship Id="rId5" Type="http://schemas.openxmlformats.org/officeDocument/2006/relationships/image" Target="../media/image53.png"/><Relationship Id="rId6" Type="http://schemas.openxmlformats.org/officeDocument/2006/relationships/image" Target="../media/image38.png"/><Relationship Id="rId7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35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3.png"/><Relationship Id="rId4" Type="http://schemas.openxmlformats.org/officeDocument/2006/relationships/image" Target="../media/image39.png"/><Relationship Id="rId5" Type="http://schemas.openxmlformats.org/officeDocument/2006/relationships/image" Target="../media/image37.png"/><Relationship Id="rId6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image" Target="../media/image24.png"/><Relationship Id="rId8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40.png"/><Relationship Id="rId6" Type="http://schemas.openxmlformats.org/officeDocument/2006/relationships/image" Target="../media/image42.png"/><Relationship Id="rId7" Type="http://schemas.openxmlformats.org/officeDocument/2006/relationships/image" Target="../media/image4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0.png"/><Relationship Id="rId4" Type="http://schemas.openxmlformats.org/officeDocument/2006/relationships/image" Target="../media/image47.png"/><Relationship Id="rId5" Type="http://schemas.openxmlformats.org/officeDocument/2006/relationships/image" Target="../media/image49.png"/><Relationship Id="rId6" Type="http://schemas.openxmlformats.org/officeDocument/2006/relationships/image" Target="../media/image44.png"/><Relationship Id="rId7" Type="http://schemas.openxmlformats.org/officeDocument/2006/relationships/image" Target="../media/image4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1.png"/><Relationship Id="rId4" Type="http://schemas.openxmlformats.org/officeDocument/2006/relationships/image" Target="../media/image4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952575" y="541075"/>
            <a:ext cx="6537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Exploration of Mental Health in the Tech Industry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370475" y="2265750"/>
            <a:ext cx="4584900" cy="16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Presented by: 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Bryan Alcazar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Jenie Nam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Quaid Scrivens 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QinQin Zha</a:t>
            </a:r>
            <a:endParaRPr b="1" sz="1800"/>
          </a:p>
        </p:txBody>
      </p:sp>
      <p:pic>
        <p:nvPicPr>
          <p:cNvPr descr=":star:"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8250" y="58475"/>
            <a:ext cx="152400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 txBox="1"/>
          <p:nvPr/>
        </p:nvSpPr>
        <p:spPr>
          <a:xfrm>
            <a:off x="2236000" y="3986225"/>
            <a:ext cx="3129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January 23th, 2020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UCI Bootcamp Project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Effect of Mental Disorders on Work </a:t>
            </a:r>
            <a:endParaRPr/>
          </a:p>
        </p:txBody>
      </p:sp>
      <p:pic>
        <p:nvPicPr>
          <p:cNvPr id="345" name="Google Shape;3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25" y="4257225"/>
            <a:ext cx="5449426" cy="8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50" y="1494607"/>
            <a:ext cx="4433351" cy="1411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075" y="2933800"/>
            <a:ext cx="4466576" cy="14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4900" y="1447575"/>
            <a:ext cx="4433351" cy="145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8650" y="2930548"/>
            <a:ext cx="4466575" cy="141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effect of mental disorders on Productivity</a:t>
            </a:r>
            <a:endParaRPr/>
          </a:p>
        </p:txBody>
      </p:sp>
      <p:pic>
        <p:nvPicPr>
          <p:cNvPr id="355" name="Google Shape;3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75" y="1597875"/>
            <a:ext cx="8334299" cy="293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88" y="73025"/>
            <a:ext cx="7605712" cy="50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5"/>
          <p:cNvPicPr preferRelativeResize="0"/>
          <p:nvPr/>
        </p:nvPicPr>
        <p:blipFill rotWithShape="1">
          <a:blip r:embed="rId3">
            <a:alphaModFix/>
          </a:blip>
          <a:srcRect b="0" l="1642" r="0" t="0"/>
          <a:stretch/>
        </p:blipFill>
        <p:spPr>
          <a:xfrm>
            <a:off x="-13900" y="902150"/>
            <a:ext cx="4463174" cy="34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275" y="838200"/>
            <a:ext cx="4650924" cy="3323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/>
          <p:nvPr>
            <p:ph type="ctrTitle"/>
          </p:nvPr>
        </p:nvSpPr>
        <p:spPr>
          <a:xfrm>
            <a:off x="683100" y="874013"/>
            <a:ext cx="7772100" cy="37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</a:t>
            </a:r>
            <a:r>
              <a:rPr lang="en" sz="3000"/>
              <a:t>as the perception of mental health changed in the workplace?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125" y="2571750"/>
            <a:ext cx="3202500" cy="25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9875"/>
            <a:ext cx="6613683" cy="18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2200" y="3742549"/>
            <a:ext cx="2621773" cy="12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861275"/>
            <a:ext cx="5562446" cy="6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7"/>
          <p:cNvSpPr txBox="1"/>
          <p:nvPr/>
        </p:nvSpPr>
        <p:spPr>
          <a:xfrm>
            <a:off x="399275" y="46975"/>
            <a:ext cx="86076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How much importance did your previous employer place on mental health?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/>
          <p:nvPr/>
        </p:nvSpPr>
        <p:spPr>
          <a:xfrm>
            <a:off x="374700" y="163875"/>
            <a:ext cx="86076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Have you ever discussed your mental health with your co-workers?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8" name="Google Shape;3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825" y="3067050"/>
            <a:ext cx="4533800" cy="9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25" y="794738"/>
            <a:ext cx="4307774" cy="32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9725" y="4083100"/>
            <a:ext cx="5931174" cy="10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2650" y="794750"/>
            <a:ext cx="1673521" cy="2128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/>
          <p:nvPr>
            <p:ph type="ctrTitle"/>
          </p:nvPr>
        </p:nvSpPr>
        <p:spPr>
          <a:xfrm>
            <a:off x="683100" y="645413"/>
            <a:ext cx="7772100" cy="37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does the perception of mental health compare to that of physical health in the workplace?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5" y="2048575"/>
            <a:ext cx="4269800" cy="30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825" y="2005414"/>
            <a:ext cx="4269800" cy="31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0"/>
          <p:cNvSpPr txBox="1"/>
          <p:nvPr>
            <p:ph idx="4294967295" type="title"/>
          </p:nvPr>
        </p:nvSpPr>
        <p:spPr>
          <a:xfrm>
            <a:off x="964500" y="156300"/>
            <a:ext cx="7215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Bring up your mental health vs</a:t>
            </a:r>
            <a:r>
              <a:rPr lang="en" sz="1800"/>
              <a:t> Physical health in an interview?</a:t>
            </a:r>
            <a:endParaRPr sz="1800"/>
          </a:p>
        </p:txBody>
      </p:sp>
      <p:pic>
        <p:nvPicPr>
          <p:cNvPr id="404" name="Google Shape;404;p30"/>
          <p:cNvPicPr preferRelativeResize="0"/>
          <p:nvPr/>
        </p:nvPicPr>
        <p:blipFill rotWithShape="1">
          <a:blip r:embed="rId5">
            <a:alphaModFix/>
          </a:blip>
          <a:srcRect b="18593" l="0" r="12188" t="0"/>
          <a:stretch/>
        </p:blipFill>
        <p:spPr>
          <a:xfrm>
            <a:off x="99475" y="860875"/>
            <a:ext cx="3632300" cy="2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0"/>
          <p:cNvPicPr preferRelativeResize="0"/>
          <p:nvPr/>
        </p:nvPicPr>
        <p:blipFill rotWithShape="1">
          <a:blip r:embed="rId6">
            <a:alphaModFix/>
          </a:blip>
          <a:srcRect b="27329" l="1222" r="-596" t="4158"/>
          <a:stretch/>
        </p:blipFill>
        <p:spPr>
          <a:xfrm>
            <a:off x="99475" y="1141975"/>
            <a:ext cx="3731600" cy="2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0"/>
          <p:cNvPicPr preferRelativeResize="0"/>
          <p:nvPr/>
        </p:nvPicPr>
        <p:blipFill rotWithShape="1">
          <a:blip r:embed="rId7">
            <a:alphaModFix/>
          </a:blip>
          <a:srcRect b="0" l="0" r="0" t="12095"/>
          <a:stretch/>
        </p:blipFill>
        <p:spPr>
          <a:xfrm>
            <a:off x="99475" y="1527925"/>
            <a:ext cx="3020200" cy="49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0"/>
          <p:cNvPicPr preferRelativeResize="0"/>
          <p:nvPr/>
        </p:nvPicPr>
        <p:blipFill rotWithShape="1">
          <a:blip r:embed="rId8">
            <a:alphaModFix/>
          </a:blip>
          <a:srcRect b="43349" l="0" r="0" t="0"/>
          <a:stretch/>
        </p:blipFill>
        <p:spPr>
          <a:xfrm>
            <a:off x="4771955" y="860875"/>
            <a:ext cx="3952669" cy="10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/>
          <p:nvPr>
            <p:ph type="title"/>
          </p:nvPr>
        </p:nvSpPr>
        <p:spPr>
          <a:xfrm>
            <a:off x="1113600" y="399250"/>
            <a:ext cx="6916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much importance did your previous employer place on mental vs physical health?</a:t>
            </a:r>
            <a:endParaRPr sz="1800"/>
          </a:p>
        </p:txBody>
      </p:sp>
      <p:pic>
        <p:nvPicPr>
          <p:cNvPr id="413" name="Google Shape;4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6100"/>
            <a:ext cx="8839200" cy="572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41044"/>
            <a:ext cx="3338746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3550" y="2041051"/>
            <a:ext cx="4512750" cy="30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07125" y="266400"/>
            <a:ext cx="9208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Mental Health issues are common in the United States</a:t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27" y="831150"/>
            <a:ext cx="4200574" cy="40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/>
        </p:nvSpPr>
        <p:spPr>
          <a:xfrm>
            <a:off x="5840000" y="2914650"/>
            <a:ext cx="3175500" cy="110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2E2E"/>
                </a:solidFill>
                <a:highlight>
                  <a:srgbClr val="F7F7F7"/>
                </a:highlight>
                <a:latin typeface="Georgia"/>
                <a:ea typeface="Georgia"/>
                <a:cs typeface="Georgia"/>
                <a:sym typeface="Georgia"/>
              </a:rPr>
              <a:t>10 million adults in American live with a serious mental illness, according to the National Alliance on Mental Illness.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"/>
          <p:cNvSpPr txBox="1"/>
          <p:nvPr>
            <p:ph type="ctrTitle"/>
          </p:nvPr>
        </p:nvSpPr>
        <p:spPr>
          <a:xfrm>
            <a:off x="683100" y="874013"/>
            <a:ext cx="7772100" cy="37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</a:t>
            </a:r>
            <a:r>
              <a:rPr lang="en" sz="3000"/>
              <a:t>as the awareness of mental health changed over time?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Employer discussion for mental Health</a:t>
            </a:r>
            <a:endParaRPr/>
          </a:p>
        </p:txBody>
      </p:sp>
      <p:pic>
        <p:nvPicPr>
          <p:cNvPr id="426" name="Google Shape;4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75" y="15406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2675" y="1668151"/>
            <a:ext cx="4785125" cy="15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6975" y="3407825"/>
            <a:ext cx="4714850" cy="16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34"/>
          <p:cNvPicPr preferRelativeResize="0"/>
          <p:nvPr/>
        </p:nvPicPr>
        <p:blipFill rotWithShape="1">
          <a:blip r:embed="rId3">
            <a:alphaModFix/>
          </a:blip>
          <a:srcRect b="0" l="5916" r="7081" t="5276"/>
          <a:stretch/>
        </p:blipFill>
        <p:spPr>
          <a:xfrm>
            <a:off x="0" y="2471700"/>
            <a:ext cx="4605050" cy="25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4"/>
          <p:cNvPicPr preferRelativeResize="0"/>
          <p:nvPr/>
        </p:nvPicPr>
        <p:blipFill rotWithShape="1">
          <a:blip r:embed="rId4">
            <a:alphaModFix/>
          </a:blip>
          <a:srcRect b="0" l="5412" r="8676" t="3605"/>
          <a:stretch/>
        </p:blipFill>
        <p:spPr>
          <a:xfrm>
            <a:off x="4479700" y="2433350"/>
            <a:ext cx="4605050" cy="25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4"/>
          <p:cNvSpPr txBox="1"/>
          <p:nvPr/>
        </p:nvSpPr>
        <p:spPr>
          <a:xfrm>
            <a:off x="1025075" y="102750"/>
            <a:ext cx="79209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Discussing a </a:t>
            </a:r>
            <a:r>
              <a:rPr b="1" lang="en" sz="1500">
                <a:highlight>
                  <a:srgbClr val="FFE599"/>
                </a:highlight>
                <a:latin typeface="Maven Pro"/>
                <a:ea typeface="Maven Pro"/>
                <a:cs typeface="Maven Pro"/>
                <a:sym typeface="Maven Pro"/>
              </a:rPr>
              <a:t>mental health</a:t>
            </a:r>
            <a:r>
              <a:rPr b="1" lang="en" sz="1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issue with employer would have negative consequences?</a:t>
            </a:r>
            <a:endParaRPr b="1" sz="15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6" name="Google Shape;436;p34"/>
          <p:cNvPicPr preferRelativeResize="0"/>
          <p:nvPr/>
        </p:nvPicPr>
        <p:blipFill rotWithShape="1">
          <a:blip r:embed="rId5">
            <a:alphaModFix/>
          </a:blip>
          <a:srcRect b="7166" l="0" r="0" t="0"/>
          <a:stretch/>
        </p:blipFill>
        <p:spPr>
          <a:xfrm>
            <a:off x="287250" y="1802250"/>
            <a:ext cx="901300" cy="4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4"/>
          <p:cNvPicPr preferRelativeResize="0"/>
          <p:nvPr/>
        </p:nvPicPr>
        <p:blipFill rotWithShape="1">
          <a:blip r:embed="rId6">
            <a:alphaModFix/>
          </a:blip>
          <a:srcRect b="2140" l="0" r="0" t="4392"/>
          <a:stretch/>
        </p:blipFill>
        <p:spPr>
          <a:xfrm>
            <a:off x="1496700" y="521575"/>
            <a:ext cx="6631600" cy="16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4"/>
          <p:cNvSpPr/>
          <p:nvPr/>
        </p:nvSpPr>
        <p:spPr>
          <a:xfrm>
            <a:off x="3336125" y="1420175"/>
            <a:ext cx="4856400" cy="86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34"/>
          <p:cNvPicPr preferRelativeResize="0"/>
          <p:nvPr/>
        </p:nvPicPr>
        <p:blipFill rotWithShape="1">
          <a:blip r:embed="rId7">
            <a:alphaModFix/>
          </a:blip>
          <a:srcRect b="10163" l="0" r="0" t="11053"/>
          <a:stretch/>
        </p:blipFill>
        <p:spPr>
          <a:xfrm>
            <a:off x="4890475" y="1813350"/>
            <a:ext cx="1335750" cy="4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5"/>
          <p:cNvPicPr preferRelativeResize="0"/>
          <p:nvPr/>
        </p:nvPicPr>
        <p:blipFill rotWithShape="1">
          <a:blip r:embed="rId3">
            <a:alphaModFix/>
          </a:blip>
          <a:srcRect b="2131" l="6413" r="7498" t="7173"/>
          <a:stretch/>
        </p:blipFill>
        <p:spPr>
          <a:xfrm>
            <a:off x="39000" y="2645925"/>
            <a:ext cx="4763375" cy="24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5"/>
          <p:cNvPicPr preferRelativeResize="0"/>
          <p:nvPr/>
        </p:nvPicPr>
        <p:blipFill rotWithShape="1">
          <a:blip r:embed="rId4">
            <a:alphaModFix/>
          </a:blip>
          <a:srcRect b="1715" l="6806" r="7253" t="5563"/>
          <a:stretch/>
        </p:blipFill>
        <p:spPr>
          <a:xfrm>
            <a:off x="4856675" y="2645925"/>
            <a:ext cx="4258425" cy="24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5"/>
          <p:cNvSpPr txBox="1"/>
          <p:nvPr/>
        </p:nvSpPr>
        <p:spPr>
          <a:xfrm>
            <a:off x="1024125" y="116850"/>
            <a:ext cx="7983000" cy="35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Discussing a </a:t>
            </a:r>
            <a:r>
              <a:rPr b="1" lang="en" sz="1500">
                <a:solidFill>
                  <a:schemeClr val="dk2"/>
                </a:solidFill>
                <a:highlight>
                  <a:srgbClr val="FFE599"/>
                </a:highlight>
                <a:latin typeface="Maven Pro"/>
                <a:ea typeface="Maven Pro"/>
                <a:cs typeface="Maven Pro"/>
                <a:sym typeface="Maven Pro"/>
              </a:rPr>
              <a:t>physical health</a:t>
            </a:r>
            <a:r>
              <a:rPr b="1" lang="en" sz="1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issue with employer would have negative consequences?</a:t>
            </a:r>
            <a:endParaRPr b="1" sz="15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7" name="Google Shape;447;p35"/>
          <p:cNvPicPr preferRelativeResize="0"/>
          <p:nvPr/>
        </p:nvPicPr>
        <p:blipFill rotWithShape="1">
          <a:blip r:embed="rId5">
            <a:alphaModFix/>
          </a:blip>
          <a:srcRect b="37445" l="0" r="0" t="0"/>
          <a:stretch/>
        </p:blipFill>
        <p:spPr>
          <a:xfrm>
            <a:off x="315550" y="587554"/>
            <a:ext cx="8676049" cy="9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35"/>
          <p:cNvPicPr preferRelativeResize="0"/>
          <p:nvPr/>
        </p:nvPicPr>
        <p:blipFill rotWithShape="1">
          <a:blip r:embed="rId6">
            <a:alphaModFix/>
          </a:blip>
          <a:srcRect b="0" l="0" r="4095" t="7080"/>
          <a:stretch/>
        </p:blipFill>
        <p:spPr>
          <a:xfrm>
            <a:off x="315550" y="1721125"/>
            <a:ext cx="2159450" cy="8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5"/>
          <p:cNvPicPr preferRelativeResize="0"/>
          <p:nvPr/>
        </p:nvPicPr>
        <p:blipFill rotWithShape="1">
          <a:blip r:embed="rId7">
            <a:alphaModFix/>
          </a:blip>
          <a:srcRect b="3416" l="0" r="2695" t="6921"/>
          <a:stretch/>
        </p:blipFill>
        <p:spPr>
          <a:xfrm>
            <a:off x="5183275" y="1675250"/>
            <a:ext cx="2157984" cy="8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6"/>
          <p:cNvSpPr txBox="1"/>
          <p:nvPr>
            <p:ph type="title"/>
          </p:nvPr>
        </p:nvSpPr>
        <p:spPr>
          <a:xfrm>
            <a:off x="0" y="0"/>
            <a:ext cx="8983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Employee Awareness of Mental Health options on Employer’s plan</a:t>
            </a:r>
            <a:endParaRPr sz="1800"/>
          </a:p>
        </p:txBody>
      </p:sp>
      <p:pic>
        <p:nvPicPr>
          <p:cNvPr id="455" name="Google Shape;4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8" y="489225"/>
            <a:ext cx="7192927" cy="34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6"/>
          <p:cNvPicPr preferRelativeResize="0"/>
          <p:nvPr/>
        </p:nvPicPr>
        <p:blipFill rotWithShape="1">
          <a:blip r:embed="rId4">
            <a:alphaModFix/>
          </a:blip>
          <a:srcRect b="39831" l="0" r="39831" t="0"/>
          <a:stretch/>
        </p:blipFill>
        <p:spPr>
          <a:xfrm>
            <a:off x="0" y="3918225"/>
            <a:ext cx="7330992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376" y="598900"/>
            <a:ext cx="6179250" cy="41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67" name="Google Shape;467;p38"/>
          <p:cNvSpPr txBox="1"/>
          <p:nvPr>
            <p:ph idx="1" type="body"/>
          </p:nvPr>
        </p:nvSpPr>
        <p:spPr>
          <a:xfrm>
            <a:off x="632225" y="1275150"/>
            <a:ext cx="80688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 plotting the top 5 surveyed countries, United States of America and United Kingdom remain the top 2. Then the order of Canada, Germany, Netherlands, Ireland, Brazil, Portugal during different years have changed slightly. </a:t>
            </a:r>
            <a:endParaRPr i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Mood disorder (depression, bipolar) are the most common type of metal health issue. </a:t>
            </a:r>
            <a:endParaRPr i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male participant count is much higher than female participant count (73.3 % vs 23.6% in 2016).</a:t>
            </a:r>
            <a:endParaRPr i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Middle to big company have more counts to take the survey.</a:t>
            </a:r>
            <a:endParaRPr i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effect of mental disorder to work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productivity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huge between the treated and non-treated group.</a:t>
            </a:r>
            <a:endParaRPr i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 scale 1-10, the score of the employer place the importance on mental health is around 3.3~3.5, on the contrary, the score of the employer place the importance on physical health is around 5.3~5.6. (p value =0.000425).</a:t>
            </a:r>
            <a:endParaRPr i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employer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discussion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rate has slightly improved with no significance (~32%-33%). The awareness of mental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health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option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remains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47%-50%.</a:t>
            </a:r>
            <a:endParaRPr i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9"/>
          <p:cNvSpPr txBox="1"/>
          <p:nvPr>
            <p:ph type="ctrTitle"/>
          </p:nvPr>
        </p:nvSpPr>
        <p:spPr>
          <a:xfrm>
            <a:off x="824000" y="932250"/>
            <a:ext cx="7598400" cy="322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 need to increase the perception and awareness of mental health and support those who are struggling!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ctrTitle"/>
          </p:nvPr>
        </p:nvSpPr>
        <p:spPr>
          <a:xfrm>
            <a:off x="310750" y="578650"/>
            <a:ext cx="8336700" cy="4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Questions: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Has the perception of mental health changed in the workplace?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does the perception of mental health compare to that of physical health in the workplace?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Has the awareness of mental health changed over time?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548975" y="427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flow chart</a:t>
            </a:r>
            <a:endParaRPr/>
          </a:p>
        </p:txBody>
      </p:sp>
      <p:sp>
        <p:nvSpPr>
          <p:cNvPr id="298" name="Google Shape;298;p16"/>
          <p:cNvSpPr txBox="1"/>
          <p:nvPr/>
        </p:nvSpPr>
        <p:spPr>
          <a:xfrm>
            <a:off x="1328775" y="1683525"/>
            <a:ext cx="59364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Each team member focus on different year’s csv to clean up the data based on the specific survey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questions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asked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1339500" y="1096550"/>
            <a:ext cx="59364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Team discussion about the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interested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topic and source dataset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1328775" y="2597925"/>
            <a:ext cx="59364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Data plot based on the cleaned dataset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1328775" y="3283725"/>
            <a:ext cx="59364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Data analysis, discussion and draw conclusion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2" name="Google Shape;302;p16"/>
          <p:cNvCxnSpPr/>
          <p:nvPr/>
        </p:nvCxnSpPr>
        <p:spPr>
          <a:xfrm>
            <a:off x="4079075" y="1394225"/>
            <a:ext cx="0" cy="289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16"/>
          <p:cNvCxnSpPr/>
          <p:nvPr/>
        </p:nvCxnSpPr>
        <p:spPr>
          <a:xfrm>
            <a:off x="4068359" y="2232425"/>
            <a:ext cx="0" cy="289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16"/>
          <p:cNvCxnSpPr/>
          <p:nvPr/>
        </p:nvCxnSpPr>
        <p:spPr>
          <a:xfrm>
            <a:off x="4068359" y="2994425"/>
            <a:ext cx="0" cy="289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ctrTitle"/>
          </p:nvPr>
        </p:nvSpPr>
        <p:spPr>
          <a:xfrm>
            <a:off x="824000" y="87225"/>
            <a:ext cx="67737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Survey csv from Kaggle</a:t>
            </a:r>
            <a:endParaRPr/>
          </a:p>
        </p:txBody>
      </p:sp>
      <p:sp>
        <p:nvSpPr>
          <p:cNvPr id="310" name="Google Shape;310;p1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25" y="1345025"/>
            <a:ext cx="7535202" cy="371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700" y="1457150"/>
            <a:ext cx="3817825" cy="29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 rotWithShape="1">
          <a:blip r:embed="rId4">
            <a:alphaModFix/>
          </a:blip>
          <a:srcRect b="0" l="0" r="0" t="4260"/>
          <a:stretch/>
        </p:blipFill>
        <p:spPr>
          <a:xfrm>
            <a:off x="836700" y="1414225"/>
            <a:ext cx="3947775" cy="3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8"/>
          <p:cNvSpPr txBox="1"/>
          <p:nvPr>
            <p:ph type="title"/>
          </p:nvPr>
        </p:nvSpPr>
        <p:spPr>
          <a:xfrm>
            <a:off x="1318275" y="313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Five Countries by Number of Responses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1303800" y="519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Types of Mental Illnesses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19"/>
          <p:cNvPicPr preferRelativeResize="0"/>
          <p:nvPr/>
        </p:nvPicPr>
        <p:blipFill rotWithShape="1">
          <a:blip r:embed="rId3">
            <a:alphaModFix/>
          </a:blip>
          <a:srcRect b="0" l="0" r="6672" t="0"/>
          <a:stretch/>
        </p:blipFill>
        <p:spPr>
          <a:xfrm>
            <a:off x="4484225" y="1686825"/>
            <a:ext cx="4530400" cy="25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86825"/>
            <a:ext cx="4432875" cy="29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2834950" y="268775"/>
            <a:ext cx="4318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Counts</a:t>
            </a:r>
            <a:endParaRPr/>
          </a:p>
        </p:txBody>
      </p:sp>
      <p:pic>
        <p:nvPicPr>
          <p:cNvPr id="331" name="Google Shape;3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125" y="1343075"/>
            <a:ext cx="4318325" cy="287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9100" y="1343075"/>
            <a:ext cx="4812499" cy="27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1582425" y="4366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size of the companies</a:t>
            </a:r>
            <a:endParaRPr/>
          </a:p>
        </p:txBody>
      </p:sp>
      <p:pic>
        <p:nvPicPr>
          <p:cNvPr id="338" name="Google Shape;3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50" y="1435900"/>
            <a:ext cx="4323750" cy="28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250" y="1597875"/>
            <a:ext cx="4323748" cy="245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