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513d8541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513d8541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513d85416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jugar con esto pa verse mas bonito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eb5ffb2295bc1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0eb5ffb2295bc1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30eb5ffb2295bc1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13d8541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13d8541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3513d85416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 b="81517" l="88730" r="0" t="0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hyperlink" Target="https://aprendiendoaprogramar.es/blog/arquitectura-cliente-servidor-definicion-tipos-ejemplos-ventajas-y-desventaja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41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ood01time.herokuap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80_r4mQbkdXwWBUrZD5KmiNTDiUnMiin/view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5628943" y="724108"/>
            <a:ext cx="2757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</a:rPr>
              <a:t>Análisis y desarrollo de sistemas de información 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</a:rPr>
              <a:t> Ficha: 2250076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962" y="628650"/>
            <a:ext cx="64865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7955475" y="4850750"/>
            <a:ext cx="131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 imagen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781050" y="749143"/>
            <a:ext cx="27884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Proyección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781050" y="1574100"/>
            <a:ext cx="7581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>
                <a:solidFill>
                  <a:srgbClr val="3F3F3F"/>
                </a:solidFill>
              </a:rPr>
              <a:t>La</a:t>
            </a:r>
            <a:r>
              <a:rPr i="0" lang="es-CO" sz="2000" u="none" cap="none" strike="noStrike">
                <a:solidFill>
                  <a:srgbClr val="3F3F3F"/>
                </a:solidFill>
              </a:rPr>
              <a:t> aplicación podrá ser escalable adoptando la capacidad, </a:t>
            </a:r>
            <a:r>
              <a:rPr lang="es-CO" sz="2000">
                <a:solidFill>
                  <a:srgbClr val="3F3F3F"/>
                </a:solidFill>
              </a:rPr>
              <a:t>así</a:t>
            </a:r>
            <a:r>
              <a:rPr i="0" lang="es-CO" sz="2000" u="none" cap="none" strike="noStrike">
                <a:solidFill>
                  <a:srgbClr val="3F3F3F"/>
                </a:solidFill>
              </a:rPr>
              <a:t> </a:t>
            </a:r>
            <a:r>
              <a:rPr lang="es-CO" sz="2000">
                <a:solidFill>
                  <a:srgbClr val="3F3F3F"/>
                </a:solidFill>
              </a:rPr>
              <a:t>esta</a:t>
            </a:r>
            <a:r>
              <a:rPr i="0" lang="es-CO" sz="2000" u="none" cap="none" strike="noStrike">
                <a:solidFill>
                  <a:srgbClr val="3F3F3F"/>
                </a:solidFill>
              </a:rPr>
              <a:t> </a:t>
            </a:r>
            <a:r>
              <a:rPr lang="es-CO" sz="2000">
                <a:solidFill>
                  <a:srgbClr val="3F3F3F"/>
                </a:solidFill>
              </a:rPr>
              <a:t>aplicación</a:t>
            </a:r>
            <a:r>
              <a:rPr i="0" lang="es-CO" sz="2000" u="none" cap="none" strike="noStrike">
                <a:solidFill>
                  <a:srgbClr val="3F3F3F"/>
                </a:solidFill>
              </a:rPr>
              <a:t> </a:t>
            </a:r>
            <a:r>
              <a:rPr lang="es-CO" sz="2000">
                <a:solidFill>
                  <a:srgbClr val="3F3F3F"/>
                </a:solidFill>
              </a:rPr>
              <a:t>llegará</a:t>
            </a:r>
            <a:r>
              <a:rPr i="0" lang="es-CO" sz="2000" u="none" cap="none" strike="noStrike">
                <a:solidFill>
                  <a:srgbClr val="3F3F3F"/>
                </a:solidFill>
              </a:rPr>
              <a:t> no solo al departamento del </a:t>
            </a:r>
            <a:r>
              <a:rPr lang="es-CO" sz="2000">
                <a:solidFill>
                  <a:srgbClr val="3F3F3F"/>
                </a:solidFill>
              </a:rPr>
              <a:t>Quindío</a:t>
            </a:r>
            <a:r>
              <a:rPr i="0" lang="es-CO" sz="2000" u="none" cap="none" strike="noStrike">
                <a:solidFill>
                  <a:srgbClr val="3F3F3F"/>
                </a:solidFill>
              </a:rPr>
              <a:t>, si no a todos los departamento de Colombia,</a:t>
            </a:r>
            <a:r>
              <a:rPr lang="es-CO" sz="2000">
                <a:solidFill>
                  <a:srgbClr val="3F3F3F"/>
                </a:solidFill>
              </a:rPr>
              <a:t> ayudando a disminuir el desempleo al hacer que las vacantes lleguen a más persona y no se pierdan oportunidades</a:t>
            </a:r>
            <a:r>
              <a:rPr i="0" lang="es-CO" sz="2000" u="none" cap="none" strike="noStrike">
                <a:solidFill>
                  <a:srgbClr val="3F3F3F"/>
                </a:solidFill>
              </a:rPr>
              <a:t>.</a:t>
            </a:r>
            <a:r>
              <a:rPr lang="es-CO" sz="2000">
                <a:solidFill>
                  <a:srgbClr val="3F3F3F"/>
                </a:solidFill>
              </a:rPr>
              <a:t> Así mismo incluir varias funcionalidades más y mejorar las que ya están. </a:t>
            </a:r>
            <a:endParaRPr i="0" sz="2000" u="none" cap="none" strike="noStrike">
              <a:solidFill>
                <a:srgbClr val="3F3F3F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866378" y="139547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382868" y="249495"/>
            <a:ext cx="44868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988828" y="2077635"/>
            <a:ext cx="7761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39840" y="1224124"/>
            <a:ext cx="45729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O" sz="1600" u="none" cap="none" strike="noStrike">
                <a:solidFill>
                  <a:srgbClr val="3F3F3F"/>
                </a:solidFill>
              </a:rPr>
              <a:t>De acuerdo al análisis realizado y la</a:t>
            </a:r>
            <a:r>
              <a:rPr i="0" lang="es-CO" sz="1600" u="none" cap="none" strike="noStrike">
                <a:solidFill>
                  <a:srgbClr val="3F3F3F"/>
                </a:solidFill>
              </a:rPr>
              <a:t> documentación recolectada nos permitió tener claridad del producto que se debe desarrollar, identificando los parámetros, reglas</a:t>
            </a:r>
            <a:r>
              <a:rPr lang="es-CO" sz="1600">
                <a:solidFill>
                  <a:srgbClr val="3F3F3F"/>
                </a:solidFill>
              </a:rPr>
              <a:t>,</a:t>
            </a:r>
            <a:r>
              <a:rPr i="0" lang="es-CO" sz="1600" u="none" cap="none" strike="noStrike">
                <a:solidFill>
                  <a:srgbClr val="3F3F3F"/>
                </a:solidFill>
              </a:rPr>
              <a:t> procedimientos</a:t>
            </a:r>
            <a:r>
              <a:rPr lang="es-CO" sz="1600">
                <a:solidFill>
                  <a:srgbClr val="3F3F3F"/>
                </a:solidFill>
              </a:rPr>
              <a:t> y</a:t>
            </a:r>
            <a:r>
              <a:rPr i="0" lang="es-CO" sz="1600" u="none" cap="none" strike="noStrike">
                <a:solidFill>
                  <a:srgbClr val="3F3F3F"/>
                </a:solidFill>
              </a:rPr>
              <a:t> los </a:t>
            </a:r>
            <a:r>
              <a:rPr lang="es-CO" sz="1600">
                <a:solidFill>
                  <a:srgbClr val="3F3F3F"/>
                </a:solidFill>
              </a:rPr>
              <a:t>módu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600">
                <a:solidFill>
                  <a:srgbClr val="3F3F3F"/>
                </a:solidFill>
              </a:rPr>
              <a:t>los</a:t>
            </a:r>
            <a:r>
              <a:rPr i="0" lang="es-CO" sz="1600" u="none" cap="none" strike="noStrike">
                <a:solidFill>
                  <a:srgbClr val="3F3F3F"/>
                </a:solidFill>
              </a:rPr>
              <a:t>,  necesarios para satisfacer las necesidades del cliente</a:t>
            </a:r>
            <a:r>
              <a:rPr i="0" lang="es-CO" sz="1600" u="none" cap="none" strike="noStrike">
                <a:solidFill>
                  <a:srgbClr val="3F3F3F"/>
                </a:solidFill>
              </a:rPr>
              <a:t>.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600">
                <a:solidFill>
                  <a:srgbClr val="3F3F3F"/>
                </a:solidFill>
              </a:rPr>
              <a:t>Recolectamos </a:t>
            </a:r>
            <a:r>
              <a:rPr lang="es-CO" sz="1600">
                <a:solidFill>
                  <a:srgbClr val="3F3F3F"/>
                </a:solidFill>
              </a:rPr>
              <a:t>esta</a:t>
            </a:r>
            <a:r>
              <a:rPr lang="es-CO" sz="1600">
                <a:solidFill>
                  <a:srgbClr val="3F3F3F"/>
                </a:solidFill>
              </a:rPr>
              <a:t> </a:t>
            </a:r>
            <a:r>
              <a:rPr lang="es-CO" sz="1600">
                <a:solidFill>
                  <a:srgbClr val="3F3F3F"/>
                </a:solidFill>
              </a:rPr>
              <a:t>información</a:t>
            </a:r>
            <a:r>
              <a:rPr lang="es-CO" sz="1600">
                <a:solidFill>
                  <a:srgbClr val="3F3F3F"/>
                </a:solidFill>
              </a:rPr>
              <a:t> </a:t>
            </a:r>
            <a:r>
              <a:rPr lang="es-CO" sz="1600">
                <a:solidFill>
                  <a:srgbClr val="3F3F3F"/>
                </a:solidFill>
              </a:rPr>
              <a:t>a través</a:t>
            </a:r>
            <a:r>
              <a:rPr lang="es-CO" sz="1600">
                <a:solidFill>
                  <a:srgbClr val="3F3F3F"/>
                </a:solidFill>
              </a:rPr>
              <a:t> de los requisitos, ya que es una descripción completa del comportamiento del sistema que se va a desarrollar. Esto </a:t>
            </a:r>
            <a:r>
              <a:rPr lang="es-CO" sz="1600">
                <a:solidFill>
                  <a:srgbClr val="3F3F3F"/>
                </a:solidFill>
              </a:rPr>
              <a:t>ayudará</a:t>
            </a:r>
            <a:r>
              <a:rPr lang="es-CO" sz="1600">
                <a:solidFill>
                  <a:srgbClr val="3F3F3F"/>
                </a:solidFill>
              </a:rPr>
              <a:t> a la hora del desarrollo.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49" y="1410725"/>
            <a:ext cx="3774325" cy="30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540100" y="1719136"/>
            <a:ext cx="842133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40097" y="2218259"/>
            <a:ext cx="458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O" sz="1800" u="none" cap="none" strike="noStrike">
                <a:solidFill>
                  <a:srgbClr val="4D4D4D"/>
                </a:solidFill>
              </a:rPr>
              <a:t>Las herramientas y plataformas de trabajo colaborativo para el desarrollo </a:t>
            </a:r>
            <a:r>
              <a:rPr lang="es-CO" sz="1800">
                <a:solidFill>
                  <a:srgbClr val="4D4D4D"/>
                </a:solidFill>
              </a:rPr>
              <a:t>de la </a:t>
            </a:r>
            <a:r>
              <a:rPr lang="es-CO" sz="1800">
                <a:solidFill>
                  <a:srgbClr val="4D4D4D"/>
                </a:solidFill>
              </a:rPr>
              <a:t>aplicación  fue en base a la</a:t>
            </a:r>
            <a:r>
              <a:rPr i="0" lang="es-CO" sz="1800" u="none" cap="none" strike="noStrike">
                <a:solidFill>
                  <a:srgbClr val="4D4D4D"/>
                </a:solidFill>
              </a:rPr>
              <a:t> </a:t>
            </a:r>
            <a:r>
              <a:rPr lang="es-CO" sz="1800">
                <a:solidFill>
                  <a:srgbClr val="4D4D4D"/>
                </a:solidFill>
              </a:rPr>
              <a:t>metodología</a:t>
            </a:r>
            <a:r>
              <a:rPr i="0" lang="es-CO" sz="1800" u="none" cap="none" strike="noStrike">
                <a:solidFill>
                  <a:srgbClr val="4D4D4D"/>
                </a:solidFill>
              </a:rPr>
              <a:t> ágil como SCRUM y plataformas como Jira, Meet, Slack, GitHub</a:t>
            </a:r>
            <a:r>
              <a:rPr lang="es-CO" sz="1800">
                <a:solidFill>
                  <a:srgbClr val="4D4D4D"/>
                </a:solidFill>
              </a:rPr>
              <a:t>.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50353" y="362783"/>
            <a:ext cx="317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Herramientas </a:t>
            </a: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trabajo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162" y="1437089"/>
            <a:ext cx="3433061" cy="446298"/>
          </a:xfrm>
          <a:prstGeom prst="rect">
            <a:avLst/>
          </a:prstGeom>
          <a:noFill/>
          <a:ln>
            <a:noFill/>
          </a:ln>
        </p:spPr>
      </p:pic>
      <p:sp>
        <p:nvSpPr>
          <p:cNvPr descr="Scrum - Iconos gratis de negocios y finanzas" id="177" name="Google Shape;177;p25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roducción a Git y GitHub – Cupones Hosting y dominio – Online Coupons"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3822" y="2139546"/>
            <a:ext cx="2159324" cy="125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1675" y="3867850"/>
            <a:ext cx="2346276" cy="58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6449" y="3867850"/>
            <a:ext cx="919325" cy="9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551675" y="1026772"/>
            <a:ext cx="842133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50353" y="380441"/>
            <a:ext cx="55221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Metodologías de trabajo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crum - Iconos gratis de negocios y finanzas" id="188" name="Google Shape;188;p26"/>
          <p:cNvSpPr/>
          <p:nvPr/>
        </p:nvSpPr>
        <p:spPr>
          <a:xfrm>
            <a:off x="4572000" y="19090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75" y="1520150"/>
            <a:ext cx="7827000" cy="29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520757" y="842106"/>
            <a:ext cx="842133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50353" y="380441"/>
            <a:ext cx="5522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088500"/>
            <a:ext cx="86010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382868" y="249495"/>
            <a:ext cx="44868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Técnicos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975" y="398025"/>
            <a:ext cx="2903025" cy="29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75" y="2953350"/>
            <a:ext cx="1859051" cy="18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1950" y="3301400"/>
            <a:ext cx="2903025" cy="174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250" y="1323876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4763" y="1092300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4750" y="2497675"/>
            <a:ext cx="3491475" cy="10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81513" y="2606775"/>
            <a:ext cx="1859050" cy="18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528526" y="1184433"/>
            <a:ext cx="842133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384396" y="534543"/>
            <a:ext cx="31731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 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crum - Iconos gratis de negocios y finanzas" id="218" name="Google Shape;218;p29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350594" y="1381346"/>
            <a:ext cx="45720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600">
                <a:solidFill>
                  <a:srgbClr val="3F3F3F"/>
                </a:solidFill>
              </a:rPr>
              <a:t>Python es un lenguaje de alto nivel y es dinámicamente tipado, python ofrece grandes frameworks como Django y Flask. Además, se puede utilizar para scripts web, desarrollo de GUI de escritorio o data science. Así mismo a Python se le considera un lenguaje de paradigmas múltiples ya que admite programación estructurada, funcional y orientada a objetos.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 rot="5400000">
            <a:off x="2700775" y="2524225"/>
            <a:ext cx="49101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50" y="447475"/>
            <a:ext cx="2772100" cy="4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540100" y="1063584"/>
            <a:ext cx="842133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404182" y="349380"/>
            <a:ext cx="31731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crum - Iconos gratis de negocios y finanzas" id="230" name="Google Shape;230;p30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98844" y="1407643"/>
            <a:ext cx="4572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O" sz="1600" u="none" cap="none" strike="noStrike">
                <a:solidFill>
                  <a:srgbClr val="3F3F3F"/>
                </a:solidFill>
              </a:rPr>
              <a:t>Para el diseño de la aplicación se </a:t>
            </a:r>
            <a:r>
              <a:rPr lang="es-CO" sz="1600">
                <a:solidFill>
                  <a:srgbClr val="3F3F3F"/>
                </a:solidFill>
              </a:rPr>
              <a:t>utilizó el patrón MTV de Django</a:t>
            </a:r>
            <a:r>
              <a:rPr lang="es-CO" sz="1600">
                <a:solidFill>
                  <a:srgbClr val="3F3F3F"/>
                </a:solidFill>
              </a:rPr>
              <a:t>, ya que  la que la capa de interfaz de usuario, lógica de negocios y la capa de acceso a datos están combinadas en un mismo programa y sobre una misma plataforma.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O" sz="1600" u="none" cap="none" strike="noStrike">
                <a:solidFill>
                  <a:srgbClr val="3F3F3F"/>
                </a:solidFill>
              </a:rPr>
              <a:t>Para el desarrollo de las interfaces de usuario se </a:t>
            </a:r>
            <a:r>
              <a:rPr lang="es-CO" sz="1600">
                <a:solidFill>
                  <a:srgbClr val="3F3F3F"/>
                </a:solidFill>
              </a:rPr>
              <a:t>utilizó</a:t>
            </a:r>
            <a:r>
              <a:rPr i="0" lang="es-CO" sz="1600" u="none" cap="none" strike="noStrike">
                <a:solidFill>
                  <a:srgbClr val="3F3F3F"/>
                </a:solidFill>
              </a:rPr>
              <a:t> Html, C</a:t>
            </a:r>
            <a:r>
              <a:rPr i="0" lang="es-CO" sz="1600" u="none" cap="none" strike="noStrike">
                <a:solidFill>
                  <a:srgbClr val="3F3F3F"/>
                </a:solidFill>
              </a:rPr>
              <a:t>ss</a:t>
            </a:r>
            <a:r>
              <a:rPr i="0" lang="es-CO" sz="1600" u="none" cap="none" strike="noStrike">
                <a:solidFill>
                  <a:srgbClr val="3F3F3F"/>
                </a:solidFill>
              </a:rPr>
              <a:t> y Tailwind CSS.</a:t>
            </a:r>
            <a:endParaRPr i="0" sz="1600" u="none" cap="none" strike="noStrike">
              <a:solidFill>
                <a:srgbClr val="3F3F3F"/>
              </a:solidFill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0757" y="220592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 rot="5400000">
            <a:off x="2707900" y="2523950"/>
            <a:ext cx="4888800" cy="39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200" y="152400"/>
            <a:ext cx="25339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382868" y="249495"/>
            <a:ext cx="448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Mejoras a futuro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988828" y="2077635"/>
            <a:ext cx="7761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7848" y="1369532"/>
            <a:ext cx="4677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✔"/>
            </a:pPr>
            <a:r>
              <a:rPr i="0" lang="es-CO" sz="1600" u="none" cap="none" strike="noStrike">
                <a:solidFill>
                  <a:srgbClr val="3F3F3F"/>
                </a:solidFill>
              </a:rPr>
              <a:t>Integración </a:t>
            </a:r>
            <a:r>
              <a:rPr lang="es-CO" sz="1600">
                <a:solidFill>
                  <a:srgbClr val="3F3F3F"/>
                </a:solidFill>
              </a:rPr>
              <a:t>de un malla de turnos para los horarios de los meseros.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✔"/>
            </a:pPr>
            <a:r>
              <a:rPr lang="es-CO" sz="1600">
                <a:solidFill>
                  <a:srgbClr val="3F3F3F"/>
                </a:solidFill>
              </a:rPr>
              <a:t>Código</a:t>
            </a:r>
            <a:r>
              <a:rPr lang="es-CO" sz="1600">
                <a:solidFill>
                  <a:srgbClr val="3F3F3F"/>
                </a:solidFill>
              </a:rPr>
              <a:t> de QR para la </a:t>
            </a:r>
            <a:r>
              <a:rPr lang="es-CO" sz="1600">
                <a:solidFill>
                  <a:srgbClr val="3F3F3F"/>
                </a:solidFill>
              </a:rPr>
              <a:t>activación</a:t>
            </a:r>
            <a:r>
              <a:rPr lang="es-CO" sz="1600">
                <a:solidFill>
                  <a:srgbClr val="3F3F3F"/>
                </a:solidFill>
              </a:rPr>
              <a:t> del mesero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✔"/>
            </a:pPr>
            <a:r>
              <a:rPr lang="es-CO" sz="1600">
                <a:solidFill>
                  <a:srgbClr val="3F3F3F"/>
                </a:solidFill>
              </a:rPr>
              <a:t>Expansión de la aplicación en los diferentes departamentos de Colombia.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✔"/>
            </a:pPr>
            <a:r>
              <a:rPr lang="es-CO" sz="1600">
                <a:solidFill>
                  <a:srgbClr val="3F3F3F"/>
                </a:solidFill>
              </a:rPr>
              <a:t>Reservación</a:t>
            </a:r>
            <a:r>
              <a:rPr lang="es-CO" sz="1600">
                <a:solidFill>
                  <a:srgbClr val="3F3F3F"/>
                </a:solidFill>
              </a:rPr>
              <a:t> de mesas.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✔"/>
            </a:pPr>
            <a:r>
              <a:rPr i="0" lang="es-CO" sz="1600" u="none" cap="none" strike="noStrike">
                <a:solidFill>
                  <a:srgbClr val="3F3F3F"/>
                </a:solidFill>
              </a:rPr>
              <a:t>Notificaciones push</a:t>
            </a:r>
            <a:endParaRPr i="0" sz="1600" u="none" cap="none" strike="noStrike">
              <a:solidFill>
                <a:srgbClr val="595959"/>
              </a:solidFill>
            </a:endParaRPr>
          </a:p>
        </p:txBody>
      </p:sp>
      <p:sp>
        <p:nvSpPr>
          <p:cNvPr id="243" name="Google Shape;243;p31"/>
          <p:cNvSpPr/>
          <p:nvPr/>
        </p:nvSpPr>
        <p:spPr>
          <a:xfrm rot="5400000">
            <a:off x="2942250" y="2601700"/>
            <a:ext cx="4407300" cy="58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6841242" y="4930182"/>
            <a:ext cx="234628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382943" y="249345"/>
            <a:ext cx="44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Mejoras a futuro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475" y="1092950"/>
            <a:ext cx="1620299" cy="162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575" y="27132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612" y="3438175"/>
            <a:ext cx="952499" cy="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461575"/>
            <a:ext cx="71437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/>
          <p:nvPr/>
        </p:nvSpPr>
        <p:spPr>
          <a:xfrm>
            <a:off x="947526" y="2173249"/>
            <a:ext cx="719405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Oscar Marin Molina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marinmolianao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@gmail.com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31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932 7189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Valeria Vasquez Triana       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valeriavasqueztriana60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@gmail.com   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310 352 7246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Zharick Martinez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zhakmar2@gmail.com</a:t>
            </a:r>
            <a:r>
              <a:rPr b="1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14 675 4331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2115415" y="675638"/>
            <a:ext cx="48582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 DE APRENDICES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>
            <a:hlinkClick r:id="rId3"/>
          </p:cNvPr>
          <p:cNvSpPr/>
          <p:nvPr/>
        </p:nvSpPr>
        <p:spPr>
          <a:xfrm>
            <a:off x="3353525" y="3162500"/>
            <a:ext cx="2539800" cy="6651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9077" l="0" r="0" t="9069"/>
          <a:stretch/>
        </p:blipFill>
        <p:spPr>
          <a:xfrm>
            <a:off x="3883550" y="1308200"/>
            <a:ext cx="1943700" cy="18075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5"/>
          <p:cNvSpPr/>
          <p:nvPr/>
        </p:nvSpPr>
        <p:spPr>
          <a:xfrm>
            <a:off x="3995900" y="2806750"/>
            <a:ext cx="1719000" cy="3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917600" y="2806750"/>
            <a:ext cx="18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Valeria Vasquez Triana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6420" l="7912" r="7912" t="1063"/>
          <a:stretch/>
        </p:blipFill>
        <p:spPr>
          <a:xfrm>
            <a:off x="6089350" y="1270550"/>
            <a:ext cx="1943700" cy="18828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5"/>
          <p:cNvSpPr/>
          <p:nvPr/>
        </p:nvSpPr>
        <p:spPr>
          <a:xfrm>
            <a:off x="6201700" y="2812150"/>
            <a:ext cx="1719000" cy="3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167650" y="2699050"/>
            <a:ext cx="18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Zharick katiuzca Martinez Rodriguez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5850" y="1222550"/>
            <a:ext cx="1875600" cy="197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824150" y="2806750"/>
            <a:ext cx="1719000" cy="3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745850" y="2724400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latin typeface="Calibri"/>
                <a:ea typeface="Calibri"/>
                <a:cs typeface="Calibri"/>
                <a:sym typeface="Calibri"/>
              </a:rPr>
              <a:t>Oscar Humberto Marín Molina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 title="Pitc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466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2624700" y="2625475"/>
            <a:ext cx="38946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Arquitectura.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624700" y="1154863"/>
            <a:ext cx="3894600" cy="4617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>
                <a:solidFill>
                  <a:schemeClr val="lt1"/>
                </a:solidFill>
              </a:rPr>
              <a:t>Temas a tratar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24700" y="1616563"/>
            <a:ext cx="3894600" cy="336300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Problemática.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624700" y="4306975"/>
            <a:ext cx="3894600" cy="336300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Front end.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624700" y="2961775"/>
            <a:ext cx="3894600" cy="336300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Generalidades.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624700" y="3970675"/>
            <a:ext cx="38946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Back end 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624700" y="3634375"/>
            <a:ext cx="3894600" cy="336300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Aspectos Técnicos.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624700" y="1952863"/>
            <a:ext cx="38946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¿Qué es FOOD TIME?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624700" y="3298075"/>
            <a:ext cx="38946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Herramientas de trabajo.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624700" y="4643275"/>
            <a:ext cx="38946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Mejoras a futuro.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624700" y="2289175"/>
            <a:ext cx="3894600" cy="336300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 Proyección.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538679" y="576537"/>
            <a:ext cx="412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Problemática Identificada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38666" y="1268127"/>
            <a:ext cx="758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Los restaurantes del departamento del Quindío </a:t>
            </a:r>
            <a:r>
              <a:rPr lang="es-CO" sz="2000">
                <a:solidFill>
                  <a:srgbClr val="3F3F3F"/>
                </a:solidFill>
              </a:rPr>
              <a:t>no cuentan con un software de ofertas de empleo, donde el restaurante pueda publicar una vacante para meseros y estos se </a:t>
            </a:r>
            <a:r>
              <a:rPr lang="es-CO" sz="2000">
                <a:solidFill>
                  <a:srgbClr val="3F3F3F"/>
                </a:solidFill>
              </a:rPr>
              <a:t>puedan</a:t>
            </a:r>
            <a:r>
              <a:rPr lang="es-CO" sz="2000">
                <a:solidFill>
                  <a:srgbClr val="3F3F3F"/>
                </a:solidFill>
              </a:rPr>
              <a:t> postular a </a:t>
            </a:r>
            <a:r>
              <a:rPr lang="es-CO" sz="2000">
                <a:solidFill>
                  <a:srgbClr val="3F3F3F"/>
                </a:solidFill>
              </a:rPr>
              <a:t>está</a:t>
            </a:r>
            <a:r>
              <a:rPr lang="es-CO" sz="2000">
                <a:solidFill>
                  <a:srgbClr val="3F3F3F"/>
                </a:solidFill>
              </a:rPr>
              <a:t>. </a:t>
            </a:r>
            <a:r>
              <a:rPr b="0" i="0" lang="es-CO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000">
                <a:solidFill>
                  <a:srgbClr val="3F3F3F"/>
                </a:solidFill>
              </a:rPr>
              <a:t>Existen</a:t>
            </a:r>
            <a:r>
              <a:rPr lang="es-CO" sz="2000">
                <a:solidFill>
                  <a:srgbClr val="3F3F3F"/>
                </a:solidFill>
              </a:rPr>
              <a:t> varios software de </a:t>
            </a:r>
            <a:r>
              <a:rPr lang="es-CO" sz="2000">
                <a:solidFill>
                  <a:srgbClr val="3F3F3F"/>
                </a:solidFill>
              </a:rPr>
              <a:t>gestión</a:t>
            </a:r>
            <a:r>
              <a:rPr lang="es-CO" sz="2000">
                <a:solidFill>
                  <a:srgbClr val="3F3F3F"/>
                </a:solidFill>
              </a:rPr>
              <a:t> de pedidos, pero solo son para los pedidos, los meseros tienen que llevar los pedidos a la cocina directamente, volviendo este proceso </a:t>
            </a:r>
            <a:r>
              <a:rPr lang="es-CO" sz="2000">
                <a:solidFill>
                  <a:srgbClr val="3F3F3F"/>
                </a:solidFill>
              </a:rPr>
              <a:t>más</a:t>
            </a:r>
            <a:r>
              <a:rPr lang="es-CO" sz="2000">
                <a:solidFill>
                  <a:srgbClr val="3F3F3F"/>
                </a:solidFill>
              </a:rPr>
              <a:t> lento, no tiene una </a:t>
            </a:r>
            <a:r>
              <a:rPr lang="es-CO" sz="2000">
                <a:solidFill>
                  <a:srgbClr val="3F3F3F"/>
                </a:solidFill>
              </a:rPr>
              <a:t>gestión</a:t>
            </a:r>
            <a:r>
              <a:rPr lang="es-CO" sz="2000">
                <a:solidFill>
                  <a:srgbClr val="3F3F3F"/>
                </a:solidFill>
              </a:rPr>
              <a:t> de factura, ni una </a:t>
            </a:r>
            <a:r>
              <a:rPr lang="es-CO" sz="2000">
                <a:solidFill>
                  <a:srgbClr val="3F3F3F"/>
                </a:solidFill>
              </a:rPr>
              <a:t>gestión</a:t>
            </a:r>
            <a:r>
              <a:rPr lang="es-CO" sz="2000">
                <a:solidFill>
                  <a:srgbClr val="3F3F3F"/>
                </a:solidFill>
              </a:rPr>
              <a:t> del </a:t>
            </a:r>
            <a:r>
              <a:rPr lang="es-CO" sz="2000">
                <a:solidFill>
                  <a:srgbClr val="3F3F3F"/>
                </a:solidFill>
              </a:rPr>
              <a:t>menú o de sus mesas.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630207" y="10997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5770" y="177204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696200" y="1070275"/>
            <a:ext cx="5931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3F3F3F"/>
                </a:solidFill>
              </a:rPr>
              <a:t>La plataforma web FOOD TIME </a:t>
            </a:r>
            <a:r>
              <a:rPr lang="es-CO" sz="2000">
                <a:solidFill>
                  <a:srgbClr val="3F3F3F"/>
                </a:solidFill>
              </a:rPr>
              <a:t>ofrecerá</a:t>
            </a:r>
            <a:r>
              <a:rPr lang="es-CO" sz="2000">
                <a:solidFill>
                  <a:srgbClr val="3F3F3F"/>
                </a:solidFill>
              </a:rPr>
              <a:t> los </a:t>
            </a:r>
            <a:r>
              <a:rPr lang="es-CO" sz="2000">
                <a:solidFill>
                  <a:srgbClr val="3F3F3F"/>
                </a:solidFill>
              </a:rPr>
              <a:t>módulos</a:t>
            </a:r>
            <a:r>
              <a:rPr lang="es-CO" sz="2000">
                <a:solidFill>
                  <a:srgbClr val="3F3F3F"/>
                </a:solidFill>
              </a:rPr>
              <a:t> de </a:t>
            </a:r>
            <a:r>
              <a:rPr lang="es-CO" sz="2000">
                <a:solidFill>
                  <a:srgbClr val="3F3F3F"/>
                </a:solidFill>
              </a:rPr>
              <a:t>gestión</a:t>
            </a:r>
            <a:r>
              <a:rPr lang="es-CO" sz="2000">
                <a:solidFill>
                  <a:srgbClr val="3F3F3F"/>
                </a:solidFill>
              </a:rPr>
              <a:t> de ofertas de empleo donde los restaurantes puedan hacer sus ofertas (vacantes) y </a:t>
            </a:r>
            <a:r>
              <a:rPr lang="es-CO" sz="2000">
                <a:solidFill>
                  <a:srgbClr val="3F3F3F"/>
                </a:solidFill>
              </a:rPr>
              <a:t>así</a:t>
            </a:r>
            <a:r>
              <a:rPr lang="es-CO" sz="2000">
                <a:solidFill>
                  <a:srgbClr val="3F3F3F"/>
                </a:solidFill>
              </a:rPr>
              <a:t> mismo los meseros </a:t>
            </a:r>
            <a:r>
              <a:rPr lang="es-CO" sz="2000">
                <a:solidFill>
                  <a:srgbClr val="3F3F3F"/>
                </a:solidFill>
              </a:rPr>
              <a:t>podrán</a:t>
            </a:r>
            <a:r>
              <a:rPr lang="es-CO" sz="2000">
                <a:solidFill>
                  <a:srgbClr val="3F3F3F"/>
                </a:solidFill>
              </a:rPr>
              <a:t> postularse a </a:t>
            </a:r>
            <a:r>
              <a:rPr lang="es-CO" sz="2000">
                <a:solidFill>
                  <a:srgbClr val="3F3F3F"/>
                </a:solidFill>
              </a:rPr>
              <a:t>estas.</a:t>
            </a:r>
            <a:endParaRPr sz="20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3F3F3F"/>
                </a:solidFill>
              </a:rPr>
              <a:t>También otro módulo que ofrecerá será</a:t>
            </a:r>
            <a:r>
              <a:rPr lang="es-CO" sz="2000">
                <a:solidFill>
                  <a:srgbClr val="3F3F3F"/>
                </a:solidFill>
              </a:rPr>
              <a:t> la </a:t>
            </a:r>
            <a:r>
              <a:rPr lang="es-CO" sz="2000">
                <a:solidFill>
                  <a:srgbClr val="3F3F3F"/>
                </a:solidFill>
              </a:rPr>
              <a:t>gestión</a:t>
            </a:r>
            <a:r>
              <a:rPr lang="es-CO" sz="2000">
                <a:solidFill>
                  <a:srgbClr val="3F3F3F"/>
                </a:solidFill>
              </a:rPr>
              <a:t> de pedidos, donde los meseros al hacer sus pedidos por las tabletas lleguen de inmediato a la cocina. </a:t>
            </a:r>
            <a:endParaRPr sz="2000">
              <a:solidFill>
                <a:srgbClr val="3F3F3F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69036" y="575976"/>
            <a:ext cx="2190000" cy="55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382868" y="249495"/>
            <a:ext cx="44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TIME</a:t>
            </a: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91046" y="1624572"/>
            <a:ext cx="7761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>
                <a:solidFill>
                  <a:srgbClr val="3F3F3F"/>
                </a:solidFill>
              </a:rPr>
              <a:t>Es una plataforma web </a:t>
            </a:r>
            <a:r>
              <a:rPr lang="es-CO" sz="2000">
                <a:solidFill>
                  <a:srgbClr val="3F3F3F"/>
                </a:solidFill>
              </a:rPr>
              <a:t>que ofrece los servicios de gestión de pedidos en los restaurantes y un control maestro, que ayuda a los restaurantes a llevar una mejor organización con su menú, sus mesas, sus facturas y sus pedidos, también ofrece la posibilidad que los restaurantes ofrezcan ofertas de empleo (vacantes) a los meseros y estos puedan postularse a estas.</a:t>
            </a:r>
            <a:endParaRPr i="0" sz="200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569473" y="507847"/>
            <a:ext cx="31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03355" y="11507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75" y="1886400"/>
            <a:ext cx="1430976" cy="143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578" y="2756975"/>
            <a:ext cx="1430974" cy="10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675" y="3830200"/>
            <a:ext cx="1073700" cy="107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9563" y="2633562"/>
            <a:ext cx="1320026" cy="132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5738" y="507850"/>
            <a:ext cx="892500" cy="89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1"/>
          <p:cNvCxnSpPr>
            <a:stCxn id="133" idx="1"/>
          </p:cNvCxnSpPr>
          <p:nvPr/>
        </p:nvCxnSpPr>
        <p:spPr>
          <a:xfrm flipH="1">
            <a:off x="2766375" y="2601902"/>
            <a:ext cx="1073700" cy="36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>
            <a:stCxn id="134" idx="3"/>
          </p:cNvCxnSpPr>
          <p:nvPr/>
        </p:nvCxnSpPr>
        <p:spPr>
          <a:xfrm flipH="1" rot="10800000">
            <a:off x="2871552" y="2900888"/>
            <a:ext cx="9960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2578475" y="3666250"/>
            <a:ext cx="1599300" cy="70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37" idx="2"/>
          </p:cNvCxnSpPr>
          <p:nvPr/>
        </p:nvCxnSpPr>
        <p:spPr>
          <a:xfrm>
            <a:off x="4571988" y="1400374"/>
            <a:ext cx="5400" cy="56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33" idx="3"/>
          </p:cNvCxnSpPr>
          <p:nvPr/>
        </p:nvCxnSpPr>
        <p:spPr>
          <a:xfrm>
            <a:off x="5271051" y="2601902"/>
            <a:ext cx="987000" cy="32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4646925" y="3050412"/>
            <a:ext cx="26400" cy="66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