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CJxNi7rnAhUygFpU//XA84n5l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9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leyenda">
  <p:cSld name="Imagen panorámica con ley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leyenda">
  <p:cSld name="Título y ley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leyenda">
  <p:cSld name="Cita con ley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MX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MX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3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23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3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23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3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23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la sección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3" y="61183"/>
            <a:ext cx="6438376" cy="666256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"/>
          <p:cNvSpPr txBox="1"/>
          <p:nvPr>
            <p:ph type="ctrTitle"/>
          </p:nvPr>
        </p:nvSpPr>
        <p:spPr>
          <a:xfrm>
            <a:off x="6103958" y="1122363"/>
            <a:ext cx="594190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wentieth Century"/>
              <a:buNone/>
            </a:pPr>
            <a:r>
              <a:rPr lang="es-MX" sz="7200"/>
              <a:t>POSTGRESQL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46" name="Google Shape;246;p2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247" name="Google Shape;247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51" name="Google Shape;251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53" name="Google Shape;253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54" name="Google Shape;254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57" name="Google Shape;257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" name="Google Shape;258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9" name="Google Shape;259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60" name="Google Shape;260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61" name="Google Shape;261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62" name="Google Shape;262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65" name="Google Shape;265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67" name="Google Shape;267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69" name="Google Shape;269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70" name="Google Shape;270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73" name="Google Shape;273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4" name="Google Shape;274;p2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2"/>
          <p:cNvSpPr/>
          <p:nvPr/>
        </p:nvSpPr>
        <p:spPr>
          <a:xfrm>
            <a:off x="-8351" y="-13571"/>
            <a:ext cx="4613752" cy="6857998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2"/>
          <p:cNvSpPr txBox="1"/>
          <p:nvPr>
            <p:ph idx="1" type="body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llamado popularmente como Postgres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Es un sistema de gestión de bases de datos relacional orientado a objetos y de código abierto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publicado bajo la licencia PostgreSQL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Es dirigido por una comunidad de desarrolladores que trabajan de forma desinteresada, altruista, libre o apoyados por organizaciones comerciales</a:t>
            </a:r>
            <a:endParaRPr/>
          </a:p>
        </p:txBody>
      </p:sp>
      <p:grpSp>
        <p:nvGrpSpPr>
          <p:cNvPr id="277" name="Google Shape;277;p2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278" name="Google Shape;278;p2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79" name="Google Shape;279;p2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2" name="Google Shape;282;p2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4" name="Google Shape;284;p2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6" name="Google Shape;286;p2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s-MX" sz="2800"/>
              <a:t>¿QUÉ ES POSTGRESQL?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94" name="Google Shape;294;p3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295" name="Google Shape;295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99" name="Google Shape;299;p3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01" name="Google Shape;301;p3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02" name="Google Shape;302;p3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05" name="Google Shape;305;p3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7" name="Google Shape;307;p3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08" name="Google Shape;308;p3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09" name="Google Shape;309;p3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0" name="Google Shape;310;p3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3" name="Google Shape;313;p3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5" name="Google Shape;315;p3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7" name="Google Shape;317;p3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8" name="Google Shape;318;p3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1" name="Google Shape;321;p3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" name="Google Shape;322;p3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3"/>
          <p:cNvSpPr/>
          <p:nvPr/>
        </p:nvSpPr>
        <p:spPr>
          <a:xfrm>
            <a:off x="-8351" y="-13571"/>
            <a:ext cx="4613752" cy="6857998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24" name="Google Shape;324;p3"/>
          <p:cNvGrpSpPr/>
          <p:nvPr/>
        </p:nvGrpSpPr>
        <p:grpSpPr>
          <a:xfrm>
            <a:off x="4754969" y="182888"/>
            <a:ext cx="6617619" cy="6516448"/>
            <a:chOff x="0" y="0"/>
            <a:chExt cx="6617619" cy="6516448"/>
          </a:xfrm>
        </p:grpSpPr>
        <p:sp>
          <p:nvSpPr>
            <p:cNvPr id="325" name="Google Shape;325;p3"/>
            <p:cNvSpPr/>
            <p:nvPr/>
          </p:nvSpPr>
          <p:spPr>
            <a:xfrm>
              <a:off x="115808" y="2867237"/>
              <a:ext cx="595585" cy="781973"/>
            </a:xfrm>
            <a:prstGeom prst="homePlate">
              <a:avLst>
                <a:gd fmla="val 40000" name="adj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 txBox="1"/>
            <p:nvPr/>
          </p:nvSpPr>
          <p:spPr>
            <a:xfrm>
              <a:off x="115808" y="2867237"/>
              <a:ext cx="476468" cy="7819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1982</a:t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0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 txBox="1"/>
            <p:nvPr/>
          </p:nvSpPr>
          <p:spPr>
            <a:xfrm>
              <a:off x="0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Inicia en 1982 con el proyecto Ingres en la Universidad de Berkeley.</a:t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711394" y="3258224"/>
              <a:ext cx="23161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</p:sp>
        <p:cxnSp>
          <p:nvCxnSpPr>
            <p:cNvPr id="330" name="Google Shape;330;p3"/>
            <p:cNvCxnSpPr/>
            <p:nvPr/>
          </p:nvCxnSpPr>
          <p:spPr>
            <a:xfrm>
              <a:off x="413601" y="2215592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3"/>
            <p:cNvSpPr/>
            <p:nvPr/>
          </p:nvSpPr>
          <p:spPr>
            <a:xfrm>
              <a:off x="348436" y="2085263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943010" y="2867237"/>
              <a:ext cx="595585" cy="781973"/>
            </a:xfrm>
            <a:prstGeom prst="hexagon">
              <a:avLst>
                <a:gd fmla="val 40000" name="adj"/>
                <a:gd fmla="val 115470" name="vf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 txBox="1"/>
            <p:nvPr/>
          </p:nvSpPr>
          <p:spPr>
            <a:xfrm>
              <a:off x="1086943" y="3056214"/>
              <a:ext cx="307719" cy="404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1986</a:t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827202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 txBox="1"/>
            <p:nvPr/>
          </p:nvSpPr>
          <p:spPr>
            <a:xfrm>
              <a:off x="827202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 publicaron varios papers que describían las bases del sistema.</a:t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538596" y="3258224"/>
              <a:ext cx="23161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</p:sp>
        <p:cxnSp>
          <p:nvCxnSpPr>
            <p:cNvPr id="337" name="Google Shape;337;p3"/>
            <p:cNvCxnSpPr/>
            <p:nvPr/>
          </p:nvCxnSpPr>
          <p:spPr>
            <a:xfrm>
              <a:off x="1240803" y="3649211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38" name="Google Shape;338;p3"/>
            <p:cNvSpPr/>
            <p:nvPr/>
          </p:nvSpPr>
          <p:spPr>
            <a:xfrm>
              <a:off x="1175639" y="4300856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770213" y="2867237"/>
              <a:ext cx="595585" cy="781973"/>
            </a:xfrm>
            <a:prstGeom prst="hexagon">
              <a:avLst>
                <a:gd fmla="val 40000" name="adj"/>
                <a:gd fmla="val 115470" name="vf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 txBox="1"/>
            <p:nvPr/>
          </p:nvSpPr>
          <p:spPr>
            <a:xfrm>
              <a:off x="1914146" y="3056214"/>
              <a:ext cx="307719" cy="404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1988</a:t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654405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 txBox="1"/>
            <p:nvPr/>
          </p:nvSpPr>
          <p:spPr>
            <a:xfrm>
              <a:off x="1654405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ya se contaba con una versión utilizable.</a:t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365799" y="3258224"/>
              <a:ext cx="23161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</p:sp>
        <p:cxnSp>
          <p:nvCxnSpPr>
            <p:cNvPr id="344" name="Google Shape;344;p3"/>
            <p:cNvCxnSpPr/>
            <p:nvPr/>
          </p:nvCxnSpPr>
          <p:spPr>
            <a:xfrm>
              <a:off x="2068006" y="2215592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3"/>
            <p:cNvSpPr/>
            <p:nvPr/>
          </p:nvSpPr>
          <p:spPr>
            <a:xfrm>
              <a:off x="2002841" y="2085263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597415" y="2867237"/>
              <a:ext cx="595585" cy="781973"/>
            </a:xfrm>
            <a:prstGeom prst="hexagon">
              <a:avLst>
                <a:gd fmla="val 40000" name="adj"/>
                <a:gd fmla="val 115470" name="vf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 txBox="1"/>
            <p:nvPr/>
          </p:nvSpPr>
          <p:spPr>
            <a:xfrm>
              <a:off x="2741348" y="3056214"/>
              <a:ext cx="307719" cy="404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1989</a:t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481607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 txBox="1"/>
            <p:nvPr/>
          </p:nvSpPr>
          <p:spPr>
            <a:xfrm>
              <a:off x="2481607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el grupo publicaba la versión 1 para una pequeña comunidad de usuarios.</a:t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193001" y="3258224"/>
              <a:ext cx="23161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</p:sp>
        <p:cxnSp>
          <p:nvCxnSpPr>
            <p:cNvPr id="351" name="Google Shape;351;p3"/>
            <p:cNvCxnSpPr/>
            <p:nvPr/>
          </p:nvCxnSpPr>
          <p:spPr>
            <a:xfrm>
              <a:off x="2895208" y="3649211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52" name="Google Shape;352;p3"/>
            <p:cNvSpPr/>
            <p:nvPr/>
          </p:nvSpPr>
          <p:spPr>
            <a:xfrm>
              <a:off x="2830044" y="4300856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4618" y="2867237"/>
              <a:ext cx="595585" cy="781973"/>
            </a:xfrm>
            <a:prstGeom prst="hexagon">
              <a:avLst>
                <a:gd fmla="val 40000" name="adj"/>
                <a:gd fmla="val 115470" name="vf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 txBox="1"/>
            <p:nvPr/>
          </p:nvSpPr>
          <p:spPr>
            <a:xfrm>
              <a:off x="3568551" y="3056214"/>
              <a:ext cx="307719" cy="404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1990</a:t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308810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 txBox="1"/>
            <p:nvPr/>
          </p:nvSpPr>
          <p:spPr>
            <a:xfrm>
              <a:off x="3308810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 publicaba la versión 2 la cual tenía prácticamente reescrito el sistema de reglas.</a:t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020204" y="3258224"/>
              <a:ext cx="23161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</p:sp>
        <p:cxnSp>
          <p:nvCxnSpPr>
            <p:cNvPr id="358" name="Google Shape;358;p3"/>
            <p:cNvCxnSpPr/>
            <p:nvPr/>
          </p:nvCxnSpPr>
          <p:spPr>
            <a:xfrm>
              <a:off x="3722411" y="2215592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3"/>
            <p:cNvSpPr/>
            <p:nvPr/>
          </p:nvSpPr>
          <p:spPr>
            <a:xfrm>
              <a:off x="3657246" y="2085263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251820" y="2867237"/>
              <a:ext cx="595585" cy="781973"/>
            </a:xfrm>
            <a:prstGeom prst="hexagon">
              <a:avLst>
                <a:gd fmla="val 40000" name="adj"/>
                <a:gd fmla="val 115470" name="vf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 txBox="1"/>
            <p:nvPr/>
          </p:nvSpPr>
          <p:spPr>
            <a:xfrm>
              <a:off x="4395753" y="3056214"/>
              <a:ext cx="307719" cy="404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1991</a:t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136012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 txBox="1"/>
            <p:nvPr/>
          </p:nvSpPr>
          <p:spPr>
            <a:xfrm>
              <a:off x="4136012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publicación de la versión 3, esta añadía la capacidad de múltiples motores de almacenamiento.</a:t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847406" y="3258224"/>
              <a:ext cx="23161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</p:sp>
        <p:cxnSp>
          <p:nvCxnSpPr>
            <p:cNvPr id="365" name="Google Shape;365;p3"/>
            <p:cNvCxnSpPr/>
            <p:nvPr/>
          </p:nvCxnSpPr>
          <p:spPr>
            <a:xfrm>
              <a:off x="4549613" y="3649211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66" name="Google Shape;366;p3"/>
            <p:cNvSpPr/>
            <p:nvPr/>
          </p:nvSpPr>
          <p:spPr>
            <a:xfrm>
              <a:off x="4484449" y="4300856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079023" y="2867237"/>
              <a:ext cx="595585" cy="781973"/>
            </a:xfrm>
            <a:prstGeom prst="hexagon">
              <a:avLst>
                <a:gd fmla="val 40000" name="adj"/>
                <a:gd fmla="val 115470" name="vf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 txBox="1"/>
            <p:nvPr/>
          </p:nvSpPr>
          <p:spPr>
            <a:xfrm>
              <a:off x="5222956" y="3056214"/>
              <a:ext cx="307719" cy="404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1993</a:t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963215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 txBox="1"/>
            <p:nvPr/>
          </p:nvSpPr>
          <p:spPr>
            <a:xfrm>
              <a:off x="4963215" y="0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crecimiento importante de la comunidad de usuarios, la cual demandaba más características.</a:t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674609" y="3258224"/>
              <a:ext cx="23161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</p:sp>
        <p:cxnSp>
          <p:nvCxnSpPr>
            <p:cNvPr id="372" name="Google Shape;372;p3"/>
            <p:cNvCxnSpPr/>
            <p:nvPr/>
          </p:nvCxnSpPr>
          <p:spPr>
            <a:xfrm>
              <a:off x="5376816" y="2215592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73" name="Google Shape;373;p3"/>
            <p:cNvSpPr/>
            <p:nvPr/>
          </p:nvSpPr>
          <p:spPr>
            <a:xfrm>
              <a:off x="5311651" y="2085263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rot="10800000">
              <a:off x="5906225" y="2867237"/>
              <a:ext cx="595585" cy="781973"/>
            </a:xfrm>
            <a:prstGeom prst="homePlate">
              <a:avLst>
                <a:gd fmla="val 40000" name="adj"/>
              </a:avLst>
            </a:prstGeom>
            <a:solidFill>
              <a:srgbClr val="99CD49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 txBox="1"/>
            <p:nvPr/>
          </p:nvSpPr>
          <p:spPr>
            <a:xfrm>
              <a:off x="6025342" y="2867237"/>
              <a:ext cx="476468" cy="7819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1994</a:t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790417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 txBox="1"/>
            <p:nvPr/>
          </p:nvSpPr>
          <p:spPr>
            <a:xfrm>
              <a:off x="5790417" y="4431185"/>
              <a:ext cx="827202" cy="20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7775" lIns="0" spcFirstLastPara="1" rIns="0" wrap="square" tIns="9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wentieth Century"/>
                <a:buNone/>
              </a:pPr>
              <a:r>
                <a:rPr b="0" i="0" lang="es-MX" sz="1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después de la publicación de la versión 4, el proyecto terminó y el grupo se disolvió.</a:t>
              </a:r>
              <a:endParaRPr/>
            </a:p>
          </p:txBody>
        </p:sp>
        <p:cxnSp>
          <p:nvCxnSpPr>
            <p:cNvPr id="378" name="Google Shape;378;p3"/>
            <p:cNvCxnSpPr/>
            <p:nvPr/>
          </p:nvCxnSpPr>
          <p:spPr>
            <a:xfrm>
              <a:off x="6204018" y="3649211"/>
              <a:ext cx="0" cy="651644"/>
            </a:xfrm>
            <a:prstGeom prst="straightConnector1">
              <a:avLst/>
            </a:prstGeom>
            <a:noFill/>
            <a:ln cap="flat" cmpd="sng" w="12700">
              <a:solidFill>
                <a:srgbClr val="99CD4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3"/>
            <p:cNvSpPr/>
            <p:nvPr/>
          </p:nvSpPr>
          <p:spPr>
            <a:xfrm>
              <a:off x="6138854" y="4300856"/>
              <a:ext cx="130328" cy="13032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81" name="Google Shape;381;p3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2" name="Google Shape;382;p3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5" name="Google Shape;385;p3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7" name="Google Shape;387;p3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9" name="Google Shape;389;p3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s-MX" sz="2800"/>
              <a:t>¿HISTORIA DE POSTGRESQL?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7" name="Google Shape;397;p4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98" name="Google Shape;398;p4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2" name="Google Shape;402;p4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4" name="Google Shape;404;p4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5" name="Google Shape;405;p4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8" name="Google Shape;408;p4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0" name="Google Shape;410;p4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1" name="Google Shape;411;p4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2" name="Google Shape;412;p4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3" name="Google Shape;413;p4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6" name="Google Shape;416;p4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8" name="Google Shape;418;p4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0" name="Google Shape;420;p4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1" name="Google Shape;421;p4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24" name="Google Shape;424;p4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5" name="Google Shape;425;p4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4"/>
          <p:cNvSpPr/>
          <p:nvPr/>
        </p:nvSpPr>
        <p:spPr>
          <a:xfrm>
            <a:off x="-8351" y="-13571"/>
            <a:ext cx="4613752" cy="6857998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p4"/>
          <p:cNvSpPr txBox="1"/>
          <p:nvPr>
            <p:ph idx="1" type="body"/>
          </p:nvPr>
        </p:nvSpPr>
        <p:spPr>
          <a:xfrm>
            <a:off x="5297763" y="508564"/>
            <a:ext cx="5751237" cy="579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PostgreSQL no tiene un gestor de errores (bugs)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Alta concurrencia mediante un sistema denominado MVCC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Provee amplia variedad de tipos nativos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 Los usuarios pueden crear sus propios tipos de datos, los que pueden ser por completo indexadles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Disparadores (triggers): Un disparador o trigger se define como una acción específica que se realiza de acuerdo a un evento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/>
              <a:t>Bloques de código que se ejecutan en el servidor, pueden ser escritos en varios lenguajes</a:t>
            </a:r>
            <a:endParaRPr sz="1800"/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</p:txBody>
      </p:sp>
      <p:grpSp>
        <p:nvGrpSpPr>
          <p:cNvPr id="428" name="Google Shape;428;p4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29" name="Google Shape;429;p4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0" name="Google Shape;430;p4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3" name="Google Shape;433;p4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5" name="Google Shape;435;p4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37" name="Google Shape;437;p4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4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s-MX" sz="2800"/>
              <a:t>CARACTERÍSTICAS POSTGRESQL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45" name="Google Shape;445;p6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446" name="Google Shape;446;p6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0" name="Google Shape;450;p6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2" name="Google Shape;452;p6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3" name="Google Shape;453;p6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6" name="Google Shape;456;p6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7" name="Google Shape;457;p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8" name="Google Shape;458;p6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59" name="Google Shape;459;p6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60" name="Google Shape;460;p6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61" name="Google Shape;461;p6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64" name="Google Shape;464;p6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66" name="Google Shape;466;p6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68" name="Google Shape;468;p6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69" name="Google Shape;469;p6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72" name="Google Shape;472;p6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3" name="Google Shape;473;p6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6"/>
          <p:cNvSpPr/>
          <p:nvPr/>
        </p:nvSpPr>
        <p:spPr>
          <a:xfrm>
            <a:off x="-8351" y="-13571"/>
            <a:ext cx="4613752" cy="6857998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5" name="Google Shape;475;p6"/>
          <p:cNvSpPr txBox="1"/>
          <p:nvPr>
            <p:ph idx="1" type="body"/>
          </p:nvPr>
        </p:nvSpPr>
        <p:spPr>
          <a:xfrm>
            <a:off x="5297763" y="-2915"/>
            <a:ext cx="5751237" cy="676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1999 LinuxWorld Editor's Choice Award for Best Database</a:t>
            </a:r>
            <a:endParaRPr sz="1800"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2000 Linux Journal Editors' Choice Awards for Best Database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2002 Linux New Media Editors Choice Award for Best Database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2003 Linux Journal Editors' Choice Awards for Best Database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2004 Linux New Media Award For Best Database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2004 Linux Journal Editors' Choice Awards for Best Database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2004 ArsTechnica Best Server Application Award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2005 Linux Journal Editors' Choice Awards for Best Database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2006 Linux Journal Editors' Choice Awards for Best Database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MX" sz="1800" u="sng"/>
              <a:t>2008 Developer.com Product of the Year, Database Tool</a:t>
            </a:r>
            <a:endParaRPr u="sng"/>
          </a:p>
        </p:txBody>
      </p:sp>
      <p:grpSp>
        <p:nvGrpSpPr>
          <p:cNvPr id="476" name="Google Shape;476;p6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77" name="Google Shape;477;p6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78" name="Google Shape;478;p6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81" name="Google Shape;481;p6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83" name="Google Shape;483;p6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85" name="Google Shape;485;p6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6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s-MX" sz="2800"/>
              <a:t>PREMIOS GANADOS POR POSTGRESQL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93" name="Google Shape;493;p7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494" name="Google Shape;494;p7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98" name="Google Shape;498;p7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00" name="Google Shape;500;p7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01" name="Google Shape;501;p7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04" name="Google Shape;504;p7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5" name="Google Shape;505;p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6" name="Google Shape;506;p7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07" name="Google Shape;507;p7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08" name="Google Shape;508;p7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09" name="Google Shape;509;p7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12" name="Google Shape;512;p7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14" name="Google Shape;514;p7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16" name="Google Shape;516;p7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17" name="Google Shape;517;p7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20" name="Google Shape;520;p7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1" name="Google Shape;521;p7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7"/>
          <p:cNvSpPr/>
          <p:nvPr/>
        </p:nvSpPr>
        <p:spPr>
          <a:xfrm>
            <a:off x="-8351" y="-13571"/>
            <a:ext cx="4613752" cy="6857998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3" name="Google Shape;523;p7"/>
          <p:cNvSpPr txBox="1"/>
          <p:nvPr>
            <p:ph idx="1" type="body"/>
          </p:nvPr>
        </p:nvSpPr>
        <p:spPr>
          <a:xfrm>
            <a:off x="5297763" y="-2915"/>
            <a:ext cx="5751237" cy="676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.org, .info, .mobi y .aero registros de dominios por Afilias.5 </a:t>
            </a:r>
            <a:endParaRPr sz="1800"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La American Chemical Society.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BASF.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IMDb.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Skype.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TiVo.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Penny Arcade.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Sony Online.6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U.S. Departamento de Trabajo.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USPS.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VeriSign.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Pictiger.com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Wisconsin Circuit Court Access con 6 * 180GB DBs replicados en tiempo real.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OpenACS y .LRN.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INEGI.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INE.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MX" sz="1800"/>
              <a:t>CartoCiudad.7 del IGN de España.</a:t>
            </a:r>
            <a:endParaRPr/>
          </a:p>
        </p:txBody>
      </p:sp>
      <p:grpSp>
        <p:nvGrpSpPr>
          <p:cNvPr id="524" name="Google Shape;524;p7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525" name="Google Shape;525;p7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26" name="Google Shape;526;p7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29" name="Google Shape;529;p7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31" name="Google Shape;531;p7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33" name="Google Shape;533;p7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7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s-MX" sz="2800"/>
              <a:t>USUARIOS DESTACADOS POSTGRESQL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2022-02-20T18:16:36Z</dcterms:created>
</cp:coreProperties>
</file>