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8CB85-3F3F-4EA4-8C56-7597D370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s-ES" dirty="0"/>
              <a:t>Resistencia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85E554-09E6-483E-8E38-C0D79E391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13831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900" b="0" i="0" dirty="0">
                <a:effectLst/>
                <a:latin typeface="Arial" panose="020B0604020202020204" pitchFamily="34" charset="0"/>
              </a:rPr>
              <a:t>La </a:t>
            </a:r>
            <a:r>
              <a:rPr lang="es-ES" sz="900" b="1" i="0" dirty="0">
                <a:effectLst/>
                <a:latin typeface="Arial" panose="020B0604020202020204" pitchFamily="34" charset="0"/>
              </a:rPr>
              <a:t>resistencia </a:t>
            </a:r>
            <a:r>
              <a:rPr lang="es-ES" sz="900" b="0" i="0" dirty="0">
                <a:effectLst/>
                <a:latin typeface="Arial" panose="020B0604020202020204" pitchFamily="34" charset="0"/>
              </a:rPr>
              <a:t>es una de las capacidades físicas básicas, normalmente es aquella que permite realizar una actividad o ejercicio por un tiempo prolongado. </a:t>
            </a:r>
          </a:p>
          <a:p>
            <a:pPr algn="just">
              <a:lnSpc>
                <a:spcPct val="90000"/>
              </a:lnSpc>
            </a:pPr>
            <a:r>
              <a:rPr lang="es-ES" sz="900" dirty="0">
                <a:latin typeface="Arial" panose="020B0604020202020204" pitchFamily="34" charset="0"/>
              </a:rPr>
              <a:t>Ejemplo: UNA CARRERA  ES UNA ACTIVIDAD FISICA QUE REQUIERE DE UN Tiempo PROLONGADO Y UN GRAN ESFUERZO FISICO</a:t>
            </a:r>
          </a:p>
          <a:p>
            <a:pPr algn="just">
              <a:lnSpc>
                <a:spcPct val="90000"/>
              </a:lnSpc>
            </a:pPr>
            <a:r>
              <a:rPr lang="es-ES" sz="900" b="0" i="0" dirty="0">
                <a:effectLst/>
                <a:latin typeface="Arial" panose="020B0604020202020204" pitchFamily="34" charset="0"/>
              </a:rPr>
              <a:t>La resistencia se divide en dos tipos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900" b="0" i="0" dirty="0">
                <a:effectLst/>
                <a:latin typeface="Arial" panose="020B0604020202020204" pitchFamily="34" charset="0"/>
              </a:rPr>
              <a:t>Resistencia Aeróbica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900" b="0" i="0" dirty="0">
                <a:effectLst/>
                <a:latin typeface="Arial" panose="020B0604020202020204" pitchFamily="34" charset="0"/>
              </a:rPr>
              <a:t>Resistencia Anaeróbica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20BF13BF-F822-4E8D-8CD1-D9FA00ED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F0251C95-A8B8-482B-9B2C-15BA87ED8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E08F711-8969-43E3-A7DF-95326231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4AA45A-0483-48B1-BE0F-62C21218B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9D619E5-5ED0-44A1-85EB-93BDA7C0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49A985-B350-42AE-AD3B-6B74E179F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3D50328-EE7A-4297-A048-B9287381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543775-45E6-4680-A778-64E3D435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EDA04AC-E63A-4A42-A85F-9E32FB82F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A2EC67-B472-4AA9-A112-DDD0BB683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08C28F3-3683-44FB-94F6-24B173AB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47062B7-7717-4098-B038-3489B9844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FF800C-B1D9-4F5E-8DB5-B63CD5131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04135A-581A-43F4-B9E6-345123091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239DC20-1B3B-4C35-BC75-1FE85987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93B30A-9114-42FA-B3AC-D95615CB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BEA997-F65B-413C-A8D0-97FF1969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7B325-2E99-4295-8C82-7341EBE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8FC0746-F10A-41A2-8015-0DE358743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F3BF9C-DDA0-4F81-9547-053EB4597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9AD751D-9941-4C79-90CD-55AFED717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0520504-AD44-4048-A6B5-A460A7C1A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1A07A8-3795-408D-AF47-1EBE603A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C6E6FD0-27DC-45B8-A52F-8D80AA0E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247530-4581-48B7-9DA4-24D2C4B1C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D2D15A-2B43-4D93-9713-505D3A1D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F2F3F4C-A78A-4B39-A26A-CFC1CC51A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4A919E5-1314-40E6-983B-DE1029256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E43EFF-48D1-4057-BF1D-F1F9EFFD6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25CA8CF-55E2-4D52-9960-692004D66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AC9705-BCBF-47AE-8F3E-F1618BA8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0ABA541-10C4-4CE7-BF26-11A471711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4CB43F2-D3A1-4D9E-971D-2C38DC6C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BC2AFB1-810D-4D65-8F47-6054F4E7D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11D1EC-8652-4DC7-8461-37B9F8194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0B9897-7135-4E39-BDEA-096D9B5A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D5DF99B-C4B7-46D7-BB05-F8A5C462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EC5F9B7-C665-4891-8FBF-6AC2C2E7D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FFF8610-952D-4501-9929-65D96EAC3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152BA7-E5B1-4059-AD50-2875A19FA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7223687-03EA-46EF-858E-409004945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BEE5EB-7AE2-4314-9C60-075C60EED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2951DA-C087-49F1-B9C4-55C37307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106FCB-4E57-4512-9AB7-7C33201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B2A71-2971-4072-8B43-1A0131355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4BEE56B-94E5-4731-AEA3-6653B5D6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FCE729D-5308-4590-97A6-FA7683FF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BBA487-12EF-4D5A-AE64-C3580927B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913B03B-F03F-418B-974F-F89474717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8F4019-64F7-4B7A-8BD8-01A7846E7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B29259-D209-4BF9-8F09-AC9BF73F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855B33-C412-4D05-B44E-F9EB1B15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0295E82-7856-435C-8EA8-028F5A60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A3FC20A-AF01-4DD2-BED6-C85633DA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AFD455-5DBA-4CD7-8F24-DDF1F8268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276F84-B235-4C15-BEAB-71AC53ACC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865E87-F6E6-4262-8F94-027EA315F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3791DB5-AB84-4DFE-86A5-2F80CC73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E243680-2222-4CC7-89AA-CD153AB5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C878B1-01D4-4B20-9B01-79F7CE53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F979239-9574-4078-8CD8-8C70FC0B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536134-D798-4DF8-9305-83B44C05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B281E6-202A-4F53-B0BE-23582E60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1C2ED7-7EA3-4D86-B354-505FBFD1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633E295-D486-4BAC-B3B2-480F1BB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7AE55B-5021-46F3-BE33-D459A7BA3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021F9FF-37CF-4039-9BD4-904D1AAD8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8AD4F60-3B7F-4F2A-AC11-E9DADA9D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399B806-3165-4D8C-8187-C69D6F7BD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3CE12A4-8443-49D7-ADC5-B776A05C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FC2DBDA-6BEA-4292-9A1E-978A7073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A5AC3DF-CE18-40B2-9B4B-89EC4110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F9DF227-D845-4082-BF39-E7AF0DFD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9BBD464-360A-4551-A3F9-A86B79099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50D3EE5-E711-48C3-873C-34863324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FB1C1CF-DC7D-456D-B80A-52A8487E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5639E1F-60B9-4E6C-B4A2-FA4F3E31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BDB4041-9A97-4D91-A192-44B9A5FA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F6921C-1389-43C0-9876-EA3DC3B3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D90A0A-A0BC-41FA-84A9-A0D004F5C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4A0E5CE-A1EC-4BB6-AC4C-A88975191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La resistencia en Educación Física - Escolar - ABC Color">
            <a:extLst>
              <a:ext uri="{FF2B5EF4-FFF2-40B4-BE49-F238E27FC236}">
                <a16:creationId xmlns:a16="http://schemas.microsoft.com/office/drawing/2014/main" id="{CECC95AD-F52B-49E6-BC3B-3A342DEB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0376" y="1731777"/>
            <a:ext cx="3236160" cy="46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06E37-CD36-4D94-805E-F187C805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0983" y="639097"/>
            <a:ext cx="3352256" cy="3746634"/>
          </a:xfrm>
        </p:spPr>
        <p:txBody>
          <a:bodyPr>
            <a:normAutofit/>
          </a:bodyPr>
          <a:lstStyle/>
          <a:p>
            <a:r>
              <a:rPr lang="es-CO" sz="4100" b="0" i="0">
                <a:effectLst/>
                <a:latin typeface="Linux Libertine"/>
              </a:rPr>
              <a:t>Resistencia Aeróbica</a:t>
            </a:r>
            <a:endParaRPr lang="es-CO" sz="4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F6EFD-5106-4565-BD10-283C6BD4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271" y="4385732"/>
            <a:ext cx="3342968" cy="1828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100" dirty="0"/>
              <a:t>La resistencia </a:t>
            </a:r>
            <a:r>
              <a:rPr lang="es-ES" sz="1100" u="sng" dirty="0"/>
              <a:t>aeróbica</a:t>
            </a:r>
            <a:r>
              <a:rPr lang="es-ES" sz="1100" dirty="0"/>
              <a:t> es la capacidad de nuestro metabolismo, para aguantar o soportar mayor tiempo el agotamiento o la fatiga provocada, esto es posible  por la combustión de las cedulas musculares</a:t>
            </a:r>
          </a:p>
          <a:p>
            <a:pPr algn="just">
              <a:lnSpc>
                <a:spcPct val="90000"/>
              </a:lnSpc>
            </a:pPr>
            <a:r>
              <a:rPr lang="es-ES" sz="1100" dirty="0"/>
              <a:t>Ejemplo: Trotar por metro, puedes bajar un poco la velocidad para así trotar una mayor distancia</a:t>
            </a:r>
          </a:p>
          <a:p>
            <a:pPr>
              <a:lnSpc>
                <a:spcPct val="90000"/>
              </a:lnSpc>
            </a:pPr>
            <a:endParaRPr lang="es-CO" sz="1100" dirty="0"/>
          </a:p>
        </p:txBody>
      </p:sp>
      <p:pic>
        <p:nvPicPr>
          <p:cNvPr id="2050" name="Picture 2" descr="Ejercicios para mejorar la resistencia y la condición física">
            <a:extLst>
              <a:ext uri="{FF2B5EF4-FFF2-40B4-BE49-F238E27FC236}">
                <a16:creationId xmlns:a16="http://schemas.microsoft.com/office/drawing/2014/main" id="{EA54D057-0268-4693-B960-DDEA4C0F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121453"/>
            <a:ext cx="6921364" cy="462001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2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B561B-A87D-495B-8DBE-AE2785AC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/>
              <a:t>Resistencia Anaeróbica</a:t>
            </a:r>
            <a:endParaRPr lang="en-US" sz="3600"/>
          </a:p>
        </p:txBody>
      </p:sp>
      <p:pic>
        <p:nvPicPr>
          <p:cNvPr id="3074" name="Picture 2" descr="Levantar pesas, una actividad llena de beneficios para todos">
            <a:extLst>
              <a:ext uri="{FF2B5EF4-FFF2-40B4-BE49-F238E27FC236}">
                <a16:creationId xmlns:a16="http://schemas.microsoft.com/office/drawing/2014/main" id="{8365AC04-C11C-4233-B0FB-8903B83D8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r="18270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56F4D61-179A-4033-8888-90AE7776B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cap="none" dirty="0"/>
              <a:t>La Resistencia </a:t>
            </a:r>
            <a:r>
              <a:rPr lang="en-US" sz="1500" cap="none" dirty="0" err="1"/>
              <a:t>anaeróbica</a:t>
            </a:r>
            <a:r>
              <a:rPr lang="en-US" sz="1500" cap="none" dirty="0"/>
              <a:t> </a:t>
            </a:r>
            <a:r>
              <a:rPr lang="en-US" sz="1500" cap="none" dirty="0" err="1"/>
              <a:t>aparece</a:t>
            </a:r>
            <a:r>
              <a:rPr lang="en-US" sz="1500" cap="none" dirty="0"/>
              <a:t> </a:t>
            </a:r>
            <a:r>
              <a:rPr lang="en-US" sz="1500" cap="none" dirty="0" err="1"/>
              <a:t>durante</a:t>
            </a:r>
            <a:r>
              <a:rPr lang="en-US" sz="1500" cap="none" dirty="0"/>
              <a:t> un </a:t>
            </a:r>
            <a:r>
              <a:rPr lang="en-US" sz="1500" cap="none" dirty="0" err="1"/>
              <a:t>esfuerzo</a:t>
            </a:r>
            <a:r>
              <a:rPr lang="en-US" sz="1500" cap="none" dirty="0"/>
              <a:t> </a:t>
            </a:r>
            <a:r>
              <a:rPr lang="en-US" sz="1500" cap="none" dirty="0" err="1"/>
              <a:t>físico</a:t>
            </a:r>
            <a:r>
              <a:rPr lang="en-US" sz="1500" cap="none" dirty="0"/>
              <a:t> de una gran </a:t>
            </a:r>
            <a:r>
              <a:rPr lang="en-US" sz="1500" cap="none" dirty="0" err="1"/>
              <a:t>intensidad</a:t>
            </a:r>
            <a:r>
              <a:rPr lang="en-US" sz="1500" cap="none" dirty="0"/>
              <a:t>, </a:t>
            </a:r>
            <a:r>
              <a:rPr lang="en-US" sz="1500" cap="none" dirty="0" err="1"/>
              <a:t>cuando</a:t>
            </a:r>
            <a:r>
              <a:rPr lang="en-US" sz="1500" cap="none" dirty="0"/>
              <a:t> </a:t>
            </a:r>
            <a:r>
              <a:rPr lang="en-US" sz="1500" cap="none" dirty="0" err="1"/>
              <a:t>el</a:t>
            </a:r>
            <a:r>
              <a:rPr lang="en-US" sz="1500" cap="none" dirty="0"/>
              <a:t> </a:t>
            </a:r>
            <a:r>
              <a:rPr lang="en-US" sz="1500" cap="none" dirty="0" err="1"/>
              <a:t>suministro</a:t>
            </a:r>
            <a:r>
              <a:rPr lang="en-US" sz="1500" cap="none" dirty="0"/>
              <a:t> del </a:t>
            </a:r>
            <a:r>
              <a:rPr lang="en-US" sz="1500" cap="none" dirty="0" err="1"/>
              <a:t>oxígeno</a:t>
            </a:r>
            <a:r>
              <a:rPr lang="en-US" sz="1500" cap="none" dirty="0"/>
              <a:t> al </a:t>
            </a:r>
            <a:r>
              <a:rPr lang="en-US" sz="1500" cap="none" dirty="0" err="1"/>
              <a:t>tejido</a:t>
            </a:r>
            <a:r>
              <a:rPr lang="en-US" sz="1500" cap="none" dirty="0"/>
              <a:t> muscular no es </a:t>
            </a:r>
            <a:r>
              <a:rPr lang="en-US" sz="1500" cap="none" dirty="0" err="1"/>
              <a:t>suficiente</a:t>
            </a:r>
            <a:r>
              <a:rPr lang="en-US" sz="1500" cap="none" dirty="0"/>
              <a:t> para </a:t>
            </a:r>
            <a:r>
              <a:rPr lang="en-US" sz="1500" cap="none" dirty="0" err="1"/>
              <a:t>realizar</a:t>
            </a:r>
            <a:r>
              <a:rPr lang="en-US" sz="1500" cap="none" dirty="0"/>
              <a:t> las </a:t>
            </a:r>
            <a:r>
              <a:rPr lang="en-US" sz="1500" cap="none" dirty="0" err="1"/>
              <a:t>reacciones</a:t>
            </a:r>
            <a:r>
              <a:rPr lang="en-US" sz="1500" cap="none" dirty="0"/>
              <a:t> </a:t>
            </a:r>
            <a:r>
              <a:rPr lang="en-US" sz="1500" cap="none" dirty="0" err="1"/>
              <a:t>químicas</a:t>
            </a:r>
            <a:r>
              <a:rPr lang="en-US" sz="1500" cap="none" dirty="0"/>
              <a:t> de </a:t>
            </a:r>
            <a:r>
              <a:rPr lang="en-US" sz="1500" cap="none" dirty="0" err="1"/>
              <a:t>oxidación</a:t>
            </a:r>
            <a:r>
              <a:rPr lang="en-US" sz="1500" cap="none" dirty="0"/>
              <a:t> que se </a:t>
            </a:r>
            <a:r>
              <a:rPr lang="en-US" sz="1500" cap="none" dirty="0" err="1"/>
              <a:t>necesitarían</a:t>
            </a:r>
            <a:r>
              <a:rPr lang="en-US" sz="1500" cap="none" dirty="0"/>
              <a:t> para </a:t>
            </a:r>
            <a:r>
              <a:rPr lang="en-US" sz="1500" cap="none" dirty="0" err="1"/>
              <a:t>cubrir</a:t>
            </a:r>
            <a:r>
              <a:rPr lang="en-US" sz="1500" cap="none" dirty="0"/>
              <a:t> la </a:t>
            </a:r>
            <a:r>
              <a:rPr lang="en-US" sz="1500" cap="none" dirty="0" err="1"/>
              <a:t>demanda</a:t>
            </a:r>
            <a:r>
              <a:rPr lang="en-US" sz="1500" cap="none" dirty="0"/>
              <a:t> </a:t>
            </a:r>
            <a:r>
              <a:rPr lang="en-US" sz="1500" cap="none" dirty="0" err="1"/>
              <a:t>energética</a:t>
            </a:r>
            <a:r>
              <a:rPr lang="en-US" sz="1500" cap="none" dirty="0"/>
              <a:t> de </a:t>
            </a:r>
            <a:r>
              <a:rPr lang="en-US" sz="1500" cap="none" dirty="0" err="1"/>
              <a:t>dicho</a:t>
            </a:r>
            <a:r>
              <a:rPr lang="en-US" sz="1500" cap="none" dirty="0"/>
              <a:t> </a:t>
            </a:r>
            <a:r>
              <a:rPr lang="en-US" sz="1500" cap="none" dirty="0" err="1"/>
              <a:t>esfuerzo</a:t>
            </a:r>
            <a:r>
              <a:rPr lang="en-US" sz="1500" cap="none" dirty="0"/>
              <a:t>. </a:t>
            </a:r>
          </a:p>
          <a:p>
            <a:pPr algn="l">
              <a:lnSpc>
                <a:spcPct val="90000"/>
              </a:lnSpc>
            </a:pPr>
            <a:r>
              <a:rPr lang="en-US" sz="1500" cap="none" dirty="0" err="1"/>
              <a:t>Ejemplo</a:t>
            </a:r>
            <a:r>
              <a:rPr lang="en-US" sz="1500" cap="none" dirty="0"/>
              <a:t>: </a:t>
            </a:r>
            <a:r>
              <a:rPr lang="en-US" sz="1500" cap="none" dirty="0" err="1"/>
              <a:t>Cargar</a:t>
            </a:r>
            <a:r>
              <a:rPr lang="en-US" sz="1500" cap="none" dirty="0"/>
              <a:t> </a:t>
            </a:r>
            <a:r>
              <a:rPr lang="en-US" sz="1500" cap="none" dirty="0" err="1"/>
              <a:t>pesas</a:t>
            </a:r>
            <a:r>
              <a:rPr lang="en-US" sz="1500" cap="none" dirty="0"/>
              <a:t> con peso mas </a:t>
            </a:r>
            <a:r>
              <a:rPr lang="en-US" sz="1500" cap="none" dirty="0" err="1"/>
              <a:t>elevado</a:t>
            </a:r>
            <a:r>
              <a:rPr lang="en-US" sz="1500" cap="none" dirty="0"/>
              <a:t>, </a:t>
            </a:r>
            <a:r>
              <a:rPr lang="en-US" sz="1500" cap="none" dirty="0" err="1"/>
              <a:t>demanda</a:t>
            </a:r>
            <a:r>
              <a:rPr lang="en-US" sz="1500" cap="none" dirty="0"/>
              <a:t> una mayor </a:t>
            </a:r>
            <a:r>
              <a:rPr lang="en-US" sz="1500" cap="none" dirty="0" err="1"/>
              <a:t>exigencia</a:t>
            </a:r>
            <a:r>
              <a:rPr lang="en-US" sz="1500" cap="none" dirty="0"/>
              <a:t> </a:t>
            </a:r>
            <a:r>
              <a:rPr lang="en-US" sz="1500" cap="none" dirty="0" err="1"/>
              <a:t>pero</a:t>
            </a:r>
            <a:r>
              <a:rPr lang="en-US" sz="1500" cap="none" dirty="0"/>
              <a:t> por </a:t>
            </a:r>
            <a:r>
              <a:rPr lang="en-US" sz="1500" cap="none" dirty="0" err="1"/>
              <a:t>ende</a:t>
            </a:r>
            <a:r>
              <a:rPr lang="en-US" sz="1500" cap="none" dirty="0"/>
              <a:t> </a:t>
            </a:r>
            <a:r>
              <a:rPr lang="en-US" sz="1500" cap="none" dirty="0" err="1"/>
              <a:t>bajan</a:t>
            </a:r>
            <a:r>
              <a:rPr lang="en-US" sz="1500" cap="none" dirty="0"/>
              <a:t> las </a:t>
            </a:r>
            <a:r>
              <a:rPr lang="en-US" sz="1500" cap="none" dirty="0" err="1"/>
              <a:t>repeticiones</a:t>
            </a:r>
            <a:r>
              <a:rPr lang="en-US" sz="1500" cap="none" dirty="0"/>
              <a:t> o </a:t>
            </a:r>
            <a:r>
              <a:rPr lang="en-US" sz="1500" cap="none" dirty="0" err="1"/>
              <a:t>tiempo</a:t>
            </a:r>
            <a:r>
              <a:rPr lang="en-US" sz="1500" cap="none" dirty="0"/>
              <a:t> de carga</a:t>
            </a:r>
          </a:p>
          <a:p>
            <a:pPr algn="l">
              <a:lnSpc>
                <a:spcPct val="90000"/>
              </a:lnSpc>
            </a:pPr>
            <a:r>
              <a:rPr lang="en-US" sz="1500" cap="none" dirty="0" err="1"/>
              <a:t>Esta</a:t>
            </a:r>
            <a:r>
              <a:rPr lang="en-US" sz="1500" cap="none" dirty="0"/>
              <a:t> a </a:t>
            </a:r>
            <a:r>
              <a:rPr lang="en-US" sz="1500" cap="none" dirty="0" err="1"/>
              <a:t>su</a:t>
            </a:r>
            <a:r>
              <a:rPr lang="en-US" sz="1500" cap="none" dirty="0"/>
              <a:t> </a:t>
            </a:r>
            <a:r>
              <a:rPr lang="en-US" sz="1500" cap="none" dirty="0" err="1"/>
              <a:t>vez</a:t>
            </a:r>
            <a:r>
              <a:rPr lang="en-US" sz="1500" cap="none" dirty="0"/>
              <a:t> se divide </a:t>
            </a:r>
            <a:r>
              <a:rPr lang="en-US" sz="1500" cap="none" dirty="0" err="1"/>
              <a:t>en</a:t>
            </a:r>
            <a:r>
              <a:rPr lang="en-US" sz="1500" cap="none" dirty="0"/>
              <a:t> dos </a:t>
            </a:r>
            <a:r>
              <a:rPr lang="en-US" sz="1500" cap="none" dirty="0" err="1"/>
              <a:t>tipos</a:t>
            </a:r>
            <a:endParaRPr lang="en-US" sz="1500" cap="none" dirty="0"/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500" cap="none" dirty="0"/>
              <a:t>Resistencia </a:t>
            </a:r>
            <a:r>
              <a:rPr lang="en-US" sz="1500" cap="none" dirty="0" err="1"/>
              <a:t>anaeróbica</a:t>
            </a:r>
            <a:r>
              <a:rPr lang="en-US" sz="1500" cap="none" dirty="0"/>
              <a:t> </a:t>
            </a:r>
            <a:r>
              <a:rPr lang="en-US" sz="1500" cap="none" dirty="0" err="1"/>
              <a:t>aláctica</a:t>
            </a:r>
            <a:endParaRPr lang="en-US" sz="1500" cap="none" dirty="0"/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500" cap="none" dirty="0"/>
              <a:t>Resistencia </a:t>
            </a:r>
            <a:r>
              <a:rPr lang="en-US" sz="1500" cap="none" dirty="0" err="1"/>
              <a:t>anaeróbica</a:t>
            </a:r>
            <a:r>
              <a:rPr lang="en-US" sz="1500" cap="none" dirty="0"/>
              <a:t> </a:t>
            </a:r>
            <a:r>
              <a:rPr lang="en-US" sz="1500" cap="none" dirty="0" err="1"/>
              <a:t>láctica</a:t>
            </a:r>
            <a:r>
              <a:rPr lang="en-US" sz="15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66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6A7C9-CEC5-40D4-83E8-D2560518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4562167"/>
            <a:ext cx="10905069" cy="1150373"/>
          </a:xfrm>
        </p:spPr>
        <p:txBody>
          <a:bodyPr>
            <a:normAutofit/>
          </a:bodyPr>
          <a:lstStyle/>
          <a:p>
            <a:r>
              <a:rPr lang="es-CO" sz="4400" b="1" i="0">
                <a:effectLst/>
                <a:latin typeface="Arial" panose="020B0604020202020204" pitchFamily="34" charset="0"/>
              </a:rPr>
              <a:t>Resistencia anaeróbica aláctica</a:t>
            </a:r>
            <a:endParaRPr lang="es-CO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18FEE-D037-4E50-B1B9-03966EA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5712543"/>
            <a:ext cx="10905069" cy="501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/>
              <a:t>Los esfuerzos son intensos y de muy corta duración (0-16 s). La presencia de oxígeno es prácticamente nula. </a:t>
            </a:r>
            <a:endParaRPr lang="es-CO" sz="1500"/>
          </a:p>
        </p:txBody>
      </p:sp>
      <p:pic>
        <p:nvPicPr>
          <p:cNvPr id="4098" name="Picture 2" descr="Se robó el show con su alegría! El desfile de Caterine Ibargüen en su  presentación en la final del salto triple en los Juegos Olímpicos">
            <a:extLst>
              <a:ext uri="{FF2B5EF4-FFF2-40B4-BE49-F238E27FC236}">
                <a16:creationId xmlns:a16="http://schemas.microsoft.com/office/drawing/2014/main" id="{3D00EA73-6B44-4F83-9510-43B98F21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564" y="643464"/>
            <a:ext cx="6407239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6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AAB5-22E0-41E5-91A2-9BC9DF3E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33" y="4538133"/>
            <a:ext cx="10127192" cy="931341"/>
          </a:xfrm>
        </p:spPr>
        <p:txBody>
          <a:bodyPr>
            <a:normAutofit/>
          </a:bodyPr>
          <a:lstStyle/>
          <a:p>
            <a:r>
              <a:rPr lang="es-CO" sz="4000" dirty="0"/>
              <a:t>Resistencia anaeróbica láctica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490C4-BED3-4E59-9D26-D6795B56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461009"/>
            <a:ext cx="7197726" cy="406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300"/>
              <a:t>Esfuerzos muy intensos y de media duración (15 s-2 min), causa de forma rápida fatiga</a:t>
            </a:r>
            <a:endParaRPr lang="es-CO" sz="1300"/>
          </a:p>
        </p:txBody>
      </p:sp>
      <p:pic>
        <p:nvPicPr>
          <p:cNvPr id="5122" name="Picture 2" descr="Vallas - atletismoweb">
            <a:extLst>
              <a:ext uri="{FF2B5EF4-FFF2-40B4-BE49-F238E27FC236}">
                <a16:creationId xmlns:a16="http://schemas.microsoft.com/office/drawing/2014/main" id="{9A04B32A-7740-4066-B33F-FF6A7225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560" y="645517"/>
            <a:ext cx="9646880" cy="373816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E213-B4E4-4A4A-84F4-B16DD1B0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s-ES" dirty="0"/>
              <a:t>¿Cómo se trabaja?</a:t>
            </a:r>
            <a:endParaRPr lang="es-CO" dirty="0"/>
          </a:p>
        </p:txBody>
      </p:sp>
      <p:pic>
        <p:nvPicPr>
          <p:cNvPr id="6146" name="Picture 2" descr="Imágenes de Signo De Interrogacion | Vectores, fotos de stock y PSD  gratuitos">
            <a:extLst>
              <a:ext uri="{FF2B5EF4-FFF2-40B4-BE49-F238E27FC236}">
                <a16:creationId xmlns:a16="http://schemas.microsoft.com/office/drawing/2014/main" id="{6BE9C90F-1A2D-48B9-B8DC-4047E0A0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553A138-CE22-43BB-8E1E-E1F3565D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060685"/>
            <a:ext cx="4513792" cy="170511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000" dirty="0"/>
              <a:t>La resistencia aeróbica es la capacidad física básica que más contribuye a la mejora de la salud y de la calidad de vida, junto con la flexibilidad.</a:t>
            </a:r>
          </a:p>
          <a:p>
            <a:pPr algn="just">
              <a:lnSpc>
                <a:spcPct val="90000"/>
              </a:lnSpc>
            </a:pPr>
            <a:r>
              <a:rPr lang="es-ES" sz="1000" dirty="0"/>
              <a:t>Combina el trabajo de fuerza y capacidad cardiovascular. Hacer carreras cortas de velocidad</a:t>
            </a:r>
          </a:p>
          <a:p>
            <a:pPr algn="just">
              <a:lnSpc>
                <a:spcPct val="90000"/>
              </a:lnSpc>
            </a:pPr>
            <a:r>
              <a:rPr lang="es-ES" sz="1000" dirty="0"/>
              <a:t>Haz ejercicios de alta intensidad. Son conocidos por practicarse por períodos cortos de tiempo, pero al tope de nuestra capacidad cardiovascular. Por ejemplo, correr por 30 minutos</a:t>
            </a:r>
            <a:endParaRPr lang="es-CO" sz="1000" dirty="0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F1A693B-B01F-495D-B7C3-A8A32FAB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42EA3D89-AA8F-4B30-BD32-689BC08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0822-202F-44A1-8AD0-4DFA0B97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819FEB-3028-4930-BB95-4DF764A2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9F751C-6659-4D1E-92FD-F6530775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2BF8AC-7D53-4998-8B45-DDA32D624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C5B4D07-C909-48CD-A1B0-D48FD4D9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043747-57B7-424E-81AA-F86746B4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91A125-4718-4F53-81E7-7DD538E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490403-923C-4FBB-B4B5-9708272E7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AF7DE2-46D4-4A1A-8502-679599FA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AF0E1CC-1975-466F-9B4D-9727ECE1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DF1D877-8EFC-4F1B-A677-51DE12C7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BC62A0-A1B6-4F2C-A7D7-6DDE86ED3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D51015-48F8-4C3D-A4CE-D9A9F52CB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8DF23A-8AC4-4AB0-89CF-DC73E195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F8B4E1-78B6-497E-ACAF-4EAF766F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C6E287-A402-4B78-B9DE-59A55DEA4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F1FD36A-C6E2-4FAD-A06A-17C2826D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98148C8-561B-41C5-B84D-9038A55FF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0E1BA28-1C9D-4B6A-8610-6EED517A2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856D590-837C-4B34-AD19-BB4200B1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6A8CDB-67AB-41B4-9D28-BB0A3D29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E0B0B9-59BC-4F11-8D94-F395B1F8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84D4EEB-3A53-40A0-B4CB-9D0CC6F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73CEA0B-0FD7-469F-BFEB-12DEE7C9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A16A0F7-B0E9-4216-A538-A000F19FC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A2F049B-0BE4-4AE2-ABF4-D604BE5B5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AA867C9-DE9A-4405-8E53-AC18CCEE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88425B5-1685-4D9F-87AA-213D8596F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F675449-5E54-4703-A333-7C844C69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5F835A-372F-42AB-A530-928AC447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8D73EC-6E94-474A-95AE-0DF8F01A3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CD7A246-2853-41AC-AEBA-B812D2DA5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EC8E081-AEE0-4D38-A497-DAE57B9C5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DFBE0B-3ABF-4BFB-A687-82C67B58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06B412-2CD5-479C-9885-1D6B02E5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F49912C-3259-4D0B-AB19-33BC8EA8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D0A671-A77D-4985-8C1C-F7D735D9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1791C46-32E4-4EA5-BCD1-6C917687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84802A4-337B-4DEE-935B-E5F9C0FA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18A605A-F0CB-4C95-B35C-187301ECA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4BBF6C9-9BE3-4B76-969D-FCC5846CB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F940DB1-E3A8-4445-B07A-DB784F68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B42900D-37AA-4CC9-A27D-35327F49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01FC7C9-6B6B-4D53-B616-5509384E5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5BBD75B-7F19-4752-A6BD-1642C987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8099A3D-93D4-47B2-BC23-8DB27198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4A144D2-82FB-4610-ABA1-B9FBD739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82A9D6-5B2B-47A8-AB6D-7A5C6163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4D4EB4F-C925-4F2D-A620-1588FC29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0104374-7C09-4324-B491-1E6EA7658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82E5189-2C41-4C43-B8EC-13E0ACF46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DADB3E-0B98-443D-9A49-BBC833BF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83516F-515E-4DBE-A2EB-0500F413A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34DACD-FEC2-494D-A789-C09F9A2B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7D83997-606B-41D3-9439-E2D41C78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30A759-F1D3-4894-AC5E-96686CBD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599209-8D45-463F-A6C3-95AC93BC4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D0DD26B-6FDE-4C29-A30B-903D439B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1479C92-3879-47DD-9741-AD21E387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70162F-223D-4EB1-9505-35D2AB61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4B954B-C564-4F7B-8B86-5E2336FF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2E90741-9F35-41E1-BF27-FBC92A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8E2D2E8-098F-44DD-B4D6-D7514EB72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376E433-9794-487F-9D24-65C61C40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71FF63-F764-417E-8C5D-B6FB5205A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333B6C0-D004-4DF4-A04D-6BE5BB85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BD1ECB-7B27-4957-9983-E91CAA5CE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4CFF6C-2989-4090-BAE6-A14B3B85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7DB52A-D2E0-40E4-9419-EA35343EC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8D20BB4-F6E3-4D47-B94E-E3431DA39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0728C10-A418-4572-9383-B5EF0A106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C9E6DDC-9AD5-4EC0-8300-494012BE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CE0F0A0-5FD7-4A21-B839-69241D58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E29FDB8-240A-41E1-B846-0C9D20B0F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E05712F-D9DC-499D-8805-38FDC2D0C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87446A-0ADE-4BB1-AE78-7146B2676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188F5D-F806-47EF-9225-C9B1A0AD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2270029-B1B7-43AD-B34D-9B7AA9742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8013433-8074-40C7-812C-8A1B61DE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Tests y pruebas físicas | Tests de forma física">
            <a:extLst>
              <a:ext uri="{FF2B5EF4-FFF2-40B4-BE49-F238E27FC236}">
                <a16:creationId xmlns:a16="http://schemas.microsoft.com/office/drawing/2014/main" id="{0C58F6A4-C097-4786-AE13-1A1BA115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206" y="2433919"/>
            <a:ext cx="4721273" cy="321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6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</TotalTime>
  <Words>315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Linux Libertine</vt:lpstr>
      <vt:lpstr>Celestial</vt:lpstr>
      <vt:lpstr>Resistencia</vt:lpstr>
      <vt:lpstr>Resistencia Aeróbica</vt:lpstr>
      <vt:lpstr>Resistencia Anaeróbica</vt:lpstr>
      <vt:lpstr>Resistencia anaeróbica aláctica</vt:lpstr>
      <vt:lpstr>Resistencia anaeróbica láctica</vt:lpstr>
      <vt:lpstr>¿Cómo se trabaja?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Resistencia</dc:title>
  <dc:creator>Sena</dc:creator>
  <cp:lastModifiedBy>Sena</cp:lastModifiedBy>
  <cp:revision>7</cp:revision>
  <dcterms:created xsi:type="dcterms:W3CDTF">2022-02-14T17:19:54Z</dcterms:created>
  <dcterms:modified xsi:type="dcterms:W3CDTF">2022-02-14T18:30:30Z</dcterms:modified>
</cp:coreProperties>
</file>