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270" r:id="rId4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4713" autoAdjust="0"/>
  </p:normalViewPr>
  <p:slideViewPr>
    <p:cSldViewPr snapToGrid="0" snapToObjects="1">
      <p:cViewPr varScale="1">
        <p:scale>
          <a:sx n="76" d="100"/>
          <a:sy n="76" d="100"/>
        </p:scale>
        <p:origin x="102" y="13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03/03/2021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2655061-E964-4DC4-8945-D5A5202DB59B}"/>
              </a:ext>
            </a:extLst>
          </p:cNvPr>
          <p:cNvSpPr txBox="1"/>
          <p:nvPr/>
        </p:nvSpPr>
        <p:spPr>
          <a:xfrm>
            <a:off x="3352801" y="1019508"/>
            <a:ext cx="4868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s-CO" sz="2800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Introducción</a:t>
            </a:r>
            <a:r>
              <a:rPr lang="en-US" altLang="es-CO" sz="2800" b="1" dirty="0">
                <a:solidFill>
                  <a:srgbClr val="000000"/>
                </a:solidFill>
                <a:latin typeface="Trebuchet MS" panose="020B0603020202020204" pitchFamily="34" charset="0"/>
              </a:rPr>
              <a:t> a la </a:t>
            </a:r>
            <a:r>
              <a:rPr lang="en-US" altLang="es-CO" sz="2800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toma</a:t>
            </a:r>
            <a:r>
              <a:rPr lang="en-US" altLang="es-CO" sz="2800" b="1" dirty="0">
                <a:solidFill>
                  <a:srgbClr val="000000"/>
                </a:solidFill>
                <a:latin typeface="Trebuchet MS" panose="020B0603020202020204" pitchFamily="34" charset="0"/>
              </a:rPr>
              <a:t> de </a:t>
            </a:r>
            <a:r>
              <a:rPr lang="en-US" altLang="es-CO" sz="2800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Requerimientos</a:t>
            </a:r>
            <a:endParaRPr lang="en-US" altLang="es-CO" sz="2800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Cristian David Henao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52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Ingeniería de Requisitos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959A389F-B92F-44E2-ABA4-4C52B2591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Es la rama de la ingeniería de sistemas relacionada con la definición de objetivos del mundo real, servicios y restricciones de un sistema software. Estudia la relación de estos factores para definir especificaciones del comportamiento del sistema y su evolución sobre el tiempo a lo largo de una familia de sistemas.</a:t>
            </a:r>
          </a:p>
        </p:txBody>
      </p:sp>
    </p:spTree>
    <p:extLst>
      <p:ext uri="{BB962C8B-B14F-4D97-AF65-F5344CB8AC3E}">
        <p14:creationId xmlns:p14="http://schemas.microsoft.com/office/powerpoint/2010/main" val="217367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52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Roles e Involucrados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CBC9742-6132-431B-8021-90122BCF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Usuarios: Representa a todos aquellos que van a operar el software. Son a menudo grupos heterogéneos de personas con diferentes roles (operativos, de control, gerencial, auditores, etc.) y necesidades.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Cliente: Quien ha autorizado la construcción del software (a la medida) o el mercado objetivo del producto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Analista de mercado: Establecer las necesidad del mercado y hacer las veces de cliente del producto (para un producto </a:t>
            </a:r>
            <a:r>
              <a:rPr lang="es-CO" altLang="es-CO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mass-market</a:t>
            </a:r>
            <a:r>
              <a:rPr lang="es-CO" altLang="es-CO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Reguladores: Entidades u organismos externos que determinan regulaciones necesarias de considerar en el producto software</a:t>
            </a:r>
          </a:p>
          <a:p>
            <a:pPr marL="338138" eaLnBrk="1" hangingPunct="1">
              <a:spcBef>
                <a:spcPts val="800"/>
              </a:spcBef>
              <a:buClrTx/>
              <a:buFontTx/>
              <a:buNone/>
            </a:pPr>
            <a:endParaRPr lang="es-CO" altLang="es-CO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23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52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Roles e Involucrados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D16B36-26CB-4241-B0DC-D76F467F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Ingenieros de software: Personal técnico interesado en optimizar el esfuerzo del desarrollo a  (reutilización, mantenibilidad).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Ingenieros de Soporte: Establece características de las plataformas de operación del sistema.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Ingeniero de Requisitos: Responsable de llevar a cabo las actividades de IR: ayuda a que clientes y usuarios entiendan sus requisitos</a:t>
            </a:r>
          </a:p>
        </p:txBody>
      </p:sp>
    </p:spTree>
    <p:extLst>
      <p:ext uri="{BB962C8B-B14F-4D97-AF65-F5344CB8AC3E}">
        <p14:creationId xmlns:p14="http://schemas.microsoft.com/office/powerpoint/2010/main" val="393539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33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Ingeniero de Requisitos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2928B021-F388-4716-B088-87490E4D3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420143"/>
            <a:ext cx="822960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s-CO" altLang="es-CO" sz="27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¿Que hace un ingeniero de requisitos?</a:t>
            </a:r>
          </a:p>
        </p:txBody>
      </p:sp>
    </p:spTree>
    <p:extLst>
      <p:ext uri="{BB962C8B-B14F-4D97-AF65-F5344CB8AC3E}">
        <p14:creationId xmlns:p14="http://schemas.microsoft.com/office/powerpoint/2010/main" val="28760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33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Ingeniero de Requisitos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91A3029D-42C5-4DAB-883C-C49F98C5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Ayuda a formular los requisitos del usuario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Facilita la comunicación entre todos los participantes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No necesariamente es un desarrollador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Identificar el problema / oportunidades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Ayudar a que clientes y usuarios entiendan sus requisitos.</a:t>
            </a:r>
          </a:p>
        </p:txBody>
      </p:sp>
    </p:spTree>
    <p:extLst>
      <p:ext uri="{BB962C8B-B14F-4D97-AF65-F5344CB8AC3E}">
        <p14:creationId xmlns:p14="http://schemas.microsoft.com/office/powerpoint/2010/main" val="175966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33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Ingeniería de Requisitos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A3C5C9-8161-4E5E-A9F6-822B01BE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34" y="1449118"/>
            <a:ext cx="7338732" cy="335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17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33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Elicitación de Requisitos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2811439-BEBA-48B0-955F-EA25A1B78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68" y="13208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Proceso a través del cual los clientes, compradores o usuarios de un sistema software descubren, revelan, articulan y entienden sus requisitos.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Tiene como objetivos buscar, investigar y ayudar a los clientes y usuarios a documentar sus necesidades.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la documentación de los requisitos deberá hacerse siempre usando el vocabulario de clientes y usuarios, de forma que estos puedan entenderlos, siendo lo mas habitual usar un lenguaje natural.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las técnicas mas comunes son las entrevistas, reuniones en grupo, estudio in situ....</a:t>
            </a: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1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33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Análisis de Requisitos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EDB6E7B-23F4-4C33-938F-4A23CA28D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Proceso por el cual se entienden y documentan las necesidades de clientes y usuarios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Expresa “qué” se va a construir y NO “cómo”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el objetivo principal detectar conflictos en los requisitos obtenidos mediante técnicas de modelado conceptual y prototipado de interfaces de usuario.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se pueden generar modelos como herramientas importantes de comunicación con diseñadores y programadores.</a:t>
            </a:r>
          </a:p>
        </p:txBody>
      </p:sp>
    </p:spTree>
    <p:extLst>
      <p:ext uri="{BB962C8B-B14F-4D97-AF65-F5344CB8AC3E}">
        <p14:creationId xmlns:p14="http://schemas.microsoft.com/office/powerpoint/2010/main" val="254146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33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Verificación de Requisitos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09BA0B9D-F182-48DB-952A-378ADB317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6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Tiene como objetivo detectar defectos en los requisitos previamente analizados, normalmente mediante técnicas como revisiones formales, listas de verificación entre otras.</a:t>
            </a:r>
          </a:p>
        </p:txBody>
      </p:sp>
    </p:spTree>
    <p:extLst>
      <p:ext uri="{BB962C8B-B14F-4D97-AF65-F5344CB8AC3E}">
        <p14:creationId xmlns:p14="http://schemas.microsoft.com/office/powerpoint/2010/main" val="261615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733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Validación de Requisitos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C2598ED-82E2-4402-8422-0B8EB8FC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60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Intenta asegurar que los requisitos verificados reflejan realmente las necesidades de los clientes y usuarios.</a:t>
            </a: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60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Se usan técnicas como reuniones en las que se revisan los requisitos mediante el apoyo de prototipos de interfaz de usuario.</a:t>
            </a:r>
          </a:p>
        </p:txBody>
      </p:sp>
    </p:spTree>
    <p:extLst>
      <p:ext uri="{BB962C8B-B14F-4D97-AF65-F5344CB8AC3E}">
        <p14:creationId xmlns:p14="http://schemas.microsoft.com/office/powerpoint/2010/main" val="264235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>
            <a:extLst>
              <a:ext uri="{FF2B5EF4-FFF2-40B4-BE49-F238E27FC236}">
                <a16:creationId xmlns:a16="http://schemas.microsoft.com/office/drawing/2014/main" id="{00F61DC8-C904-4735-98BD-57A13618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25413"/>
            <a:ext cx="7904162" cy="49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81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Requisitos Funcionales y No Funcionales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F575FB-F51C-48FD-94A8-E4F33C7D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214438"/>
            <a:ext cx="6615112" cy="381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25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9FDACCD-BC05-473D-B109-4E2C396B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07169"/>
            <a:ext cx="8203318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0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Requisitos Funcionales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D7A89DC4-4D07-4C0C-9E09-4B3B57F6D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Describe las funciones que el sistema va a ejecutar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Describen los comportamientos específico del sistema que se deben implementar. “El sistema deberá…”(funcionalidades)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Reglas de negocio como tipo especial de un requisito funcional. Estas reglas condicionan los requisitos funcionales</a:t>
            </a:r>
          </a:p>
        </p:txBody>
      </p:sp>
    </p:spTree>
    <p:extLst>
      <p:ext uri="{BB962C8B-B14F-4D97-AF65-F5344CB8AC3E}">
        <p14:creationId xmlns:p14="http://schemas.microsoft.com/office/powerpoint/2010/main" val="172867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Requisitos No Funcionales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E2A66F35-23A5-462D-8E4A-3F5ABFC91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Atributos de calidad relacionados generalmente con  usabilidad, portabilidad, mantenibilidad, flexibilidad, reusabilidad entre otros.</a:t>
            </a: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22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Restricciones o atributos de calidad que el sistema debe poseer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Generalmente afectan en diferentes puntos del sistema</a:t>
            </a:r>
          </a:p>
        </p:txBody>
      </p:sp>
    </p:spTree>
    <p:extLst>
      <p:ext uri="{BB962C8B-B14F-4D97-AF65-F5344CB8AC3E}">
        <p14:creationId xmlns:p14="http://schemas.microsoft.com/office/powerpoint/2010/main" val="105994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Tipos de Requisitos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9E49E105-404C-4291-B327-A46966FF8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843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del producto.</a:t>
            </a: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Definen las características propias del producto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 usabilidad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 eficiencia (tiempo de respuesta y espacio)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 fiabilidad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 portabilidad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organizacionales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 tiempo de entrega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 implementación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 estándares</a:t>
            </a:r>
          </a:p>
        </p:txBody>
      </p:sp>
    </p:spTree>
    <p:extLst>
      <p:ext uri="{BB962C8B-B14F-4D97-AF65-F5344CB8AC3E}">
        <p14:creationId xmlns:p14="http://schemas.microsoft.com/office/powerpoint/2010/main" val="139034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Tipos de Requisitos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774C0A1-41A7-4910-8AD4-10C098F46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68" y="13970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externos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 interoperabilidad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éticos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legislativos</a:t>
            </a: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22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Desempeño.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Transacciones procesadas por segundo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Tiempo de respuesta al usuario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Tiempo de actualización de la pantalla</a:t>
            </a:r>
          </a:p>
        </p:txBody>
      </p:sp>
    </p:spTree>
    <p:extLst>
      <p:ext uri="{BB962C8B-B14F-4D97-AF65-F5344CB8AC3E}">
        <p14:creationId xmlns:p14="http://schemas.microsoft.com/office/powerpoint/2010/main" val="85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Tipos de Requisitos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AF3EE1CF-9E9F-4624-BE85-B766DADE1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Facilidad de formación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Tiempo de formación de los usuarios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Número de cuadros de ayuda para una operación</a:t>
            </a:r>
          </a:p>
          <a:p>
            <a:pPr marL="338138" eaLnBrk="1" hangingPunct="1">
              <a:spcBef>
                <a:spcPts val="700"/>
              </a:spcBef>
              <a:buClrTx/>
              <a:buSzPct val="68000"/>
              <a:buFontTx/>
              <a:buNone/>
            </a:pPr>
            <a:endParaRPr lang="es-CO" altLang="es-CO" sz="22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Fiabilidad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Tiempo medio entre fallos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Tiempo de disponibilidad</a:t>
            </a:r>
          </a:p>
          <a:p>
            <a:pPr marL="338138" eaLnBrk="1" hangingPunct="1">
              <a:spcBef>
                <a:spcPts val="700"/>
              </a:spcBef>
              <a:buClrTx/>
              <a:buSzPct val="68000"/>
              <a:buFontTx/>
              <a:buNone/>
            </a:pPr>
            <a:endParaRPr lang="es-CO" altLang="es-CO" sz="22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8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Restricciones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985D219-8D7B-4A4B-AA79-4B9293D7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84" y="13589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Las restricciones limitan la forma en la que se puede resolver un problema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s-CO" altLang="es-CO" sz="1800" dirty="0" err="1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Ej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: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El programa tiene que imprimir transparencias de color en blanco y negro estableciendo la correspondencia de forma automática e imprimir sobre una impresora </a:t>
            </a:r>
            <a:r>
              <a:rPr lang="es-CO" altLang="es-CO" sz="1800" dirty="0" err="1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postscript</a:t>
            </a: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r>
              <a:rPr lang="es-CO" altLang="es-CO" sz="18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¿Se pueden identificar los requisitos y las restricciones?</a:t>
            </a:r>
          </a:p>
        </p:txBody>
      </p:sp>
    </p:spTree>
    <p:extLst>
      <p:ext uri="{BB962C8B-B14F-4D97-AF65-F5344CB8AC3E}">
        <p14:creationId xmlns:p14="http://schemas.microsoft.com/office/powerpoint/2010/main" val="67955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Restricciones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16FD1E0-C182-4EF1-9083-E0F6D2F0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84" y="14605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63538" indent="-25558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Aquello que es tangible o visible para el usuario es normalmente un requisito.</a:t>
            </a: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Los dos primeros son visibles para el usuario el tercero no.</a:t>
            </a: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None/>
            </a:pPr>
            <a:endParaRPr lang="es-CO" altLang="es-CO" sz="22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El programa tiene que </a:t>
            </a:r>
            <a:r>
              <a:rPr lang="es-CO" altLang="es-CO" sz="2200" u="sng" dirty="0">
                <a:solidFill>
                  <a:srgbClr val="FF0000"/>
                </a:solidFill>
                <a:latin typeface="Lucida Sans Unicode" panose="020B0602030504020204" pitchFamily="34" charset="0"/>
                <a:cs typeface="Noto Sans CJK SC" charset="0"/>
              </a:rPr>
              <a:t>imprimir transparencias de color en blanco y negro</a:t>
            </a: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</a:t>
            </a:r>
            <a:r>
              <a:rPr lang="es-CO" altLang="es-CO" sz="2200" u="sng" dirty="0">
                <a:solidFill>
                  <a:srgbClr val="FF0000"/>
                </a:solidFill>
                <a:latin typeface="Lucida Sans Unicode" panose="020B0602030504020204" pitchFamily="34" charset="0"/>
                <a:cs typeface="Noto Sans CJK SC" charset="0"/>
              </a:rPr>
              <a:t>estableciendo la correspondencia de forma automática</a:t>
            </a: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e </a:t>
            </a:r>
            <a:r>
              <a:rPr lang="es-CO" altLang="es-CO" sz="2200" u="sng" dirty="0">
                <a:solidFill>
                  <a:srgbClr val="008000"/>
                </a:solidFill>
                <a:latin typeface="Lucida Sans Unicode" panose="020B0602030504020204" pitchFamily="34" charset="0"/>
                <a:cs typeface="Noto Sans CJK SC" charset="0"/>
              </a:rPr>
              <a:t>imprimir sobre una impresora </a:t>
            </a:r>
            <a:r>
              <a:rPr lang="es-CO" altLang="es-CO" sz="2200" u="sng" dirty="0" err="1">
                <a:solidFill>
                  <a:srgbClr val="008000"/>
                </a:solidFill>
                <a:latin typeface="Lucida Sans Unicode" panose="020B0602030504020204" pitchFamily="34" charset="0"/>
                <a:cs typeface="Noto Sans CJK SC" charset="0"/>
              </a:rPr>
              <a:t>postscript</a:t>
            </a:r>
            <a:endParaRPr lang="es-CO" altLang="es-CO" sz="2200" u="sng" dirty="0">
              <a:solidFill>
                <a:srgbClr val="008000"/>
              </a:solidFill>
              <a:latin typeface="Lucida Sans Unicode" panose="020B0602030504020204" pitchFamily="34" charset="0"/>
              <a:cs typeface="Noto Sans CJK S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Reglas de Negocio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39FD863-F56C-446D-946C-E0640B89A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224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Establecen condiciones a las estructuras o procesos de negocio. 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Políticas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Condiciones o restricciones de actividades del negocio que pueden ser verificadas por el sistema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Procesos de decisión, cursos de acción y control que condiciones un transacción de negocio</a:t>
            </a: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Dos tipos de reglas de negocio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Estructurales: Asociadas a las entidades del dominio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Dinámicas: Asociadas al comportamiento del sistema. E-C-A (Evento, Condición, Acción)</a:t>
            </a:r>
          </a:p>
        </p:txBody>
      </p:sp>
    </p:spTree>
    <p:extLst>
      <p:ext uri="{BB962C8B-B14F-4D97-AF65-F5344CB8AC3E}">
        <p14:creationId xmlns:p14="http://schemas.microsoft.com/office/powerpoint/2010/main" val="191965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52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¿Requerimiento o Requisito?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1EC81A1-6C0E-4640-8B11-6A054CEF2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47688" algn="l"/>
                <a:tab pos="1462088" algn="l"/>
                <a:tab pos="2376488" algn="l"/>
                <a:tab pos="3290888" algn="l"/>
                <a:tab pos="4205288" algn="l"/>
                <a:tab pos="5119688" algn="l"/>
                <a:tab pos="6034088" algn="l"/>
                <a:tab pos="6948488" algn="l"/>
                <a:tab pos="7862888" algn="l"/>
                <a:tab pos="8777288" algn="l"/>
                <a:tab pos="969168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47688" algn="l"/>
                <a:tab pos="1462088" algn="l"/>
                <a:tab pos="2376488" algn="l"/>
                <a:tab pos="3290888" algn="l"/>
                <a:tab pos="4205288" algn="l"/>
                <a:tab pos="5119688" algn="l"/>
                <a:tab pos="6034088" algn="l"/>
                <a:tab pos="6948488" algn="l"/>
                <a:tab pos="7862888" algn="l"/>
                <a:tab pos="8777288" algn="l"/>
                <a:tab pos="969168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47688" algn="l"/>
                <a:tab pos="1462088" algn="l"/>
                <a:tab pos="2376488" algn="l"/>
                <a:tab pos="3290888" algn="l"/>
                <a:tab pos="4205288" algn="l"/>
                <a:tab pos="5119688" algn="l"/>
                <a:tab pos="6034088" algn="l"/>
                <a:tab pos="6948488" algn="l"/>
                <a:tab pos="7862888" algn="l"/>
                <a:tab pos="8777288" algn="l"/>
                <a:tab pos="969168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47688" algn="l"/>
                <a:tab pos="1462088" algn="l"/>
                <a:tab pos="2376488" algn="l"/>
                <a:tab pos="3290888" algn="l"/>
                <a:tab pos="4205288" algn="l"/>
                <a:tab pos="5119688" algn="l"/>
                <a:tab pos="6034088" algn="l"/>
                <a:tab pos="6948488" algn="l"/>
                <a:tab pos="7862888" algn="l"/>
                <a:tab pos="8777288" algn="l"/>
                <a:tab pos="969168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47688" algn="l"/>
                <a:tab pos="1462088" algn="l"/>
                <a:tab pos="2376488" algn="l"/>
                <a:tab pos="3290888" algn="l"/>
                <a:tab pos="4205288" algn="l"/>
                <a:tab pos="5119688" algn="l"/>
                <a:tab pos="6034088" algn="l"/>
                <a:tab pos="6948488" algn="l"/>
                <a:tab pos="7862888" algn="l"/>
                <a:tab pos="8777288" algn="l"/>
                <a:tab pos="969168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7688" algn="l"/>
                <a:tab pos="1462088" algn="l"/>
                <a:tab pos="2376488" algn="l"/>
                <a:tab pos="3290888" algn="l"/>
                <a:tab pos="4205288" algn="l"/>
                <a:tab pos="5119688" algn="l"/>
                <a:tab pos="6034088" algn="l"/>
                <a:tab pos="6948488" algn="l"/>
                <a:tab pos="7862888" algn="l"/>
                <a:tab pos="8777288" algn="l"/>
                <a:tab pos="969168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7688" algn="l"/>
                <a:tab pos="1462088" algn="l"/>
                <a:tab pos="2376488" algn="l"/>
                <a:tab pos="3290888" algn="l"/>
                <a:tab pos="4205288" algn="l"/>
                <a:tab pos="5119688" algn="l"/>
                <a:tab pos="6034088" algn="l"/>
                <a:tab pos="6948488" algn="l"/>
                <a:tab pos="7862888" algn="l"/>
                <a:tab pos="8777288" algn="l"/>
                <a:tab pos="969168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7688" algn="l"/>
                <a:tab pos="1462088" algn="l"/>
                <a:tab pos="2376488" algn="l"/>
                <a:tab pos="3290888" algn="l"/>
                <a:tab pos="4205288" algn="l"/>
                <a:tab pos="5119688" algn="l"/>
                <a:tab pos="6034088" algn="l"/>
                <a:tab pos="6948488" algn="l"/>
                <a:tab pos="7862888" algn="l"/>
                <a:tab pos="8777288" algn="l"/>
                <a:tab pos="969168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7688" algn="l"/>
                <a:tab pos="1462088" algn="l"/>
                <a:tab pos="2376488" algn="l"/>
                <a:tab pos="3290888" algn="l"/>
                <a:tab pos="4205288" algn="l"/>
                <a:tab pos="5119688" algn="l"/>
                <a:tab pos="6034088" algn="l"/>
                <a:tab pos="6948488" algn="l"/>
                <a:tab pos="7862888" algn="l"/>
                <a:tab pos="8777288" algn="l"/>
                <a:tab pos="969168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400"/>
              </a:spcBef>
              <a:buClrTx/>
              <a:buSzPct val="68000"/>
              <a:buFontTx/>
              <a:buNone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“Según la RAE, requerimiento es un sinónimo de </a:t>
            </a:r>
            <a:r>
              <a:rPr lang="es-CO" altLang="es-CO" sz="1800" i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necesidad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, es decir, un concepto orientado hacia la </a:t>
            </a:r>
            <a:r>
              <a:rPr lang="es-CO" altLang="es-CO" sz="1800" i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carencia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o </a:t>
            </a:r>
            <a:r>
              <a:rPr lang="es-CO" altLang="es-CO" sz="1800" i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falta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de algo. Requisito es, en cambio, </a:t>
            </a:r>
            <a:r>
              <a:rPr lang="es-CO" altLang="es-CO" sz="1800" i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una circunstancia o condición necesaria para algo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.”</a:t>
            </a: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eaLnBrk="1" hangingPunct="1">
              <a:spcBef>
                <a:spcPts val="400"/>
              </a:spcBef>
              <a:buClrTx/>
              <a:buSzPct val="68000"/>
              <a:buFontTx/>
              <a:buNone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Requerimiento: son todas las necesidades y deseos pedidos por el cliente y las personas involucradas en el software.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eaLnBrk="1" hangingPunct="1">
              <a:spcBef>
                <a:spcPts val="400"/>
              </a:spcBef>
              <a:buClrTx/>
              <a:buSzPct val="68000"/>
              <a:buFontTx/>
              <a:buNone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Requisito: todas las funcionalidades, características y restricciones que debería tener el software</a:t>
            </a: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Técnicas de Elicitación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2655AFCA-E4FF-4AE6-A3D2-57ED82F0C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Técnicas tradicionales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: Cuestionarios, entrevistas, análisis de documentación existente (organigramas, procesos, estándares, etc.)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Técnicas de elicitación grupales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: Busca lograr un entendimiento mas rico (y mas rápido) de las necesidades utilizando dinámicas de trabajo en equipo (Tormenta de ideas, sesiones JAD, etc.)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Prototipo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: Utilizado para </a:t>
            </a:r>
            <a:r>
              <a:rPr lang="es-CO" altLang="es-CO" sz="1800" dirty="0" err="1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elicitar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donde se presenta una alta incertidumbre de los requisitos o cuando es necesario tener una retroalimentación temprana de los clientes o usuarios</a:t>
            </a:r>
          </a:p>
        </p:txBody>
      </p:sp>
    </p:spTree>
    <p:extLst>
      <p:ext uri="{BB962C8B-B14F-4D97-AF65-F5344CB8AC3E}">
        <p14:creationId xmlns:p14="http://schemas.microsoft.com/office/powerpoint/2010/main" val="1172019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Técnicas de Elicitación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8FDC05C-EC15-4B79-8917-0A3C8DA97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84" y="13716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Técnicas orientadas a modelos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: Se utiliza un modelo específico para orientar la actividad de elicitación. Generalmente utilizado en métodos basados en objetivos (KAOS, I*, CREWS, etc.).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Técnicas cognitivas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: Técnicas inicialmente utilizadas  para adquisición de conocimiento en sistemas basados en  conocimiento (análisis de protocolos, sorteando cartas, etc.)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Técnicas contextuales: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Emergen como una alternativa a las técnicas tradicionales y cognitivas</a:t>
            </a:r>
          </a:p>
        </p:txBody>
      </p:sp>
    </p:spTree>
    <p:extLst>
      <p:ext uri="{BB962C8B-B14F-4D97-AF65-F5344CB8AC3E}">
        <p14:creationId xmlns:p14="http://schemas.microsoft.com/office/powerpoint/2010/main" val="2150134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Lenguajes para describir Requisitos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60830989-2ECB-4118-8A60-02D5C75D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68" y="1447800"/>
            <a:ext cx="8229600" cy="41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Lenguaje natural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Problema de ambigüedad, redundancia e inconsistencia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Difícil de agrupar por “intereses” comunes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Lenguaje natural estructurado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Uso de formularios o plantillas estándares que permiten especificar el requisito de una manera más organizada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Uso de lista de requisitos</a:t>
            </a: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Cada requisito es escrito en una frase cortas identificadas por un código</a:t>
            </a: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20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90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Lenguajes para describir Requisitos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1A5F1AA-CFD3-4B78-ABE8-883CEB19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984" y="13970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6600" indent="-279400">
              <a:tabLst>
                <a:tab pos="0" algn="l"/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Pct val="68000"/>
              <a:buFontTx/>
              <a:buNone/>
            </a:pPr>
            <a:r>
              <a:rPr lang="es-CO" altLang="es-CO" sz="20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	 Notaciones gráficas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UML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Lenguajes orientados a objetivos</a:t>
            </a:r>
          </a:p>
          <a:p>
            <a:pPr lvl="1" eaLnBrk="1" hangingPunct="1">
              <a:spcBef>
                <a:spcPts val="325"/>
              </a:spcBef>
              <a:buClr>
                <a:srgbClr val="2DA2BF"/>
              </a:buClr>
              <a:buFont typeface="Arial" panose="020B0604020202020204" pitchFamily="34" charset="0"/>
              <a:buChar char="–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Tablas de decisión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ACD036-00D2-468B-91E9-480A41E8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571750"/>
            <a:ext cx="4152900" cy="24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31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CEDAF4D-8256-4140-B313-7C0306BC8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Hay una brecha de comunicación entre el usuario y el desarrollador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No usan el mismo lenguaje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No tienen el mismo </a:t>
            </a:r>
            <a:r>
              <a:rPr lang="es-CO" altLang="es-CO" sz="1800" dirty="0" err="1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background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de conocimiento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No tienen las mismas motivaciones y objetivos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La brecha tiene que minimizarse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Muchos desarrolladores no tienen entrenamiento en técnicas de elicitación para direccionar este problema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Aprender a comunicarse efectivamente</a:t>
            </a:r>
          </a:p>
        </p:txBody>
      </p:sp>
    </p:spTree>
    <p:extLst>
      <p:ext uri="{BB962C8B-B14F-4D97-AF65-F5344CB8AC3E}">
        <p14:creationId xmlns:p14="http://schemas.microsoft.com/office/powerpoint/2010/main" val="3957780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C3A9FED-33BE-4D30-86D2-762E59BE4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Falta de información por parte del usuario (13%) 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y especificaciones incompletas (12%) 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Falta de entendimiento y comunicación (25%)</a:t>
            </a: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(Fuente: Joey </a:t>
            </a:r>
            <a:r>
              <a:rPr lang="es-CO" altLang="es-CO" sz="1800" dirty="0" err="1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Paquet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, Bo Lu 2001)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Los usuarios nunca toman la iniciativa  de comunicar sus necesidades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La iniciativa viene de los desarrolladores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Los desarrolladores son responsables de seleccionar las técnicas de elicitación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074083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0BCAE256-2D4D-47F4-9841-F12DB8FAE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Los desarrolladores pueden solucionar el problema equivocado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Clientes pueden estar descontentos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Los desarrolladores están imponiendo su propia vista  del sistema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Los clientes no participan lo suficiente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Proceso de desarrollo caótico</a:t>
            </a:r>
          </a:p>
        </p:txBody>
      </p:sp>
    </p:spTree>
    <p:extLst>
      <p:ext uri="{BB962C8B-B14F-4D97-AF65-F5344CB8AC3E}">
        <p14:creationId xmlns:p14="http://schemas.microsoft.com/office/powerpoint/2010/main" val="4096102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B356AAE-F21A-432E-9EBE-CBBDF9D55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Se requieren reuniones adicionales con los clientes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Los desarrolladores toman decisiones equivocadas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Los cambios en los requisitos pueden tener un amplio rango de impacto inesperado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Pérdida de reputación, credibilidad y moral por los desarrolladores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Pérdida de dinero, tiempo y confianza por los clientes</a:t>
            </a:r>
          </a:p>
        </p:txBody>
      </p:sp>
    </p:spTree>
    <p:extLst>
      <p:ext uri="{BB962C8B-B14F-4D97-AF65-F5344CB8AC3E}">
        <p14:creationId xmlns:p14="http://schemas.microsoft.com/office/powerpoint/2010/main" val="41219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801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7EFEDAE1-8346-464D-8D1D-B7FBBF06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68" y="14224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Mostrar interés, preguntas abiertas, utilizar palabras apropiadas</a:t>
            </a: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Ninguna persona sabe todo acerca de lo que un sistema software debería hacer</a:t>
            </a: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Debemos encontrar las personas correctas, reunirnos con ellas en forma efectiva, realizando las preguntas correctas y utilizando diferentes técnicas para obtener la mayor información que sea posible</a:t>
            </a:r>
          </a:p>
        </p:txBody>
      </p:sp>
    </p:spTree>
    <p:extLst>
      <p:ext uri="{BB962C8B-B14F-4D97-AF65-F5344CB8AC3E}">
        <p14:creationId xmlns:p14="http://schemas.microsoft.com/office/powerpoint/2010/main" val="3393703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911188" y="2187029"/>
            <a:ext cx="4358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 sz="4000"/>
            </a:pPr>
            <a:r>
              <a:rPr lang="es-ES_tradnl" sz="4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52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B4D6E9B-6DBA-4B0B-A93A-D099A765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68" y="1400175"/>
            <a:ext cx="82296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Es una condición o capacidad que necesita un usuario para resolver un problema o para alcanzar un objetivo. </a:t>
            </a: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Una especificación de qué se debería implementar. </a:t>
            </a: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Son descripciones de cómo se debe comportar el sistema, o de un atributo o propiedad del sistema.</a:t>
            </a: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El conjunto de todos los requisitos forman la base para el desarrollo posterior del sistema o de un sistema componente [IEEE </a:t>
            </a:r>
            <a:r>
              <a:rPr lang="es-CO" altLang="es-CO" sz="1800" dirty="0" err="1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Std</a:t>
            </a: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324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52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Características 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F012150-42F7-4117-BFEC-EF9BD9533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68" y="1239837"/>
            <a:ext cx="8229600" cy="397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Trebuchet MS" panose="020B0603020202020204" pitchFamily="34" charset="0"/>
              </a:rPr>
              <a:t>Claro </a:t>
            </a:r>
            <a:r>
              <a:rPr lang="es-CO" altLang="es-CO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: No ambiguo y no confuso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Trebuchet MS" panose="020B0603020202020204" pitchFamily="34" charset="0"/>
              </a:rPr>
              <a:t>Consistente</a:t>
            </a:r>
            <a:r>
              <a:rPr lang="es-CO" altLang="es-CO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: No estar en conflicto con otros requisitos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Trebuchet MS" panose="020B0603020202020204" pitchFamily="34" charset="0"/>
              </a:rPr>
              <a:t>Verificable</a:t>
            </a:r>
            <a:r>
              <a:rPr lang="es-CO" altLang="es-CO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: Se puede determinar que el sistema cumple con el requisito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Trebuchet MS" panose="020B0603020202020204" pitchFamily="34" charset="0"/>
              </a:rPr>
              <a:t>Rastreable</a:t>
            </a:r>
            <a:r>
              <a:rPr lang="es-CO" altLang="es-CO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: Si es posible conocer su origen y se facilita su referencia a otros componentes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Trebuchet MS" panose="020B0603020202020204" pitchFamily="34" charset="0"/>
              </a:rPr>
              <a:t>Factible</a:t>
            </a:r>
            <a:r>
              <a:rPr lang="es-CO" altLang="es-CO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: Se puede realizar dentro de costo y programación</a:t>
            </a: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Trebuchet MS" panose="020B0603020202020204" pitchFamily="34" charset="0"/>
              </a:rPr>
              <a:t>Independiente del Diseño</a:t>
            </a:r>
            <a:r>
              <a:rPr lang="es-CO" altLang="es-CO" sz="2200" dirty="0">
                <a:solidFill>
                  <a:srgbClr val="000000"/>
                </a:solidFill>
                <a:latin typeface="Trebuchet MS" panose="020B0603020202020204" pitchFamily="34" charset="0"/>
              </a:rPr>
              <a:t> :No posee una solución específica sobre el diseño o la implementación</a:t>
            </a:r>
          </a:p>
          <a:p>
            <a:pPr marL="338138" eaLnBrk="1" hangingPunct="1">
              <a:spcBef>
                <a:spcPts val="800"/>
              </a:spcBef>
              <a:buClrTx/>
              <a:buFontTx/>
              <a:buNone/>
            </a:pPr>
            <a:endParaRPr lang="es-CO" altLang="es-CO" sz="2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0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52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Características 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18600C7-00DB-4DC5-B2D3-F8710C228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511300"/>
            <a:ext cx="82296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Positivo </a:t>
            </a: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: Escrito en voz activa y afirmativa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Correcto</a:t>
            </a: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: Técnica y legalmente posible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Completo</a:t>
            </a: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: Expresa una idea total o enunciado 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Breve</a:t>
            </a: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: Corto pero no a costa de la calidad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Priorizado</a:t>
            </a: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: Con nivel de importancia respecto a los otros requisitos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2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Único</a:t>
            </a:r>
            <a:r>
              <a:rPr lang="es-CO" altLang="es-CO" sz="22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 : No hay duplicación ni redundancia</a:t>
            </a:r>
          </a:p>
        </p:txBody>
      </p:sp>
    </p:spTree>
    <p:extLst>
      <p:ext uri="{BB962C8B-B14F-4D97-AF65-F5344CB8AC3E}">
        <p14:creationId xmlns:p14="http://schemas.microsoft.com/office/powerpoint/2010/main" val="373151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52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Tipos de Requisitos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90DC031-29B2-4D21-9B07-40DE395F4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del usuario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del sistema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del cliente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del producto o componente de producto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 software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Requisitos de hardware</a:t>
            </a:r>
          </a:p>
        </p:txBody>
      </p:sp>
    </p:spTree>
    <p:extLst>
      <p:ext uri="{BB962C8B-B14F-4D97-AF65-F5344CB8AC3E}">
        <p14:creationId xmlns:p14="http://schemas.microsoft.com/office/powerpoint/2010/main" val="24994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52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515F6B4-5178-4108-A748-E900192FA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68" y="1600200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El usuario será notificado con una lámpara de advertencia sobre batería baja cuando el voltaje cae de 3.6 voltios y el espacio de trabajo o los datos de entrada se deben guardar”</a:t>
            </a:r>
          </a:p>
          <a:p>
            <a:pPr marL="338138" algn="just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20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marL="338138" algn="just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20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20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¿Cuantos requisitos se pueden identificar?</a:t>
            </a:r>
          </a:p>
        </p:txBody>
      </p:sp>
    </p:spTree>
    <p:extLst>
      <p:ext uri="{BB962C8B-B14F-4D97-AF65-F5344CB8AC3E}">
        <p14:creationId xmlns:p14="http://schemas.microsoft.com/office/powerpoint/2010/main" val="236583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652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84D3E3F-4204-4193-B6D3-A8CDCF626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84238" algn="l"/>
                <a:tab pos="1798638" algn="l"/>
                <a:tab pos="2713038" algn="l"/>
                <a:tab pos="3627438" algn="l"/>
                <a:tab pos="4541838" algn="l"/>
                <a:tab pos="5456238" algn="l"/>
                <a:tab pos="6370638" algn="l"/>
                <a:tab pos="7285038" algn="l"/>
                <a:tab pos="8199438" algn="l"/>
                <a:tab pos="9113838" algn="l"/>
                <a:tab pos="10028238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b="1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El usuario será notificado con una lámpara de advertencia sobre batería baja cuando el voltaje cae de 3.6 voltios y el espacio de trabajo o los datos de entrada se deben guardar”</a:t>
            </a: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endParaRPr lang="es-CO" altLang="es-CO" sz="1800" dirty="0">
              <a:solidFill>
                <a:srgbClr val="000000"/>
              </a:solidFill>
              <a:latin typeface="Lucida Sans Unicode" panose="020B0602030504020204" pitchFamily="34" charset="0"/>
              <a:cs typeface="Noto Sans CJK SC" charset="0"/>
            </a:endParaRPr>
          </a:p>
          <a:p>
            <a:pPr marL="338138" eaLnBrk="1" hangingPunct="1">
              <a:spcBef>
                <a:spcPts val="400"/>
              </a:spcBef>
              <a:buClrTx/>
              <a:buSzPct val="68000"/>
              <a:buFontTx/>
              <a:buNone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Hay 2 requisitos : de usuario y de sistema.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Usuario: “El operador será notificado visualmente cuando el voltaje cae a un nivel donde el trabajo no puede continuar”</a:t>
            </a:r>
          </a:p>
          <a:p>
            <a:pPr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r>
              <a:rPr lang="es-CO" altLang="es-CO" sz="1800" dirty="0">
                <a:solidFill>
                  <a:srgbClr val="000000"/>
                </a:solidFill>
                <a:latin typeface="Lucida Sans Unicode" panose="020B0602030504020204" pitchFamily="34" charset="0"/>
                <a:cs typeface="Noto Sans CJK SC" charset="0"/>
              </a:rPr>
              <a:t>Sistema: “El sistema debe proveer de una luz de lámpara de advertencia de  batería baja cuando el voltaje cae por debajo de 3.6 voltios”</a:t>
            </a:r>
          </a:p>
        </p:txBody>
      </p:sp>
    </p:spTree>
    <p:extLst>
      <p:ext uri="{BB962C8B-B14F-4D97-AF65-F5344CB8AC3E}">
        <p14:creationId xmlns:p14="http://schemas.microsoft.com/office/powerpoint/2010/main" val="3254737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1779</Words>
  <Application>Microsoft Office PowerPoint</Application>
  <PresentationFormat>Presentación en pantalla (16:9)</PresentationFormat>
  <Paragraphs>200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Lucida Sans Unicode</vt:lpstr>
      <vt:lpstr>Trebuchet MS</vt:lpstr>
      <vt:lpstr>Wingdings 3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cristian david henao hoyos</cp:lastModifiedBy>
  <cp:revision>10</cp:revision>
  <dcterms:created xsi:type="dcterms:W3CDTF">2019-11-27T03:16:21Z</dcterms:created>
  <dcterms:modified xsi:type="dcterms:W3CDTF">2021-03-03T12:59:05Z</dcterms:modified>
</cp:coreProperties>
</file>