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4" r:id="rId3"/>
    <p:sldId id="266" r:id="rId4"/>
    <p:sldId id="267" r:id="rId5"/>
    <p:sldId id="268" r:id="rId6"/>
    <p:sldId id="269" r:id="rId7"/>
    <p:sldId id="270" r:id="rId8"/>
    <p:sldId id="271" r:id="rId9"/>
    <p:sldId id="275" r:id="rId10"/>
    <p:sldId id="272" r:id="rId11"/>
    <p:sldId id="273" r:id="rId12"/>
    <p:sldId id="274" r:id="rId1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763"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7 Imagen"/>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42" y="0"/>
            <a:ext cx="9154142" cy="6858000"/>
          </a:xfrm>
          <a:prstGeom prst="rect">
            <a:avLst/>
          </a:prstGeom>
        </p:spPr>
      </p:pic>
      <p:sp>
        <p:nvSpPr>
          <p:cNvPr id="2" name="1 Título"/>
          <p:cNvSpPr>
            <a:spLocks noGrp="1"/>
          </p:cNvSpPr>
          <p:nvPr>
            <p:ph type="ctrTitle"/>
          </p:nvPr>
        </p:nvSpPr>
        <p:spPr>
          <a:xfrm>
            <a:off x="2915815" y="2708920"/>
            <a:ext cx="6186195" cy="864096"/>
          </a:xfrm>
        </p:spPr>
        <p:txBody>
          <a:bodyPr/>
          <a:lstStyle/>
          <a:p>
            <a:r>
              <a:rPr lang="es-ES" dirty="0" smtClean="0"/>
              <a:t>Haga clic para modificar el estilo de título del patrón</a:t>
            </a:r>
            <a:endParaRPr lang="es-ES" dirty="0"/>
          </a:p>
        </p:txBody>
      </p:sp>
      <p:sp>
        <p:nvSpPr>
          <p:cNvPr id="3" name="2 Subtítulo"/>
          <p:cNvSpPr>
            <a:spLocks noGrp="1"/>
          </p:cNvSpPr>
          <p:nvPr>
            <p:ph type="subTitle" idx="1"/>
          </p:nvPr>
        </p:nvSpPr>
        <p:spPr>
          <a:xfrm>
            <a:off x="3131840" y="3789040"/>
            <a:ext cx="5832648" cy="936104"/>
          </a:xfrm>
        </p:spPr>
        <p:txBody>
          <a:bodyPr/>
          <a:lstStyle>
            <a:lvl1pPr marL="0" indent="0" algn="ctr">
              <a:buNone/>
              <a:defRPr>
                <a:solidFill>
                  <a:schemeClr val="bg1"/>
                </a:solidFill>
                <a:latin typeface="Bell MT" pitchFamily="18" charset="0"/>
                <a:cs typeface="Aparajit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smtClean="0"/>
              <a:t>Haga clic para modificar el estilo de subtítulo del patrón</a:t>
            </a:r>
            <a:endParaRPr lang="es-ES" dirty="0"/>
          </a:p>
        </p:txBody>
      </p:sp>
      <p:sp>
        <p:nvSpPr>
          <p:cNvPr id="4" name="3 Marcador de fecha"/>
          <p:cNvSpPr>
            <a:spLocks noGrp="1"/>
          </p:cNvSpPr>
          <p:nvPr>
            <p:ph type="dt" sz="half" idx="10"/>
          </p:nvPr>
        </p:nvSpPr>
        <p:spPr/>
        <p:txBody>
          <a:bodyPr/>
          <a:lstStyle/>
          <a:p>
            <a:fld id="{886EFF7D-922A-491D-8465-B5D9F2D65715}" type="datetimeFigureOut">
              <a:rPr lang="es-ES" smtClean="0"/>
              <a:t>18/05/2018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3633803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886EFF7D-922A-491D-8465-B5D9F2D65715}" type="datetimeFigureOut">
              <a:rPr lang="es-ES" smtClean="0"/>
              <a:t>18/05/2018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2806369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886EFF7D-922A-491D-8465-B5D9F2D65715}" type="datetimeFigureOut">
              <a:rPr lang="es-ES" smtClean="0"/>
              <a:t>18/05/2018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1689480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8" name="7 Imagen"/>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1 Título"/>
          <p:cNvSpPr>
            <a:spLocks noGrp="1"/>
          </p:cNvSpPr>
          <p:nvPr>
            <p:ph type="title"/>
          </p:nvPr>
        </p:nvSpPr>
        <p:spPr/>
        <p:txBody>
          <a:bodyPr/>
          <a:lstStyle/>
          <a:p>
            <a:r>
              <a:rPr lang="es-ES" dirty="0" smtClean="0"/>
              <a:t>Haga clic para modificar el estilo de título del patrón</a:t>
            </a:r>
            <a:endParaRPr lang="es-ES" dirty="0"/>
          </a:p>
        </p:txBody>
      </p:sp>
      <p:sp>
        <p:nvSpPr>
          <p:cNvPr id="3" name="2 Marcador de contenido"/>
          <p:cNvSpPr>
            <a:spLocks noGrp="1"/>
          </p:cNvSpPr>
          <p:nvPr>
            <p:ph idx="1"/>
          </p:nvPr>
        </p:nvSpPr>
        <p:spPr/>
        <p:txBody>
          <a:bodyPr>
            <a:normAutofit/>
          </a:bodyPr>
          <a:lstStyle>
            <a:lvl1pPr>
              <a:defRPr sz="3200">
                <a:latin typeface="Aparajita" pitchFamily="34" charset="0"/>
                <a:cs typeface="Aparajita" pitchFamily="34" charset="0"/>
              </a:defRPr>
            </a:lvl1pPr>
            <a:lvl2pPr>
              <a:defRPr sz="3200">
                <a:latin typeface="Aparajita" pitchFamily="34" charset="0"/>
                <a:cs typeface="Aparajita" pitchFamily="34" charset="0"/>
              </a:defRPr>
            </a:lvl2pPr>
            <a:lvl3pPr>
              <a:defRPr sz="3200">
                <a:latin typeface="Aparajita" pitchFamily="34" charset="0"/>
                <a:cs typeface="Aparajita" pitchFamily="34" charset="0"/>
              </a:defRPr>
            </a:lvl3pPr>
            <a:lvl4pPr>
              <a:defRPr sz="3200">
                <a:latin typeface="Aparajita" pitchFamily="34" charset="0"/>
                <a:cs typeface="Aparajita" pitchFamily="34" charset="0"/>
              </a:defRPr>
            </a:lvl4pPr>
            <a:lvl5pPr>
              <a:defRPr sz="3200">
                <a:latin typeface="Aparajita" pitchFamily="34" charset="0"/>
                <a:cs typeface="Aparajita" pitchFamily="34" charset="0"/>
              </a:defRPr>
            </a:lvl5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4" name="3 Marcador de fecha"/>
          <p:cNvSpPr>
            <a:spLocks noGrp="1"/>
          </p:cNvSpPr>
          <p:nvPr>
            <p:ph type="dt" sz="half" idx="10"/>
          </p:nvPr>
        </p:nvSpPr>
        <p:spPr/>
        <p:txBody>
          <a:bodyPr/>
          <a:lstStyle/>
          <a:p>
            <a:fld id="{886EFF7D-922A-491D-8465-B5D9F2D65715}" type="datetimeFigureOut">
              <a:rPr lang="es-ES" smtClean="0"/>
              <a:t>18/05/2018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1287245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886EFF7D-922A-491D-8465-B5D9F2D65715}" type="datetimeFigureOut">
              <a:rPr lang="es-ES" smtClean="0"/>
              <a:t>18/05/2018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518927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886EFF7D-922A-491D-8465-B5D9F2D65715}" type="datetimeFigureOut">
              <a:rPr lang="es-ES" smtClean="0"/>
              <a:t>18/05/2018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3489525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886EFF7D-922A-491D-8465-B5D9F2D65715}" type="datetimeFigureOut">
              <a:rPr lang="es-ES" smtClean="0"/>
              <a:t>18/05/2018</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3595616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886EFF7D-922A-491D-8465-B5D9F2D65715}" type="datetimeFigureOut">
              <a:rPr lang="es-ES" smtClean="0"/>
              <a:t>18/05/2018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113351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86EFF7D-922A-491D-8465-B5D9F2D65715}" type="datetimeFigureOut">
              <a:rPr lang="es-ES" smtClean="0"/>
              <a:t>18/05/2018</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76263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886EFF7D-922A-491D-8465-B5D9F2D65715}" type="datetimeFigureOut">
              <a:rPr lang="es-ES" smtClean="0"/>
              <a:t>18/05/2018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4065474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886EFF7D-922A-491D-8465-B5D9F2D65715}" type="datetimeFigureOut">
              <a:rPr lang="es-ES" smtClean="0"/>
              <a:t>18/05/2018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F470658B-5E04-4234-BFFB-7A4892A6B3B5}" type="slidenum">
              <a:rPr lang="es-ES" smtClean="0"/>
              <a:t>‹Nº›</a:t>
            </a:fld>
            <a:endParaRPr lang="es-ES"/>
          </a:p>
        </p:txBody>
      </p:sp>
    </p:spTree>
    <p:extLst>
      <p:ext uri="{BB962C8B-B14F-4D97-AF65-F5344CB8AC3E}">
        <p14:creationId xmlns:p14="http://schemas.microsoft.com/office/powerpoint/2010/main" val="3815140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1331640" y="-27384"/>
            <a:ext cx="7355160" cy="1143000"/>
          </a:xfrm>
          <a:prstGeom prst="rect">
            <a:avLst/>
          </a:prstGeom>
        </p:spPr>
        <p:txBody>
          <a:bodyPr vert="horz" lIns="91440" tIns="45720" rIns="91440" bIns="45720" rtlCol="0" anchor="ctr">
            <a:normAutofit/>
          </a:bodyPr>
          <a:lstStyle/>
          <a:p>
            <a:r>
              <a:rPr lang="es-ES" dirty="0" smtClean="0"/>
              <a:t>Haga clic para modificar el estilo de título del patrón</a:t>
            </a:r>
            <a:endParaRPr lang="es-ES" dirty="0"/>
          </a:p>
        </p:txBody>
      </p:sp>
      <p:sp>
        <p:nvSpPr>
          <p:cNvPr id="3" name="2 Marcador de texto"/>
          <p:cNvSpPr>
            <a:spLocks noGrp="1"/>
          </p:cNvSpPr>
          <p:nvPr>
            <p:ph type="body" idx="1"/>
          </p:nvPr>
        </p:nvSpPr>
        <p:spPr>
          <a:xfrm>
            <a:off x="323528" y="1340768"/>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6EFF7D-922A-491D-8465-B5D9F2D65715}" type="datetimeFigureOut">
              <a:rPr lang="es-ES" smtClean="0"/>
              <a:t>18/05/2018</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70658B-5E04-4234-BFFB-7A4892A6B3B5}" type="slidenum">
              <a:rPr lang="es-ES" smtClean="0"/>
              <a:t>‹Nº›</a:t>
            </a:fld>
            <a:endParaRPr lang="es-ES"/>
          </a:p>
        </p:txBody>
      </p:sp>
    </p:spTree>
    <p:extLst>
      <p:ext uri="{BB962C8B-B14F-4D97-AF65-F5344CB8AC3E}">
        <p14:creationId xmlns:p14="http://schemas.microsoft.com/office/powerpoint/2010/main" val="3952428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chemeClr val="bg1"/>
          </a:solidFill>
          <a:latin typeface="Bell MT"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codejavu.blogspot.com/2013/05/conceptos-de-programacion-orientada.html" TargetMode="External"/><Relationship Id="rId2" Type="http://schemas.openxmlformats.org/officeDocument/2006/relationships/hyperlink" Target="http://es.wikibooks.org/wiki/Programaci%C3%B3n_en_Java/Encapsulamient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339752" y="2708920"/>
            <a:ext cx="6803111" cy="2016224"/>
          </a:xfrm>
        </p:spPr>
        <p:txBody>
          <a:bodyPr>
            <a:noAutofit/>
          </a:bodyPr>
          <a:lstStyle/>
          <a:p>
            <a:r>
              <a:rPr lang="es-CO" sz="6000" dirty="0" smtClean="0"/>
              <a:t>POO: Encapsulación</a:t>
            </a:r>
            <a:endParaRPr lang="es-ES" sz="6000" dirty="0"/>
          </a:p>
        </p:txBody>
      </p:sp>
    </p:spTree>
    <p:extLst>
      <p:ext uri="{BB962C8B-B14F-4D97-AF65-F5344CB8AC3E}">
        <p14:creationId xmlns:p14="http://schemas.microsoft.com/office/powerpoint/2010/main" val="10654991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15616" y="-27384"/>
            <a:ext cx="8028384" cy="1143000"/>
          </a:xfrm>
        </p:spPr>
        <p:txBody>
          <a:bodyPr>
            <a:noAutofit/>
          </a:bodyPr>
          <a:lstStyle/>
          <a:p>
            <a:r>
              <a:rPr lang="es-ES" sz="4800" b="0" dirty="0" smtClean="0"/>
              <a:t>Concepto </a:t>
            </a:r>
            <a:r>
              <a:rPr lang="es-ES" sz="4800" b="0" dirty="0"/>
              <a:t>de Encapsulación </a:t>
            </a:r>
            <a:endParaRPr lang="es-ES" sz="4800" dirty="0"/>
          </a:p>
        </p:txBody>
      </p:sp>
      <p:sp>
        <p:nvSpPr>
          <p:cNvPr id="3" name="2 Marcador de contenido"/>
          <p:cNvSpPr>
            <a:spLocks noGrp="1"/>
          </p:cNvSpPr>
          <p:nvPr>
            <p:ph idx="1"/>
          </p:nvPr>
        </p:nvSpPr>
        <p:spPr>
          <a:xfrm>
            <a:off x="179513" y="1700808"/>
            <a:ext cx="6120678" cy="2736304"/>
          </a:xfrm>
        </p:spPr>
        <p:txBody>
          <a:bodyPr>
            <a:noAutofit/>
          </a:bodyPr>
          <a:lstStyle/>
          <a:p>
            <a:pPr marL="0" indent="0" algn="just">
              <a:buNone/>
            </a:pPr>
            <a:r>
              <a:rPr lang="es-CO" sz="2400" dirty="0"/>
              <a:t>Cada objeto está aislado del exterior, de forma que la aplicación es un conjunto de objetos que colaboran entre sí mediante el paso de mensajes invocando sus operaciones o métodos. De esta forma, los detalles de implementación permanecen "ocultos" a las personas que usan las clases, evitando así modificaciones o accesos indebidos a los datos que almacenan las clases.</a:t>
            </a:r>
          </a:p>
          <a:p>
            <a:pPr marL="0" indent="0">
              <a:buNone/>
            </a:pPr>
            <a:r>
              <a:rPr lang="es-ES" sz="2400" dirty="0" smtClean="0"/>
              <a:t> </a:t>
            </a:r>
            <a:endParaRPr lang="es-ES" sz="24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smtClean="0">
                <a:latin typeface="+mj-lt"/>
              </a:rPr>
              <a:t>Instructor: Cristian David Henao H.</a:t>
            </a:r>
            <a:endParaRPr lang="es-ES" sz="1400" dirty="0">
              <a:latin typeface="+mj-lt"/>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4199" y="1916832"/>
            <a:ext cx="2682297"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2 Marcador de contenido"/>
          <p:cNvSpPr txBox="1">
            <a:spLocks/>
          </p:cNvSpPr>
          <p:nvPr/>
        </p:nvSpPr>
        <p:spPr>
          <a:xfrm>
            <a:off x="179512" y="4689140"/>
            <a:ext cx="7560840" cy="11881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parajita" pitchFamily="34" charset="0"/>
                <a:ea typeface="+mn-ea"/>
                <a:cs typeface="Aparajita" pitchFamily="34" charset="0"/>
              </a:defRPr>
            </a:lvl1pPr>
            <a:lvl2pPr marL="742950" indent="-285750" algn="l" defTabSz="914400" rtl="0" eaLnBrk="1" latinLnBrk="0" hangingPunct="1">
              <a:spcBef>
                <a:spcPct val="20000"/>
              </a:spcBef>
              <a:buFont typeface="Arial" pitchFamily="34" charset="0"/>
              <a:buChar char="–"/>
              <a:defRPr sz="3200" kern="1200">
                <a:solidFill>
                  <a:schemeClr val="tx1"/>
                </a:solidFill>
                <a:latin typeface="Aparajita" pitchFamily="34" charset="0"/>
                <a:ea typeface="+mn-ea"/>
                <a:cs typeface="Aparajita" pitchFamily="34" charset="0"/>
              </a:defRPr>
            </a:lvl2pPr>
            <a:lvl3pPr marL="1143000" indent="-228600" algn="l" defTabSz="914400" rtl="0" eaLnBrk="1" latinLnBrk="0" hangingPunct="1">
              <a:spcBef>
                <a:spcPct val="20000"/>
              </a:spcBef>
              <a:buFont typeface="Arial" pitchFamily="34" charset="0"/>
              <a:buChar char="•"/>
              <a:defRPr sz="3200" kern="1200">
                <a:solidFill>
                  <a:schemeClr val="tx1"/>
                </a:solidFill>
                <a:latin typeface="Aparajita" pitchFamily="34" charset="0"/>
                <a:ea typeface="+mn-ea"/>
                <a:cs typeface="Aparajita" pitchFamily="34" charset="0"/>
              </a:defRPr>
            </a:lvl3pPr>
            <a:lvl4pPr marL="1600200" indent="-228600" algn="l" defTabSz="914400" rtl="0" eaLnBrk="1" latinLnBrk="0" hangingPunct="1">
              <a:spcBef>
                <a:spcPct val="20000"/>
              </a:spcBef>
              <a:buFont typeface="Arial" pitchFamily="34" charset="0"/>
              <a:buChar char="–"/>
              <a:defRPr sz="3200" kern="1200">
                <a:solidFill>
                  <a:schemeClr val="tx1"/>
                </a:solidFill>
                <a:latin typeface="Aparajita" pitchFamily="34" charset="0"/>
                <a:ea typeface="+mn-ea"/>
                <a:cs typeface="Aparajita" pitchFamily="34" charset="0"/>
              </a:defRPr>
            </a:lvl4pPr>
            <a:lvl5pPr marL="2057400" indent="-228600" algn="l" defTabSz="914400" rtl="0" eaLnBrk="1" latinLnBrk="0" hangingPunct="1">
              <a:spcBef>
                <a:spcPct val="20000"/>
              </a:spcBef>
              <a:buFont typeface="Arial" pitchFamily="34" charset="0"/>
              <a:buChar char="»"/>
              <a:defRPr sz="3200" kern="1200">
                <a:solidFill>
                  <a:schemeClr val="tx1"/>
                </a:solidFill>
                <a:latin typeface="Aparajita" pitchFamily="34" charset="0"/>
                <a:ea typeface="+mn-ea"/>
                <a:cs typeface="Aparajit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s-CO" sz="2400" dirty="0"/>
              <a:t>El Usuario de la clase no se tiene que preocupar de cómo están implementados los métodos y propiedades, concentrándose sólo en cómo debe usarlos.</a:t>
            </a:r>
          </a:p>
        </p:txBody>
      </p:sp>
    </p:spTree>
    <p:extLst>
      <p:ext uri="{BB962C8B-B14F-4D97-AF65-F5344CB8AC3E}">
        <p14:creationId xmlns:p14="http://schemas.microsoft.com/office/powerpoint/2010/main" val="35928924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15616" y="-27384"/>
            <a:ext cx="8028384" cy="1143000"/>
          </a:xfrm>
        </p:spPr>
        <p:txBody>
          <a:bodyPr>
            <a:noAutofit/>
          </a:bodyPr>
          <a:lstStyle/>
          <a:p>
            <a:r>
              <a:rPr lang="es-ES" sz="4800" b="0" dirty="0" smtClean="0"/>
              <a:t>Concepto </a:t>
            </a:r>
            <a:r>
              <a:rPr lang="es-ES" sz="4800" b="0" dirty="0"/>
              <a:t>de Encapsulación </a:t>
            </a:r>
            <a:endParaRPr lang="es-ES" sz="48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smtClean="0">
                <a:latin typeface="+mj-lt"/>
              </a:rPr>
              <a:t>Instructor: Cristian David Henao H.</a:t>
            </a:r>
            <a:endParaRPr lang="es-ES" sz="1400" dirty="0">
              <a:latin typeface="+mj-lt"/>
            </a:endParaRP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484784"/>
            <a:ext cx="6956010" cy="482453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48855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15616" y="-27384"/>
            <a:ext cx="8028384" cy="1143000"/>
          </a:xfrm>
        </p:spPr>
        <p:txBody>
          <a:bodyPr>
            <a:noAutofit/>
          </a:bodyPr>
          <a:lstStyle/>
          <a:p>
            <a:r>
              <a:rPr lang="es-ES" sz="4800" b="0" dirty="0" smtClean="0"/>
              <a:t>Fuentes</a:t>
            </a:r>
            <a:endParaRPr lang="es-ES" sz="4800" dirty="0"/>
          </a:p>
        </p:txBody>
      </p:sp>
      <p:sp>
        <p:nvSpPr>
          <p:cNvPr id="3" name="2 Marcador de contenido"/>
          <p:cNvSpPr>
            <a:spLocks noGrp="1"/>
          </p:cNvSpPr>
          <p:nvPr>
            <p:ph idx="1"/>
          </p:nvPr>
        </p:nvSpPr>
        <p:spPr>
          <a:xfrm>
            <a:off x="249740" y="1196752"/>
            <a:ext cx="8642740" cy="5328592"/>
          </a:xfrm>
        </p:spPr>
        <p:txBody>
          <a:bodyPr>
            <a:noAutofit/>
          </a:bodyPr>
          <a:lstStyle/>
          <a:p>
            <a:pPr lvl="0"/>
            <a:r>
              <a:rPr lang="es-CO" sz="2400" dirty="0"/>
              <a:t>Introducción a la Programación en Java2 1.5 (Java2 5.0), Universidad del Quindío, Facultad de Ingeniería, Ingeniería de Sistemas y Computación, </a:t>
            </a:r>
            <a:r>
              <a:rPr lang="es-CO" sz="2400" dirty="0" err="1"/>
              <a:t>Ing</a:t>
            </a:r>
            <a:r>
              <a:rPr lang="es-CO" sz="2400" dirty="0"/>
              <a:t> </a:t>
            </a:r>
            <a:r>
              <a:rPr lang="es-CO" sz="2400" dirty="0" err="1"/>
              <a:t>Julian</a:t>
            </a:r>
            <a:r>
              <a:rPr lang="es-CO" sz="2400" dirty="0"/>
              <a:t> Esteban </a:t>
            </a:r>
            <a:r>
              <a:rPr lang="es-CO" sz="2400" dirty="0" err="1"/>
              <a:t>Gutierrez</a:t>
            </a:r>
            <a:endParaRPr lang="es-CO" sz="2400" dirty="0"/>
          </a:p>
          <a:p>
            <a:pPr lvl="0"/>
            <a:endParaRPr lang="es-CO" sz="2400" dirty="0"/>
          </a:p>
          <a:p>
            <a:pPr lvl="0"/>
            <a:r>
              <a:rPr lang="en-US" sz="2400" dirty="0" err="1"/>
              <a:t>Fundamentos</a:t>
            </a:r>
            <a:r>
              <a:rPr lang="en-US" sz="2400" dirty="0"/>
              <a:t> de </a:t>
            </a:r>
            <a:r>
              <a:rPr lang="en-US" sz="2400" dirty="0" err="1"/>
              <a:t>programación</a:t>
            </a:r>
            <a:r>
              <a:rPr lang="en-US" sz="2400" dirty="0"/>
              <a:t>. </a:t>
            </a:r>
            <a:r>
              <a:rPr lang="en-US" sz="2400" dirty="0" err="1"/>
              <a:t>Problemas</a:t>
            </a:r>
            <a:r>
              <a:rPr lang="en-US" sz="2400" dirty="0"/>
              <a:t> </a:t>
            </a:r>
            <a:r>
              <a:rPr lang="en-US" sz="2400" dirty="0" err="1"/>
              <a:t>resueltos</a:t>
            </a:r>
            <a:r>
              <a:rPr lang="en-US" sz="2400" dirty="0"/>
              <a:t> de </a:t>
            </a:r>
            <a:r>
              <a:rPr lang="en-US" sz="2400" dirty="0" err="1"/>
              <a:t>programación</a:t>
            </a:r>
            <a:r>
              <a:rPr lang="en-US" sz="2400" dirty="0"/>
              <a:t> en </a:t>
            </a:r>
            <a:r>
              <a:rPr lang="en-US" sz="2400" dirty="0" err="1"/>
              <a:t>lenguaje</a:t>
            </a:r>
            <a:r>
              <a:rPr lang="en-US" sz="2400" dirty="0"/>
              <a:t> Java. José </a:t>
            </a:r>
            <a:r>
              <a:rPr lang="en-US" sz="2400" dirty="0" err="1"/>
              <a:t>María</a:t>
            </a:r>
            <a:r>
              <a:rPr lang="en-US" sz="2400" dirty="0"/>
              <a:t> Pérez </a:t>
            </a:r>
            <a:r>
              <a:rPr lang="en-US" sz="2400" dirty="0" err="1"/>
              <a:t>Menor</a:t>
            </a:r>
            <a:r>
              <a:rPr lang="en-US" sz="2400" dirty="0"/>
              <a:t>, </a:t>
            </a:r>
            <a:r>
              <a:rPr lang="en-US" sz="2400" dirty="0" err="1"/>
              <a:t>Jesús</a:t>
            </a:r>
            <a:r>
              <a:rPr lang="en-US" sz="2400" dirty="0"/>
              <a:t> </a:t>
            </a:r>
            <a:r>
              <a:rPr lang="en-US" sz="2400" dirty="0" err="1"/>
              <a:t>Carretero</a:t>
            </a:r>
            <a:r>
              <a:rPr lang="en-US" sz="2400" dirty="0"/>
              <a:t> Pérez, Félix </a:t>
            </a:r>
            <a:r>
              <a:rPr lang="en-US" sz="2400" dirty="0" err="1"/>
              <a:t>García</a:t>
            </a:r>
            <a:r>
              <a:rPr lang="en-US" sz="2400" dirty="0"/>
              <a:t> </a:t>
            </a:r>
            <a:r>
              <a:rPr lang="en-US" sz="2400" dirty="0" err="1"/>
              <a:t>Carballeira</a:t>
            </a:r>
            <a:r>
              <a:rPr lang="en-US" sz="2400" dirty="0"/>
              <a:t>, and José Manuel Pérez </a:t>
            </a:r>
            <a:r>
              <a:rPr lang="en-US" sz="2400" dirty="0" err="1"/>
              <a:t>Lobato</a:t>
            </a:r>
            <a:r>
              <a:rPr lang="en-US" sz="2400" dirty="0"/>
              <a:t>. Madrid: </a:t>
            </a:r>
            <a:r>
              <a:rPr lang="en-US" sz="2400" dirty="0" err="1"/>
              <a:t>Paraninfo</a:t>
            </a:r>
            <a:r>
              <a:rPr lang="en-US" sz="2400" dirty="0"/>
              <a:t>, 2003. p[1]-22</a:t>
            </a:r>
          </a:p>
          <a:p>
            <a:pPr lvl="0"/>
            <a:endParaRPr lang="en-US" sz="2400" dirty="0"/>
          </a:p>
          <a:p>
            <a:pPr lvl="0"/>
            <a:r>
              <a:rPr lang="es-CO" sz="2400" dirty="0">
                <a:hlinkClick r:id="rId2"/>
              </a:rPr>
              <a:t>http://es.wikibooks.org/wiki/Programaci%C3%B3n_en_Java/Encapsulamiento</a:t>
            </a:r>
            <a:endParaRPr lang="es-CO" sz="2400" dirty="0"/>
          </a:p>
          <a:p>
            <a:pPr lvl="0"/>
            <a:endParaRPr lang="es-CO" sz="2400" dirty="0"/>
          </a:p>
          <a:p>
            <a:pPr lvl="0"/>
            <a:r>
              <a:rPr lang="en-US" sz="2400" dirty="0">
                <a:hlinkClick r:id="rId3"/>
              </a:rPr>
              <a:t>http://</a:t>
            </a:r>
            <a:r>
              <a:rPr lang="en-US" sz="2400" dirty="0" smtClean="0">
                <a:hlinkClick r:id="rId3"/>
              </a:rPr>
              <a:t>codejavu.blogspot.com/2013/05/conceptos-de-programacion-</a:t>
            </a:r>
            <a:br>
              <a:rPr lang="en-US" sz="2400" dirty="0" smtClean="0">
                <a:hlinkClick r:id="rId3"/>
              </a:rPr>
            </a:br>
            <a:r>
              <a:rPr lang="en-US" sz="2400" dirty="0" smtClean="0">
                <a:hlinkClick r:id="rId3"/>
              </a:rPr>
              <a:t>orientada.html</a:t>
            </a:r>
            <a:endParaRPr lang="en-US" sz="2400" dirty="0"/>
          </a:p>
          <a:p>
            <a:pPr marL="0" indent="0">
              <a:buNone/>
            </a:pPr>
            <a:r>
              <a:rPr lang="es-ES" sz="2400" dirty="0" smtClean="0"/>
              <a:t> </a:t>
            </a:r>
            <a:endParaRPr lang="es-ES" sz="24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smtClean="0">
                <a:latin typeface="+mj-lt"/>
              </a:rPr>
              <a:t>Instructor: Cristian David Henao H.</a:t>
            </a:r>
            <a:endParaRPr lang="es-ES" sz="1400" dirty="0">
              <a:latin typeface="+mj-lt"/>
            </a:endParaRPr>
          </a:p>
        </p:txBody>
      </p:sp>
    </p:spTree>
    <p:extLst>
      <p:ext uri="{BB962C8B-B14F-4D97-AF65-F5344CB8AC3E}">
        <p14:creationId xmlns:p14="http://schemas.microsoft.com/office/powerpoint/2010/main" val="38451576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15616" y="-27384"/>
            <a:ext cx="8028384" cy="1143000"/>
          </a:xfrm>
        </p:spPr>
        <p:txBody>
          <a:bodyPr>
            <a:noAutofit/>
          </a:bodyPr>
          <a:lstStyle/>
          <a:p>
            <a:r>
              <a:rPr lang="es-ES" sz="4800" b="0" dirty="0" smtClean="0"/>
              <a:t>Concepto </a:t>
            </a:r>
            <a:r>
              <a:rPr lang="es-ES" sz="4800" b="0" dirty="0"/>
              <a:t>de Encapsulación </a:t>
            </a:r>
            <a:endParaRPr lang="es-ES" sz="4800" dirty="0"/>
          </a:p>
        </p:txBody>
      </p:sp>
      <p:sp>
        <p:nvSpPr>
          <p:cNvPr id="3" name="2 Marcador de contenido"/>
          <p:cNvSpPr>
            <a:spLocks noGrp="1"/>
          </p:cNvSpPr>
          <p:nvPr>
            <p:ph idx="1"/>
          </p:nvPr>
        </p:nvSpPr>
        <p:spPr>
          <a:xfrm>
            <a:off x="177732" y="1556792"/>
            <a:ext cx="6050452" cy="4896544"/>
          </a:xfrm>
        </p:spPr>
        <p:txBody>
          <a:bodyPr>
            <a:noAutofit/>
          </a:bodyPr>
          <a:lstStyle/>
          <a:p>
            <a:pPr marL="0" indent="0" algn="just">
              <a:buNone/>
            </a:pPr>
            <a:r>
              <a:rPr lang="es-ES" sz="2400" dirty="0" smtClean="0"/>
              <a:t>La </a:t>
            </a:r>
            <a:r>
              <a:rPr lang="es-ES" sz="2400" dirty="0"/>
              <a:t>encapsulación es la forma de proteger nuestros datos dentro del sistema, estableciendo básicamente los permisos o niveles de visibilidad o acceso de nuestros datos. </a:t>
            </a:r>
            <a:endParaRPr lang="es-ES" sz="2400" dirty="0" smtClean="0"/>
          </a:p>
          <a:p>
            <a:pPr marL="0" indent="0" algn="just">
              <a:buNone/>
            </a:pPr>
            <a:endParaRPr lang="es-ES" sz="2400" dirty="0"/>
          </a:p>
          <a:p>
            <a:pPr marL="0" indent="0" algn="just">
              <a:buNone/>
            </a:pPr>
            <a:r>
              <a:rPr lang="es-ES" sz="2400" dirty="0"/>
              <a:t>Este concepto es uno de los mas importantes en términos de seguridad dentro de nuestra aplicación. </a:t>
            </a:r>
            <a:r>
              <a:rPr lang="es-CO" sz="2400" dirty="0" smtClean="0"/>
              <a:t> </a:t>
            </a:r>
            <a:endParaRPr lang="es-ES" sz="24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smtClean="0">
                <a:latin typeface="+mj-lt"/>
              </a:rPr>
              <a:t>Instructor: Cristian David Henao H.</a:t>
            </a:r>
            <a:endParaRPr lang="es-ES" sz="1400" dirty="0">
              <a:latin typeface="+mj-lt"/>
            </a:endParaRPr>
          </a:p>
        </p:txBody>
      </p:sp>
      <p:pic>
        <p:nvPicPr>
          <p:cNvPr id="1026" name="Picture 2" descr="E:\CRISTIAN\Blog y Canal\Blog\Entradas\RecursosEntradas\Programacion Orientada a Objetos\StringVsStringBufferVsStringBuilder\inici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2060848"/>
            <a:ext cx="2736304" cy="2736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155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15616" y="-27384"/>
            <a:ext cx="8028384" cy="1143000"/>
          </a:xfrm>
        </p:spPr>
        <p:txBody>
          <a:bodyPr>
            <a:noAutofit/>
          </a:bodyPr>
          <a:lstStyle/>
          <a:p>
            <a:r>
              <a:rPr lang="es-ES" sz="4800" b="0" dirty="0" smtClean="0"/>
              <a:t>Concepto </a:t>
            </a:r>
            <a:r>
              <a:rPr lang="es-ES" sz="4800" b="0" dirty="0"/>
              <a:t>de Encapsulación </a:t>
            </a:r>
            <a:endParaRPr lang="es-ES" sz="4800" dirty="0"/>
          </a:p>
        </p:txBody>
      </p:sp>
      <p:sp>
        <p:nvSpPr>
          <p:cNvPr id="3" name="2 Marcador de contenido"/>
          <p:cNvSpPr>
            <a:spLocks noGrp="1"/>
          </p:cNvSpPr>
          <p:nvPr>
            <p:ph idx="1"/>
          </p:nvPr>
        </p:nvSpPr>
        <p:spPr>
          <a:xfrm>
            <a:off x="321748" y="2132856"/>
            <a:ext cx="5906436" cy="4248472"/>
          </a:xfrm>
        </p:spPr>
        <p:txBody>
          <a:bodyPr>
            <a:noAutofit/>
          </a:bodyPr>
          <a:lstStyle/>
          <a:p>
            <a:pPr marL="0" indent="0" algn="just">
              <a:buNone/>
            </a:pPr>
            <a:r>
              <a:rPr lang="es-ES" dirty="0" smtClean="0"/>
              <a:t>Con </a:t>
            </a:r>
            <a:r>
              <a:rPr lang="es-ES" dirty="0"/>
              <a:t>la Encapsulación mantenemos nuestros datos seguros, ya que podemos evitar que por ejemplo se hagan modificaciones al estado o comportamiento de un objeto desde una clase externa </a:t>
            </a:r>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smtClean="0">
                <a:latin typeface="+mj-lt"/>
              </a:rPr>
              <a:t>Instructor: Cristian David Henao H.</a:t>
            </a:r>
            <a:endParaRPr lang="es-ES" sz="1400" dirty="0">
              <a:latin typeface="+mj-lt"/>
            </a:endParaRPr>
          </a:p>
        </p:txBody>
      </p:sp>
      <p:pic>
        <p:nvPicPr>
          <p:cNvPr id="1026" name="Picture 2" descr="E:\CRISTIAN\Blog y Canal\Blog\Entradas\RecursosEntradas\Programacion Orientada a Objetos\StringVsStringBufferVsStringBuilder\inici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2060848"/>
            <a:ext cx="2736304" cy="2736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21640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15616" y="-27384"/>
            <a:ext cx="8028384" cy="1143000"/>
          </a:xfrm>
        </p:spPr>
        <p:txBody>
          <a:bodyPr>
            <a:noAutofit/>
          </a:bodyPr>
          <a:lstStyle/>
          <a:p>
            <a:r>
              <a:rPr lang="es-ES" sz="4800" b="0" dirty="0" smtClean="0"/>
              <a:t>Concepto </a:t>
            </a:r>
            <a:r>
              <a:rPr lang="es-ES" sz="4800" b="0" dirty="0"/>
              <a:t>de Encapsulación </a:t>
            </a:r>
            <a:endParaRPr lang="es-ES" sz="4800" dirty="0"/>
          </a:p>
        </p:txBody>
      </p:sp>
      <p:sp>
        <p:nvSpPr>
          <p:cNvPr id="3" name="2 Marcador de contenido"/>
          <p:cNvSpPr>
            <a:spLocks noGrp="1"/>
          </p:cNvSpPr>
          <p:nvPr>
            <p:ph idx="1"/>
          </p:nvPr>
        </p:nvSpPr>
        <p:spPr>
          <a:xfrm>
            <a:off x="249740" y="1196752"/>
            <a:ext cx="8138684" cy="5328592"/>
          </a:xfrm>
        </p:spPr>
        <p:txBody>
          <a:bodyPr>
            <a:noAutofit/>
          </a:bodyPr>
          <a:lstStyle/>
          <a:p>
            <a:pPr marL="0" indent="0">
              <a:buNone/>
            </a:pPr>
            <a:r>
              <a:rPr lang="es-ES" sz="2000" dirty="0" smtClean="0"/>
              <a:t>Consiste </a:t>
            </a:r>
            <a:r>
              <a:rPr lang="es-ES" sz="2000" dirty="0"/>
              <a:t>en controlar la visibilidad de atributos y/o métodos en una clase determinada. </a:t>
            </a:r>
          </a:p>
          <a:p>
            <a:r>
              <a:rPr lang="es-ES" sz="2000" b="1" dirty="0"/>
              <a:t>Se representa por 3 niveles : </a:t>
            </a:r>
            <a:endParaRPr lang="es-ES" sz="2000" dirty="0"/>
          </a:p>
          <a:p>
            <a:r>
              <a:rPr lang="es-ES" sz="2000" b="1" dirty="0" err="1"/>
              <a:t>Public</a:t>
            </a:r>
            <a:r>
              <a:rPr lang="es-ES" sz="2000" b="1" dirty="0"/>
              <a:t> (</a:t>
            </a:r>
            <a:r>
              <a:rPr lang="es-ES" sz="2000" b="1" dirty="0" err="1"/>
              <a:t>Publicos</a:t>
            </a:r>
            <a:r>
              <a:rPr lang="es-ES" sz="2000" b="1" dirty="0"/>
              <a:t>): </a:t>
            </a:r>
            <a:r>
              <a:rPr lang="es-ES" sz="2000" dirty="0"/>
              <a:t>Pueden ser utilizados en cualquier clase o método del proyecto. </a:t>
            </a:r>
          </a:p>
          <a:p>
            <a:r>
              <a:rPr lang="es-ES" sz="2000" b="1" dirty="0" err="1"/>
              <a:t>Private</a:t>
            </a:r>
            <a:r>
              <a:rPr lang="es-ES" sz="2000" b="1" dirty="0"/>
              <a:t> (Privados): </a:t>
            </a:r>
            <a:r>
              <a:rPr lang="es-ES" sz="2000" dirty="0"/>
              <a:t>Se utilizan solo en la misma clase que los contiene. </a:t>
            </a:r>
          </a:p>
          <a:p>
            <a:r>
              <a:rPr lang="es-ES" sz="2000" b="1" dirty="0" err="1"/>
              <a:t>Protected</a:t>
            </a:r>
            <a:r>
              <a:rPr lang="es-ES" sz="2000" b="1" dirty="0"/>
              <a:t> (Protegidos): </a:t>
            </a:r>
            <a:r>
              <a:rPr lang="es-ES" sz="2000" dirty="0"/>
              <a:t>se puede acceder a todos mientras se encuentren en el mismo árbol </a:t>
            </a:r>
            <a:r>
              <a:rPr lang="es-ES" sz="2000" dirty="0" smtClean="0"/>
              <a:t>de</a:t>
            </a:r>
            <a:br>
              <a:rPr lang="es-ES" sz="2000" dirty="0" smtClean="0"/>
            </a:br>
            <a:r>
              <a:rPr lang="es-ES" sz="2000" dirty="0" smtClean="0"/>
              <a:t>herencia</a:t>
            </a:r>
            <a:r>
              <a:rPr lang="es-ES" sz="2000" dirty="0"/>
              <a:t>. </a:t>
            </a:r>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smtClean="0">
                <a:latin typeface="+mj-lt"/>
              </a:rPr>
              <a:t>Instructor: Cristian David Henao H.</a:t>
            </a:r>
            <a:endParaRPr lang="es-ES" sz="1400" dirty="0">
              <a:latin typeface="+mj-lt"/>
            </a:endParaRPr>
          </a:p>
        </p:txBody>
      </p:sp>
    </p:spTree>
    <p:extLst>
      <p:ext uri="{BB962C8B-B14F-4D97-AF65-F5344CB8AC3E}">
        <p14:creationId xmlns:p14="http://schemas.microsoft.com/office/powerpoint/2010/main" val="40352971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15616" y="-27384"/>
            <a:ext cx="8028384" cy="1143000"/>
          </a:xfrm>
        </p:spPr>
        <p:txBody>
          <a:bodyPr>
            <a:noAutofit/>
          </a:bodyPr>
          <a:lstStyle/>
          <a:p>
            <a:r>
              <a:rPr lang="es-ES" sz="4800" b="0" dirty="0" smtClean="0"/>
              <a:t>Concepto </a:t>
            </a:r>
            <a:r>
              <a:rPr lang="es-ES" sz="4800" b="0" dirty="0"/>
              <a:t>de Encapsulación </a:t>
            </a:r>
            <a:endParaRPr lang="es-ES" sz="4800" dirty="0"/>
          </a:p>
        </p:txBody>
      </p:sp>
      <p:sp>
        <p:nvSpPr>
          <p:cNvPr id="3" name="2 Marcador de contenido"/>
          <p:cNvSpPr>
            <a:spLocks noGrp="1"/>
          </p:cNvSpPr>
          <p:nvPr>
            <p:ph idx="1"/>
          </p:nvPr>
        </p:nvSpPr>
        <p:spPr>
          <a:xfrm>
            <a:off x="249740" y="1196752"/>
            <a:ext cx="8138684" cy="5328592"/>
          </a:xfrm>
        </p:spPr>
        <p:txBody>
          <a:bodyPr>
            <a:noAutofit/>
          </a:bodyPr>
          <a:lstStyle/>
          <a:p>
            <a:endParaRPr lang="es-ES" dirty="0"/>
          </a:p>
          <a:p>
            <a:pPr marL="0" indent="0">
              <a:buNone/>
            </a:pPr>
            <a:r>
              <a:rPr lang="es-ES" dirty="0"/>
              <a:t>Adicionalmente, si no se marca ningún método, clase o atributo con los niveles anteriores, entonces se asume que se tiene el nivel </a:t>
            </a:r>
            <a:r>
              <a:rPr lang="es-ES" b="1" dirty="0"/>
              <a:t>default (por defecto) </a:t>
            </a:r>
            <a:r>
              <a:rPr lang="es-ES" dirty="0"/>
              <a:t>que permite su visualización desde cualquier clase en el mismo paquete. </a:t>
            </a:r>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smtClean="0">
                <a:latin typeface="+mj-lt"/>
              </a:rPr>
              <a:t>Instructor: Cristian David Henao H.</a:t>
            </a:r>
            <a:endParaRPr lang="es-ES" sz="1400" dirty="0">
              <a:latin typeface="+mj-lt"/>
            </a:endParaRPr>
          </a:p>
        </p:txBody>
      </p:sp>
    </p:spTree>
    <p:extLst>
      <p:ext uri="{BB962C8B-B14F-4D97-AF65-F5344CB8AC3E}">
        <p14:creationId xmlns:p14="http://schemas.microsoft.com/office/powerpoint/2010/main" val="29503261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15616" y="-27384"/>
            <a:ext cx="8028384" cy="1143000"/>
          </a:xfrm>
        </p:spPr>
        <p:txBody>
          <a:bodyPr>
            <a:noAutofit/>
          </a:bodyPr>
          <a:lstStyle/>
          <a:p>
            <a:r>
              <a:rPr lang="es-ES" sz="4800" b="0" dirty="0" smtClean="0"/>
              <a:t>Concepto </a:t>
            </a:r>
            <a:r>
              <a:rPr lang="es-ES" sz="4800" b="0" dirty="0"/>
              <a:t>de Encapsulación </a:t>
            </a:r>
            <a:endParaRPr lang="es-ES" sz="4800" dirty="0"/>
          </a:p>
        </p:txBody>
      </p:sp>
      <p:sp>
        <p:nvSpPr>
          <p:cNvPr id="3" name="2 Marcador de contenido"/>
          <p:cNvSpPr>
            <a:spLocks noGrp="1"/>
          </p:cNvSpPr>
          <p:nvPr>
            <p:ph idx="1"/>
          </p:nvPr>
        </p:nvSpPr>
        <p:spPr>
          <a:xfrm>
            <a:off x="249740" y="1196752"/>
            <a:ext cx="8138684" cy="5328592"/>
          </a:xfrm>
        </p:spPr>
        <p:txBody>
          <a:bodyPr>
            <a:noAutofit/>
          </a:bodyPr>
          <a:lstStyle/>
          <a:p>
            <a:pPr marL="0" indent="0" algn="just">
              <a:buNone/>
            </a:pPr>
            <a:r>
              <a:rPr lang="es-ES" sz="2000" dirty="0" smtClean="0"/>
              <a:t>La </a:t>
            </a:r>
            <a:r>
              <a:rPr lang="es-ES" sz="2000" dirty="0"/>
              <a:t>encapsulación permite ocultar el estado de los datos de un objeto, de forma que sólo es posible modificar los mismos mediante los métodos definidos para dicho objeto, estos métodos se conocen como los métodos setter y </a:t>
            </a:r>
            <a:r>
              <a:rPr lang="es-ES" sz="2000" dirty="0" err="1"/>
              <a:t>getter</a:t>
            </a:r>
            <a:r>
              <a:rPr lang="es-ES" sz="2000" dirty="0"/>
              <a:t> </a:t>
            </a:r>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smtClean="0">
                <a:latin typeface="+mj-lt"/>
              </a:rPr>
              <a:t>Instructor: Cristian David Henao H.</a:t>
            </a:r>
            <a:endParaRPr lang="es-ES" sz="1400" dirty="0">
              <a:latin typeface="+mj-lt"/>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924944"/>
            <a:ext cx="7200800" cy="353314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93611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15616" y="-27384"/>
            <a:ext cx="8028384" cy="1143000"/>
          </a:xfrm>
        </p:spPr>
        <p:txBody>
          <a:bodyPr>
            <a:noAutofit/>
          </a:bodyPr>
          <a:lstStyle/>
          <a:p>
            <a:r>
              <a:rPr lang="es-ES" sz="4800" b="0" dirty="0" smtClean="0"/>
              <a:t>Concepto </a:t>
            </a:r>
            <a:r>
              <a:rPr lang="es-ES" sz="4800" b="0" dirty="0"/>
              <a:t>de Encapsulación </a:t>
            </a:r>
            <a:endParaRPr lang="es-ES" sz="4800" dirty="0"/>
          </a:p>
        </p:txBody>
      </p:sp>
      <p:sp>
        <p:nvSpPr>
          <p:cNvPr id="3" name="2 Marcador de contenido"/>
          <p:cNvSpPr>
            <a:spLocks noGrp="1"/>
          </p:cNvSpPr>
          <p:nvPr>
            <p:ph idx="1"/>
          </p:nvPr>
        </p:nvSpPr>
        <p:spPr>
          <a:xfrm>
            <a:off x="4427984" y="1340768"/>
            <a:ext cx="4176464" cy="5328592"/>
          </a:xfrm>
        </p:spPr>
        <p:txBody>
          <a:bodyPr>
            <a:noAutofit/>
          </a:bodyPr>
          <a:lstStyle/>
          <a:p>
            <a:pPr marL="0" indent="0" algn="just">
              <a:buNone/>
            </a:pPr>
            <a:r>
              <a:rPr lang="es-CO" sz="2400" dirty="0"/>
              <a:t>Con la técnica de los set y </a:t>
            </a:r>
            <a:r>
              <a:rPr lang="es-CO" sz="2400" dirty="0" err="1"/>
              <a:t>get</a:t>
            </a:r>
            <a:r>
              <a:rPr lang="es-CO" sz="2400" dirty="0"/>
              <a:t> se busca que todos los atributos de  clase sean todos privados, y que por cada atributo se tenga un método set y un método </a:t>
            </a:r>
            <a:r>
              <a:rPr lang="es-CO" sz="2400" dirty="0" err="1"/>
              <a:t>get</a:t>
            </a:r>
            <a:r>
              <a:rPr lang="es-CO" sz="2400" dirty="0"/>
              <a:t>, si se tienen 10 atributos de clase entonces tendríamos 20 métodos, 10 set y 10 </a:t>
            </a:r>
            <a:r>
              <a:rPr lang="es-CO" sz="2400" dirty="0" err="1"/>
              <a:t>get</a:t>
            </a:r>
            <a:r>
              <a:rPr lang="es-CO" sz="2400" dirty="0"/>
              <a:t>….</a:t>
            </a:r>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smtClean="0">
                <a:latin typeface="+mj-lt"/>
              </a:rPr>
              <a:t>Instructor: Cristian David Henao H.</a:t>
            </a:r>
            <a:endParaRPr lang="es-ES" sz="1400" dirty="0">
              <a:latin typeface="+mj-lt"/>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468784"/>
            <a:ext cx="3816424" cy="462451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13188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15616" y="-27384"/>
            <a:ext cx="8028384" cy="1143000"/>
          </a:xfrm>
        </p:spPr>
        <p:txBody>
          <a:bodyPr>
            <a:noAutofit/>
          </a:bodyPr>
          <a:lstStyle/>
          <a:p>
            <a:r>
              <a:rPr lang="es-ES" sz="4800" b="0" dirty="0" smtClean="0"/>
              <a:t>Concepto </a:t>
            </a:r>
            <a:r>
              <a:rPr lang="es-ES" sz="4800" b="0" dirty="0"/>
              <a:t>de Encapsulación </a:t>
            </a:r>
            <a:endParaRPr lang="es-ES" sz="4800" dirty="0"/>
          </a:p>
        </p:txBody>
      </p:sp>
      <p:sp>
        <p:nvSpPr>
          <p:cNvPr id="3" name="2 Marcador de contenido"/>
          <p:cNvSpPr>
            <a:spLocks noGrp="1"/>
          </p:cNvSpPr>
          <p:nvPr>
            <p:ph idx="1"/>
          </p:nvPr>
        </p:nvSpPr>
        <p:spPr>
          <a:xfrm>
            <a:off x="249740" y="1196752"/>
            <a:ext cx="8642740" cy="5328592"/>
          </a:xfrm>
        </p:spPr>
        <p:txBody>
          <a:bodyPr>
            <a:noAutofit/>
          </a:bodyPr>
          <a:lstStyle/>
          <a:p>
            <a:pPr marL="0" indent="0" algn="just">
              <a:buNone/>
            </a:pPr>
            <a:r>
              <a:rPr lang="es-CO" sz="2000" b="1" dirty="0"/>
              <a:t>Método SET.</a:t>
            </a:r>
          </a:p>
          <a:p>
            <a:pPr algn="just"/>
            <a:r>
              <a:rPr lang="es-CO" sz="2000" dirty="0"/>
              <a:t>El método set permite enviar la información al atributo, para esto se debe cumplir:</a:t>
            </a:r>
          </a:p>
          <a:p>
            <a:pPr algn="just"/>
            <a:r>
              <a:rPr lang="es-CO" sz="2000" dirty="0"/>
              <a:t>Debe ser publico</a:t>
            </a:r>
          </a:p>
          <a:p>
            <a:pPr algn="just"/>
            <a:r>
              <a:rPr lang="es-CO" sz="2000" dirty="0"/>
              <a:t>Debe llamarse con el nombre del atributo y se le antepone la palabra set (</a:t>
            </a:r>
            <a:r>
              <a:rPr lang="es-CO" sz="2000" dirty="0" err="1"/>
              <a:t>setId</a:t>
            </a:r>
            <a:r>
              <a:rPr lang="es-CO" sz="2000" dirty="0"/>
              <a:t>)</a:t>
            </a:r>
          </a:p>
          <a:p>
            <a:pPr algn="just"/>
            <a:r>
              <a:rPr lang="es-CO" sz="2000" dirty="0"/>
              <a:t>Debe recibir como parámetro un valor del mismo tipo y nombre del atributo a llenar.</a:t>
            </a:r>
          </a:p>
          <a:p>
            <a:pPr algn="just"/>
            <a:r>
              <a:rPr lang="es-CO" sz="2000" dirty="0"/>
              <a:t>Debe asignarse en el cuerpo del método el valor que llega al atributo </a:t>
            </a:r>
            <a:r>
              <a:rPr lang="es-CO" sz="2000" dirty="0" err="1"/>
              <a:t>private</a:t>
            </a:r>
            <a:r>
              <a:rPr lang="es-CO" sz="2000" dirty="0"/>
              <a:t> de la clase</a:t>
            </a:r>
          </a:p>
          <a:p>
            <a:pPr marL="0" indent="0" algn="just">
              <a:buNone/>
            </a:pPr>
            <a:r>
              <a:rPr lang="es-CO" sz="2000" dirty="0" err="1" smtClean="0"/>
              <a:t>Ej</a:t>
            </a:r>
            <a:r>
              <a:rPr lang="es-CO" sz="2000" dirty="0"/>
              <a:t>:</a:t>
            </a:r>
          </a:p>
          <a:p>
            <a:pPr marL="914400" lvl="2" indent="0" algn="just">
              <a:buNone/>
            </a:pPr>
            <a:r>
              <a:rPr lang="es-CO" sz="2000" dirty="0"/>
              <a:t> </a:t>
            </a:r>
            <a:r>
              <a:rPr lang="es-CO" sz="2000" dirty="0" err="1"/>
              <a:t>public</a:t>
            </a:r>
            <a:r>
              <a:rPr lang="es-CO" sz="2000" dirty="0"/>
              <a:t> </a:t>
            </a:r>
            <a:r>
              <a:rPr lang="es-CO" sz="2000" dirty="0" err="1"/>
              <a:t>void</a:t>
            </a:r>
            <a:r>
              <a:rPr lang="es-CO" sz="2000" dirty="0"/>
              <a:t> </a:t>
            </a:r>
            <a:r>
              <a:rPr lang="es-CO" sz="2000" dirty="0" err="1"/>
              <a:t>setNombre</a:t>
            </a:r>
            <a:r>
              <a:rPr lang="es-CO" sz="2000" dirty="0"/>
              <a:t>(</a:t>
            </a:r>
            <a:r>
              <a:rPr lang="es-CO" sz="2000" dirty="0" err="1"/>
              <a:t>String</a:t>
            </a:r>
            <a:r>
              <a:rPr lang="es-CO" sz="2000" dirty="0"/>
              <a:t> nombre){</a:t>
            </a:r>
          </a:p>
          <a:p>
            <a:pPr marL="914400" lvl="2" indent="0" algn="just">
              <a:buNone/>
            </a:pPr>
            <a:r>
              <a:rPr lang="es-CO" sz="2000" dirty="0" smtClean="0"/>
              <a:t>	</a:t>
            </a:r>
            <a:r>
              <a:rPr lang="es-CO" sz="2000" dirty="0" err="1" smtClean="0"/>
              <a:t>this.nombre</a:t>
            </a:r>
            <a:r>
              <a:rPr lang="es-CO" sz="2000" dirty="0" smtClean="0"/>
              <a:t>=nombre</a:t>
            </a:r>
            <a:r>
              <a:rPr lang="es-CO" sz="2000" dirty="0"/>
              <a:t>;</a:t>
            </a:r>
          </a:p>
          <a:p>
            <a:pPr marL="914400" lvl="2" indent="0" algn="just">
              <a:buNone/>
            </a:pPr>
            <a:r>
              <a:rPr lang="es-CO" sz="2000" dirty="0"/>
              <a:t>}</a:t>
            </a:r>
          </a:p>
          <a:p>
            <a:pPr marL="0" indent="0">
              <a:buNone/>
            </a:pPr>
            <a:r>
              <a:rPr lang="es-ES" sz="2000" dirty="0" smtClean="0"/>
              <a:t> </a:t>
            </a:r>
            <a:endParaRPr lang="es-ES" sz="20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smtClean="0">
                <a:latin typeface="+mj-lt"/>
              </a:rPr>
              <a:t>Instructor: Cristian David Henao H.</a:t>
            </a:r>
            <a:endParaRPr lang="es-ES" sz="1400" dirty="0">
              <a:latin typeface="+mj-lt"/>
            </a:endParaRPr>
          </a:p>
        </p:txBody>
      </p:sp>
    </p:spTree>
    <p:extLst>
      <p:ext uri="{BB962C8B-B14F-4D97-AF65-F5344CB8AC3E}">
        <p14:creationId xmlns:p14="http://schemas.microsoft.com/office/powerpoint/2010/main" val="29065487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15616" y="-27384"/>
            <a:ext cx="8028384" cy="1143000"/>
          </a:xfrm>
        </p:spPr>
        <p:txBody>
          <a:bodyPr>
            <a:noAutofit/>
          </a:bodyPr>
          <a:lstStyle/>
          <a:p>
            <a:r>
              <a:rPr lang="es-ES" sz="4800" b="0" dirty="0" smtClean="0"/>
              <a:t>Concepto </a:t>
            </a:r>
            <a:r>
              <a:rPr lang="es-ES" sz="4800" b="0" dirty="0"/>
              <a:t>de Encapsulación </a:t>
            </a:r>
            <a:endParaRPr lang="es-ES" sz="4800" dirty="0"/>
          </a:p>
        </p:txBody>
      </p:sp>
      <p:sp>
        <p:nvSpPr>
          <p:cNvPr id="3" name="2 Marcador de contenido"/>
          <p:cNvSpPr>
            <a:spLocks noGrp="1"/>
          </p:cNvSpPr>
          <p:nvPr>
            <p:ph idx="1"/>
          </p:nvPr>
        </p:nvSpPr>
        <p:spPr>
          <a:xfrm>
            <a:off x="249740" y="1196752"/>
            <a:ext cx="8642740" cy="5328592"/>
          </a:xfrm>
        </p:spPr>
        <p:txBody>
          <a:bodyPr>
            <a:noAutofit/>
          </a:bodyPr>
          <a:lstStyle/>
          <a:p>
            <a:pPr marL="0" indent="0" algn="just">
              <a:buNone/>
            </a:pPr>
            <a:r>
              <a:rPr lang="es-CO" sz="2000" b="1" dirty="0"/>
              <a:t>Método </a:t>
            </a:r>
            <a:r>
              <a:rPr lang="es-CO" sz="2000" b="1" dirty="0" smtClean="0"/>
              <a:t>GET</a:t>
            </a:r>
            <a:r>
              <a:rPr lang="es-CO" sz="2000" b="1" dirty="0"/>
              <a:t>.</a:t>
            </a:r>
          </a:p>
          <a:p>
            <a:r>
              <a:rPr lang="es-ES" sz="2000" dirty="0" smtClean="0"/>
              <a:t>El </a:t>
            </a:r>
            <a:r>
              <a:rPr lang="es-ES" sz="2000" dirty="0"/>
              <a:t>método </a:t>
            </a:r>
            <a:r>
              <a:rPr lang="es-ES" sz="2000" dirty="0" err="1"/>
              <a:t>get</a:t>
            </a:r>
            <a:r>
              <a:rPr lang="es-ES" sz="2000" dirty="0"/>
              <a:t> permite obtener la información al atributo, para esto se debe cumplir: </a:t>
            </a:r>
          </a:p>
          <a:p>
            <a:r>
              <a:rPr lang="es-ES" sz="2000" dirty="0" smtClean="0"/>
              <a:t>Debe </a:t>
            </a:r>
            <a:r>
              <a:rPr lang="es-ES" sz="2000" dirty="0"/>
              <a:t>ser publico </a:t>
            </a:r>
          </a:p>
          <a:p>
            <a:r>
              <a:rPr lang="es-ES" sz="2000" dirty="0" smtClean="0"/>
              <a:t>Debe </a:t>
            </a:r>
            <a:r>
              <a:rPr lang="es-ES" sz="2000" dirty="0"/>
              <a:t>llamarse con el nombre del atributo y se le antepone la palabra </a:t>
            </a:r>
            <a:r>
              <a:rPr lang="es-ES" sz="2000" dirty="0" err="1"/>
              <a:t>get</a:t>
            </a:r>
            <a:r>
              <a:rPr lang="es-ES" sz="2000" dirty="0"/>
              <a:t> (</a:t>
            </a:r>
            <a:r>
              <a:rPr lang="es-ES" sz="2000" dirty="0" err="1"/>
              <a:t>getId</a:t>
            </a:r>
            <a:r>
              <a:rPr lang="es-ES" sz="2000" dirty="0"/>
              <a:t>) </a:t>
            </a:r>
          </a:p>
          <a:p>
            <a:r>
              <a:rPr lang="es-ES" sz="2000" dirty="0" smtClean="0"/>
              <a:t>No </a:t>
            </a:r>
            <a:r>
              <a:rPr lang="es-ES" sz="2000" dirty="0"/>
              <a:t>recibe parámetros. </a:t>
            </a:r>
          </a:p>
          <a:p>
            <a:r>
              <a:rPr lang="es-ES" sz="2000" dirty="0" smtClean="0"/>
              <a:t>Debe </a:t>
            </a:r>
            <a:r>
              <a:rPr lang="es-ES" sz="2000" dirty="0"/>
              <a:t>retornar un valor del mismo tipo de dato del atributo a obtener </a:t>
            </a:r>
            <a:endParaRPr lang="es-ES" sz="2000" dirty="0" smtClean="0"/>
          </a:p>
          <a:p>
            <a:pPr marL="1257300" lvl="3" indent="0">
              <a:buNone/>
            </a:pPr>
            <a:r>
              <a:rPr lang="es-ES" sz="2000" dirty="0" smtClean="0"/>
              <a:t/>
            </a:r>
            <a:br>
              <a:rPr lang="es-ES" sz="2000" dirty="0" smtClean="0"/>
            </a:br>
            <a:r>
              <a:rPr lang="es-ES" sz="2000" dirty="0" err="1" smtClean="0"/>
              <a:t>Ej</a:t>
            </a:r>
            <a:r>
              <a:rPr lang="es-ES" sz="2000" dirty="0"/>
              <a:t>: </a:t>
            </a:r>
            <a:r>
              <a:rPr lang="es-ES" sz="2000" dirty="0" err="1"/>
              <a:t>public</a:t>
            </a:r>
            <a:r>
              <a:rPr lang="es-ES" sz="2000" dirty="0"/>
              <a:t> </a:t>
            </a:r>
            <a:r>
              <a:rPr lang="es-ES" sz="2000" dirty="0" err="1"/>
              <a:t>string</a:t>
            </a:r>
            <a:r>
              <a:rPr lang="es-ES" sz="2000" dirty="0"/>
              <a:t> </a:t>
            </a:r>
            <a:r>
              <a:rPr lang="es-ES" sz="2000" dirty="0" err="1"/>
              <a:t>getNombre</a:t>
            </a:r>
            <a:r>
              <a:rPr lang="es-ES" sz="2000" dirty="0" smtClean="0"/>
              <a:t>(){ </a:t>
            </a:r>
          </a:p>
          <a:p>
            <a:pPr marL="1714500" lvl="4" indent="0">
              <a:buNone/>
            </a:pPr>
            <a:r>
              <a:rPr lang="es-ES" sz="2000" dirty="0" err="1" smtClean="0"/>
              <a:t>return</a:t>
            </a:r>
            <a:r>
              <a:rPr lang="es-ES" sz="2000" dirty="0" smtClean="0"/>
              <a:t> </a:t>
            </a:r>
            <a:r>
              <a:rPr lang="es-ES" sz="2000" dirty="0"/>
              <a:t>nombre; </a:t>
            </a:r>
            <a:endParaRPr lang="es-ES" sz="2000" dirty="0" smtClean="0"/>
          </a:p>
          <a:p>
            <a:pPr marL="1257300" lvl="3" indent="0">
              <a:buNone/>
            </a:pPr>
            <a:r>
              <a:rPr lang="es-ES" sz="2000" dirty="0" smtClean="0"/>
              <a:t>} </a:t>
            </a:r>
            <a:endParaRPr lang="es-ES" sz="2000" dirty="0"/>
          </a:p>
          <a:p>
            <a:pPr marL="0" indent="0">
              <a:buNone/>
            </a:pPr>
            <a:r>
              <a:rPr lang="es-ES" sz="2000" dirty="0" smtClean="0"/>
              <a:t> </a:t>
            </a:r>
            <a:endParaRPr lang="es-ES" sz="2000" dirty="0"/>
          </a:p>
        </p:txBody>
      </p:sp>
      <p:sp>
        <p:nvSpPr>
          <p:cNvPr id="4" name="1 Título"/>
          <p:cNvSpPr txBox="1">
            <a:spLocks/>
          </p:cNvSpPr>
          <p:nvPr/>
        </p:nvSpPr>
        <p:spPr>
          <a:xfrm>
            <a:off x="29811" y="6597352"/>
            <a:ext cx="6918453" cy="253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chemeClr val="bg1"/>
                </a:solidFill>
                <a:latin typeface="Bell MT" pitchFamily="18" charset="0"/>
                <a:ea typeface="+mj-ea"/>
                <a:cs typeface="+mj-cs"/>
              </a:defRPr>
            </a:lvl1pPr>
          </a:lstStyle>
          <a:p>
            <a:pPr algn="l"/>
            <a:r>
              <a:rPr lang="es-CO" sz="1400" dirty="0" smtClean="0">
                <a:latin typeface="+mj-lt"/>
              </a:rPr>
              <a:t>Instructor: Cristian David Henao H.</a:t>
            </a:r>
            <a:endParaRPr lang="es-ES" sz="1400" dirty="0">
              <a:latin typeface="+mj-lt"/>
            </a:endParaRPr>
          </a:p>
        </p:txBody>
      </p:sp>
    </p:spTree>
    <p:extLst>
      <p:ext uri="{BB962C8B-B14F-4D97-AF65-F5344CB8AC3E}">
        <p14:creationId xmlns:p14="http://schemas.microsoft.com/office/powerpoint/2010/main" val="349231173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1454</TotalTime>
  <Words>690</Words>
  <Application>Microsoft Office PowerPoint</Application>
  <PresentationFormat>Presentación en pantalla (4:3)</PresentationFormat>
  <Paragraphs>68</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Aparajita</vt:lpstr>
      <vt:lpstr>Arial</vt:lpstr>
      <vt:lpstr>Bell MT</vt:lpstr>
      <vt:lpstr>Calibri</vt:lpstr>
      <vt:lpstr>Tema de Office</vt:lpstr>
      <vt:lpstr>POO: Encapsulación</vt:lpstr>
      <vt:lpstr>Concepto de Encapsulación </vt:lpstr>
      <vt:lpstr>Concepto de Encapsulación </vt:lpstr>
      <vt:lpstr>Concepto de Encapsulación </vt:lpstr>
      <vt:lpstr>Concepto de Encapsulación </vt:lpstr>
      <vt:lpstr>Concepto de Encapsulación </vt:lpstr>
      <vt:lpstr>Concepto de Encapsulación </vt:lpstr>
      <vt:lpstr>Concepto de Encapsulación </vt:lpstr>
      <vt:lpstr>Concepto de Encapsulación </vt:lpstr>
      <vt:lpstr>Concepto de Encapsulación </vt:lpstr>
      <vt:lpstr>Concepto de Encapsulación </vt:lpstr>
      <vt:lpstr>Fuentes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CHENAO</dc:creator>
  <cp:lastModifiedBy>CHENAO</cp:lastModifiedBy>
  <cp:revision>70</cp:revision>
  <dcterms:created xsi:type="dcterms:W3CDTF">2015-04-05T19:15:56Z</dcterms:created>
  <dcterms:modified xsi:type="dcterms:W3CDTF">2018-05-19T01:08:57Z</dcterms:modified>
</cp:coreProperties>
</file>