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70" r:id="rId5"/>
    <p:sldId id="271" r:id="rId6"/>
    <p:sldId id="285" r:id="rId7"/>
    <p:sldId id="282" r:id="rId8"/>
    <p:sldId id="283" r:id="rId9"/>
    <p:sldId id="286" r:id="rId10"/>
    <p:sldId id="287" r:id="rId11"/>
    <p:sldId id="288" r:id="rId12"/>
    <p:sldId id="289" r:id="rId13"/>
    <p:sldId id="291" r:id="rId14"/>
    <p:sldId id="290"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3" autoAdjust="0"/>
    <p:restoredTop sz="94660"/>
  </p:normalViewPr>
  <p:slideViewPr>
    <p:cSldViewPr>
      <p:cViewPr varScale="1">
        <p:scale>
          <a:sx n="125" d="100"/>
          <a:sy n="125" d="100"/>
        </p:scale>
        <p:origin x="10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27/07/2021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dejavu.blogspot.com/2014/04/convenciones-de-codigo-en-java.html" TargetMode="External"/><Relationship Id="rId2" Type="http://schemas.openxmlformats.org/officeDocument/2006/relationships/hyperlink" Target="http://codejavu.blogspot.com/2014/04/que-son-las-convenciones-de-codig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91680" y="2564904"/>
            <a:ext cx="7427775" cy="1944216"/>
          </a:xfrm>
        </p:spPr>
        <p:txBody>
          <a:bodyPr>
            <a:noAutofit/>
          </a:bodyPr>
          <a:lstStyle/>
          <a:p>
            <a:r>
              <a:rPr lang="es-ES" sz="4800" dirty="0"/>
              <a:t>Conceptos B</a:t>
            </a:r>
            <a:r>
              <a:rPr lang="es-CO" sz="4800" dirty="0" err="1"/>
              <a:t>ásicos</a:t>
            </a:r>
            <a:r>
              <a:rPr lang="es-CO" sz="4800" dirty="0"/>
              <a:t>, Variables y Tipos de Datos</a:t>
            </a:r>
            <a:endParaRPr lang="es-ES" sz="4800" dirty="0"/>
          </a:p>
        </p:txBody>
      </p:sp>
    </p:spTree>
    <p:extLst>
      <p:ext uri="{BB962C8B-B14F-4D97-AF65-F5344CB8AC3E}">
        <p14:creationId xmlns:p14="http://schemas.microsoft.com/office/powerpoint/2010/main" val="106549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CO" dirty="0"/>
              <a:t>Declaración e Inicialización</a:t>
            </a:r>
            <a:endParaRPr lang="es-ES" dirty="0"/>
          </a:p>
        </p:txBody>
      </p:sp>
      <p:sp>
        <p:nvSpPr>
          <p:cNvPr id="3" name="2 Marcador de contenido"/>
          <p:cNvSpPr>
            <a:spLocks noGrp="1"/>
          </p:cNvSpPr>
          <p:nvPr>
            <p:ph idx="1"/>
          </p:nvPr>
        </p:nvSpPr>
        <p:spPr>
          <a:xfrm>
            <a:off x="179512" y="1512168"/>
            <a:ext cx="8496944" cy="5517232"/>
          </a:xfrm>
        </p:spPr>
        <p:txBody>
          <a:bodyPr>
            <a:normAutofit fontScale="85000" lnSpcReduction="20000"/>
          </a:bodyPr>
          <a:lstStyle/>
          <a:p>
            <a:pPr marL="0" indent="0" algn="just">
              <a:buNone/>
            </a:pPr>
            <a:r>
              <a:rPr lang="es-CO" sz="2800" b="1" dirty="0"/>
              <a:t>Declaración.</a:t>
            </a:r>
            <a:endParaRPr lang="es-CO" sz="2800" dirty="0"/>
          </a:p>
          <a:p>
            <a:pPr marL="0" indent="0" algn="just">
              <a:buNone/>
            </a:pPr>
            <a:r>
              <a:rPr lang="es-CO" sz="2800" dirty="0"/>
              <a:t>Para poder usar una variable esta debe ser previamente declarada, así ajustándonos a la estructura anterior (</a:t>
            </a:r>
            <a:r>
              <a:rPr lang="es-CO" sz="2800" dirty="0" err="1"/>
              <a:t>tipoDato</a:t>
            </a:r>
            <a:r>
              <a:rPr lang="es-CO" sz="2800" dirty="0"/>
              <a:t> identificador) podemos crear nuestra variable de la forma:  </a:t>
            </a:r>
            <a:r>
              <a:rPr lang="es-CO" sz="2800" dirty="0" err="1"/>
              <a:t>tipoDato</a:t>
            </a:r>
            <a:r>
              <a:rPr lang="es-CO" sz="2800" dirty="0"/>
              <a:t> </a:t>
            </a:r>
            <a:r>
              <a:rPr lang="es-CO" sz="2800" dirty="0" err="1"/>
              <a:t>nombreVariable</a:t>
            </a:r>
            <a:r>
              <a:rPr lang="es-CO" sz="2800" dirty="0"/>
              <a:t>  así.</a:t>
            </a:r>
          </a:p>
          <a:p>
            <a:pPr marL="0" indent="0">
              <a:buNone/>
            </a:pPr>
            <a:endParaRPr lang="es-ES" sz="2800" dirty="0"/>
          </a:p>
          <a:p>
            <a:r>
              <a:rPr lang="es-CO" sz="2800" dirty="0" err="1"/>
              <a:t>int</a:t>
            </a:r>
            <a:r>
              <a:rPr lang="es-CO" sz="2800" dirty="0"/>
              <a:t> x; </a:t>
            </a:r>
            <a:r>
              <a:rPr lang="es-CO" sz="2800" dirty="0">
                <a:solidFill>
                  <a:schemeClr val="accent6">
                    <a:lumMod val="75000"/>
                  </a:schemeClr>
                </a:solidFill>
              </a:rPr>
              <a:t>//corresponde a una variable de tipo </a:t>
            </a:r>
            <a:r>
              <a:rPr lang="es-CO" sz="2800" dirty="0" err="1">
                <a:solidFill>
                  <a:schemeClr val="accent6">
                    <a:lumMod val="75000"/>
                  </a:schemeClr>
                </a:solidFill>
              </a:rPr>
              <a:t>int</a:t>
            </a:r>
            <a:r>
              <a:rPr lang="es-CO" sz="2800" dirty="0">
                <a:solidFill>
                  <a:schemeClr val="accent6">
                    <a:lumMod val="75000"/>
                  </a:schemeClr>
                </a:solidFill>
              </a:rPr>
              <a:t> (entera) con el nombre x.</a:t>
            </a:r>
            <a:endParaRPr lang="es-ES" sz="2800" dirty="0">
              <a:solidFill>
                <a:schemeClr val="accent6">
                  <a:lumMod val="75000"/>
                </a:schemeClr>
              </a:solidFill>
            </a:endParaRPr>
          </a:p>
          <a:p>
            <a:r>
              <a:rPr lang="es-CO" sz="2800" dirty="0" err="1"/>
              <a:t>double</a:t>
            </a:r>
            <a:r>
              <a:rPr lang="es-CO" sz="2800" dirty="0"/>
              <a:t> </a:t>
            </a:r>
            <a:r>
              <a:rPr lang="es-CO" sz="2800" dirty="0" err="1"/>
              <a:t>count</a:t>
            </a:r>
            <a:r>
              <a:rPr lang="es-CO" sz="2800" dirty="0"/>
              <a:t>; </a:t>
            </a:r>
            <a:r>
              <a:rPr lang="es-CO" sz="2800" dirty="0">
                <a:solidFill>
                  <a:schemeClr val="accent6">
                    <a:lumMod val="75000"/>
                  </a:schemeClr>
                </a:solidFill>
              </a:rPr>
              <a:t>//se declara una variable </a:t>
            </a:r>
            <a:r>
              <a:rPr lang="es-CO" sz="2800" dirty="0" err="1">
                <a:solidFill>
                  <a:schemeClr val="accent6">
                    <a:lumMod val="75000"/>
                  </a:schemeClr>
                </a:solidFill>
              </a:rPr>
              <a:t>double</a:t>
            </a:r>
            <a:r>
              <a:rPr lang="es-CO" sz="2800" dirty="0">
                <a:solidFill>
                  <a:schemeClr val="accent6">
                    <a:lumMod val="75000"/>
                  </a:schemeClr>
                </a:solidFill>
              </a:rPr>
              <a:t> llamada </a:t>
            </a:r>
            <a:r>
              <a:rPr lang="es-CO" sz="2800" dirty="0" err="1">
                <a:solidFill>
                  <a:schemeClr val="accent6">
                    <a:lumMod val="75000"/>
                  </a:schemeClr>
                </a:solidFill>
              </a:rPr>
              <a:t>count</a:t>
            </a:r>
            <a:endParaRPr lang="es-ES" sz="2800" dirty="0">
              <a:solidFill>
                <a:schemeClr val="accent6">
                  <a:lumMod val="75000"/>
                </a:schemeClr>
              </a:solidFill>
            </a:endParaRPr>
          </a:p>
          <a:p>
            <a:r>
              <a:rPr lang="es-CO" sz="2800" dirty="0" err="1"/>
              <a:t>char</a:t>
            </a:r>
            <a:r>
              <a:rPr lang="es-CO" sz="2800" dirty="0"/>
              <a:t> </a:t>
            </a:r>
            <a:r>
              <a:rPr lang="es-CO" sz="2800" dirty="0" err="1"/>
              <a:t>a,b,c</a:t>
            </a:r>
            <a:r>
              <a:rPr lang="es-CO" sz="2800" dirty="0"/>
              <a:t>; </a:t>
            </a:r>
            <a:r>
              <a:rPr lang="es-CO" sz="2800" dirty="0">
                <a:solidFill>
                  <a:schemeClr val="accent6">
                    <a:lumMod val="75000"/>
                  </a:schemeClr>
                </a:solidFill>
              </a:rPr>
              <a:t>//se declaran 3 variables de tipo </a:t>
            </a:r>
            <a:r>
              <a:rPr lang="es-CO" sz="2800" dirty="0" err="1">
                <a:solidFill>
                  <a:schemeClr val="accent6">
                    <a:lumMod val="75000"/>
                  </a:schemeClr>
                </a:solidFill>
              </a:rPr>
              <a:t>char</a:t>
            </a:r>
            <a:r>
              <a:rPr lang="es-CO" sz="2800" dirty="0">
                <a:solidFill>
                  <a:schemeClr val="accent6">
                    <a:lumMod val="75000"/>
                  </a:schemeClr>
                </a:solidFill>
              </a:rPr>
              <a:t> llamadas a, b y c</a:t>
            </a:r>
            <a:endParaRPr lang="es-ES" sz="2800" dirty="0">
              <a:solidFill>
                <a:schemeClr val="accent6">
                  <a:lumMod val="75000"/>
                </a:schemeClr>
              </a:solidFill>
            </a:endParaRPr>
          </a:p>
          <a:p>
            <a:pPr marL="0" indent="0">
              <a:buNone/>
            </a:pPr>
            <a:endParaRPr lang="es-CO" sz="2800" b="1" dirty="0"/>
          </a:p>
          <a:p>
            <a:pPr marL="0" indent="0">
              <a:buNone/>
            </a:pPr>
            <a:r>
              <a:rPr lang="es-CO" sz="2800" b="1" dirty="0"/>
              <a:t>Inicialización.</a:t>
            </a:r>
          </a:p>
          <a:p>
            <a:pPr marL="0" indent="0">
              <a:buNone/>
            </a:pPr>
            <a:r>
              <a:rPr lang="es-CO" sz="2800" dirty="0"/>
              <a:t>Después de haber declarado las variables, podemos inicializarlas, para eso </a:t>
            </a:r>
          </a:p>
          <a:p>
            <a:pPr marL="0" indent="0">
              <a:buNone/>
            </a:pPr>
            <a:r>
              <a:rPr lang="es-CO" sz="2800" dirty="0"/>
              <a:t>usamos el operador  =  lo cual permite definir cuál es el valor que va a tomar</a:t>
            </a:r>
          </a:p>
          <a:p>
            <a:pPr marL="0" indent="0">
              <a:buNone/>
            </a:pPr>
            <a:r>
              <a:rPr lang="es-CO" sz="2800" dirty="0"/>
              <a:t>o almacenar la variable.</a:t>
            </a:r>
            <a:endParaRPr lang="es-ES" sz="2800" dirty="0"/>
          </a:p>
          <a:p>
            <a:pPr marL="0" indent="0">
              <a:buNone/>
            </a:pPr>
            <a:endParaRPr lang="es-ES" sz="2800" dirty="0"/>
          </a:p>
          <a:p>
            <a:pPr marL="0" indent="0">
              <a:buNone/>
            </a:pPr>
            <a:r>
              <a:rPr lang="es-CO" sz="2800" dirty="0"/>
              <a:t> </a:t>
            </a:r>
            <a:endParaRPr lang="es-ES" sz="28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422016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7920880" cy="1143000"/>
          </a:xfrm>
        </p:spPr>
        <p:txBody>
          <a:bodyPr>
            <a:normAutofit/>
          </a:bodyPr>
          <a:lstStyle/>
          <a:p>
            <a:r>
              <a:rPr lang="es-CO" dirty="0"/>
              <a:t>Inicialización</a:t>
            </a:r>
            <a:endParaRPr lang="es-ES" dirty="0"/>
          </a:p>
        </p:txBody>
      </p:sp>
      <p:sp>
        <p:nvSpPr>
          <p:cNvPr id="3" name="2 Marcador de contenido"/>
          <p:cNvSpPr>
            <a:spLocks noGrp="1"/>
          </p:cNvSpPr>
          <p:nvPr>
            <p:ph idx="1"/>
          </p:nvPr>
        </p:nvSpPr>
        <p:spPr>
          <a:xfrm>
            <a:off x="323528" y="1268760"/>
            <a:ext cx="8352928" cy="5517232"/>
          </a:xfrm>
        </p:spPr>
        <p:txBody>
          <a:bodyPr>
            <a:normAutofit/>
          </a:bodyPr>
          <a:lstStyle/>
          <a:p>
            <a:pPr marL="0" indent="0">
              <a:buNone/>
            </a:pPr>
            <a:r>
              <a:rPr lang="es-CO" sz="1800" dirty="0"/>
              <a:t>Posibles valores que puede almacenar una variable dependiendo de su tipo.</a:t>
            </a:r>
            <a:endParaRPr lang="es-ES" sz="1800" dirty="0"/>
          </a:p>
          <a:p>
            <a:pPr marL="0" indent="0">
              <a:buNone/>
            </a:pPr>
            <a:endParaRPr lang="es-ES" sz="2000" dirty="0"/>
          </a:p>
          <a:p>
            <a:pPr marL="0" indent="0">
              <a:buNone/>
            </a:pPr>
            <a:r>
              <a:rPr lang="es-CO" sz="2000" dirty="0"/>
              <a:t> </a:t>
            </a:r>
            <a:endParaRPr lang="es-ES" sz="20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38536"/>
            <a:ext cx="8424936" cy="4699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7920880" cy="1143000"/>
          </a:xfrm>
        </p:spPr>
        <p:txBody>
          <a:bodyPr>
            <a:normAutofit/>
          </a:bodyPr>
          <a:lstStyle/>
          <a:p>
            <a:r>
              <a:rPr lang="es-CO" dirty="0"/>
              <a:t>Inicialización</a:t>
            </a:r>
            <a:endParaRPr lang="es-ES" dirty="0"/>
          </a:p>
        </p:txBody>
      </p:sp>
      <p:sp>
        <p:nvSpPr>
          <p:cNvPr id="3" name="2 Marcador de contenido"/>
          <p:cNvSpPr>
            <a:spLocks noGrp="1"/>
          </p:cNvSpPr>
          <p:nvPr>
            <p:ph idx="1"/>
          </p:nvPr>
        </p:nvSpPr>
        <p:spPr>
          <a:xfrm>
            <a:off x="323528" y="1268760"/>
            <a:ext cx="8352928" cy="5517232"/>
          </a:xfrm>
        </p:spPr>
        <p:txBody>
          <a:bodyPr>
            <a:normAutofit/>
          </a:bodyPr>
          <a:lstStyle/>
          <a:p>
            <a:pPr marL="0" indent="0">
              <a:buNone/>
            </a:pPr>
            <a:r>
              <a:rPr lang="es-CO" sz="2000" dirty="0"/>
              <a:t>Para las variables de tipo de dato </a:t>
            </a:r>
            <a:r>
              <a:rPr lang="es-CO" sz="2000" dirty="0" err="1"/>
              <a:t>char</a:t>
            </a:r>
            <a:r>
              <a:rPr lang="es-CO" sz="2000" dirty="0"/>
              <a:t>, como se mencionó, trabajan con datos Unicode de 16 bits, para saber los valores equivalentes se usa la tabla de códigos </a:t>
            </a:r>
            <a:r>
              <a:rPr lang="es-CO" sz="2000" dirty="0" err="1"/>
              <a:t>ascii</a:t>
            </a:r>
            <a:endParaRPr lang="es-ES" sz="2000" dirty="0"/>
          </a:p>
          <a:p>
            <a:pPr marL="0" indent="0">
              <a:buNone/>
            </a:pPr>
            <a:r>
              <a:rPr lang="es-CO" sz="2400" dirty="0"/>
              <a:t> </a:t>
            </a:r>
            <a:endParaRPr lang="es-ES" sz="24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7" name="Picture 2" descr="D:\videoTutoriales\2\codigo_ascii.gif"/>
          <p:cNvPicPr/>
          <p:nvPr/>
        </p:nvPicPr>
        <p:blipFill rotWithShape="1">
          <a:blip r:embed="rId2">
            <a:extLst>
              <a:ext uri="{28A0092B-C50C-407E-A947-70E740481C1C}">
                <a14:useLocalDpi xmlns:a14="http://schemas.microsoft.com/office/drawing/2010/main" val="0"/>
              </a:ext>
            </a:extLst>
          </a:blip>
          <a:srcRect l="1272" t="6967" r="1112" b="1811"/>
          <a:stretch/>
        </p:blipFill>
        <p:spPr bwMode="auto">
          <a:xfrm>
            <a:off x="467544" y="2420888"/>
            <a:ext cx="8352927" cy="3898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147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7920880" cy="1143000"/>
          </a:xfrm>
        </p:spPr>
        <p:txBody>
          <a:bodyPr>
            <a:normAutofit/>
          </a:bodyPr>
          <a:lstStyle/>
          <a:p>
            <a:r>
              <a:rPr lang="es-CO" dirty="0"/>
              <a:t>¿Que puede representar esto?</a:t>
            </a:r>
            <a:endParaRPr lang="es-ES"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Picture 2" descr="F:\GrabacionesCamtasia\proyectos\Videos\Curso Java\4. Variables y Tipos de Datos 1\jue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196752"/>
            <a:ext cx="8712968" cy="52149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7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7920880" cy="1143000"/>
          </a:xfrm>
        </p:spPr>
        <p:txBody>
          <a:bodyPr>
            <a:normAutofit/>
          </a:bodyPr>
          <a:lstStyle/>
          <a:p>
            <a:r>
              <a:rPr lang="es-ES" dirty="0"/>
              <a:t>Variables Finales (Constantes)</a:t>
            </a:r>
          </a:p>
        </p:txBody>
      </p:sp>
      <p:sp>
        <p:nvSpPr>
          <p:cNvPr id="3" name="2 Marcador de contenido"/>
          <p:cNvSpPr>
            <a:spLocks noGrp="1"/>
          </p:cNvSpPr>
          <p:nvPr>
            <p:ph idx="1"/>
          </p:nvPr>
        </p:nvSpPr>
        <p:spPr>
          <a:xfrm>
            <a:off x="107504" y="1268760"/>
            <a:ext cx="8568952" cy="5976664"/>
          </a:xfrm>
        </p:spPr>
        <p:txBody>
          <a:bodyPr>
            <a:normAutofit/>
          </a:bodyPr>
          <a:lstStyle/>
          <a:p>
            <a:pPr marL="0" indent="0">
              <a:buNone/>
            </a:pPr>
            <a:r>
              <a:rPr lang="es-ES" sz="1800" dirty="0"/>
              <a:t>Las constantes corresponden a datos que una vez inicializadas no pueden cambiar su valor, en java estas son definidas usando la palabra reservada “final” antes del tipo de dato y posteriormente el nombre de la constante (por convenciones este nombre debe ser en mayúscula)</a:t>
            </a:r>
            <a:endParaRPr lang="es-ES" sz="500" dirty="0"/>
          </a:p>
          <a:p>
            <a:endParaRPr lang="es-ES" sz="500" b="1" dirty="0"/>
          </a:p>
          <a:p>
            <a:endParaRPr lang="es-ES" sz="500" b="1" dirty="0"/>
          </a:p>
          <a:p>
            <a:r>
              <a:rPr lang="es-ES" sz="1800" b="1" dirty="0"/>
              <a:t>final &lt;</a:t>
            </a:r>
            <a:r>
              <a:rPr lang="es-ES" sz="1800" b="1" dirty="0" err="1"/>
              <a:t>tipoDato</a:t>
            </a:r>
            <a:r>
              <a:rPr lang="es-ES" sz="1800" b="1" dirty="0"/>
              <a:t>&gt; IDENTIFICADOR;</a:t>
            </a:r>
            <a:endParaRPr lang="es-ES" sz="1800" dirty="0"/>
          </a:p>
          <a:p>
            <a:r>
              <a:rPr lang="es-ES" sz="1800" b="1" dirty="0" err="1"/>
              <a:t>Ej</a:t>
            </a:r>
            <a:r>
              <a:rPr lang="es-ES" sz="1800" b="1" dirty="0"/>
              <a:t>:</a:t>
            </a:r>
            <a:r>
              <a:rPr lang="es-ES" sz="1800" dirty="0"/>
              <a:t> final </a:t>
            </a:r>
            <a:r>
              <a:rPr lang="es-ES" sz="1800" dirty="0" err="1"/>
              <a:t>double</a:t>
            </a:r>
            <a:r>
              <a:rPr lang="es-ES" sz="1800" dirty="0"/>
              <a:t> PI = 3.141516; </a:t>
            </a:r>
          </a:p>
          <a:p>
            <a:r>
              <a:rPr lang="es-ES" sz="1800" dirty="0"/>
              <a:t>final INT VALOR;</a:t>
            </a:r>
          </a:p>
          <a:p>
            <a:endParaRPr lang="es-ES" sz="1800" dirty="0"/>
          </a:p>
          <a:p>
            <a:pPr marL="0" indent="0">
              <a:buNone/>
            </a:pPr>
            <a:r>
              <a:rPr lang="es-ES" sz="1800" dirty="0"/>
              <a:t>Se debe tener en cuenta que las reglas para convenciones de variables aplican igual para las convenciones de constantes excepto por como ya se mencionó el nombre</a:t>
            </a:r>
          </a:p>
          <a:p>
            <a:pPr marL="0" indent="0">
              <a:buNone/>
            </a:pPr>
            <a:r>
              <a:rPr lang="es-ES" sz="1800" dirty="0"/>
              <a:t>de la constante que va en mayúsculas y si hay más de una palabra, estas serán separadas por guion bajo (final doublé PORCENTAJE_DESCUENTO).</a:t>
            </a:r>
          </a:p>
          <a:p>
            <a:pPr marL="0" indent="0">
              <a:buNone/>
            </a:pPr>
            <a:endParaRPr lang="es-ES" sz="2000" dirty="0"/>
          </a:p>
          <a:p>
            <a:pPr marL="0" indent="0">
              <a:buNone/>
            </a:pPr>
            <a:r>
              <a:rPr lang="es-CO" sz="2000" dirty="0"/>
              <a:t> </a:t>
            </a:r>
            <a:endParaRPr lang="es-ES" sz="20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5839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Conceptos Básicos</a:t>
            </a:r>
            <a:endParaRPr lang="es-ES" dirty="0"/>
          </a:p>
        </p:txBody>
      </p:sp>
      <p:sp>
        <p:nvSpPr>
          <p:cNvPr id="3" name="2 Marcador de contenido"/>
          <p:cNvSpPr>
            <a:spLocks noGrp="1"/>
          </p:cNvSpPr>
          <p:nvPr>
            <p:ph idx="1"/>
          </p:nvPr>
        </p:nvSpPr>
        <p:spPr>
          <a:xfrm>
            <a:off x="323528" y="1340768"/>
            <a:ext cx="8229600" cy="5184576"/>
          </a:xfrm>
        </p:spPr>
        <p:txBody>
          <a:bodyPr>
            <a:noAutofit/>
          </a:bodyPr>
          <a:lstStyle/>
          <a:p>
            <a:pPr marL="0" indent="0" algn="just">
              <a:buNone/>
            </a:pPr>
            <a:r>
              <a:rPr lang="es-ES" sz="1800" dirty="0"/>
              <a:t>Para el trabajo con Java, debemos conocer algunos conceptos básicos a tener en cuenta, entre ellas las convenciones de código.</a:t>
            </a:r>
            <a:endParaRPr lang="es-ES" sz="600" dirty="0"/>
          </a:p>
          <a:p>
            <a:pPr marL="0" indent="0">
              <a:buNone/>
            </a:pPr>
            <a:endParaRPr lang="es-ES" sz="600" dirty="0"/>
          </a:p>
          <a:p>
            <a:pPr marL="0" indent="0" algn="just">
              <a:buNone/>
            </a:pPr>
            <a:r>
              <a:rPr lang="es-ES" sz="1800" dirty="0"/>
              <a:t>Las convenciones permiten definir una serie de estándares para el trabajo con el lenguaje de programación, estas definen la forma como se debe programar, facilitando mucho más el entendimiento del código fuente y los lineamientos para la creación de aplicaciones. En el material de estudio de la plataforma se puede encontrar la guía de convenciones para el lenguaje de programación, también se puede consultar las siguientes direcciones:</a:t>
            </a:r>
          </a:p>
          <a:p>
            <a:pPr marL="0" indent="0">
              <a:buNone/>
            </a:pPr>
            <a:endParaRPr lang="es-ES" sz="1800" b="1" dirty="0"/>
          </a:p>
          <a:p>
            <a:pPr marL="0" indent="0">
              <a:buNone/>
            </a:pPr>
            <a:r>
              <a:rPr lang="es-ES" sz="1800" b="1" dirty="0"/>
              <a:t>Que son las convenciones:</a:t>
            </a:r>
          </a:p>
          <a:p>
            <a:pPr marL="0" indent="0">
              <a:buNone/>
            </a:pPr>
            <a:r>
              <a:rPr lang="es-ES" sz="1600" dirty="0"/>
              <a:t> </a:t>
            </a:r>
            <a:r>
              <a:rPr lang="es-ES" sz="1600" u="sng" dirty="0">
                <a:hlinkClick r:id="rId2"/>
              </a:rPr>
              <a:t>http://codejavu.blogspot.com/2014/04/que-son-las-convenciones-de-codigo.html</a:t>
            </a:r>
            <a:endParaRPr lang="es-ES" sz="1600" dirty="0"/>
          </a:p>
          <a:p>
            <a:pPr marL="0" indent="0">
              <a:buNone/>
            </a:pPr>
            <a:endParaRPr lang="es-ES" sz="1600" b="1" dirty="0"/>
          </a:p>
          <a:p>
            <a:pPr marL="0" indent="0">
              <a:buNone/>
            </a:pPr>
            <a:r>
              <a:rPr lang="es-ES" sz="1800" b="1" dirty="0"/>
              <a:t>Ej. Convenciones de código: </a:t>
            </a:r>
          </a:p>
          <a:p>
            <a:pPr marL="0" indent="0">
              <a:buNone/>
            </a:pPr>
            <a:r>
              <a:rPr lang="es-ES" sz="1600" u="sng" dirty="0">
                <a:hlinkClick r:id="rId3"/>
              </a:rPr>
              <a:t>http://codejavu.blogspot.com/2014/04/convenciones-de-codigo-en-java.html</a:t>
            </a:r>
            <a:endParaRPr lang="es-ES" sz="1600" dirty="0"/>
          </a:p>
          <a:p>
            <a:pPr marL="0" indent="0">
              <a:buNone/>
            </a:pPr>
            <a:r>
              <a:rPr lang="es-ES" sz="1800" dirty="0"/>
              <a:t> </a:t>
            </a:r>
          </a:p>
          <a:p>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8015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Palabras Reservadas.</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2 Marcador de contenido"/>
          <p:cNvSpPr txBox="1">
            <a:spLocks/>
          </p:cNvSpPr>
          <p:nvPr/>
        </p:nvSpPr>
        <p:spPr>
          <a:xfrm>
            <a:off x="107504" y="1236754"/>
            <a:ext cx="8784976" cy="1261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1800" dirty="0"/>
              <a:t>Java define una serie de palabras para la identificación de operaciones, métodos, clases y demás elementos, con el fin de que el compilador pueda entender los procesos que se están desarrollando.</a:t>
            </a:r>
          </a:p>
          <a:p>
            <a:pPr marL="0" indent="0">
              <a:buFont typeface="Arial" pitchFamily="34" charset="0"/>
              <a:buNone/>
            </a:pPr>
            <a:endParaRPr lang="es-ES" sz="2400" dirty="0"/>
          </a:p>
          <a:p>
            <a:pPr marL="0" indent="0">
              <a:buFont typeface="Arial" pitchFamily="34" charset="0"/>
              <a:buNone/>
            </a:pPr>
            <a:endParaRPr lang="es-ES" sz="2800" dirty="0"/>
          </a:p>
        </p:txBody>
      </p:sp>
      <p:pic>
        <p:nvPicPr>
          <p:cNvPr id="9"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6689" y="2457827"/>
            <a:ext cx="6411535" cy="3635469"/>
          </a:xfrm>
          <a:prstGeom prst="rect">
            <a:avLst/>
          </a:prstGeom>
          <a:ln>
            <a:noFill/>
          </a:ln>
          <a:effectLst>
            <a:outerShdw blurRad="292100" dist="139700" dir="2700000" algn="tl" rotWithShape="0">
              <a:srgbClr val="333333">
                <a:alpha val="65000"/>
              </a:srgbClr>
            </a:outerShdw>
          </a:effectLst>
        </p:spPr>
      </p:pic>
      <p:sp>
        <p:nvSpPr>
          <p:cNvPr id="7" name="6 Rectángulo"/>
          <p:cNvSpPr/>
          <p:nvPr/>
        </p:nvSpPr>
        <p:spPr>
          <a:xfrm>
            <a:off x="6804248" y="1988840"/>
            <a:ext cx="2088232" cy="3046988"/>
          </a:xfrm>
          <a:prstGeom prst="rect">
            <a:avLst/>
          </a:prstGeom>
        </p:spPr>
        <p:txBody>
          <a:bodyPr wrap="square">
            <a:spAutoFit/>
          </a:bodyPr>
          <a:lstStyle/>
          <a:p>
            <a:r>
              <a:rPr lang="es-ES" sz="1600" dirty="0">
                <a:latin typeface="Aparajita" pitchFamily="34" charset="0"/>
                <a:cs typeface="Aparajita" pitchFamily="34" charset="0"/>
              </a:rPr>
              <a:t>Las palabras reservadas no pueden ser usadas por el desarrollador para nombres de métodos, variables, clases entre otras, pues como se mencionó cada una tiene un objetivo dentro del </a:t>
            </a:r>
          </a:p>
          <a:p>
            <a:r>
              <a:rPr lang="es-ES" sz="1600" dirty="0">
                <a:latin typeface="Aparajita" pitchFamily="34" charset="0"/>
                <a:cs typeface="Aparajita" pitchFamily="34" charset="0"/>
              </a:rPr>
              <a:t>lenguaje.</a:t>
            </a:r>
          </a:p>
        </p:txBody>
      </p:sp>
    </p:spTree>
    <p:extLst>
      <p:ext uri="{BB962C8B-B14F-4D97-AF65-F5344CB8AC3E}">
        <p14:creationId xmlns:p14="http://schemas.microsoft.com/office/powerpoint/2010/main" val="178658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76266" y="2780928"/>
            <a:ext cx="7067734" cy="1944216"/>
          </a:xfrm>
        </p:spPr>
        <p:txBody>
          <a:bodyPr>
            <a:noAutofit/>
          </a:bodyPr>
          <a:lstStyle/>
          <a:p>
            <a:r>
              <a:rPr lang="es-ES" sz="6000" dirty="0"/>
              <a:t>Variables y Tipos de Datos</a:t>
            </a:r>
          </a:p>
        </p:txBody>
      </p:sp>
    </p:spTree>
    <p:extLst>
      <p:ext uri="{BB962C8B-B14F-4D97-AF65-F5344CB8AC3E}">
        <p14:creationId xmlns:p14="http://schemas.microsoft.com/office/powerpoint/2010/main" val="898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Variables en Java</a:t>
            </a:r>
          </a:p>
        </p:txBody>
      </p:sp>
      <p:sp>
        <p:nvSpPr>
          <p:cNvPr id="3" name="2 Marcador de contenido"/>
          <p:cNvSpPr>
            <a:spLocks noGrp="1"/>
          </p:cNvSpPr>
          <p:nvPr>
            <p:ph idx="1"/>
          </p:nvPr>
        </p:nvSpPr>
        <p:spPr>
          <a:xfrm>
            <a:off x="539552" y="1628800"/>
            <a:ext cx="8013576" cy="4237931"/>
          </a:xfrm>
        </p:spPr>
        <p:txBody>
          <a:bodyPr>
            <a:normAutofit/>
          </a:bodyPr>
          <a:lstStyle/>
          <a:p>
            <a:pPr marL="0" indent="0" algn="just">
              <a:buNone/>
            </a:pPr>
            <a:r>
              <a:rPr lang="es-ES" sz="2400" dirty="0"/>
              <a:t>Una variable es un contenedor que puede almacenar información y puede cambiar en el tiempo pues su contenido puede variar, básicamente se puede definir como un nombre que identifica una dirección de memoria.</a:t>
            </a:r>
          </a:p>
          <a:p>
            <a:pPr marL="0" indent="0">
              <a:buNone/>
            </a:pPr>
            <a:endParaRPr lang="es-ES" sz="2400" dirty="0"/>
          </a:p>
          <a:p>
            <a:pPr marL="0" indent="0">
              <a:buNone/>
            </a:pPr>
            <a:r>
              <a:rPr lang="es-ES" sz="2400" dirty="0"/>
              <a:t>Las variables en java se componen de un identificador y un tipo de dato que lo acompaña. </a:t>
            </a:r>
          </a:p>
          <a:p>
            <a:pPr marL="0" indent="0">
              <a:buNone/>
            </a:pPr>
            <a:endParaRPr lang="es-ES" sz="2400" dirty="0"/>
          </a:p>
          <a:p>
            <a:pPr marL="400050" lvl="1" indent="0">
              <a:buNone/>
            </a:pPr>
            <a:r>
              <a:rPr lang="es-ES" sz="2400" b="1" dirty="0"/>
              <a:t>&lt;</a:t>
            </a:r>
            <a:r>
              <a:rPr lang="es-ES" sz="2400" b="1" dirty="0" err="1"/>
              <a:t>TipoDato</a:t>
            </a:r>
            <a:r>
              <a:rPr lang="es-ES" sz="2400" b="1" dirty="0"/>
              <a:t>&gt; identificador;</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92790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Identificadores De Variables</a:t>
            </a:r>
          </a:p>
        </p:txBody>
      </p:sp>
      <p:sp>
        <p:nvSpPr>
          <p:cNvPr id="3" name="2 Marcador de contenido"/>
          <p:cNvSpPr>
            <a:spLocks noGrp="1"/>
          </p:cNvSpPr>
          <p:nvPr>
            <p:ph idx="1"/>
          </p:nvPr>
        </p:nvSpPr>
        <p:spPr>
          <a:xfrm>
            <a:off x="539552" y="1628800"/>
            <a:ext cx="8013576" cy="4237931"/>
          </a:xfrm>
        </p:spPr>
        <p:txBody>
          <a:bodyPr>
            <a:normAutofit/>
          </a:bodyPr>
          <a:lstStyle/>
          <a:p>
            <a:pPr marL="0" indent="0">
              <a:buNone/>
            </a:pPr>
            <a:r>
              <a:rPr lang="es-ES" sz="2400" dirty="0"/>
              <a:t>Representan la manera correcta de definir nombres de variables, para crear los identificadores se debe ajustar a la convención de código.</a:t>
            </a:r>
          </a:p>
          <a:p>
            <a:pPr marL="0" lvl="0" indent="0">
              <a:buNone/>
            </a:pPr>
            <a:endParaRPr lang="es-ES" sz="800" dirty="0"/>
          </a:p>
          <a:p>
            <a:pPr lvl="1" indent="-342900">
              <a:buFont typeface="Arial" pitchFamily="34" charset="0"/>
              <a:buChar char="•"/>
            </a:pPr>
            <a:r>
              <a:rPr lang="es-ES" sz="2400" dirty="0"/>
              <a:t>El primer carácter debe ser un carácter alfabético (a…z, A…Z) o $, _</a:t>
            </a:r>
          </a:p>
          <a:p>
            <a:pPr lvl="1" indent="-342900">
              <a:buFont typeface="Arial" pitchFamily="34" charset="0"/>
              <a:buChar char="•"/>
            </a:pPr>
            <a:r>
              <a:rPr lang="es-ES" sz="2400" dirty="0"/>
              <a:t>Después del primer carácter pueden ir caracteres alfanuméricos (a…z, A…Z) , (0…9)  o $, _</a:t>
            </a:r>
          </a:p>
          <a:p>
            <a:pPr lvl="1" indent="-342900">
              <a:buFont typeface="Arial" pitchFamily="34" charset="0"/>
              <a:buChar char="•"/>
            </a:pPr>
            <a:r>
              <a:rPr lang="es-ES" sz="2400" dirty="0"/>
              <a:t>Los identificadores no pueden ser palabras reservadas.</a:t>
            </a:r>
          </a:p>
          <a:p>
            <a:pPr lvl="1" indent="-342900">
              <a:buFont typeface="Arial" pitchFamily="34" charset="0"/>
              <a:buChar char="•"/>
            </a:pPr>
            <a:r>
              <a:rPr lang="es-ES" sz="2400" dirty="0"/>
              <a:t>Por convenciones, se recomienda que aplique la regla </a:t>
            </a:r>
            <a:r>
              <a:rPr lang="es-ES" sz="2400" dirty="0" err="1"/>
              <a:t>camelCase</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62229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55776" y="2636912"/>
            <a:ext cx="6588224" cy="1944216"/>
          </a:xfrm>
        </p:spPr>
        <p:txBody>
          <a:bodyPr>
            <a:noAutofit/>
          </a:bodyPr>
          <a:lstStyle/>
          <a:p>
            <a:r>
              <a:rPr lang="es-ES" sz="6000" dirty="0"/>
              <a:t>Tipos de Datos</a:t>
            </a:r>
          </a:p>
        </p:txBody>
      </p:sp>
    </p:spTree>
    <p:extLst>
      <p:ext uri="{BB962C8B-B14F-4D97-AF65-F5344CB8AC3E}">
        <p14:creationId xmlns:p14="http://schemas.microsoft.com/office/powerpoint/2010/main" val="231520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Tipos de Datos</a:t>
            </a:r>
          </a:p>
        </p:txBody>
      </p:sp>
      <p:sp>
        <p:nvSpPr>
          <p:cNvPr id="3" name="2 Marcador de contenido"/>
          <p:cNvSpPr>
            <a:spLocks noGrp="1"/>
          </p:cNvSpPr>
          <p:nvPr>
            <p:ph idx="1"/>
          </p:nvPr>
        </p:nvSpPr>
        <p:spPr>
          <a:xfrm>
            <a:off x="323528" y="1340768"/>
            <a:ext cx="8352928" cy="5688632"/>
          </a:xfrm>
        </p:spPr>
        <p:txBody>
          <a:bodyPr>
            <a:normAutofit fontScale="85000" lnSpcReduction="20000"/>
          </a:bodyPr>
          <a:lstStyle/>
          <a:p>
            <a:pPr marL="0" indent="0">
              <a:buNone/>
            </a:pPr>
            <a:r>
              <a:rPr lang="es-CO" sz="2800" dirty="0"/>
              <a:t>En java existen 2 categorías de tipos de datos, estos se conocen como tipos de datos primitivos y de referencia.</a:t>
            </a:r>
          </a:p>
          <a:p>
            <a:pPr marL="0" indent="0">
              <a:buNone/>
            </a:pPr>
            <a:endParaRPr lang="es-ES" sz="1100" dirty="0"/>
          </a:p>
          <a:p>
            <a:r>
              <a:rPr lang="es-CO" sz="2800" b="1" dirty="0"/>
              <a:t>Tipos de datos primitivos</a:t>
            </a:r>
            <a:r>
              <a:rPr lang="es-CO" sz="2800" dirty="0"/>
              <a:t>: se caracterizan por tener un único valor, estos son representados en la siguiente tabla.</a:t>
            </a:r>
          </a:p>
          <a:p>
            <a:r>
              <a:rPr lang="es-CO" sz="2800" b="1" dirty="0"/>
              <a:t>Datos tipo referencia</a:t>
            </a:r>
            <a:r>
              <a:rPr lang="es-CO" sz="2800" dirty="0"/>
              <a:t>: Son variables correspondientes a los arreglos, clases e interfaces. Se crean con la instrucción new y serán estudiados durante el desarrollo del curso. </a:t>
            </a:r>
          </a:p>
          <a:p>
            <a:pPr marL="0" indent="0">
              <a:buNone/>
            </a:pPr>
            <a:endParaRPr lang="es-ES" sz="2800" dirty="0"/>
          </a:p>
          <a:p>
            <a:pPr marL="0" indent="0">
              <a:buNone/>
            </a:pPr>
            <a:r>
              <a:rPr lang="es-ES" sz="2800" dirty="0"/>
              <a:t>Las variables son valores que se pueden cambiar y corresponden a nombres que representan un valor de cierto tipo (</a:t>
            </a:r>
            <a:r>
              <a:rPr lang="es-ES" sz="2800" dirty="0" err="1"/>
              <a:t>int</a:t>
            </a:r>
            <a:r>
              <a:rPr lang="es-ES" sz="2800" dirty="0"/>
              <a:t>, </a:t>
            </a:r>
            <a:r>
              <a:rPr lang="es-ES" sz="2800" dirty="0" err="1"/>
              <a:t>char</a:t>
            </a:r>
            <a:r>
              <a:rPr lang="es-ES" sz="2800" dirty="0"/>
              <a:t>, </a:t>
            </a:r>
            <a:r>
              <a:rPr lang="es-ES" sz="2800" dirty="0" err="1"/>
              <a:t>float</a:t>
            </a:r>
            <a:r>
              <a:rPr lang="es-ES" sz="2800" dirty="0"/>
              <a:t>, </a:t>
            </a:r>
            <a:r>
              <a:rPr lang="es-ES" sz="2800" dirty="0" err="1"/>
              <a:t>double</a:t>
            </a:r>
            <a:r>
              <a:rPr lang="es-ES" sz="2800" dirty="0"/>
              <a:t>, entre otros). El valor asociado al nombre puede variar.</a:t>
            </a:r>
          </a:p>
          <a:p>
            <a:pPr marL="0" indent="0">
              <a:buNone/>
            </a:pPr>
            <a:endParaRPr lang="es-ES" sz="2800" dirty="0"/>
          </a:p>
          <a:p>
            <a:pPr marL="0" indent="0">
              <a:buNone/>
            </a:pPr>
            <a:r>
              <a:rPr lang="es-ES" sz="2800" dirty="0"/>
              <a:t>Las variables corresponden a localidades de memoria dónde se </a:t>
            </a:r>
          </a:p>
          <a:p>
            <a:pPr marL="0" indent="0">
              <a:buNone/>
            </a:pPr>
            <a:r>
              <a:rPr lang="es-ES" sz="2800" dirty="0"/>
              <a:t>almacenarán los valores dados. </a:t>
            </a:r>
          </a:p>
          <a:p>
            <a:endParaRPr lang="es-ES" sz="2800" dirty="0"/>
          </a:p>
          <a:p>
            <a:pPr marL="0" indent="0">
              <a:buNone/>
            </a:pPr>
            <a:r>
              <a:rPr lang="es-CO" sz="2800" dirty="0"/>
              <a:t> </a:t>
            </a:r>
            <a:endParaRPr lang="es-ES" sz="28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0333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Tipos de Datos Primitivos</a:t>
            </a:r>
          </a:p>
        </p:txBody>
      </p:sp>
      <p:sp>
        <p:nvSpPr>
          <p:cNvPr id="3" name="2 Marcador de contenido"/>
          <p:cNvSpPr>
            <a:spLocks noGrp="1"/>
          </p:cNvSpPr>
          <p:nvPr>
            <p:ph idx="1"/>
          </p:nvPr>
        </p:nvSpPr>
        <p:spPr>
          <a:xfrm>
            <a:off x="251520" y="1304255"/>
            <a:ext cx="8352928" cy="4608512"/>
          </a:xfrm>
        </p:spPr>
        <p:txBody>
          <a:bodyPr>
            <a:normAutofit/>
          </a:bodyPr>
          <a:lstStyle/>
          <a:p>
            <a:pPr marL="0" indent="0">
              <a:buNone/>
            </a:pPr>
            <a:r>
              <a:rPr lang="es-CO" sz="2000" dirty="0"/>
              <a:t>Los tipos de datos tienen un tamaño definido por un rango basado en el número de bytes que le corresponde, estos bytes definen el espacio en memoria que ocupan al ser utilizados.</a:t>
            </a:r>
            <a:endParaRPr lang="es-ES" sz="2000" dirty="0"/>
          </a:p>
          <a:p>
            <a:endParaRPr lang="es-ES" sz="2400" dirty="0"/>
          </a:p>
          <a:p>
            <a:pPr marL="0" indent="0">
              <a:buNone/>
            </a:pPr>
            <a:r>
              <a:rPr lang="es-CO" sz="2400" dirty="0"/>
              <a:t> </a:t>
            </a:r>
            <a:endParaRPr lang="es-ES" sz="24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20" y="2302189"/>
            <a:ext cx="8644026" cy="37992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6855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928</Words>
  <Application>Microsoft Office PowerPoint</Application>
  <PresentationFormat>Presentación en pantalla (4:3)</PresentationFormat>
  <Paragraphs>92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Aparajita</vt:lpstr>
      <vt:lpstr>Arial</vt:lpstr>
      <vt:lpstr>Bell MT</vt:lpstr>
      <vt:lpstr>Calibri</vt:lpstr>
      <vt:lpstr>Tema de Office</vt:lpstr>
      <vt:lpstr>Conceptos Básicos, Variables y Tipos de Datos</vt:lpstr>
      <vt:lpstr>Conceptos Básicos</vt:lpstr>
      <vt:lpstr>Palabras Reservadas.</vt:lpstr>
      <vt:lpstr>Variables y Tipos de Datos</vt:lpstr>
      <vt:lpstr>Variables en Java</vt:lpstr>
      <vt:lpstr>Identificadores De Variables</vt:lpstr>
      <vt:lpstr>Tipos de Datos</vt:lpstr>
      <vt:lpstr>Tipos de Datos</vt:lpstr>
      <vt:lpstr>Tipos de Datos Primitivos</vt:lpstr>
      <vt:lpstr>Declaración e Inicialización</vt:lpstr>
      <vt:lpstr>Inicialización</vt:lpstr>
      <vt:lpstr>Inicialización</vt:lpstr>
      <vt:lpstr>¿Que puede representar esto?</vt:lpstr>
      <vt:lpstr>Variables Finales (Constantes)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cristian david henao hoyos</cp:lastModifiedBy>
  <cp:revision>22</cp:revision>
  <dcterms:created xsi:type="dcterms:W3CDTF">2015-04-05T19:15:56Z</dcterms:created>
  <dcterms:modified xsi:type="dcterms:W3CDTF">2021-07-27T12:52:36Z</dcterms:modified>
</cp:coreProperties>
</file>