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66" r:id="rId4"/>
    <p:sldId id="271" r:id="rId5"/>
    <p:sldId id="267" r:id="rId6"/>
    <p:sldId id="268" r:id="rId7"/>
    <p:sldId id="286" r:id="rId8"/>
    <p:sldId id="270" r:id="rId9"/>
    <p:sldId id="269" r:id="rId10"/>
    <p:sldId id="272" r:id="rId11"/>
    <p:sldId id="273" r:id="rId12"/>
    <p:sldId id="274" r:id="rId13"/>
    <p:sldId id="275" r:id="rId14"/>
    <p:sldId id="276" r:id="rId15"/>
    <p:sldId id="277" r:id="rId16"/>
    <p:sldId id="278" r:id="rId17"/>
    <p:sldId id="279" r:id="rId18"/>
    <p:sldId id="280" r:id="rId19"/>
    <p:sldId id="281" r:id="rId20"/>
    <p:sldId id="282" r:id="rId21"/>
    <p:sldId id="284" r:id="rId22"/>
    <p:sldId id="285"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276" y="-4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42" y="0"/>
            <a:ext cx="9154142" cy="6858000"/>
          </a:xfrm>
          <a:prstGeom prst="rect">
            <a:avLst/>
          </a:prstGeom>
        </p:spPr>
      </p:pic>
      <p:sp>
        <p:nvSpPr>
          <p:cNvPr id="2" name="1 Título"/>
          <p:cNvSpPr>
            <a:spLocks noGrp="1"/>
          </p:cNvSpPr>
          <p:nvPr>
            <p:ph type="ctrTitle"/>
          </p:nvPr>
        </p:nvSpPr>
        <p:spPr>
          <a:xfrm>
            <a:off x="2915815" y="2708920"/>
            <a:ext cx="6186195" cy="864096"/>
          </a:xfrm>
        </p:spPr>
        <p:txBody>
          <a:bodyPr/>
          <a:lstStyle/>
          <a:p>
            <a:r>
              <a:rPr lang="es-ES" dirty="0"/>
              <a:t>Haga clic para modificar el estilo de título del patrón</a:t>
            </a:r>
          </a:p>
        </p:txBody>
      </p:sp>
      <p:sp>
        <p:nvSpPr>
          <p:cNvPr id="3" name="2 Subtítulo"/>
          <p:cNvSpPr>
            <a:spLocks noGrp="1"/>
          </p:cNvSpPr>
          <p:nvPr>
            <p:ph type="subTitle" idx="1"/>
          </p:nvPr>
        </p:nvSpPr>
        <p:spPr>
          <a:xfrm>
            <a:off x="3131840" y="3789040"/>
            <a:ext cx="5832648" cy="936104"/>
          </a:xfrm>
        </p:spPr>
        <p:txBody>
          <a:bodyPr/>
          <a:lstStyle>
            <a:lvl1pPr marL="0" indent="0" algn="ctr">
              <a:buNone/>
              <a:defRPr>
                <a:solidFill>
                  <a:schemeClr val="bg1"/>
                </a:solidFill>
                <a:latin typeface="Bell MT" pitchFamily="18" charset="0"/>
                <a:cs typeface="Aparajit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p>
        </p:txBody>
      </p:sp>
      <p:sp>
        <p:nvSpPr>
          <p:cNvPr id="4" name="3 Marcador de fecha"/>
          <p:cNvSpPr>
            <a:spLocks noGrp="1"/>
          </p:cNvSpPr>
          <p:nvPr>
            <p:ph type="dt" sz="half" idx="10"/>
          </p:nvPr>
        </p:nvSpPr>
        <p:spPr/>
        <p:txBody>
          <a:bodyPr/>
          <a:lstStyle/>
          <a:p>
            <a:fld id="{886EFF7D-922A-491D-8465-B5D9F2D65715}" type="datetimeFigureOut">
              <a:rPr lang="es-ES" smtClean="0"/>
              <a:t>26/07/2021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63380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86EFF7D-922A-491D-8465-B5D9F2D65715}" type="datetimeFigureOut">
              <a:rPr lang="es-ES" smtClean="0"/>
              <a:t>26/07/2021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280636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86EFF7D-922A-491D-8465-B5D9F2D65715}" type="datetimeFigureOut">
              <a:rPr lang="es-ES" smtClean="0"/>
              <a:t>26/07/2021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68948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a:t>Haga clic para modificar el estilo de título del patrón</a:t>
            </a:r>
          </a:p>
        </p:txBody>
      </p:sp>
      <p:sp>
        <p:nvSpPr>
          <p:cNvPr id="3" name="2 Marcador de contenido"/>
          <p:cNvSpPr>
            <a:spLocks noGrp="1"/>
          </p:cNvSpPr>
          <p:nvPr>
            <p:ph idx="1"/>
          </p:nvPr>
        </p:nvSpPr>
        <p:spPr/>
        <p:txBody>
          <a:bodyPr>
            <a:normAutofit/>
          </a:bodyPr>
          <a:lstStyle>
            <a:lvl1pPr>
              <a:defRPr sz="3200">
                <a:latin typeface="Aparajita" pitchFamily="34" charset="0"/>
                <a:cs typeface="Aparajita" pitchFamily="34" charset="0"/>
              </a:defRPr>
            </a:lvl1pPr>
            <a:lvl2pPr>
              <a:defRPr sz="3200">
                <a:latin typeface="Aparajita" pitchFamily="34" charset="0"/>
                <a:cs typeface="Aparajita" pitchFamily="34" charset="0"/>
              </a:defRPr>
            </a:lvl2pPr>
            <a:lvl3pPr>
              <a:defRPr sz="3200">
                <a:latin typeface="Aparajita" pitchFamily="34" charset="0"/>
                <a:cs typeface="Aparajita" pitchFamily="34" charset="0"/>
              </a:defRPr>
            </a:lvl3pPr>
            <a:lvl4pPr>
              <a:defRPr sz="3200">
                <a:latin typeface="Aparajita" pitchFamily="34" charset="0"/>
                <a:cs typeface="Aparajita" pitchFamily="34" charset="0"/>
              </a:defRPr>
            </a:lvl4pPr>
            <a:lvl5pPr>
              <a:defRPr sz="3200">
                <a:latin typeface="Aparajita" pitchFamily="34" charset="0"/>
                <a:cs typeface="Aparajita" pitchFamily="34" charset="0"/>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3 Marcador de fecha"/>
          <p:cNvSpPr>
            <a:spLocks noGrp="1"/>
          </p:cNvSpPr>
          <p:nvPr>
            <p:ph type="dt" sz="half" idx="10"/>
          </p:nvPr>
        </p:nvSpPr>
        <p:spPr/>
        <p:txBody>
          <a:bodyPr/>
          <a:lstStyle/>
          <a:p>
            <a:fld id="{886EFF7D-922A-491D-8465-B5D9F2D65715}" type="datetimeFigureOut">
              <a:rPr lang="es-ES" smtClean="0"/>
              <a:t>26/07/2021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28724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86EFF7D-922A-491D-8465-B5D9F2D65715}" type="datetimeFigureOut">
              <a:rPr lang="es-ES" smtClean="0"/>
              <a:t>26/07/2021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51892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886EFF7D-922A-491D-8465-B5D9F2D65715}" type="datetimeFigureOut">
              <a:rPr lang="es-ES" smtClean="0"/>
              <a:t>26/07/2021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48952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886EFF7D-922A-491D-8465-B5D9F2D65715}" type="datetimeFigureOut">
              <a:rPr lang="es-ES" smtClean="0"/>
              <a:t>26/07/2021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59561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886EFF7D-922A-491D-8465-B5D9F2D65715}" type="datetimeFigureOut">
              <a:rPr lang="es-ES" smtClean="0"/>
              <a:t>26/07/2021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1335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86EFF7D-922A-491D-8465-B5D9F2D65715}" type="datetimeFigureOut">
              <a:rPr lang="es-ES" smtClean="0"/>
              <a:t>26/07/2021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7626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26/07/2021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406547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26/07/2021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81514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331640" y="-27384"/>
            <a:ext cx="7355160" cy="1143000"/>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323528" y="1340768"/>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EFF7D-922A-491D-8465-B5D9F2D65715}" type="datetimeFigureOut">
              <a:rPr lang="es-ES" smtClean="0"/>
              <a:t>26/07/2021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0658B-5E04-4234-BFFB-7A4892A6B3B5}" type="slidenum">
              <a:rPr lang="es-ES" smtClean="0"/>
              <a:t>‹Nº›</a:t>
            </a:fld>
            <a:endParaRPr lang="es-ES"/>
          </a:p>
        </p:txBody>
      </p:sp>
    </p:spTree>
    <p:extLst>
      <p:ext uri="{BB962C8B-B14F-4D97-AF65-F5344CB8AC3E}">
        <p14:creationId xmlns:p14="http://schemas.microsoft.com/office/powerpoint/2010/main" val="395242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latin typeface="Bell MT"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27056" y="2708920"/>
            <a:ext cx="7715807" cy="2016224"/>
          </a:xfrm>
        </p:spPr>
        <p:txBody>
          <a:bodyPr>
            <a:noAutofit/>
          </a:bodyPr>
          <a:lstStyle/>
          <a:p>
            <a:r>
              <a:rPr lang="es-ES" sz="6000" dirty="0"/>
              <a:t>Entrada y Salida de Datos</a:t>
            </a:r>
          </a:p>
        </p:txBody>
      </p:sp>
    </p:spTree>
    <p:extLst>
      <p:ext uri="{BB962C8B-B14F-4D97-AF65-F5344CB8AC3E}">
        <p14:creationId xmlns:p14="http://schemas.microsoft.com/office/powerpoint/2010/main" val="106549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27056" y="2708920"/>
            <a:ext cx="7715807" cy="2016224"/>
          </a:xfrm>
        </p:spPr>
        <p:txBody>
          <a:bodyPr>
            <a:noAutofit/>
          </a:bodyPr>
          <a:lstStyle/>
          <a:p>
            <a:r>
              <a:rPr lang="es-CO" sz="6000" dirty="0" err="1"/>
              <a:t>DataInputStream</a:t>
            </a:r>
            <a:r>
              <a:rPr lang="es-CO" sz="6000" dirty="0"/>
              <a:t> </a:t>
            </a:r>
            <a:endParaRPr lang="es-ES" sz="6000" dirty="0"/>
          </a:p>
        </p:txBody>
      </p:sp>
    </p:spTree>
    <p:extLst>
      <p:ext uri="{BB962C8B-B14F-4D97-AF65-F5344CB8AC3E}">
        <p14:creationId xmlns:p14="http://schemas.microsoft.com/office/powerpoint/2010/main" val="45286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err="1"/>
              <a:t>DataInputStream</a:t>
            </a:r>
            <a:endParaRPr lang="es-ES" dirty="0"/>
          </a:p>
        </p:txBody>
      </p:sp>
      <p:sp>
        <p:nvSpPr>
          <p:cNvPr id="3" name="2 Marcador de contenido"/>
          <p:cNvSpPr>
            <a:spLocks noGrp="1"/>
          </p:cNvSpPr>
          <p:nvPr>
            <p:ph idx="1"/>
          </p:nvPr>
        </p:nvSpPr>
        <p:spPr>
          <a:xfrm>
            <a:off x="323528" y="1268760"/>
            <a:ext cx="8136904" cy="5582248"/>
          </a:xfrm>
        </p:spPr>
        <p:txBody>
          <a:bodyPr>
            <a:normAutofit fontScale="70000" lnSpcReduction="20000"/>
          </a:bodyPr>
          <a:lstStyle/>
          <a:p>
            <a:pPr marL="0" indent="0">
              <a:buNone/>
            </a:pPr>
            <a:r>
              <a:rPr lang="es-CO" sz="2800" dirty="0"/>
              <a:t>Clase para crear un </a:t>
            </a:r>
            <a:r>
              <a:rPr lang="es-CO" sz="2800" dirty="0" err="1"/>
              <a:t>stream</a:t>
            </a:r>
            <a:r>
              <a:rPr lang="es-CO" sz="2800" dirty="0"/>
              <a:t> de entrada. Está definida por el paquete </a:t>
            </a:r>
            <a:r>
              <a:rPr lang="es-CO" sz="2800" b="1" dirty="0" err="1">
                <a:solidFill>
                  <a:schemeClr val="accent6">
                    <a:lumMod val="75000"/>
                  </a:schemeClr>
                </a:solidFill>
              </a:rPr>
              <a:t>io</a:t>
            </a:r>
            <a:r>
              <a:rPr lang="es-CO" sz="2800" dirty="0">
                <a:solidFill>
                  <a:schemeClr val="accent6">
                    <a:lumMod val="75000"/>
                  </a:schemeClr>
                </a:solidFill>
              </a:rPr>
              <a:t> </a:t>
            </a:r>
            <a:r>
              <a:rPr lang="es-CO" sz="2800" dirty="0"/>
              <a:t>es empleada también para generar objetos que permitan la entrada de datos, además, tiene métodos asociados que admiten la lectura o entrada de datos por teclado, como </a:t>
            </a:r>
            <a:r>
              <a:rPr lang="es-CO" sz="2800" b="1" dirty="0" err="1">
                <a:solidFill>
                  <a:schemeClr val="accent6">
                    <a:lumMod val="75000"/>
                  </a:schemeClr>
                </a:solidFill>
              </a:rPr>
              <a:t>readLine</a:t>
            </a:r>
            <a:r>
              <a:rPr lang="es-CO" sz="2800" b="1" dirty="0">
                <a:solidFill>
                  <a:schemeClr val="accent6">
                    <a:lumMod val="75000"/>
                  </a:schemeClr>
                </a:solidFill>
              </a:rPr>
              <a:t>(). </a:t>
            </a:r>
            <a:endParaRPr lang="es-ES" sz="2800" b="1" dirty="0">
              <a:solidFill>
                <a:schemeClr val="accent6">
                  <a:lumMod val="75000"/>
                </a:schemeClr>
              </a:solidFill>
            </a:endParaRPr>
          </a:p>
          <a:p>
            <a:pPr marL="0" indent="0">
              <a:buNone/>
            </a:pPr>
            <a:r>
              <a:rPr lang="es-CO" sz="2800" dirty="0"/>
              <a:t> </a:t>
            </a:r>
            <a:endParaRPr lang="es-ES" sz="2800" dirty="0"/>
          </a:p>
          <a:p>
            <a:pPr marL="0" indent="0">
              <a:buNone/>
            </a:pPr>
            <a:r>
              <a:rPr lang="es-CO" sz="2800" dirty="0"/>
              <a:t>Se define el objeto entrada que permite leer datos de tipo cadena o texto. </a:t>
            </a:r>
            <a:endParaRPr lang="es-ES" sz="2800" dirty="0"/>
          </a:p>
          <a:p>
            <a:pPr marL="0" indent="0">
              <a:buNone/>
            </a:pPr>
            <a:r>
              <a:rPr lang="es-CO" sz="2800" b="1" dirty="0" err="1">
                <a:solidFill>
                  <a:schemeClr val="accent6">
                    <a:lumMod val="75000"/>
                  </a:schemeClr>
                </a:solidFill>
              </a:rPr>
              <a:t>DataInputStream</a:t>
            </a:r>
            <a:r>
              <a:rPr lang="es-CO" sz="2800" b="1" dirty="0">
                <a:solidFill>
                  <a:schemeClr val="accent6">
                    <a:lumMod val="75000"/>
                  </a:schemeClr>
                </a:solidFill>
              </a:rPr>
              <a:t> entrada = new </a:t>
            </a:r>
            <a:r>
              <a:rPr lang="es-CO" sz="2800" b="1" dirty="0" err="1">
                <a:solidFill>
                  <a:schemeClr val="accent6">
                    <a:lumMod val="75000"/>
                  </a:schemeClr>
                </a:solidFill>
              </a:rPr>
              <a:t>DataInputStream</a:t>
            </a:r>
            <a:r>
              <a:rPr lang="es-CO" sz="2800" b="1" dirty="0">
                <a:solidFill>
                  <a:schemeClr val="accent6">
                    <a:lumMod val="75000"/>
                  </a:schemeClr>
                </a:solidFill>
              </a:rPr>
              <a:t>(System.in); </a:t>
            </a:r>
            <a:r>
              <a:rPr lang="es-CO" sz="2800" dirty="0"/>
              <a:t>y el proceso es igual al de los ejercicios anteriores.</a:t>
            </a:r>
            <a:endParaRPr lang="es-ES" sz="2800" dirty="0"/>
          </a:p>
          <a:p>
            <a:pPr marL="0" indent="0">
              <a:buNone/>
            </a:pPr>
            <a:endParaRPr lang="es-CO" sz="2800" dirty="0"/>
          </a:p>
          <a:p>
            <a:pPr marL="0" indent="0">
              <a:buNone/>
            </a:pPr>
            <a:r>
              <a:rPr lang="es-CO" sz="2800" dirty="0"/>
              <a:t>En el siguiente ejemplo se realiza el mismo algoritmo para pedir el nombre de una persona pero usando </a:t>
            </a:r>
            <a:r>
              <a:rPr lang="es-CO" sz="2800" b="1" dirty="0" err="1">
                <a:solidFill>
                  <a:schemeClr val="accent6">
                    <a:lumMod val="75000"/>
                  </a:schemeClr>
                </a:solidFill>
              </a:rPr>
              <a:t>DataInputStream</a:t>
            </a:r>
            <a:r>
              <a:rPr lang="es-CO" sz="2800" dirty="0"/>
              <a:t>, note que en la línea 1 y 2</a:t>
            </a:r>
          </a:p>
          <a:p>
            <a:pPr marL="0" indent="0">
              <a:buNone/>
            </a:pPr>
            <a:r>
              <a:rPr lang="es-CO" sz="2800" dirty="0"/>
              <a:t>solo se realizan 2 </a:t>
            </a:r>
            <a:r>
              <a:rPr lang="es-CO" sz="2800" b="1" dirty="0" err="1">
                <a:solidFill>
                  <a:schemeClr val="accent6">
                    <a:lumMod val="75000"/>
                  </a:schemeClr>
                </a:solidFill>
              </a:rPr>
              <a:t>import</a:t>
            </a:r>
            <a:r>
              <a:rPr lang="es-CO" sz="2800" dirty="0"/>
              <a:t>, así como la diferencia en la línea 19 con </a:t>
            </a:r>
          </a:p>
          <a:p>
            <a:pPr marL="0" indent="0">
              <a:buNone/>
            </a:pPr>
            <a:r>
              <a:rPr lang="es-CO" sz="2800" dirty="0"/>
              <a:t>respecto al anterior.</a:t>
            </a:r>
            <a:endParaRPr lang="es-ES" sz="2800" dirty="0"/>
          </a:p>
          <a:p>
            <a:pPr marL="0" indent="0">
              <a:buNone/>
            </a:pPr>
            <a:br>
              <a:rPr lang="es-ES" sz="2400" dirty="0"/>
            </a:b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68671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err="1"/>
              <a:t>DataInputStream</a:t>
            </a:r>
            <a:endParaRPr lang="es-ES"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7 Imagen"/>
          <p:cNvPicPr/>
          <p:nvPr/>
        </p:nvPicPr>
        <p:blipFill>
          <a:blip r:embed="rId2"/>
          <a:stretch>
            <a:fillRect/>
          </a:stretch>
        </p:blipFill>
        <p:spPr>
          <a:xfrm>
            <a:off x="176669" y="1288732"/>
            <a:ext cx="8790661" cy="5092596"/>
          </a:xfrm>
          <a:prstGeom prst="rect">
            <a:avLst/>
          </a:prstGeom>
          <a:ln>
            <a:noFill/>
          </a:ln>
          <a:effectLst>
            <a:outerShdw blurRad="292100" dist="139700" dir="2700000" algn="tl" rotWithShape="0">
              <a:srgbClr val="333333">
                <a:alpha val="65000"/>
              </a:srgbClr>
            </a:outerShdw>
          </a:effectLst>
        </p:spPr>
      </p:pic>
      <p:sp>
        <p:nvSpPr>
          <p:cNvPr id="9" name="8 Flecha derecha"/>
          <p:cNvSpPr/>
          <p:nvPr/>
        </p:nvSpPr>
        <p:spPr>
          <a:xfrm rot="2907602" flipH="1">
            <a:off x="6878302" y="2357956"/>
            <a:ext cx="1312274" cy="29679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05554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err="1"/>
              <a:t>DataInputStream</a:t>
            </a:r>
            <a:endParaRPr lang="es-ES" dirty="0"/>
          </a:p>
        </p:txBody>
      </p:sp>
      <p:sp>
        <p:nvSpPr>
          <p:cNvPr id="3" name="2 Marcador de contenido"/>
          <p:cNvSpPr>
            <a:spLocks noGrp="1"/>
          </p:cNvSpPr>
          <p:nvPr>
            <p:ph idx="1"/>
          </p:nvPr>
        </p:nvSpPr>
        <p:spPr>
          <a:xfrm>
            <a:off x="467544" y="1556792"/>
            <a:ext cx="7920880" cy="5294216"/>
          </a:xfrm>
        </p:spPr>
        <p:txBody>
          <a:bodyPr>
            <a:normAutofit fontScale="92500" lnSpcReduction="20000"/>
          </a:bodyPr>
          <a:lstStyle/>
          <a:p>
            <a:pPr marL="0" indent="0">
              <a:buNone/>
            </a:pPr>
            <a:r>
              <a:rPr lang="es-CO" sz="2400" dirty="0"/>
              <a:t>Analice también como en la línea 24 el método </a:t>
            </a:r>
            <a:r>
              <a:rPr lang="es-CO" sz="2400" b="1" dirty="0" err="1">
                <a:solidFill>
                  <a:schemeClr val="accent6">
                    <a:lumMod val="75000"/>
                  </a:schemeClr>
                </a:solidFill>
              </a:rPr>
              <a:t>readLine</a:t>
            </a:r>
            <a:r>
              <a:rPr lang="es-CO" sz="2400" b="1" dirty="0">
                <a:solidFill>
                  <a:schemeClr val="accent6">
                    <a:lumMod val="75000"/>
                  </a:schemeClr>
                </a:solidFill>
              </a:rPr>
              <a:t>() </a:t>
            </a:r>
            <a:r>
              <a:rPr lang="es-CO" sz="2400" dirty="0"/>
              <a:t>se encuentra tachado </a:t>
            </a:r>
            <a:r>
              <a:rPr lang="es-CO" sz="2400" b="1" dirty="0">
                <a:solidFill>
                  <a:schemeClr val="accent6">
                    <a:lumMod val="75000"/>
                  </a:schemeClr>
                </a:solidFill>
              </a:rPr>
              <a:t>(</a:t>
            </a:r>
            <a:r>
              <a:rPr lang="es-CO" sz="2400" b="1" strike="sngStrike" dirty="0" err="1">
                <a:solidFill>
                  <a:schemeClr val="accent6">
                    <a:lumMod val="75000"/>
                  </a:schemeClr>
                </a:solidFill>
              </a:rPr>
              <a:t>readLine</a:t>
            </a:r>
            <a:r>
              <a:rPr lang="es-CO" sz="2400" b="1" strike="sngStrike" dirty="0">
                <a:solidFill>
                  <a:schemeClr val="accent6">
                    <a:lumMod val="75000"/>
                  </a:schemeClr>
                </a:solidFill>
              </a:rPr>
              <a:t>()</a:t>
            </a:r>
            <a:r>
              <a:rPr lang="es-CO" sz="2400" b="1" dirty="0">
                <a:solidFill>
                  <a:schemeClr val="accent6">
                    <a:lumMod val="75000"/>
                  </a:schemeClr>
                </a:solidFill>
              </a:rPr>
              <a:t>) </a:t>
            </a:r>
            <a:r>
              <a:rPr lang="es-CO" sz="2400" dirty="0"/>
              <a:t>esto significa que el método se encuentra “</a:t>
            </a:r>
            <a:r>
              <a:rPr lang="es-CO" sz="2400" b="1" dirty="0" err="1">
                <a:solidFill>
                  <a:schemeClr val="accent6">
                    <a:lumMod val="75000"/>
                  </a:schemeClr>
                </a:solidFill>
              </a:rPr>
              <a:t>deprecated</a:t>
            </a:r>
            <a:r>
              <a:rPr lang="es-CO" sz="2400" dirty="0"/>
              <a:t>” (obsoleto) es decir, a medida que java avanza, algunos métodos o funciones de las librerías dejan de ser importantes en las versiones posteriores, pues nacen nuevas formas de hacer el mismo proceso que el, por lo tanto, el método </a:t>
            </a:r>
            <a:r>
              <a:rPr lang="es-CO" sz="2400" b="1" dirty="0" err="1">
                <a:solidFill>
                  <a:schemeClr val="accent6">
                    <a:lumMod val="75000"/>
                  </a:schemeClr>
                </a:solidFill>
              </a:rPr>
              <a:t>readLine</a:t>
            </a:r>
            <a:r>
              <a:rPr lang="es-CO" sz="2400" b="1" dirty="0">
                <a:solidFill>
                  <a:schemeClr val="accent6">
                    <a:lumMod val="75000"/>
                  </a:schemeClr>
                </a:solidFill>
              </a:rPr>
              <a:t>()</a:t>
            </a:r>
            <a:r>
              <a:rPr lang="es-CO" sz="2400" dirty="0"/>
              <a:t> de </a:t>
            </a:r>
            <a:r>
              <a:rPr lang="es-CO" sz="2400" b="1" dirty="0" err="1">
                <a:solidFill>
                  <a:schemeClr val="accent6">
                    <a:lumMod val="75000"/>
                  </a:schemeClr>
                </a:solidFill>
              </a:rPr>
              <a:t>DataInputStream</a:t>
            </a:r>
            <a:r>
              <a:rPr lang="es-CO" sz="2400" dirty="0">
                <a:solidFill>
                  <a:schemeClr val="accent6">
                    <a:lumMod val="75000"/>
                  </a:schemeClr>
                </a:solidFill>
              </a:rPr>
              <a:t> </a:t>
            </a:r>
            <a:r>
              <a:rPr lang="es-CO" sz="2400" dirty="0"/>
              <a:t>ya se encuentra obsoleto, sin embargo sigue funcionando pues la lógica aún existe en las librerías.</a:t>
            </a:r>
          </a:p>
          <a:p>
            <a:pPr marL="0" indent="0">
              <a:buNone/>
            </a:pPr>
            <a:endParaRPr lang="es-CO" sz="2400" dirty="0"/>
          </a:p>
          <a:p>
            <a:pPr marL="0" indent="0">
              <a:buNone/>
            </a:pPr>
            <a:r>
              <a:rPr lang="es-ES" sz="2400" b="1" dirty="0"/>
              <a:t>Ejercicio</a:t>
            </a:r>
            <a:r>
              <a:rPr lang="es-ES" sz="2400" dirty="0"/>
              <a:t>.</a:t>
            </a:r>
          </a:p>
          <a:p>
            <a:pPr marL="0" indent="0">
              <a:buNone/>
            </a:pPr>
            <a:r>
              <a:rPr lang="es-ES" sz="2400" dirty="0"/>
              <a:t>Realice el mismo ejemplo de sumar 2 números pero solicitando los valores mediante la clase </a:t>
            </a:r>
            <a:r>
              <a:rPr lang="es-ES" sz="2400" b="1" dirty="0" err="1">
                <a:solidFill>
                  <a:schemeClr val="accent6">
                    <a:lumMod val="75000"/>
                  </a:schemeClr>
                </a:solidFill>
              </a:rPr>
              <a:t>DataInputStream</a:t>
            </a:r>
            <a:r>
              <a:rPr lang="es-ES" sz="2400" dirty="0"/>
              <a:t>.</a:t>
            </a:r>
          </a:p>
          <a:p>
            <a:pPr marL="0" indent="0">
              <a:buNone/>
            </a:pPr>
            <a:endParaRPr lang="es-ES" sz="2400" dirty="0"/>
          </a:p>
          <a:p>
            <a:pPr marL="0" indent="0">
              <a:buNone/>
            </a:pPr>
            <a:br>
              <a:rPr lang="es-ES" sz="2400" dirty="0"/>
            </a:b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4188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27056" y="2708920"/>
            <a:ext cx="7715807" cy="2016224"/>
          </a:xfrm>
        </p:spPr>
        <p:txBody>
          <a:bodyPr>
            <a:noAutofit/>
          </a:bodyPr>
          <a:lstStyle/>
          <a:p>
            <a:r>
              <a:rPr lang="es-CO" sz="6000" dirty="0"/>
              <a:t>Scanner </a:t>
            </a:r>
            <a:endParaRPr lang="es-ES" sz="6000" dirty="0"/>
          </a:p>
        </p:txBody>
      </p:sp>
    </p:spTree>
    <p:extLst>
      <p:ext uri="{BB962C8B-B14F-4D97-AF65-F5344CB8AC3E}">
        <p14:creationId xmlns:p14="http://schemas.microsoft.com/office/powerpoint/2010/main" val="3699710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Scanner</a:t>
            </a:r>
            <a:endParaRPr lang="es-ES" dirty="0"/>
          </a:p>
        </p:txBody>
      </p:sp>
      <p:sp>
        <p:nvSpPr>
          <p:cNvPr id="3" name="2 Marcador de contenido"/>
          <p:cNvSpPr>
            <a:spLocks noGrp="1"/>
          </p:cNvSpPr>
          <p:nvPr>
            <p:ph idx="1"/>
          </p:nvPr>
        </p:nvSpPr>
        <p:spPr>
          <a:xfrm>
            <a:off x="251520" y="1268760"/>
            <a:ext cx="8136904" cy="5582248"/>
          </a:xfrm>
        </p:spPr>
        <p:txBody>
          <a:bodyPr>
            <a:normAutofit/>
          </a:bodyPr>
          <a:lstStyle/>
          <a:p>
            <a:pPr marL="0" indent="0" algn="just">
              <a:buNone/>
            </a:pPr>
            <a:r>
              <a:rPr lang="es-CO" sz="1800" dirty="0"/>
              <a:t>Es otra clase utilizada para la entrada de datos. Para leer por teclado se utiliza un objeto de la clase </a:t>
            </a:r>
            <a:r>
              <a:rPr lang="es-CO" sz="1800" b="1" dirty="0">
                <a:solidFill>
                  <a:schemeClr val="accent6">
                    <a:lumMod val="75000"/>
                  </a:schemeClr>
                </a:solidFill>
              </a:rPr>
              <a:t>Scanner</a:t>
            </a:r>
            <a:r>
              <a:rPr lang="es-CO" sz="1800" dirty="0"/>
              <a:t>. </a:t>
            </a:r>
            <a:endParaRPr lang="es-ES" sz="1800" dirty="0"/>
          </a:p>
          <a:p>
            <a:pPr marL="0" indent="0" algn="just">
              <a:buNone/>
            </a:pPr>
            <a:r>
              <a:rPr lang="es-CO" sz="1800" dirty="0"/>
              <a:t>En el siguiente programa se lee un nombre y se imprime seguido de un mensaje de saludo… Analice cada línea y compárela con los ejemplos anteriores.</a:t>
            </a:r>
            <a:endParaRPr lang="es-ES" sz="1800" dirty="0"/>
          </a:p>
          <a:p>
            <a:pPr marL="0" indent="0">
              <a:buNone/>
            </a:pPr>
            <a:endParaRPr lang="es-ES" sz="1800" dirty="0"/>
          </a:p>
          <a:p>
            <a:pPr marL="0" indent="0">
              <a:buNone/>
            </a:pPr>
            <a:br>
              <a:rPr lang="es-ES" sz="1800" dirty="0"/>
            </a:b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6" name="5 Imagen"/>
          <p:cNvPicPr/>
          <p:nvPr/>
        </p:nvPicPr>
        <p:blipFill>
          <a:blip r:embed="rId2"/>
          <a:stretch>
            <a:fillRect/>
          </a:stretch>
        </p:blipFill>
        <p:spPr>
          <a:xfrm>
            <a:off x="251520" y="2983535"/>
            <a:ext cx="5544616" cy="3438813"/>
          </a:xfrm>
          <a:prstGeom prst="rect">
            <a:avLst/>
          </a:prstGeom>
          <a:ln>
            <a:noFill/>
          </a:ln>
          <a:effectLst>
            <a:outerShdw blurRad="292100" dist="139700" dir="2700000" algn="tl" rotWithShape="0">
              <a:srgbClr val="333333">
                <a:alpha val="65000"/>
              </a:srgbClr>
            </a:outerShdw>
          </a:effectLst>
        </p:spPr>
      </p:pic>
      <p:sp>
        <p:nvSpPr>
          <p:cNvPr id="5" name="4 Rectángulo"/>
          <p:cNvSpPr/>
          <p:nvPr/>
        </p:nvSpPr>
        <p:spPr>
          <a:xfrm>
            <a:off x="6087979" y="2968425"/>
            <a:ext cx="2304256" cy="3139321"/>
          </a:xfrm>
          <a:prstGeom prst="rect">
            <a:avLst/>
          </a:prstGeom>
        </p:spPr>
        <p:txBody>
          <a:bodyPr wrap="square">
            <a:spAutoFit/>
          </a:bodyPr>
          <a:lstStyle/>
          <a:p>
            <a:r>
              <a:rPr lang="es-ES" b="1" dirty="0">
                <a:latin typeface="Aparajita" pitchFamily="34" charset="0"/>
                <a:cs typeface="Aparajita" pitchFamily="34" charset="0"/>
              </a:rPr>
              <a:t>Ejercicio</a:t>
            </a:r>
            <a:r>
              <a:rPr lang="es-ES" dirty="0">
                <a:latin typeface="Aparajita" pitchFamily="34" charset="0"/>
                <a:cs typeface="Aparajita" pitchFamily="34" charset="0"/>
              </a:rPr>
              <a:t>: Realice los ejemplos anteriores, realice el mismo ejemplo de la suma de números aplicando la conversión pero pidiendo los datos</a:t>
            </a:r>
          </a:p>
          <a:p>
            <a:r>
              <a:rPr lang="es-ES" dirty="0">
                <a:latin typeface="Aparajita" pitchFamily="34" charset="0"/>
                <a:cs typeface="Aparajita" pitchFamily="34" charset="0"/>
              </a:rPr>
              <a:t>de entrada con</a:t>
            </a:r>
          </a:p>
          <a:p>
            <a:r>
              <a:rPr lang="es-ES" dirty="0">
                <a:latin typeface="Aparajita" pitchFamily="34" charset="0"/>
                <a:cs typeface="Aparajita" pitchFamily="34" charset="0"/>
              </a:rPr>
              <a:t>la clase</a:t>
            </a:r>
          </a:p>
          <a:p>
            <a:r>
              <a:rPr lang="es-ES" b="1" dirty="0">
                <a:latin typeface="Aparajita" pitchFamily="34" charset="0"/>
                <a:cs typeface="Aparajita" pitchFamily="34" charset="0"/>
              </a:rPr>
              <a:t>Scanner</a:t>
            </a:r>
            <a:r>
              <a:rPr lang="es-ES" dirty="0"/>
              <a:t>.</a:t>
            </a:r>
          </a:p>
        </p:txBody>
      </p:sp>
      <p:sp>
        <p:nvSpPr>
          <p:cNvPr id="9" name="8 Flecha derecha"/>
          <p:cNvSpPr/>
          <p:nvPr/>
        </p:nvSpPr>
        <p:spPr>
          <a:xfrm rot="20831159" flipH="1">
            <a:off x="2716364" y="2867638"/>
            <a:ext cx="1312274" cy="29679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32627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907704" y="3140968"/>
            <a:ext cx="7667207" cy="2232248"/>
          </a:xfrm>
        </p:spPr>
        <p:txBody>
          <a:bodyPr>
            <a:noAutofit/>
          </a:bodyPr>
          <a:lstStyle/>
          <a:p>
            <a:r>
              <a:rPr lang="es-CO" sz="4800" dirty="0"/>
              <a:t>Entrada y salida de datos usando Java Swing</a:t>
            </a:r>
            <a:br>
              <a:rPr lang="es-ES" sz="6000" dirty="0"/>
            </a:br>
            <a:endParaRPr lang="es-ES" sz="6000" dirty="0"/>
          </a:p>
        </p:txBody>
      </p:sp>
    </p:spTree>
    <p:extLst>
      <p:ext uri="{BB962C8B-B14F-4D97-AF65-F5344CB8AC3E}">
        <p14:creationId xmlns:p14="http://schemas.microsoft.com/office/powerpoint/2010/main" val="3459803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Java Swing</a:t>
            </a:r>
            <a:endParaRPr lang="es-ES" dirty="0"/>
          </a:p>
        </p:txBody>
      </p:sp>
      <p:sp>
        <p:nvSpPr>
          <p:cNvPr id="3" name="2 Marcador de contenido"/>
          <p:cNvSpPr>
            <a:spLocks noGrp="1"/>
          </p:cNvSpPr>
          <p:nvPr>
            <p:ph idx="1"/>
          </p:nvPr>
        </p:nvSpPr>
        <p:spPr>
          <a:xfrm>
            <a:off x="395536" y="1740239"/>
            <a:ext cx="4824536" cy="5294216"/>
          </a:xfrm>
        </p:spPr>
        <p:txBody>
          <a:bodyPr>
            <a:normAutofit lnSpcReduction="10000"/>
          </a:bodyPr>
          <a:lstStyle/>
          <a:p>
            <a:pPr marL="0" indent="0" algn="just">
              <a:buNone/>
            </a:pPr>
            <a:r>
              <a:rPr lang="es-CO" sz="2400" dirty="0"/>
              <a:t>El paquete swing es utilizado para el desarrollo de las aplicaciones de interfaz gráfica que le permiten al usuario interacción más amigable con la aplicación. Este paquete es parte de la JFC (Java </a:t>
            </a:r>
            <a:r>
              <a:rPr lang="es-CO" sz="2400" dirty="0" err="1"/>
              <a:t>Foundation</a:t>
            </a:r>
            <a:r>
              <a:rPr lang="es-CO" sz="2400" dirty="0"/>
              <a:t> </a:t>
            </a:r>
            <a:r>
              <a:rPr lang="es-CO" sz="2400" dirty="0" err="1"/>
              <a:t>Classes</a:t>
            </a:r>
            <a:r>
              <a:rPr lang="es-CO" sz="2400" dirty="0"/>
              <a:t>). Swing incluye componentes como etiquetas, botones, tablas, marcos, áreas de texto, entre otros tipos que va a ser utilizados durante el desarrollo del curso. </a:t>
            </a:r>
            <a:endParaRPr lang="es-ES" sz="2400" dirty="0"/>
          </a:p>
          <a:p>
            <a:pPr marL="0" indent="0">
              <a:buNone/>
            </a:pPr>
            <a:endParaRPr lang="es-ES" sz="2400" dirty="0"/>
          </a:p>
          <a:p>
            <a:pPr marL="0" indent="0">
              <a:buNone/>
            </a:pPr>
            <a:br>
              <a:rPr lang="es-ES" sz="2400" dirty="0"/>
            </a:b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3419" y="1709196"/>
            <a:ext cx="2509690" cy="31898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979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Java Swing</a:t>
            </a:r>
            <a:endParaRPr lang="es-ES" dirty="0"/>
          </a:p>
        </p:txBody>
      </p:sp>
      <p:sp>
        <p:nvSpPr>
          <p:cNvPr id="3" name="2 Marcador de contenido"/>
          <p:cNvSpPr>
            <a:spLocks noGrp="1"/>
          </p:cNvSpPr>
          <p:nvPr>
            <p:ph idx="1"/>
          </p:nvPr>
        </p:nvSpPr>
        <p:spPr>
          <a:xfrm>
            <a:off x="179512" y="1284009"/>
            <a:ext cx="8712968" cy="5889408"/>
          </a:xfrm>
        </p:spPr>
        <p:txBody>
          <a:bodyPr>
            <a:normAutofit/>
          </a:bodyPr>
          <a:lstStyle/>
          <a:p>
            <a:pPr marL="0" indent="0">
              <a:buNone/>
            </a:pPr>
            <a:r>
              <a:rPr lang="es-CO" sz="1800" b="1" dirty="0"/>
              <a:t>La clase </a:t>
            </a:r>
            <a:r>
              <a:rPr lang="es-CO" sz="1800" b="1" dirty="0" err="1"/>
              <a:t>JOptionPane</a:t>
            </a:r>
            <a:r>
              <a:rPr lang="es-CO" sz="1800" b="1" dirty="0"/>
              <a:t> </a:t>
            </a:r>
            <a:endParaRPr lang="es-ES" sz="1800" dirty="0"/>
          </a:p>
          <a:p>
            <a:pPr marL="0" indent="0">
              <a:buNone/>
            </a:pPr>
            <a:endParaRPr lang="es-ES" sz="600" dirty="0"/>
          </a:p>
          <a:p>
            <a:pPr marL="0" indent="0">
              <a:buNone/>
            </a:pPr>
            <a:r>
              <a:rPr lang="es-CO" sz="1800" dirty="0"/>
              <a:t>Se encuentra en el paquete </a:t>
            </a:r>
            <a:r>
              <a:rPr lang="es-CO" sz="1800" b="1" dirty="0" err="1">
                <a:solidFill>
                  <a:schemeClr val="accent6">
                    <a:lumMod val="75000"/>
                  </a:schemeClr>
                </a:solidFill>
              </a:rPr>
              <a:t>java.swing.JOptionPane</a:t>
            </a:r>
            <a:r>
              <a:rPr lang="es-CO" sz="1800" b="1" dirty="0">
                <a:solidFill>
                  <a:schemeClr val="accent6">
                    <a:lumMod val="75000"/>
                  </a:schemeClr>
                </a:solidFill>
              </a:rPr>
              <a:t> </a:t>
            </a:r>
            <a:r>
              <a:rPr lang="es-CO" sz="1800" dirty="0"/>
              <a:t>que es necesario importar. </a:t>
            </a:r>
            <a:endParaRPr lang="es-ES" sz="1800" dirty="0"/>
          </a:p>
          <a:p>
            <a:pPr marL="0" indent="0">
              <a:buNone/>
            </a:pPr>
            <a:r>
              <a:rPr lang="es-CO" sz="600" dirty="0"/>
              <a:t> </a:t>
            </a:r>
            <a:endParaRPr lang="es-ES" sz="600" dirty="0"/>
          </a:p>
          <a:p>
            <a:pPr marL="0" indent="0">
              <a:buNone/>
            </a:pPr>
            <a:r>
              <a:rPr lang="es-CO" sz="1800" dirty="0"/>
              <a:t>La clase </a:t>
            </a:r>
            <a:r>
              <a:rPr lang="es-CO" sz="1800" b="1" dirty="0" err="1">
                <a:solidFill>
                  <a:schemeClr val="accent6">
                    <a:lumMod val="75000"/>
                  </a:schemeClr>
                </a:solidFill>
              </a:rPr>
              <a:t>JOptionPane</a:t>
            </a:r>
            <a:r>
              <a:rPr lang="es-CO" sz="1800" dirty="0">
                <a:solidFill>
                  <a:schemeClr val="accent6">
                    <a:lumMod val="75000"/>
                  </a:schemeClr>
                </a:solidFill>
              </a:rPr>
              <a:t> </a:t>
            </a:r>
            <a:r>
              <a:rPr lang="es-CO" sz="1800" dirty="0"/>
              <a:t>contiene diferentes métodos para diversas labores, en esta parte nos centraremos en los métodos </a:t>
            </a:r>
            <a:r>
              <a:rPr lang="es-CO" sz="1800" b="1" dirty="0" err="1">
                <a:solidFill>
                  <a:schemeClr val="accent6">
                    <a:lumMod val="75000"/>
                  </a:schemeClr>
                </a:solidFill>
              </a:rPr>
              <a:t>showMessageDialog</a:t>
            </a:r>
            <a:r>
              <a:rPr lang="es-CO" sz="1800" dirty="0"/>
              <a:t> y </a:t>
            </a:r>
            <a:r>
              <a:rPr lang="es-CO" sz="1800" b="1" dirty="0" err="1">
                <a:solidFill>
                  <a:schemeClr val="accent6">
                    <a:lumMod val="75000"/>
                  </a:schemeClr>
                </a:solidFill>
              </a:rPr>
              <a:t>showInputDialog</a:t>
            </a:r>
            <a:r>
              <a:rPr lang="es-CO" sz="1800" dirty="0"/>
              <a:t>, para mostrar y solicitar datos en pantalla respectivamente, olvidándonos de ingresar o visualizar la información desde la consola.</a:t>
            </a:r>
            <a:endParaRPr lang="es-ES" sz="1800" dirty="0"/>
          </a:p>
          <a:p>
            <a:pPr marL="0" indent="0">
              <a:buNone/>
            </a:pPr>
            <a:r>
              <a:rPr lang="es-CO" sz="500" dirty="0"/>
              <a:t> </a:t>
            </a:r>
            <a:endParaRPr lang="es-ES" sz="500" dirty="0"/>
          </a:p>
          <a:p>
            <a:pPr marL="0" indent="0">
              <a:buNone/>
            </a:pPr>
            <a:r>
              <a:rPr lang="es-CO" sz="1800" b="1" dirty="0" err="1"/>
              <a:t>showMessageDialog</a:t>
            </a:r>
            <a:r>
              <a:rPr lang="es-CO" sz="1800" b="1" dirty="0"/>
              <a:t>: </a:t>
            </a:r>
            <a:r>
              <a:rPr lang="es-CO" sz="1800" dirty="0"/>
              <a:t>Método que permite imprimir un mensaje por pantalla, mediante una ventana emergente.</a:t>
            </a:r>
            <a:endParaRPr lang="es-ES" sz="1800" dirty="0"/>
          </a:p>
          <a:p>
            <a:pPr marL="0" indent="0">
              <a:buNone/>
            </a:pPr>
            <a:r>
              <a:rPr lang="es-CO" sz="500" dirty="0"/>
              <a:t> </a:t>
            </a:r>
            <a:endParaRPr lang="es-ES" sz="500" dirty="0"/>
          </a:p>
          <a:p>
            <a:pPr marL="0" indent="0">
              <a:buNone/>
            </a:pPr>
            <a:r>
              <a:rPr lang="es-CO" sz="1800" b="1" dirty="0" err="1"/>
              <a:t>showInputDialog</a:t>
            </a:r>
            <a:r>
              <a:rPr lang="es-CO" sz="1800" b="1" dirty="0"/>
              <a:t>: </a:t>
            </a:r>
            <a:r>
              <a:rPr lang="es-CO" sz="1800" dirty="0"/>
              <a:t>Método que permite imprimir un mensaje por pantalla para capturar información ingresada por el usuario y almacenarla en una variable. </a:t>
            </a:r>
            <a:r>
              <a:rPr lang="es-CO" sz="1800" b="1" dirty="0"/>
              <a:t> </a:t>
            </a:r>
            <a:endParaRPr lang="es-ES" sz="1800" dirty="0"/>
          </a:p>
          <a:p>
            <a:pPr marL="0" indent="0">
              <a:buNone/>
            </a:pPr>
            <a:endParaRPr lang="es-ES" sz="1800" dirty="0"/>
          </a:p>
          <a:p>
            <a:pPr marL="0" indent="0">
              <a:buNone/>
            </a:pPr>
            <a:br>
              <a:rPr lang="es-ES" sz="1800" dirty="0"/>
            </a:b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752715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Java Swing</a:t>
            </a:r>
            <a:endParaRPr lang="es-ES" dirty="0"/>
          </a:p>
        </p:txBody>
      </p:sp>
      <p:sp>
        <p:nvSpPr>
          <p:cNvPr id="3" name="2 Marcador de contenido"/>
          <p:cNvSpPr>
            <a:spLocks noGrp="1"/>
          </p:cNvSpPr>
          <p:nvPr>
            <p:ph idx="1"/>
          </p:nvPr>
        </p:nvSpPr>
        <p:spPr>
          <a:xfrm>
            <a:off x="179512" y="1139992"/>
            <a:ext cx="8712968" cy="5889408"/>
          </a:xfrm>
        </p:spPr>
        <p:txBody>
          <a:bodyPr>
            <a:normAutofit/>
          </a:bodyPr>
          <a:lstStyle/>
          <a:p>
            <a:pPr marL="0" indent="0">
              <a:buNone/>
            </a:pPr>
            <a:r>
              <a:rPr lang="es-CO" sz="1800" b="1" dirty="0"/>
              <a:t>La clase </a:t>
            </a:r>
            <a:r>
              <a:rPr lang="es-CO" sz="1800" b="1" dirty="0" err="1"/>
              <a:t>JOptionPane</a:t>
            </a:r>
            <a:r>
              <a:rPr lang="es-CO" sz="1800" b="1" dirty="0"/>
              <a:t> </a:t>
            </a:r>
            <a:endParaRPr lang="es-ES" sz="1800" dirty="0"/>
          </a:p>
          <a:p>
            <a:pPr marL="0" indent="0">
              <a:buNone/>
            </a:pPr>
            <a:endParaRPr lang="es-ES" sz="700" dirty="0"/>
          </a:p>
          <a:p>
            <a:pPr marL="0" indent="0">
              <a:buNone/>
            </a:pPr>
            <a:r>
              <a:rPr lang="es-CO" sz="1800" dirty="0"/>
              <a:t>La forma de utilizar estos métodos es por medio de la clase y el llamado a los mismos:</a:t>
            </a:r>
            <a:endParaRPr lang="es-ES" sz="1800" dirty="0"/>
          </a:p>
          <a:p>
            <a:pPr marL="0" indent="0">
              <a:buNone/>
            </a:pPr>
            <a:r>
              <a:rPr lang="es-CO" sz="600" dirty="0"/>
              <a:t> </a:t>
            </a:r>
            <a:endParaRPr lang="es-ES" sz="600" dirty="0"/>
          </a:p>
          <a:p>
            <a:pPr marL="0" indent="0">
              <a:buNone/>
            </a:pPr>
            <a:r>
              <a:rPr lang="es-CO" sz="1800" b="1" dirty="0" err="1">
                <a:solidFill>
                  <a:schemeClr val="accent6">
                    <a:lumMod val="75000"/>
                  </a:schemeClr>
                </a:solidFill>
              </a:rPr>
              <a:t>JOPtionPane.showMessageDialog</a:t>
            </a:r>
            <a:r>
              <a:rPr lang="es-CO" sz="1800" b="1" dirty="0">
                <a:solidFill>
                  <a:schemeClr val="accent6">
                    <a:lumMod val="75000"/>
                  </a:schemeClr>
                </a:solidFill>
              </a:rPr>
              <a:t>(</a:t>
            </a:r>
            <a:r>
              <a:rPr lang="es-CO" sz="1800" b="1" dirty="0" err="1">
                <a:solidFill>
                  <a:schemeClr val="accent6">
                    <a:lumMod val="75000"/>
                  </a:schemeClr>
                </a:solidFill>
              </a:rPr>
              <a:t>null</a:t>
            </a:r>
            <a:r>
              <a:rPr lang="es-CO" sz="1800" b="1" dirty="0">
                <a:solidFill>
                  <a:schemeClr val="accent6">
                    <a:lumMod val="75000"/>
                  </a:schemeClr>
                </a:solidFill>
              </a:rPr>
              <a:t>, “Este es un mensaje Simple de tipo Información”);</a:t>
            </a:r>
            <a:endParaRPr lang="es-ES" sz="1800" b="1" dirty="0">
              <a:solidFill>
                <a:schemeClr val="accent6">
                  <a:lumMod val="75000"/>
                </a:schemeClr>
              </a:solidFill>
            </a:endParaRPr>
          </a:p>
          <a:p>
            <a:pPr marL="0" indent="0">
              <a:buNone/>
            </a:pPr>
            <a:endParaRPr lang="es-ES" sz="1800" dirty="0"/>
          </a:p>
          <a:p>
            <a:pPr marL="0" indent="0">
              <a:buNone/>
            </a:pPr>
            <a:br>
              <a:rPr lang="es-ES" sz="1800" dirty="0"/>
            </a:b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941874"/>
            <a:ext cx="4104456" cy="171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258132" y="4797152"/>
            <a:ext cx="7848872" cy="1200329"/>
          </a:xfrm>
          <a:prstGeom prst="rect">
            <a:avLst/>
          </a:prstGeom>
        </p:spPr>
        <p:txBody>
          <a:bodyPr wrap="square">
            <a:spAutoFit/>
          </a:bodyPr>
          <a:lstStyle/>
          <a:p>
            <a:r>
              <a:rPr lang="es-CO" b="1" dirty="0">
                <a:latin typeface="Aparajita" pitchFamily="34" charset="0"/>
                <a:cs typeface="Aparajita" pitchFamily="34" charset="0"/>
              </a:rPr>
              <a:t>Nota</a:t>
            </a:r>
            <a:r>
              <a:rPr lang="es-CO" dirty="0">
                <a:latin typeface="Aparajita" pitchFamily="34" charset="0"/>
                <a:cs typeface="Aparajita" pitchFamily="34" charset="0"/>
              </a:rPr>
              <a:t>: la palabra </a:t>
            </a:r>
            <a:r>
              <a:rPr lang="es-CO" b="1" dirty="0" err="1">
                <a:latin typeface="Aparajita" pitchFamily="34" charset="0"/>
                <a:cs typeface="Aparajita" pitchFamily="34" charset="0"/>
              </a:rPr>
              <a:t>null</a:t>
            </a:r>
            <a:r>
              <a:rPr lang="es-CO" dirty="0">
                <a:latin typeface="Aparajita" pitchFamily="34" charset="0"/>
                <a:cs typeface="Aparajita" pitchFamily="34" charset="0"/>
              </a:rPr>
              <a:t>, quiere decir que la ventana de dialogo no hace parte de ninguna clase, tan solo se usa para mostrar el mensaje en pantalla, más adelante se verá como reemplazar el </a:t>
            </a:r>
            <a:r>
              <a:rPr lang="es-CO" b="1" dirty="0" err="1">
                <a:latin typeface="Aparajita" pitchFamily="34" charset="0"/>
                <a:cs typeface="Aparajita" pitchFamily="34" charset="0"/>
              </a:rPr>
              <a:t>null</a:t>
            </a:r>
            <a:r>
              <a:rPr lang="es-CO" dirty="0">
                <a:latin typeface="Aparajita" pitchFamily="34" charset="0"/>
                <a:cs typeface="Aparajita" pitchFamily="34" charset="0"/>
              </a:rPr>
              <a:t> para hacer la ventana dependiente de una ventana principal.</a:t>
            </a:r>
            <a:endParaRPr lang="es-ES" dirty="0">
              <a:latin typeface="Aparajita" pitchFamily="34" charset="0"/>
              <a:cs typeface="Aparajita" pitchFamily="34" charset="0"/>
            </a:endParaRPr>
          </a:p>
        </p:txBody>
      </p:sp>
    </p:spTree>
    <p:extLst>
      <p:ext uri="{BB962C8B-B14F-4D97-AF65-F5344CB8AC3E}">
        <p14:creationId xmlns:p14="http://schemas.microsoft.com/office/powerpoint/2010/main" val="5700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Entrada y Salida de Datos</a:t>
            </a:r>
          </a:p>
        </p:txBody>
      </p:sp>
      <p:sp>
        <p:nvSpPr>
          <p:cNvPr id="3" name="2 Marcador de contenido"/>
          <p:cNvSpPr>
            <a:spLocks noGrp="1"/>
          </p:cNvSpPr>
          <p:nvPr>
            <p:ph idx="1"/>
          </p:nvPr>
        </p:nvSpPr>
        <p:spPr>
          <a:xfrm>
            <a:off x="611560" y="1340768"/>
            <a:ext cx="7848872" cy="4608512"/>
          </a:xfrm>
        </p:spPr>
        <p:txBody>
          <a:bodyPr>
            <a:normAutofit/>
          </a:bodyPr>
          <a:lstStyle/>
          <a:p>
            <a:pPr marL="0" indent="0">
              <a:buNone/>
            </a:pPr>
            <a:r>
              <a:rPr lang="es-CO" sz="2000" dirty="0"/>
              <a:t>Los programas operan sobre un conjunto de datos de entrada, generando algún tipo de salida; Los programas necesitan comunicarse con su entorno, tanto para leer datos e información que deben procesar, como para retornar o mostrar los resultados obtenidos. </a:t>
            </a:r>
          </a:p>
          <a:p>
            <a:pPr marL="0" indent="0">
              <a:buNone/>
            </a:pPr>
            <a:endParaRPr lang="es-ES" sz="700" dirty="0"/>
          </a:p>
          <a:p>
            <a:pPr marL="0" indent="0">
              <a:buNone/>
            </a:pPr>
            <a:r>
              <a:rPr lang="es-CO" sz="2000" dirty="0"/>
              <a:t>En Java existen clases definidas que permiten que se realicen el proceso de entrada de datos, donde el valor se asigna a una variable, y la salida o impresión del valor de una variable en pantalla o monitor del computador.</a:t>
            </a:r>
            <a:endParaRPr lang="es-ES" sz="2000" dirty="0"/>
          </a:p>
          <a:p>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5" name="4 Flecha derecha"/>
          <p:cNvSpPr/>
          <p:nvPr/>
        </p:nvSpPr>
        <p:spPr>
          <a:xfrm>
            <a:off x="2498997" y="4558433"/>
            <a:ext cx="4017802" cy="7920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8" name="7 Flecha derecha"/>
          <p:cNvSpPr/>
          <p:nvPr/>
        </p:nvSpPr>
        <p:spPr>
          <a:xfrm flipH="1">
            <a:off x="2066947" y="5517232"/>
            <a:ext cx="4104457" cy="7920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80155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Java Swing</a:t>
            </a:r>
            <a:endParaRPr lang="es-ES" dirty="0"/>
          </a:p>
        </p:txBody>
      </p:sp>
      <p:sp>
        <p:nvSpPr>
          <p:cNvPr id="3" name="2 Marcador de contenido"/>
          <p:cNvSpPr>
            <a:spLocks noGrp="1"/>
          </p:cNvSpPr>
          <p:nvPr>
            <p:ph idx="1"/>
          </p:nvPr>
        </p:nvSpPr>
        <p:spPr>
          <a:xfrm>
            <a:off x="179512" y="1284009"/>
            <a:ext cx="8712968" cy="5889408"/>
          </a:xfrm>
        </p:spPr>
        <p:txBody>
          <a:bodyPr>
            <a:normAutofit/>
          </a:bodyPr>
          <a:lstStyle/>
          <a:p>
            <a:pPr marL="0" indent="0">
              <a:buNone/>
            </a:pPr>
            <a:r>
              <a:rPr lang="es-CO" sz="2400" dirty="0" err="1"/>
              <a:t>Ej</a:t>
            </a:r>
            <a:r>
              <a:rPr lang="es-CO" sz="2400" dirty="0"/>
              <a:t>: programa que permite mostrar un mensaje de bienvenida</a:t>
            </a:r>
            <a:endParaRPr lang="es-ES" sz="2400" dirty="0"/>
          </a:p>
          <a:p>
            <a:pPr marL="0" indent="0">
              <a:buNone/>
            </a:pPr>
            <a:endParaRPr lang="es-ES" sz="2400" dirty="0"/>
          </a:p>
          <a:p>
            <a:pPr marL="0" indent="0">
              <a:buNone/>
            </a:pPr>
            <a:br>
              <a:rPr lang="es-ES" sz="2400" dirty="0"/>
            </a:b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7 Imagen"/>
          <p:cNvPicPr/>
          <p:nvPr/>
        </p:nvPicPr>
        <p:blipFill rotWithShape="1">
          <a:blip r:embed="rId2"/>
          <a:srcRect t="25558"/>
          <a:stretch/>
        </p:blipFill>
        <p:spPr bwMode="auto">
          <a:xfrm>
            <a:off x="467544" y="2159361"/>
            <a:ext cx="6912768" cy="3748752"/>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9" name="8 Flecha derecha"/>
          <p:cNvSpPr/>
          <p:nvPr/>
        </p:nvSpPr>
        <p:spPr>
          <a:xfrm rot="1014212" flipH="1">
            <a:off x="4037013" y="2010962"/>
            <a:ext cx="1312274" cy="29679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29461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Java Swing</a:t>
            </a:r>
            <a:endParaRPr lang="es-ES" dirty="0"/>
          </a:p>
        </p:txBody>
      </p:sp>
      <p:sp>
        <p:nvSpPr>
          <p:cNvPr id="3" name="2 Marcador de contenido"/>
          <p:cNvSpPr>
            <a:spLocks noGrp="1"/>
          </p:cNvSpPr>
          <p:nvPr>
            <p:ph idx="1"/>
          </p:nvPr>
        </p:nvSpPr>
        <p:spPr>
          <a:xfrm>
            <a:off x="179512" y="1284009"/>
            <a:ext cx="8712968" cy="5889408"/>
          </a:xfrm>
        </p:spPr>
        <p:txBody>
          <a:bodyPr>
            <a:normAutofit/>
          </a:bodyPr>
          <a:lstStyle/>
          <a:p>
            <a:pPr marL="0" indent="0">
              <a:buNone/>
            </a:pPr>
            <a:r>
              <a:rPr lang="es-CO" sz="2400" dirty="0" err="1"/>
              <a:t>Ej</a:t>
            </a:r>
            <a:r>
              <a:rPr lang="es-CO" sz="2400" dirty="0"/>
              <a:t>: programa que solicita un nombre por pantalla y luego lo imprime.</a:t>
            </a:r>
            <a:endParaRPr lang="es-ES" sz="2400" dirty="0"/>
          </a:p>
          <a:p>
            <a:pPr marL="0" indent="0">
              <a:buNone/>
            </a:pPr>
            <a:endParaRPr lang="es-ES" sz="2400" dirty="0"/>
          </a:p>
          <a:p>
            <a:pPr marL="0" indent="0">
              <a:buNone/>
            </a:pPr>
            <a:br>
              <a:rPr lang="es-ES" sz="2400" dirty="0"/>
            </a:b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9" name="8 Imagen"/>
          <p:cNvPicPr/>
          <p:nvPr/>
        </p:nvPicPr>
        <p:blipFill>
          <a:blip r:embed="rId2"/>
          <a:stretch>
            <a:fillRect/>
          </a:stretch>
        </p:blipFill>
        <p:spPr>
          <a:xfrm>
            <a:off x="251520" y="2210931"/>
            <a:ext cx="7488832" cy="3744417"/>
          </a:xfrm>
          <a:prstGeom prst="rect">
            <a:avLst/>
          </a:prstGeom>
          <a:ln>
            <a:noFill/>
          </a:ln>
          <a:effectLst>
            <a:outerShdw blurRad="292100" dist="139700" dir="2700000" algn="tl" rotWithShape="0">
              <a:srgbClr val="333333">
                <a:alpha val="65000"/>
              </a:srgbClr>
            </a:outerShdw>
          </a:effectLst>
        </p:spPr>
      </p:pic>
      <p:sp>
        <p:nvSpPr>
          <p:cNvPr id="10" name="9 Flecha derecha"/>
          <p:cNvSpPr/>
          <p:nvPr/>
        </p:nvSpPr>
        <p:spPr>
          <a:xfrm rot="19998005" flipH="1">
            <a:off x="2832900" y="1839294"/>
            <a:ext cx="1312274" cy="29679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6164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dirty="0"/>
              <a:t>Java Swing</a:t>
            </a:r>
            <a:endParaRPr lang="es-ES" dirty="0"/>
          </a:p>
        </p:txBody>
      </p:sp>
      <p:sp>
        <p:nvSpPr>
          <p:cNvPr id="3" name="2 Marcador de contenido"/>
          <p:cNvSpPr>
            <a:spLocks noGrp="1"/>
          </p:cNvSpPr>
          <p:nvPr>
            <p:ph idx="1"/>
          </p:nvPr>
        </p:nvSpPr>
        <p:spPr>
          <a:xfrm>
            <a:off x="683568" y="1628800"/>
            <a:ext cx="7704856" cy="3600400"/>
          </a:xfrm>
        </p:spPr>
        <p:txBody>
          <a:bodyPr>
            <a:normAutofit/>
          </a:bodyPr>
          <a:lstStyle/>
          <a:p>
            <a:pPr marL="0" indent="0">
              <a:buNone/>
            </a:pPr>
            <a:r>
              <a:rPr lang="es-ES" sz="2400" dirty="0"/>
              <a:t>Analice el ejercicio anterior, si puede observar, es el mismo ejemplo que se ha venido trabajando para solicitar el nombre de una persona, verifique las líneas de código utilizadas y como ahorra tiempo de codificación.</a:t>
            </a:r>
          </a:p>
          <a:p>
            <a:pPr marL="0" indent="0">
              <a:buNone/>
            </a:pPr>
            <a:endParaRPr lang="es-ES" sz="2400" b="1" dirty="0"/>
          </a:p>
          <a:p>
            <a:pPr marL="0" indent="0">
              <a:buNone/>
            </a:pPr>
            <a:r>
              <a:rPr lang="es-ES" sz="2400" b="1" dirty="0"/>
              <a:t>Ejercicio</a:t>
            </a:r>
            <a:r>
              <a:rPr lang="es-ES" sz="2400" dirty="0"/>
              <a:t>: realice el ejemplo de la sumatoria de los valores </a:t>
            </a:r>
            <a:r>
              <a:rPr lang="es-ES" sz="2400" dirty="0" err="1"/>
              <a:t>valorA</a:t>
            </a:r>
            <a:r>
              <a:rPr lang="es-ES" sz="2400" dirty="0"/>
              <a:t> y </a:t>
            </a:r>
            <a:r>
              <a:rPr lang="es-ES" sz="2400" dirty="0" err="1"/>
              <a:t>valorB</a:t>
            </a:r>
            <a:r>
              <a:rPr lang="es-ES" sz="2400" dirty="0"/>
              <a:t> usando las funciones del </a:t>
            </a:r>
            <a:r>
              <a:rPr lang="es-ES" sz="2400" dirty="0" err="1"/>
              <a:t>JOptionPane</a:t>
            </a:r>
            <a:r>
              <a:rPr lang="es-ES" sz="2400" dirty="0"/>
              <a:t>.</a:t>
            </a: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2652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Entrada y Salida de Datos</a:t>
            </a:r>
          </a:p>
        </p:txBody>
      </p:sp>
      <p:sp>
        <p:nvSpPr>
          <p:cNvPr id="3" name="2 Marcador de contenido"/>
          <p:cNvSpPr>
            <a:spLocks noGrp="1"/>
          </p:cNvSpPr>
          <p:nvPr>
            <p:ph idx="1"/>
          </p:nvPr>
        </p:nvSpPr>
        <p:spPr>
          <a:xfrm>
            <a:off x="611560" y="1340768"/>
            <a:ext cx="7848872" cy="4608512"/>
          </a:xfrm>
        </p:spPr>
        <p:txBody>
          <a:bodyPr>
            <a:normAutofit/>
          </a:bodyPr>
          <a:lstStyle/>
          <a:p>
            <a:pPr marL="0" indent="0">
              <a:buNone/>
            </a:pPr>
            <a:r>
              <a:rPr lang="es-CO" sz="2400" b="1" dirty="0"/>
              <a:t>Clases utilizadas para la entrada de datos </a:t>
            </a:r>
            <a:endParaRPr lang="es-ES" sz="2400" dirty="0"/>
          </a:p>
          <a:p>
            <a:pPr marL="0" indent="0">
              <a:buNone/>
            </a:pPr>
            <a:r>
              <a:rPr lang="es-CO" sz="2400" dirty="0"/>
              <a:t>En Java, para las entradas de datos estándar por teclado se harán uso de las siguientes clases:</a:t>
            </a:r>
            <a:endParaRPr lang="es-ES" sz="2400" dirty="0"/>
          </a:p>
          <a:p>
            <a:pPr lvl="1"/>
            <a:r>
              <a:rPr lang="es-CO" sz="2400" dirty="0" err="1"/>
              <a:t>BufferedReader</a:t>
            </a:r>
            <a:endParaRPr lang="es-ES" sz="2400" dirty="0"/>
          </a:p>
          <a:p>
            <a:pPr lvl="1"/>
            <a:r>
              <a:rPr lang="es-CO" sz="2400" dirty="0" err="1"/>
              <a:t>DatalnputStream</a:t>
            </a:r>
            <a:endParaRPr lang="es-ES" sz="2400" dirty="0"/>
          </a:p>
          <a:p>
            <a:pPr lvl="1"/>
            <a:r>
              <a:rPr lang="es-CO" sz="2400" dirty="0"/>
              <a:t>Scanner</a:t>
            </a:r>
            <a:endParaRPr lang="es-ES" sz="2400" dirty="0"/>
          </a:p>
          <a:p>
            <a:pPr lvl="1"/>
            <a:r>
              <a:rPr lang="es-CO" sz="2400" dirty="0" err="1"/>
              <a:t>JOptionPane</a:t>
            </a:r>
            <a:r>
              <a:rPr lang="es-CO" sz="2400" dirty="0"/>
              <a:t> (Java Swing)</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12290" name="Picture 2" descr="E:\CRISTIAN\Blog y Canal\Blog\Entradas\RecursosEntradas\Programacion Orientada a Objetos\Clases vs abstractas e Interfaces\pregun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636912"/>
            <a:ext cx="2252637" cy="2513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23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27056" y="2708920"/>
            <a:ext cx="7715807" cy="2016224"/>
          </a:xfrm>
        </p:spPr>
        <p:txBody>
          <a:bodyPr>
            <a:noAutofit/>
          </a:bodyPr>
          <a:lstStyle/>
          <a:p>
            <a:r>
              <a:rPr lang="es-CO" sz="6000" dirty="0" err="1"/>
              <a:t>BufferedReader</a:t>
            </a:r>
            <a:endParaRPr lang="es-ES" sz="6000" dirty="0"/>
          </a:p>
        </p:txBody>
      </p:sp>
    </p:spTree>
    <p:extLst>
      <p:ext uri="{BB962C8B-B14F-4D97-AF65-F5344CB8AC3E}">
        <p14:creationId xmlns:p14="http://schemas.microsoft.com/office/powerpoint/2010/main" val="129929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err="1"/>
              <a:t>BufferedReader</a:t>
            </a:r>
            <a:endParaRPr lang="es-ES" dirty="0"/>
          </a:p>
        </p:txBody>
      </p:sp>
      <p:sp>
        <p:nvSpPr>
          <p:cNvPr id="3" name="2 Marcador de contenido"/>
          <p:cNvSpPr>
            <a:spLocks noGrp="1"/>
          </p:cNvSpPr>
          <p:nvPr>
            <p:ph idx="1"/>
          </p:nvPr>
        </p:nvSpPr>
        <p:spPr>
          <a:xfrm>
            <a:off x="683568" y="1844824"/>
            <a:ext cx="7488832" cy="3672408"/>
          </a:xfrm>
        </p:spPr>
        <p:txBody>
          <a:bodyPr>
            <a:normAutofit lnSpcReduction="10000"/>
          </a:bodyPr>
          <a:lstStyle/>
          <a:p>
            <a:pPr marL="0" indent="0">
              <a:buNone/>
            </a:pPr>
            <a:r>
              <a:rPr lang="es-CO" sz="2800" dirty="0"/>
              <a:t>Esta clase del paquete </a:t>
            </a:r>
            <a:r>
              <a:rPr lang="es-CO" sz="2800" dirty="0" err="1"/>
              <a:t>io</a:t>
            </a:r>
            <a:r>
              <a:rPr lang="es-CO" sz="2800" dirty="0"/>
              <a:t> permite la entrada de datos. Tiene el método </a:t>
            </a:r>
            <a:r>
              <a:rPr lang="es-CO" sz="2800" b="1" dirty="0" err="1">
                <a:solidFill>
                  <a:schemeClr val="accent6">
                    <a:lumMod val="75000"/>
                  </a:schemeClr>
                </a:solidFill>
              </a:rPr>
              <a:t>readLine</a:t>
            </a:r>
            <a:r>
              <a:rPr lang="es-CO" sz="2800" b="1" dirty="0">
                <a:solidFill>
                  <a:schemeClr val="accent6">
                    <a:lumMod val="75000"/>
                  </a:schemeClr>
                </a:solidFill>
              </a:rPr>
              <a:t> () </a:t>
            </a:r>
            <a:r>
              <a:rPr lang="es-CO" sz="2800" dirty="0"/>
              <a:t>que admite la entrada de datos de tipo </a:t>
            </a:r>
            <a:r>
              <a:rPr lang="es-CO" sz="2800" dirty="0" err="1"/>
              <a:t>String</a:t>
            </a:r>
            <a:r>
              <a:rPr lang="es-CO" sz="2800" dirty="0"/>
              <a:t> por teclado. En el caso que sea un dato numérico, deberá realizarse la correspondiente conversión, también hace uso de la línea </a:t>
            </a:r>
            <a:r>
              <a:rPr lang="es-CO" sz="2800" b="1" dirty="0" err="1">
                <a:solidFill>
                  <a:schemeClr val="accent6">
                    <a:lumMod val="75000"/>
                  </a:schemeClr>
                </a:solidFill>
              </a:rPr>
              <a:t>throws</a:t>
            </a:r>
            <a:r>
              <a:rPr lang="es-CO" sz="2800" b="1" dirty="0">
                <a:solidFill>
                  <a:schemeClr val="accent6">
                    <a:lumMod val="75000"/>
                  </a:schemeClr>
                </a:solidFill>
              </a:rPr>
              <a:t> </a:t>
            </a:r>
            <a:r>
              <a:rPr lang="es-CO" sz="2800" b="1" dirty="0" err="1">
                <a:solidFill>
                  <a:schemeClr val="accent6">
                    <a:lumMod val="75000"/>
                  </a:schemeClr>
                </a:solidFill>
              </a:rPr>
              <a:t>IOException</a:t>
            </a:r>
            <a:r>
              <a:rPr lang="es-CO" sz="2800" dirty="0"/>
              <a:t>, que permite controlar los posibles errores, más adelante se profundizará en este tema.</a:t>
            </a: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170126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err="1"/>
              <a:t>BufferedReader</a:t>
            </a:r>
            <a:endParaRPr lang="es-ES" dirty="0"/>
          </a:p>
        </p:txBody>
      </p:sp>
      <p:sp>
        <p:nvSpPr>
          <p:cNvPr id="3" name="2 Marcador de contenido"/>
          <p:cNvSpPr>
            <a:spLocks noGrp="1"/>
          </p:cNvSpPr>
          <p:nvPr>
            <p:ph idx="1"/>
          </p:nvPr>
        </p:nvSpPr>
        <p:spPr>
          <a:xfrm>
            <a:off x="29811" y="1700808"/>
            <a:ext cx="2237933" cy="4680520"/>
          </a:xfrm>
        </p:spPr>
        <p:txBody>
          <a:bodyPr>
            <a:normAutofit fontScale="85000" lnSpcReduction="10000"/>
          </a:bodyPr>
          <a:lstStyle/>
          <a:p>
            <a:pPr marL="0" indent="0">
              <a:buNone/>
            </a:pPr>
            <a:r>
              <a:rPr lang="es-CO" sz="2400" dirty="0"/>
              <a:t>El siguiente programa permite que se ingrese un nombre por teclado y genera una salida o impresión con un mensaje seguido del nombre digitado.</a:t>
            </a:r>
          </a:p>
          <a:p>
            <a:pPr marL="0" indent="0">
              <a:buNone/>
            </a:pPr>
            <a:endParaRPr lang="es-CO" sz="2400" dirty="0"/>
          </a:p>
          <a:p>
            <a:pPr marL="0" indent="0">
              <a:buNone/>
            </a:pPr>
            <a:r>
              <a:rPr lang="es-CO" sz="2400" b="1" dirty="0"/>
              <a:t>Nota</a:t>
            </a:r>
            <a:r>
              <a:rPr lang="es-CO" sz="2400" dirty="0"/>
              <a:t>: Fíjese en los </a:t>
            </a:r>
            <a:r>
              <a:rPr lang="es-CO" sz="2400" dirty="0" err="1"/>
              <a:t>import</a:t>
            </a:r>
            <a:r>
              <a:rPr lang="es-CO" sz="2400" dirty="0"/>
              <a:t> realizados… </a:t>
            </a:r>
            <a:endParaRPr lang="es-ES" sz="2400" dirty="0"/>
          </a:p>
          <a:p>
            <a:pPr marL="0" indent="0">
              <a:buNone/>
            </a:pP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5" name="4 Imagen"/>
          <p:cNvPicPr/>
          <p:nvPr/>
        </p:nvPicPr>
        <p:blipFill>
          <a:blip r:embed="rId2"/>
          <a:stretch>
            <a:fillRect/>
          </a:stretch>
        </p:blipFill>
        <p:spPr>
          <a:xfrm>
            <a:off x="2123728" y="1340768"/>
            <a:ext cx="6924238" cy="4847868"/>
          </a:xfrm>
          <a:prstGeom prst="rect">
            <a:avLst/>
          </a:prstGeom>
          <a:ln>
            <a:noFill/>
          </a:ln>
          <a:effectLst>
            <a:outerShdw blurRad="292100" dist="139700" dir="2700000" algn="tl" rotWithShape="0">
              <a:srgbClr val="333333">
                <a:alpha val="65000"/>
              </a:srgbClr>
            </a:outerShdw>
          </a:effectLst>
        </p:spPr>
      </p:pic>
      <p:sp>
        <p:nvSpPr>
          <p:cNvPr id="6" name="5 Flecha derecha"/>
          <p:cNvSpPr/>
          <p:nvPr/>
        </p:nvSpPr>
        <p:spPr>
          <a:xfrm rot="2907602" flipH="1">
            <a:off x="7414379" y="2501972"/>
            <a:ext cx="1312274" cy="29679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9021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err="1"/>
              <a:t>BufferedReader</a:t>
            </a:r>
            <a:endParaRPr lang="es-ES" dirty="0"/>
          </a:p>
        </p:txBody>
      </p:sp>
      <p:sp>
        <p:nvSpPr>
          <p:cNvPr id="3" name="2 Marcador de contenido"/>
          <p:cNvSpPr>
            <a:spLocks noGrp="1"/>
          </p:cNvSpPr>
          <p:nvPr>
            <p:ph idx="1"/>
          </p:nvPr>
        </p:nvSpPr>
        <p:spPr>
          <a:xfrm>
            <a:off x="37918" y="1340768"/>
            <a:ext cx="9006685" cy="5040560"/>
          </a:xfrm>
        </p:spPr>
        <p:txBody>
          <a:bodyPr>
            <a:normAutofit/>
          </a:bodyPr>
          <a:lstStyle/>
          <a:p>
            <a:pPr marL="0" indent="0">
              <a:buNone/>
            </a:pPr>
            <a:r>
              <a:rPr lang="es-CO" sz="1600" b="1" dirty="0"/>
              <a:t>Ingreso de datos numéricos.</a:t>
            </a:r>
            <a:endParaRPr lang="es-ES" sz="1600" dirty="0"/>
          </a:p>
          <a:p>
            <a:pPr marL="0" indent="0">
              <a:buNone/>
            </a:pPr>
            <a:r>
              <a:rPr lang="es-ES" sz="1600" dirty="0"/>
              <a:t>Para el ingreso de datos numéricos con </a:t>
            </a:r>
            <a:r>
              <a:rPr lang="es-CO" sz="1600" b="1" dirty="0" err="1"/>
              <a:t>BufferedReader</a:t>
            </a:r>
            <a:r>
              <a:rPr lang="es-CO" sz="1600" b="1" dirty="0"/>
              <a:t> </a:t>
            </a:r>
            <a:r>
              <a:rPr lang="es-ES" sz="1600" dirty="0"/>
              <a:t>se realiza el mismo procedimiento anterior, sin embargo como se mencionó se debe hacer una conversión del dato ingresado al tipo de dato que se quiere procesar.</a:t>
            </a:r>
          </a:p>
          <a:p>
            <a:pPr marL="0" indent="0">
              <a:buNone/>
            </a:pPr>
            <a:r>
              <a:rPr lang="es-ES" sz="400" dirty="0"/>
              <a:t> </a:t>
            </a:r>
          </a:p>
          <a:p>
            <a:pPr marL="0" indent="0">
              <a:buNone/>
            </a:pPr>
            <a:r>
              <a:rPr lang="es-ES" sz="1600" dirty="0"/>
              <a:t>Para los datos </a:t>
            </a:r>
            <a:r>
              <a:rPr lang="es-ES" sz="1600" dirty="0" err="1"/>
              <a:t>int</a:t>
            </a:r>
            <a:r>
              <a:rPr lang="es-ES" sz="1600" dirty="0"/>
              <a:t>  se usa la clase </a:t>
            </a:r>
            <a:r>
              <a:rPr lang="es-ES" sz="1600" b="1" dirty="0" err="1"/>
              <a:t>Integer.parseInt</a:t>
            </a:r>
            <a:r>
              <a:rPr lang="es-ES" sz="1600" b="1" dirty="0"/>
              <a:t>(</a:t>
            </a:r>
            <a:r>
              <a:rPr lang="es-ES" sz="1600" b="1" dirty="0" err="1"/>
              <a:t>TextoIngresado</a:t>
            </a:r>
            <a:r>
              <a:rPr lang="es-ES" sz="1600" b="1" dirty="0"/>
              <a:t>);</a:t>
            </a:r>
            <a:r>
              <a:rPr lang="es-ES" sz="1600" dirty="0"/>
              <a:t> </a:t>
            </a:r>
          </a:p>
          <a:p>
            <a:pPr marL="0" indent="0">
              <a:buNone/>
            </a:pPr>
            <a:r>
              <a:rPr lang="es-ES" sz="1600" dirty="0"/>
              <a:t>Para los datos </a:t>
            </a:r>
            <a:r>
              <a:rPr lang="es-ES" sz="1600" dirty="0" err="1"/>
              <a:t>double</a:t>
            </a:r>
            <a:r>
              <a:rPr lang="es-ES" sz="1600" dirty="0"/>
              <a:t> se usa </a:t>
            </a:r>
            <a:r>
              <a:rPr lang="es-ES" sz="1600" b="1" dirty="0" err="1"/>
              <a:t>Double.parseDouble</a:t>
            </a:r>
            <a:r>
              <a:rPr lang="es-ES" sz="1600" b="1" dirty="0"/>
              <a:t>(</a:t>
            </a:r>
            <a:r>
              <a:rPr lang="es-ES" sz="1600" b="1" dirty="0" err="1"/>
              <a:t>TextoIngresado</a:t>
            </a:r>
            <a:r>
              <a:rPr lang="es-ES" sz="1600" b="1" dirty="0"/>
              <a:t>);</a:t>
            </a:r>
            <a:endParaRPr lang="es-ES" sz="1600" dirty="0"/>
          </a:p>
          <a:p>
            <a:pPr marL="0" indent="0">
              <a:buNone/>
            </a:pPr>
            <a:r>
              <a:rPr lang="es-ES" sz="500" b="1" dirty="0"/>
              <a:t> </a:t>
            </a:r>
            <a:endParaRPr lang="es-ES" sz="500" dirty="0"/>
          </a:p>
          <a:p>
            <a:pPr marL="0" indent="0">
              <a:buNone/>
            </a:pPr>
            <a:r>
              <a:rPr lang="es-ES" sz="1600" dirty="0"/>
              <a:t>Por defecto los datos ingresados son de tipo texto (</a:t>
            </a:r>
            <a:r>
              <a:rPr lang="es-ES" sz="1600" dirty="0" err="1"/>
              <a:t>String</a:t>
            </a:r>
            <a:r>
              <a:rPr lang="es-ES" sz="1600" dirty="0"/>
              <a:t>) por lo tanto vea en el siguiente ejemplo como se crea una variable </a:t>
            </a:r>
            <a:r>
              <a:rPr lang="es-ES" sz="1600" dirty="0" err="1"/>
              <a:t>String</a:t>
            </a:r>
            <a:r>
              <a:rPr lang="es-ES" sz="1600" dirty="0"/>
              <a:t> llamada </a:t>
            </a:r>
            <a:r>
              <a:rPr lang="es-ES" sz="1600" b="1" dirty="0" err="1"/>
              <a:t>num</a:t>
            </a:r>
            <a:r>
              <a:rPr lang="es-ES" sz="1600" dirty="0"/>
              <a:t>, que almacena el valor ingresado y posteriormente se realiza la conversión para almacenar el dato numérico resultante en la variable tipo </a:t>
            </a:r>
            <a:r>
              <a:rPr lang="es-ES" sz="1600" dirty="0" err="1"/>
              <a:t>int</a:t>
            </a:r>
            <a:r>
              <a:rPr lang="es-ES" sz="1600" dirty="0"/>
              <a:t> correspondiente</a:t>
            </a:r>
          </a:p>
          <a:p>
            <a:pPr marL="0" indent="0">
              <a:buNone/>
            </a:pPr>
            <a:endParaRPr lang="es-ES" sz="500" dirty="0"/>
          </a:p>
          <a:p>
            <a:pPr marL="0" indent="0">
              <a:buNone/>
            </a:pPr>
            <a:r>
              <a:rPr lang="es-ES" sz="1600" b="1" dirty="0"/>
              <a:t>NOTA: </a:t>
            </a:r>
            <a:r>
              <a:rPr lang="es-ES" sz="1600" dirty="0"/>
              <a:t>Se debe tener cuidado al intentar convertir un dato que no puede ser un entero </a:t>
            </a:r>
          </a:p>
          <a:p>
            <a:pPr marL="0" indent="0">
              <a:buNone/>
            </a:pPr>
            <a:r>
              <a:rPr lang="es-ES" sz="1600" dirty="0"/>
              <a:t>(</a:t>
            </a:r>
            <a:r>
              <a:rPr lang="es-ES" sz="1600" dirty="0" err="1"/>
              <a:t>ej</a:t>
            </a:r>
            <a:r>
              <a:rPr lang="es-ES" sz="1600" dirty="0"/>
              <a:t>, convertir una palabra a entero), al intentar hacer esto el compilador arroja un error </a:t>
            </a:r>
          </a:p>
          <a:p>
            <a:pPr marL="0" indent="0">
              <a:buNone/>
            </a:pPr>
            <a:r>
              <a:rPr lang="es-ES" sz="1600" dirty="0"/>
              <a:t>en tiempo de ejecución, mas adelante se explicara el trabajo con excepciones para </a:t>
            </a:r>
          </a:p>
          <a:p>
            <a:pPr marL="0" indent="0">
              <a:buNone/>
            </a:pPr>
            <a:r>
              <a:rPr lang="es-ES" sz="1600" dirty="0"/>
              <a:t>prever este tipo de problemáticas.</a:t>
            </a:r>
          </a:p>
          <a:p>
            <a:pPr marL="0" indent="0">
              <a:buNone/>
            </a:pPr>
            <a:endParaRPr lang="es-ES" sz="16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5" name="4 Flecha derecha"/>
          <p:cNvSpPr/>
          <p:nvPr/>
        </p:nvSpPr>
        <p:spPr>
          <a:xfrm flipH="1">
            <a:off x="6804248" y="2420888"/>
            <a:ext cx="1312274" cy="71100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561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err="1"/>
              <a:t>BufferedReader</a:t>
            </a:r>
            <a:endParaRPr lang="es-ES"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pic>
        <p:nvPicPr>
          <p:cNvPr id="6" name="5 Imagen"/>
          <p:cNvPicPr/>
          <p:nvPr/>
        </p:nvPicPr>
        <p:blipFill>
          <a:blip r:embed="rId2"/>
          <a:stretch>
            <a:fillRect/>
          </a:stretch>
        </p:blipFill>
        <p:spPr>
          <a:xfrm>
            <a:off x="251520" y="1253490"/>
            <a:ext cx="8568952" cy="5055830"/>
          </a:xfrm>
          <a:prstGeom prst="rect">
            <a:avLst/>
          </a:prstGeom>
          <a:ln>
            <a:noFill/>
          </a:ln>
          <a:effectLst>
            <a:outerShdw blurRad="292100" dist="139700" dir="2700000" algn="tl" rotWithShape="0">
              <a:srgbClr val="333333">
                <a:alpha val="65000"/>
              </a:srgbClr>
            </a:outerShdw>
          </a:effectLst>
        </p:spPr>
      </p:pic>
      <p:sp>
        <p:nvSpPr>
          <p:cNvPr id="7" name="6 Flecha derecha"/>
          <p:cNvSpPr/>
          <p:nvPr/>
        </p:nvSpPr>
        <p:spPr>
          <a:xfrm flipH="1">
            <a:off x="7092280" y="1556792"/>
            <a:ext cx="1312274" cy="29679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5460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err="1"/>
              <a:t>BufferedReader</a:t>
            </a:r>
            <a:endParaRPr lang="es-ES" dirty="0"/>
          </a:p>
        </p:txBody>
      </p:sp>
      <p:sp>
        <p:nvSpPr>
          <p:cNvPr id="3" name="2 Marcador de contenido"/>
          <p:cNvSpPr>
            <a:spLocks noGrp="1"/>
          </p:cNvSpPr>
          <p:nvPr>
            <p:ph idx="1"/>
          </p:nvPr>
        </p:nvSpPr>
        <p:spPr>
          <a:xfrm>
            <a:off x="323528" y="1268760"/>
            <a:ext cx="8352928" cy="5582248"/>
          </a:xfrm>
        </p:spPr>
        <p:txBody>
          <a:bodyPr>
            <a:normAutofit/>
          </a:bodyPr>
          <a:lstStyle/>
          <a:p>
            <a:pPr marL="0" indent="0">
              <a:buNone/>
            </a:pPr>
            <a:r>
              <a:rPr lang="es-ES" sz="2800" b="1" dirty="0"/>
              <a:t>Ejercicio</a:t>
            </a:r>
            <a:r>
              <a:rPr lang="es-ES" sz="2800" dirty="0"/>
              <a:t>: Digite el siguiente código en una nueva clase de Eclipse, analícelo y comente cada línea</a:t>
            </a:r>
            <a:r>
              <a:rPr lang="es-ES" sz="2000" dirty="0"/>
              <a:t>.</a:t>
            </a:r>
          </a:p>
          <a:p>
            <a:pPr marL="0" indent="0">
              <a:buNone/>
            </a:pPr>
            <a:br>
              <a:rPr lang="es-ES" sz="2400" dirty="0"/>
            </a:br>
            <a:endParaRPr lang="es-ES" sz="2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a:latin typeface="+mj-lt"/>
              </a:rPr>
              <a:t>Instructor: Cristian David Henao H.</a:t>
            </a:r>
            <a:endParaRPr lang="es-ES" sz="1400" dirty="0">
              <a:latin typeface="+mj-lt"/>
            </a:endParaRPr>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68" y="2270428"/>
            <a:ext cx="6408712" cy="3717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Flecha derecha"/>
          <p:cNvSpPr/>
          <p:nvPr/>
        </p:nvSpPr>
        <p:spPr>
          <a:xfrm rot="290579" flipH="1">
            <a:off x="2998010" y="2325293"/>
            <a:ext cx="1312274" cy="29679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089401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TotalTime>
  <Words>1259</Words>
  <Application>Microsoft Office PowerPoint</Application>
  <PresentationFormat>Presentación en pantalla (4:3)</PresentationFormat>
  <Paragraphs>120</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Aparajita</vt:lpstr>
      <vt:lpstr>Arial</vt:lpstr>
      <vt:lpstr>Bell MT</vt:lpstr>
      <vt:lpstr>Calibri</vt:lpstr>
      <vt:lpstr>Tema de Office</vt:lpstr>
      <vt:lpstr>Entrada y Salida de Datos</vt:lpstr>
      <vt:lpstr>Entrada y Salida de Datos</vt:lpstr>
      <vt:lpstr>Entrada y Salida de Datos</vt:lpstr>
      <vt:lpstr>BufferedReader</vt:lpstr>
      <vt:lpstr>BufferedReader</vt:lpstr>
      <vt:lpstr>BufferedReader</vt:lpstr>
      <vt:lpstr>BufferedReader</vt:lpstr>
      <vt:lpstr>BufferedReader</vt:lpstr>
      <vt:lpstr>BufferedReader</vt:lpstr>
      <vt:lpstr>DataInputStream </vt:lpstr>
      <vt:lpstr>DataInputStream</vt:lpstr>
      <vt:lpstr>DataInputStream</vt:lpstr>
      <vt:lpstr>DataInputStream</vt:lpstr>
      <vt:lpstr>Scanner </vt:lpstr>
      <vt:lpstr>Scanner</vt:lpstr>
      <vt:lpstr>Entrada y salida de datos usando Java Swing </vt:lpstr>
      <vt:lpstr>Java Swing</vt:lpstr>
      <vt:lpstr>Java Swing</vt:lpstr>
      <vt:lpstr>Java Swing</vt:lpstr>
      <vt:lpstr>Java Swing</vt:lpstr>
      <vt:lpstr>Java Swing</vt:lpstr>
      <vt:lpstr>Java Swing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CHENAO</dc:creator>
  <cp:lastModifiedBy>cristian david henao hoyos</cp:lastModifiedBy>
  <cp:revision>35</cp:revision>
  <dcterms:created xsi:type="dcterms:W3CDTF">2015-04-05T19:15:56Z</dcterms:created>
  <dcterms:modified xsi:type="dcterms:W3CDTF">2021-07-26T16:21:43Z</dcterms:modified>
</cp:coreProperties>
</file>