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5" r:id="rId2"/>
    <p:sldId id="264" r:id="rId3"/>
    <p:sldId id="266" r:id="rId4"/>
    <p:sldId id="267" r:id="rId5"/>
    <p:sldId id="269" r:id="rId6"/>
    <p:sldId id="270" r:id="rId7"/>
    <p:sldId id="271" r:id="rId8"/>
    <p:sldId id="272" r:id="rId9"/>
    <p:sldId id="273" r:id="rId10"/>
    <p:sldId id="274" r:id="rId11"/>
    <p:sldId id="275" r:id="rId12"/>
    <p:sldId id="276" r:id="rId13"/>
    <p:sldId id="278" r:id="rId14"/>
    <p:sldId id="277" r:id="rId15"/>
    <p:sldId id="279" r:id="rId16"/>
    <p:sldId id="280" r:id="rId17"/>
    <p:sldId id="281" r:id="rId18"/>
    <p:sldId id="282" r:id="rId19"/>
    <p:sldId id="284" r:id="rId20"/>
    <p:sldId id="285" r:id="rId21"/>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Estilo temático 1 - Énfasis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1" d="100"/>
          <a:sy n="71" d="100"/>
        </p:scale>
        <p:origin x="968" y="4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8" name="7 Imagen"/>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42" y="0"/>
            <a:ext cx="9154142" cy="6858000"/>
          </a:xfrm>
          <a:prstGeom prst="rect">
            <a:avLst/>
          </a:prstGeom>
        </p:spPr>
      </p:pic>
      <p:sp>
        <p:nvSpPr>
          <p:cNvPr id="2" name="1 Título"/>
          <p:cNvSpPr>
            <a:spLocks noGrp="1"/>
          </p:cNvSpPr>
          <p:nvPr>
            <p:ph type="ctrTitle"/>
          </p:nvPr>
        </p:nvSpPr>
        <p:spPr>
          <a:xfrm>
            <a:off x="2915815" y="2708920"/>
            <a:ext cx="6186195" cy="864096"/>
          </a:xfrm>
        </p:spPr>
        <p:txBody>
          <a:bodyPr/>
          <a:lstStyle/>
          <a:p>
            <a:r>
              <a:rPr lang="es-ES" dirty="0" smtClean="0"/>
              <a:t>Haga clic para modificar el estilo de título del patrón</a:t>
            </a:r>
            <a:endParaRPr lang="es-ES" dirty="0"/>
          </a:p>
        </p:txBody>
      </p:sp>
      <p:sp>
        <p:nvSpPr>
          <p:cNvPr id="3" name="2 Subtítulo"/>
          <p:cNvSpPr>
            <a:spLocks noGrp="1"/>
          </p:cNvSpPr>
          <p:nvPr>
            <p:ph type="subTitle" idx="1"/>
          </p:nvPr>
        </p:nvSpPr>
        <p:spPr>
          <a:xfrm>
            <a:off x="3131840" y="3789040"/>
            <a:ext cx="5832648" cy="936104"/>
          </a:xfrm>
        </p:spPr>
        <p:txBody>
          <a:bodyPr/>
          <a:lstStyle>
            <a:lvl1pPr marL="0" indent="0" algn="ctr">
              <a:buNone/>
              <a:defRPr>
                <a:solidFill>
                  <a:schemeClr val="bg1"/>
                </a:solidFill>
                <a:latin typeface="Bell MT" pitchFamily="18" charset="0"/>
                <a:cs typeface="Aparajit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dirty="0" smtClean="0"/>
              <a:t>Haga clic para modificar el estilo de subtítulo del patrón</a:t>
            </a:r>
            <a:endParaRPr lang="es-ES" dirty="0"/>
          </a:p>
        </p:txBody>
      </p:sp>
      <p:sp>
        <p:nvSpPr>
          <p:cNvPr id="4" name="3 Marcador de fecha"/>
          <p:cNvSpPr>
            <a:spLocks noGrp="1"/>
          </p:cNvSpPr>
          <p:nvPr>
            <p:ph type="dt" sz="half" idx="10"/>
          </p:nvPr>
        </p:nvSpPr>
        <p:spPr/>
        <p:txBody>
          <a:bodyPr/>
          <a:lstStyle/>
          <a:p>
            <a:fld id="{886EFF7D-922A-491D-8465-B5D9F2D65715}" type="datetimeFigureOut">
              <a:rPr lang="es-ES" smtClean="0"/>
              <a:t>19/07/2016</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F470658B-5E04-4234-BFFB-7A4892A6B3B5}" type="slidenum">
              <a:rPr lang="es-ES" smtClean="0"/>
              <a:t>‹Nº›</a:t>
            </a:fld>
            <a:endParaRPr lang="es-ES"/>
          </a:p>
        </p:txBody>
      </p:sp>
    </p:spTree>
    <p:extLst>
      <p:ext uri="{BB962C8B-B14F-4D97-AF65-F5344CB8AC3E}">
        <p14:creationId xmlns:p14="http://schemas.microsoft.com/office/powerpoint/2010/main" val="36338035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886EFF7D-922A-491D-8465-B5D9F2D65715}" type="datetimeFigureOut">
              <a:rPr lang="es-ES" smtClean="0"/>
              <a:t>19/07/2016</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F470658B-5E04-4234-BFFB-7A4892A6B3B5}" type="slidenum">
              <a:rPr lang="es-ES" smtClean="0"/>
              <a:t>‹Nº›</a:t>
            </a:fld>
            <a:endParaRPr lang="es-ES"/>
          </a:p>
        </p:txBody>
      </p:sp>
    </p:spTree>
    <p:extLst>
      <p:ext uri="{BB962C8B-B14F-4D97-AF65-F5344CB8AC3E}">
        <p14:creationId xmlns:p14="http://schemas.microsoft.com/office/powerpoint/2010/main" val="2806369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886EFF7D-922A-491D-8465-B5D9F2D65715}" type="datetimeFigureOut">
              <a:rPr lang="es-ES" smtClean="0"/>
              <a:t>19/07/2016</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F470658B-5E04-4234-BFFB-7A4892A6B3B5}" type="slidenum">
              <a:rPr lang="es-ES" smtClean="0"/>
              <a:t>‹Nº›</a:t>
            </a:fld>
            <a:endParaRPr lang="es-ES"/>
          </a:p>
        </p:txBody>
      </p:sp>
    </p:spTree>
    <p:extLst>
      <p:ext uri="{BB962C8B-B14F-4D97-AF65-F5344CB8AC3E}">
        <p14:creationId xmlns:p14="http://schemas.microsoft.com/office/powerpoint/2010/main" val="16894800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8" name="7 Imagen"/>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1 Título"/>
          <p:cNvSpPr>
            <a:spLocks noGrp="1"/>
          </p:cNvSpPr>
          <p:nvPr>
            <p:ph type="title"/>
          </p:nvPr>
        </p:nvSpPr>
        <p:spPr/>
        <p:txBody>
          <a:bodyPr/>
          <a:lstStyle/>
          <a:p>
            <a:r>
              <a:rPr lang="es-ES" dirty="0" smtClean="0"/>
              <a:t>Haga clic para modificar el estilo de título del patrón</a:t>
            </a:r>
            <a:endParaRPr lang="es-ES" dirty="0"/>
          </a:p>
        </p:txBody>
      </p:sp>
      <p:sp>
        <p:nvSpPr>
          <p:cNvPr id="3" name="2 Marcador de contenido"/>
          <p:cNvSpPr>
            <a:spLocks noGrp="1"/>
          </p:cNvSpPr>
          <p:nvPr>
            <p:ph idx="1"/>
          </p:nvPr>
        </p:nvSpPr>
        <p:spPr/>
        <p:txBody>
          <a:bodyPr>
            <a:normAutofit/>
          </a:bodyPr>
          <a:lstStyle>
            <a:lvl1pPr>
              <a:defRPr sz="3200">
                <a:latin typeface="Aparajita" pitchFamily="34" charset="0"/>
                <a:cs typeface="Aparajita" pitchFamily="34" charset="0"/>
              </a:defRPr>
            </a:lvl1pPr>
            <a:lvl2pPr>
              <a:defRPr sz="3200">
                <a:latin typeface="Aparajita" pitchFamily="34" charset="0"/>
                <a:cs typeface="Aparajita" pitchFamily="34" charset="0"/>
              </a:defRPr>
            </a:lvl2pPr>
            <a:lvl3pPr>
              <a:defRPr sz="3200">
                <a:latin typeface="Aparajita" pitchFamily="34" charset="0"/>
                <a:cs typeface="Aparajita" pitchFamily="34" charset="0"/>
              </a:defRPr>
            </a:lvl3pPr>
            <a:lvl4pPr>
              <a:defRPr sz="3200">
                <a:latin typeface="Aparajita" pitchFamily="34" charset="0"/>
                <a:cs typeface="Aparajita" pitchFamily="34" charset="0"/>
              </a:defRPr>
            </a:lvl4pPr>
            <a:lvl5pPr>
              <a:defRPr sz="3200">
                <a:latin typeface="Aparajita" pitchFamily="34" charset="0"/>
                <a:cs typeface="Aparajita" pitchFamily="34" charset="0"/>
              </a:defRPr>
            </a:lvl5p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ES" dirty="0"/>
          </a:p>
        </p:txBody>
      </p:sp>
      <p:sp>
        <p:nvSpPr>
          <p:cNvPr id="4" name="3 Marcador de fecha"/>
          <p:cNvSpPr>
            <a:spLocks noGrp="1"/>
          </p:cNvSpPr>
          <p:nvPr>
            <p:ph type="dt" sz="half" idx="10"/>
          </p:nvPr>
        </p:nvSpPr>
        <p:spPr/>
        <p:txBody>
          <a:bodyPr/>
          <a:lstStyle/>
          <a:p>
            <a:fld id="{886EFF7D-922A-491D-8465-B5D9F2D65715}" type="datetimeFigureOut">
              <a:rPr lang="es-ES" smtClean="0"/>
              <a:t>19/07/2016</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F470658B-5E04-4234-BFFB-7A4892A6B3B5}" type="slidenum">
              <a:rPr lang="es-ES" smtClean="0"/>
              <a:t>‹Nº›</a:t>
            </a:fld>
            <a:endParaRPr lang="es-ES"/>
          </a:p>
        </p:txBody>
      </p:sp>
    </p:spTree>
    <p:extLst>
      <p:ext uri="{BB962C8B-B14F-4D97-AF65-F5344CB8AC3E}">
        <p14:creationId xmlns:p14="http://schemas.microsoft.com/office/powerpoint/2010/main" val="12872451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886EFF7D-922A-491D-8465-B5D9F2D65715}" type="datetimeFigureOut">
              <a:rPr lang="es-ES" smtClean="0"/>
              <a:t>19/07/2016</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F470658B-5E04-4234-BFFB-7A4892A6B3B5}" type="slidenum">
              <a:rPr lang="es-ES" smtClean="0"/>
              <a:t>‹Nº›</a:t>
            </a:fld>
            <a:endParaRPr lang="es-ES"/>
          </a:p>
        </p:txBody>
      </p:sp>
    </p:spTree>
    <p:extLst>
      <p:ext uri="{BB962C8B-B14F-4D97-AF65-F5344CB8AC3E}">
        <p14:creationId xmlns:p14="http://schemas.microsoft.com/office/powerpoint/2010/main" val="5189275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fecha"/>
          <p:cNvSpPr>
            <a:spLocks noGrp="1"/>
          </p:cNvSpPr>
          <p:nvPr>
            <p:ph type="dt" sz="half" idx="10"/>
          </p:nvPr>
        </p:nvSpPr>
        <p:spPr/>
        <p:txBody>
          <a:bodyPr/>
          <a:lstStyle/>
          <a:p>
            <a:fld id="{886EFF7D-922A-491D-8465-B5D9F2D65715}" type="datetimeFigureOut">
              <a:rPr lang="es-ES" smtClean="0"/>
              <a:t>19/07/2016</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F470658B-5E04-4234-BFFB-7A4892A6B3B5}" type="slidenum">
              <a:rPr lang="es-ES" smtClean="0"/>
              <a:t>‹Nº›</a:t>
            </a:fld>
            <a:endParaRPr lang="es-ES"/>
          </a:p>
        </p:txBody>
      </p:sp>
    </p:spTree>
    <p:extLst>
      <p:ext uri="{BB962C8B-B14F-4D97-AF65-F5344CB8AC3E}">
        <p14:creationId xmlns:p14="http://schemas.microsoft.com/office/powerpoint/2010/main" val="34895258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6 Marcador de fecha"/>
          <p:cNvSpPr>
            <a:spLocks noGrp="1"/>
          </p:cNvSpPr>
          <p:nvPr>
            <p:ph type="dt" sz="half" idx="10"/>
          </p:nvPr>
        </p:nvSpPr>
        <p:spPr/>
        <p:txBody>
          <a:bodyPr/>
          <a:lstStyle/>
          <a:p>
            <a:fld id="{886EFF7D-922A-491D-8465-B5D9F2D65715}" type="datetimeFigureOut">
              <a:rPr lang="es-ES" smtClean="0"/>
              <a:t>19/07/2016</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F470658B-5E04-4234-BFFB-7A4892A6B3B5}" type="slidenum">
              <a:rPr lang="es-ES" smtClean="0"/>
              <a:t>‹Nº›</a:t>
            </a:fld>
            <a:endParaRPr lang="es-ES"/>
          </a:p>
        </p:txBody>
      </p:sp>
    </p:spTree>
    <p:extLst>
      <p:ext uri="{BB962C8B-B14F-4D97-AF65-F5344CB8AC3E}">
        <p14:creationId xmlns:p14="http://schemas.microsoft.com/office/powerpoint/2010/main" val="35956163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fecha"/>
          <p:cNvSpPr>
            <a:spLocks noGrp="1"/>
          </p:cNvSpPr>
          <p:nvPr>
            <p:ph type="dt" sz="half" idx="10"/>
          </p:nvPr>
        </p:nvSpPr>
        <p:spPr/>
        <p:txBody>
          <a:bodyPr/>
          <a:lstStyle/>
          <a:p>
            <a:fld id="{886EFF7D-922A-491D-8465-B5D9F2D65715}" type="datetimeFigureOut">
              <a:rPr lang="es-ES" smtClean="0"/>
              <a:t>19/07/2016</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F470658B-5E04-4234-BFFB-7A4892A6B3B5}" type="slidenum">
              <a:rPr lang="es-ES" smtClean="0"/>
              <a:t>‹Nº›</a:t>
            </a:fld>
            <a:endParaRPr lang="es-ES"/>
          </a:p>
        </p:txBody>
      </p:sp>
    </p:spTree>
    <p:extLst>
      <p:ext uri="{BB962C8B-B14F-4D97-AF65-F5344CB8AC3E}">
        <p14:creationId xmlns:p14="http://schemas.microsoft.com/office/powerpoint/2010/main" val="1133516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886EFF7D-922A-491D-8465-B5D9F2D65715}" type="datetimeFigureOut">
              <a:rPr lang="es-ES" smtClean="0"/>
              <a:t>19/07/2016</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F470658B-5E04-4234-BFFB-7A4892A6B3B5}" type="slidenum">
              <a:rPr lang="es-ES" smtClean="0"/>
              <a:t>‹Nº›</a:t>
            </a:fld>
            <a:endParaRPr lang="es-ES"/>
          </a:p>
        </p:txBody>
      </p:sp>
    </p:spTree>
    <p:extLst>
      <p:ext uri="{BB962C8B-B14F-4D97-AF65-F5344CB8AC3E}">
        <p14:creationId xmlns:p14="http://schemas.microsoft.com/office/powerpoint/2010/main" val="76263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886EFF7D-922A-491D-8465-B5D9F2D65715}" type="datetimeFigureOut">
              <a:rPr lang="es-ES" smtClean="0"/>
              <a:t>19/07/2016</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F470658B-5E04-4234-BFFB-7A4892A6B3B5}" type="slidenum">
              <a:rPr lang="es-ES" smtClean="0"/>
              <a:t>‹Nº›</a:t>
            </a:fld>
            <a:endParaRPr lang="es-ES"/>
          </a:p>
        </p:txBody>
      </p:sp>
    </p:spTree>
    <p:extLst>
      <p:ext uri="{BB962C8B-B14F-4D97-AF65-F5344CB8AC3E}">
        <p14:creationId xmlns:p14="http://schemas.microsoft.com/office/powerpoint/2010/main" val="40654740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886EFF7D-922A-491D-8465-B5D9F2D65715}" type="datetimeFigureOut">
              <a:rPr lang="es-ES" smtClean="0"/>
              <a:t>19/07/2016</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F470658B-5E04-4234-BFFB-7A4892A6B3B5}" type="slidenum">
              <a:rPr lang="es-ES" smtClean="0"/>
              <a:t>‹Nº›</a:t>
            </a:fld>
            <a:endParaRPr lang="es-ES"/>
          </a:p>
        </p:txBody>
      </p:sp>
    </p:spTree>
    <p:extLst>
      <p:ext uri="{BB962C8B-B14F-4D97-AF65-F5344CB8AC3E}">
        <p14:creationId xmlns:p14="http://schemas.microsoft.com/office/powerpoint/2010/main" val="38151409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1331640" y="-27384"/>
            <a:ext cx="7355160" cy="1143000"/>
          </a:xfrm>
          <a:prstGeom prst="rect">
            <a:avLst/>
          </a:prstGeom>
        </p:spPr>
        <p:txBody>
          <a:bodyPr vert="horz" lIns="91440" tIns="45720" rIns="91440" bIns="45720" rtlCol="0" anchor="ctr">
            <a:normAutofit/>
          </a:bodyPr>
          <a:lstStyle/>
          <a:p>
            <a:r>
              <a:rPr lang="es-ES" dirty="0" smtClean="0"/>
              <a:t>Haga clic para modificar el estilo de título del patrón</a:t>
            </a:r>
            <a:endParaRPr lang="es-ES" dirty="0"/>
          </a:p>
        </p:txBody>
      </p:sp>
      <p:sp>
        <p:nvSpPr>
          <p:cNvPr id="3" name="2 Marcador de texto"/>
          <p:cNvSpPr>
            <a:spLocks noGrp="1"/>
          </p:cNvSpPr>
          <p:nvPr>
            <p:ph type="body" idx="1"/>
          </p:nvPr>
        </p:nvSpPr>
        <p:spPr>
          <a:xfrm>
            <a:off x="323528" y="1340768"/>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6EFF7D-922A-491D-8465-B5D9F2D65715}" type="datetimeFigureOut">
              <a:rPr lang="es-ES" smtClean="0"/>
              <a:t>19/07/2016</a:t>
            </a:fld>
            <a:endParaRPr lang="es-E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70658B-5E04-4234-BFFB-7A4892A6B3B5}" type="slidenum">
              <a:rPr lang="es-ES" smtClean="0"/>
              <a:t>‹Nº›</a:t>
            </a:fld>
            <a:endParaRPr lang="es-ES"/>
          </a:p>
        </p:txBody>
      </p:sp>
    </p:spTree>
    <p:extLst>
      <p:ext uri="{BB962C8B-B14F-4D97-AF65-F5344CB8AC3E}">
        <p14:creationId xmlns:p14="http://schemas.microsoft.com/office/powerpoint/2010/main" val="39524285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b="1" kern="1200">
          <a:solidFill>
            <a:schemeClr val="bg1"/>
          </a:solidFill>
          <a:latin typeface="Bell MT" pitchFamily="18"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2339752" y="2708920"/>
            <a:ext cx="6803111" cy="2016224"/>
          </a:xfrm>
        </p:spPr>
        <p:txBody>
          <a:bodyPr>
            <a:noAutofit/>
          </a:bodyPr>
          <a:lstStyle/>
          <a:p>
            <a:r>
              <a:rPr lang="es-ES" sz="6000" dirty="0" smtClean="0"/>
              <a:t>Estructuras de Control Repetitivas</a:t>
            </a:r>
            <a:endParaRPr lang="es-ES" sz="6000" dirty="0"/>
          </a:p>
        </p:txBody>
      </p:sp>
    </p:spTree>
    <p:extLst>
      <p:ext uri="{BB962C8B-B14F-4D97-AF65-F5344CB8AC3E}">
        <p14:creationId xmlns:p14="http://schemas.microsoft.com/office/powerpoint/2010/main" val="10654991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a:t>Ciclo </a:t>
            </a:r>
            <a:r>
              <a:rPr lang="es-ES" dirty="0" err="1"/>
              <a:t>while</a:t>
            </a:r>
            <a:r>
              <a:rPr lang="es-ES" dirty="0"/>
              <a:t> </a:t>
            </a:r>
          </a:p>
        </p:txBody>
      </p:sp>
      <p:sp>
        <p:nvSpPr>
          <p:cNvPr id="3" name="2 Marcador de contenido"/>
          <p:cNvSpPr>
            <a:spLocks noGrp="1"/>
          </p:cNvSpPr>
          <p:nvPr>
            <p:ph idx="1"/>
          </p:nvPr>
        </p:nvSpPr>
        <p:spPr>
          <a:xfrm>
            <a:off x="611560" y="1196752"/>
            <a:ext cx="7848872" cy="3384376"/>
          </a:xfrm>
        </p:spPr>
        <p:txBody>
          <a:bodyPr>
            <a:normAutofit fontScale="85000" lnSpcReduction="20000"/>
          </a:bodyPr>
          <a:lstStyle/>
          <a:p>
            <a:pPr marL="0" indent="0">
              <a:buNone/>
            </a:pPr>
            <a:r>
              <a:rPr lang="es-CO" sz="2800" dirty="0"/>
              <a:t>Ejemplo: Algoritmo que imprima los números del 0 al 10</a:t>
            </a:r>
            <a:r>
              <a:rPr lang="es-CO" sz="2800" dirty="0" smtClean="0"/>
              <a:t>.</a:t>
            </a:r>
          </a:p>
          <a:p>
            <a:pPr marL="0" indent="0">
              <a:buNone/>
            </a:pPr>
            <a:endParaRPr lang="es-CO" sz="2800" dirty="0"/>
          </a:p>
          <a:p>
            <a:pPr marL="0" indent="0">
              <a:buNone/>
            </a:pPr>
            <a:endParaRPr lang="es-CO" sz="2800" dirty="0" smtClean="0"/>
          </a:p>
          <a:p>
            <a:pPr marL="0" indent="0">
              <a:buNone/>
            </a:pPr>
            <a:endParaRPr lang="es-CO" sz="2800" dirty="0"/>
          </a:p>
          <a:p>
            <a:pPr marL="0" indent="0">
              <a:buNone/>
            </a:pPr>
            <a:endParaRPr lang="es-CO" sz="2800" dirty="0" smtClean="0"/>
          </a:p>
          <a:p>
            <a:pPr marL="0" indent="0">
              <a:buNone/>
            </a:pPr>
            <a:endParaRPr lang="es-CO" sz="2800" dirty="0"/>
          </a:p>
          <a:p>
            <a:pPr marL="0" indent="0">
              <a:buNone/>
            </a:pPr>
            <a:endParaRPr lang="es-CO" sz="2800" dirty="0" smtClean="0"/>
          </a:p>
          <a:p>
            <a:pPr marL="0" indent="0">
              <a:buNone/>
            </a:pPr>
            <a:endParaRPr lang="es-ES" sz="2800" dirty="0"/>
          </a:p>
          <a:p>
            <a:pPr marL="0" indent="0">
              <a:buNone/>
            </a:pPr>
            <a:r>
              <a:rPr lang="es-CO" sz="2800" dirty="0"/>
              <a:t> </a:t>
            </a:r>
            <a:endParaRPr lang="es-ES" sz="2800" dirty="0"/>
          </a:p>
        </p:txBody>
      </p:sp>
      <p:sp>
        <p:nvSpPr>
          <p:cNvPr id="4" name="1 Título"/>
          <p:cNvSpPr txBox="1">
            <a:spLocks/>
          </p:cNvSpPr>
          <p:nvPr/>
        </p:nvSpPr>
        <p:spPr>
          <a:xfrm>
            <a:off x="29811" y="6597352"/>
            <a:ext cx="6918453" cy="253656"/>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b="1" kern="1200">
                <a:solidFill>
                  <a:schemeClr val="bg1"/>
                </a:solidFill>
                <a:latin typeface="Bell MT" pitchFamily="18" charset="0"/>
                <a:ea typeface="+mj-ea"/>
                <a:cs typeface="+mj-cs"/>
              </a:defRPr>
            </a:lvl1pPr>
          </a:lstStyle>
          <a:p>
            <a:pPr algn="l"/>
            <a:r>
              <a:rPr lang="es-CO" sz="1400" dirty="0" smtClean="0">
                <a:latin typeface="+mj-lt"/>
              </a:rPr>
              <a:t>Instructor: Cristian David Henao H.</a:t>
            </a:r>
            <a:endParaRPr lang="es-ES" sz="1400" dirty="0">
              <a:latin typeface="+mj-lt"/>
            </a:endParaRPr>
          </a:p>
        </p:txBody>
      </p:sp>
      <p:sp>
        <p:nvSpPr>
          <p:cNvPr id="5" name="4 Rectángulo"/>
          <p:cNvSpPr/>
          <p:nvPr/>
        </p:nvSpPr>
        <p:spPr>
          <a:xfrm>
            <a:off x="795634" y="5042228"/>
            <a:ext cx="7128792" cy="1015663"/>
          </a:xfrm>
          <a:prstGeom prst="rect">
            <a:avLst/>
          </a:prstGeom>
        </p:spPr>
        <p:txBody>
          <a:bodyPr wrap="square">
            <a:spAutoFit/>
          </a:bodyPr>
          <a:lstStyle/>
          <a:p>
            <a:r>
              <a:rPr lang="es-ES" sz="2000" dirty="0" smtClean="0"/>
              <a:t>Note </a:t>
            </a:r>
            <a:r>
              <a:rPr lang="es-ES" sz="2000" dirty="0"/>
              <a:t>que al usar el ciclo </a:t>
            </a:r>
            <a:r>
              <a:rPr lang="es-ES" sz="2000" dirty="0" err="1"/>
              <a:t>while</a:t>
            </a:r>
            <a:r>
              <a:rPr lang="es-ES" sz="2000" dirty="0"/>
              <a:t>, el proceso solo se ejecuta después de realizar la validación, caso contrario en el ciclo do-</a:t>
            </a:r>
            <a:r>
              <a:rPr lang="es-ES" sz="2000" dirty="0" err="1"/>
              <a:t>while</a:t>
            </a:r>
            <a:r>
              <a:rPr lang="es-ES" sz="2000" dirty="0"/>
              <a:t> el proceso se hace y luego valida.</a:t>
            </a:r>
          </a:p>
        </p:txBody>
      </p:sp>
      <p:pic>
        <p:nvPicPr>
          <p:cNvPr id="7" name="6 Imagen"/>
          <p:cNvPicPr/>
          <p:nvPr/>
        </p:nvPicPr>
        <p:blipFill>
          <a:blip r:embed="rId2"/>
          <a:stretch>
            <a:fillRect/>
          </a:stretch>
        </p:blipFill>
        <p:spPr>
          <a:xfrm>
            <a:off x="539552" y="1700808"/>
            <a:ext cx="7920880" cy="295113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5700063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2339752" y="2708920"/>
            <a:ext cx="6803111" cy="2016224"/>
          </a:xfrm>
        </p:spPr>
        <p:txBody>
          <a:bodyPr>
            <a:noAutofit/>
          </a:bodyPr>
          <a:lstStyle/>
          <a:p>
            <a:r>
              <a:rPr lang="es-ES" sz="6000" dirty="0"/>
              <a:t>Ciclo </a:t>
            </a:r>
            <a:r>
              <a:rPr lang="es-ES" sz="6000" dirty="0" err="1"/>
              <a:t>f</a:t>
            </a:r>
            <a:r>
              <a:rPr lang="es-ES" sz="6000" dirty="0" err="1" smtClean="0"/>
              <a:t>or</a:t>
            </a:r>
            <a:endParaRPr lang="es-ES" sz="6000" dirty="0"/>
          </a:p>
        </p:txBody>
      </p:sp>
    </p:spTree>
    <p:extLst>
      <p:ext uri="{BB962C8B-B14F-4D97-AF65-F5344CB8AC3E}">
        <p14:creationId xmlns:p14="http://schemas.microsoft.com/office/powerpoint/2010/main" val="20708312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a:t>Ciclo </a:t>
            </a:r>
            <a:r>
              <a:rPr lang="es-ES" dirty="0" err="1"/>
              <a:t>for</a:t>
            </a:r>
            <a:endParaRPr lang="es-ES" dirty="0"/>
          </a:p>
        </p:txBody>
      </p:sp>
      <p:sp>
        <p:nvSpPr>
          <p:cNvPr id="3" name="2 Marcador de contenido"/>
          <p:cNvSpPr>
            <a:spLocks noGrp="1"/>
          </p:cNvSpPr>
          <p:nvPr>
            <p:ph idx="1"/>
          </p:nvPr>
        </p:nvSpPr>
        <p:spPr>
          <a:xfrm>
            <a:off x="611560" y="1340768"/>
            <a:ext cx="7848872" cy="5383412"/>
          </a:xfrm>
        </p:spPr>
        <p:txBody>
          <a:bodyPr>
            <a:normAutofit/>
          </a:bodyPr>
          <a:lstStyle/>
          <a:p>
            <a:pPr marL="0" indent="0">
              <a:buNone/>
            </a:pPr>
            <a:r>
              <a:rPr lang="es-ES" sz="2400" dirty="0"/>
              <a:t>El ciclo </a:t>
            </a:r>
            <a:r>
              <a:rPr lang="es-ES" sz="2400" dirty="0" err="1"/>
              <a:t>for</a:t>
            </a:r>
            <a:r>
              <a:rPr lang="es-ES" sz="2400" dirty="0"/>
              <a:t>, es el equivalente al ciclo PARA en algoritmia, por lo tanto también es la combinación de los anteriores (</a:t>
            </a:r>
            <a:r>
              <a:rPr lang="es-ES" sz="2400" dirty="0" err="1"/>
              <a:t>while</a:t>
            </a:r>
            <a:r>
              <a:rPr lang="es-ES" sz="2400" dirty="0"/>
              <a:t>, do </a:t>
            </a:r>
            <a:r>
              <a:rPr lang="es-ES" sz="2400" dirty="0" err="1"/>
              <a:t>while</a:t>
            </a:r>
            <a:r>
              <a:rPr lang="es-ES" sz="2400" dirty="0"/>
              <a:t>) incluyendo en el la  declaración, inicialización e incremento.</a:t>
            </a:r>
          </a:p>
          <a:p>
            <a:pPr marL="0" indent="0">
              <a:buNone/>
            </a:pPr>
            <a:r>
              <a:rPr lang="es-CO" sz="2400" dirty="0"/>
              <a:t> </a:t>
            </a:r>
            <a:endParaRPr lang="es-ES" sz="2400" dirty="0"/>
          </a:p>
        </p:txBody>
      </p:sp>
      <p:sp>
        <p:nvSpPr>
          <p:cNvPr id="4" name="1 Título"/>
          <p:cNvSpPr txBox="1">
            <a:spLocks/>
          </p:cNvSpPr>
          <p:nvPr/>
        </p:nvSpPr>
        <p:spPr>
          <a:xfrm>
            <a:off x="29811" y="6597352"/>
            <a:ext cx="6918453" cy="253656"/>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b="1" kern="1200">
                <a:solidFill>
                  <a:schemeClr val="bg1"/>
                </a:solidFill>
                <a:latin typeface="Bell MT" pitchFamily="18" charset="0"/>
                <a:ea typeface="+mj-ea"/>
                <a:cs typeface="+mj-cs"/>
              </a:defRPr>
            </a:lvl1pPr>
          </a:lstStyle>
          <a:p>
            <a:pPr algn="l"/>
            <a:r>
              <a:rPr lang="es-CO" sz="1400" dirty="0" smtClean="0">
                <a:latin typeface="+mj-lt"/>
              </a:rPr>
              <a:t>Instructor: Cristian David Henao H.</a:t>
            </a:r>
            <a:endParaRPr lang="es-ES" sz="1400" dirty="0">
              <a:latin typeface="+mj-lt"/>
            </a:endParaRPr>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3861048"/>
            <a:ext cx="7057510" cy="159561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457150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a:t>Ciclo </a:t>
            </a:r>
            <a:r>
              <a:rPr lang="es-ES" dirty="0" err="1"/>
              <a:t>for</a:t>
            </a:r>
            <a:endParaRPr lang="es-ES" dirty="0"/>
          </a:p>
        </p:txBody>
      </p:sp>
      <p:sp>
        <p:nvSpPr>
          <p:cNvPr id="3" name="2 Marcador de contenido"/>
          <p:cNvSpPr>
            <a:spLocks noGrp="1"/>
          </p:cNvSpPr>
          <p:nvPr>
            <p:ph idx="1"/>
          </p:nvPr>
        </p:nvSpPr>
        <p:spPr>
          <a:xfrm>
            <a:off x="107504" y="1268760"/>
            <a:ext cx="8928992" cy="5760640"/>
          </a:xfrm>
        </p:spPr>
        <p:txBody>
          <a:bodyPr>
            <a:normAutofit fontScale="62500" lnSpcReduction="20000"/>
          </a:bodyPr>
          <a:lstStyle/>
          <a:p>
            <a:pPr marL="0" indent="0">
              <a:buNone/>
            </a:pPr>
            <a:r>
              <a:rPr lang="es-ES" sz="2800" dirty="0"/>
              <a:t>Este ciclo permite ahorrar tiempo de codificación pues en los anteriores se debe tener cuidado en inicializar la variable que incrementará, así como no olvidar realizar este incremento, con el </a:t>
            </a:r>
            <a:r>
              <a:rPr lang="es-ES" sz="2800" b="1" dirty="0" err="1"/>
              <a:t>for</a:t>
            </a:r>
            <a:r>
              <a:rPr lang="es-ES" sz="2800" dirty="0"/>
              <a:t> este proceso se hace más fácil pues la estructura del ciclo lo exige</a:t>
            </a:r>
            <a:r>
              <a:rPr lang="es-ES" sz="2800" dirty="0" smtClean="0"/>
              <a:t>.</a:t>
            </a:r>
            <a:br>
              <a:rPr lang="es-ES" sz="2800" dirty="0" smtClean="0"/>
            </a:br>
            <a:endParaRPr lang="es-ES" sz="2800" dirty="0"/>
          </a:p>
          <a:p>
            <a:pPr marL="0" indent="0">
              <a:buNone/>
            </a:pPr>
            <a:r>
              <a:rPr lang="es-ES" sz="2800" dirty="0"/>
              <a:t>El funcionamiento del </a:t>
            </a:r>
            <a:r>
              <a:rPr lang="es-ES" sz="2800" b="1" dirty="0" err="1"/>
              <a:t>for</a:t>
            </a:r>
            <a:r>
              <a:rPr lang="es-ES" sz="2800" dirty="0"/>
              <a:t> es diferente a los anteriores (aunque su lógica sea la misma</a:t>
            </a:r>
            <a:r>
              <a:rPr lang="es-ES" sz="2800" dirty="0" smtClean="0"/>
              <a:t>):</a:t>
            </a:r>
            <a:br>
              <a:rPr lang="es-ES" sz="2800" dirty="0" smtClean="0"/>
            </a:br>
            <a:endParaRPr lang="es-ES" sz="2800" dirty="0"/>
          </a:p>
          <a:p>
            <a:pPr marL="400050" lvl="1" indent="0">
              <a:buNone/>
            </a:pPr>
            <a:r>
              <a:rPr lang="es-ES" sz="2800" dirty="0" smtClean="0"/>
              <a:t>1. La </a:t>
            </a:r>
            <a:r>
              <a:rPr lang="es-ES" sz="2800" dirty="0"/>
              <a:t>primera vez que se ingresa al ciclo se inicializa la </a:t>
            </a:r>
            <a:r>
              <a:rPr lang="es-ES" sz="2800" dirty="0" smtClean="0"/>
              <a:t>variable</a:t>
            </a:r>
          </a:p>
          <a:p>
            <a:pPr marL="914400" lvl="1" indent="-514350">
              <a:buAutoNum type="arabicPeriod"/>
            </a:pPr>
            <a:endParaRPr lang="es-ES" sz="2800" dirty="0"/>
          </a:p>
          <a:p>
            <a:pPr marL="400050" lvl="1" indent="0">
              <a:buNone/>
            </a:pPr>
            <a:r>
              <a:rPr lang="es-ES" sz="2800" dirty="0" smtClean="0"/>
              <a:t>2. Se </a:t>
            </a:r>
            <a:r>
              <a:rPr lang="es-ES" sz="2800" dirty="0"/>
              <a:t>evalúa la condición, si esta arroja true, ingresa y ejecuta los procesos, sino el ciclo se rompe y continúa con el algoritmo sin entrar en él</a:t>
            </a:r>
            <a:r>
              <a:rPr lang="es-ES" sz="2800" dirty="0" smtClean="0"/>
              <a:t>.</a:t>
            </a:r>
          </a:p>
          <a:p>
            <a:pPr marL="400050" lvl="1" indent="0">
              <a:buNone/>
            </a:pPr>
            <a:endParaRPr lang="es-ES" sz="2800" dirty="0"/>
          </a:p>
          <a:p>
            <a:pPr marL="400050" lvl="1" indent="0">
              <a:buNone/>
            </a:pPr>
            <a:r>
              <a:rPr lang="es-ES" sz="2800" dirty="0" smtClean="0"/>
              <a:t>3. al </a:t>
            </a:r>
            <a:r>
              <a:rPr lang="es-ES" sz="2800" dirty="0"/>
              <a:t>terminar de ejecutar los procesos se realiza el incremento de la variable</a:t>
            </a:r>
            <a:r>
              <a:rPr lang="es-ES" sz="2800" dirty="0" smtClean="0"/>
              <a:t>.</a:t>
            </a:r>
          </a:p>
          <a:p>
            <a:pPr marL="400050" lvl="1" indent="0">
              <a:buNone/>
            </a:pPr>
            <a:endParaRPr lang="es-ES" sz="2800" dirty="0"/>
          </a:p>
          <a:p>
            <a:pPr marL="400050" lvl="1" indent="0">
              <a:buNone/>
            </a:pPr>
            <a:r>
              <a:rPr lang="es-ES" sz="2800" dirty="0" smtClean="0"/>
              <a:t>4. Se </a:t>
            </a:r>
            <a:r>
              <a:rPr lang="es-ES" sz="2800" dirty="0"/>
              <a:t>regresa al paso 2 hasta que la condición arroje false y se salga</a:t>
            </a:r>
            <a:r>
              <a:rPr lang="es-ES" sz="2800" dirty="0" smtClean="0"/>
              <a:t>.</a:t>
            </a:r>
          </a:p>
          <a:p>
            <a:pPr marL="400050" lvl="1" indent="0">
              <a:buNone/>
            </a:pPr>
            <a:endParaRPr lang="es-ES" sz="2800" dirty="0"/>
          </a:p>
          <a:p>
            <a:pPr marL="400050" lvl="1" indent="0">
              <a:buNone/>
            </a:pPr>
            <a:r>
              <a:rPr lang="es-ES" sz="2800" dirty="0" smtClean="0"/>
              <a:t>5. Hay </a:t>
            </a:r>
            <a:r>
              <a:rPr lang="es-ES" sz="2800" dirty="0"/>
              <a:t>que tener en cuenta que el paso 1 solo se realiza una vez, después </a:t>
            </a:r>
            <a:r>
              <a:rPr lang="es-ES" sz="2800" dirty="0" smtClean="0"/>
              <a:t/>
            </a:r>
            <a:br>
              <a:rPr lang="es-ES" sz="2800" dirty="0" smtClean="0"/>
            </a:br>
            <a:r>
              <a:rPr lang="es-ES" sz="2800" dirty="0" smtClean="0"/>
              <a:t>cuando </a:t>
            </a:r>
            <a:r>
              <a:rPr lang="es-ES" sz="2800" dirty="0"/>
              <a:t>se ejecuta la primera iteración del ciclo, la variable no se vuelve a </a:t>
            </a:r>
            <a:r>
              <a:rPr lang="es-ES" sz="2800" dirty="0" smtClean="0"/>
              <a:t/>
            </a:r>
            <a:br>
              <a:rPr lang="es-ES" sz="2800" dirty="0" smtClean="0"/>
            </a:br>
            <a:r>
              <a:rPr lang="es-ES" sz="2800" dirty="0" smtClean="0"/>
              <a:t>inicializar</a:t>
            </a:r>
            <a:r>
              <a:rPr lang="es-ES" sz="2800" dirty="0"/>
              <a:t>.</a:t>
            </a:r>
          </a:p>
          <a:p>
            <a:pPr marL="0" indent="0">
              <a:buNone/>
            </a:pPr>
            <a:r>
              <a:rPr lang="es-CO" sz="2800" dirty="0"/>
              <a:t> </a:t>
            </a:r>
            <a:endParaRPr lang="es-ES" sz="2800" dirty="0"/>
          </a:p>
        </p:txBody>
      </p:sp>
      <p:sp>
        <p:nvSpPr>
          <p:cNvPr id="4" name="1 Título"/>
          <p:cNvSpPr txBox="1">
            <a:spLocks/>
          </p:cNvSpPr>
          <p:nvPr/>
        </p:nvSpPr>
        <p:spPr>
          <a:xfrm>
            <a:off x="29811" y="6597352"/>
            <a:ext cx="6918453" cy="253656"/>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b="1" kern="1200">
                <a:solidFill>
                  <a:schemeClr val="bg1"/>
                </a:solidFill>
                <a:latin typeface="Bell MT" pitchFamily="18" charset="0"/>
                <a:ea typeface="+mj-ea"/>
                <a:cs typeface="+mj-cs"/>
              </a:defRPr>
            </a:lvl1pPr>
          </a:lstStyle>
          <a:p>
            <a:pPr algn="l"/>
            <a:r>
              <a:rPr lang="es-CO" sz="1400" dirty="0" smtClean="0">
                <a:latin typeface="+mj-lt"/>
              </a:rPr>
              <a:t>Instructor: Cristian David Henao H.</a:t>
            </a:r>
            <a:endParaRPr lang="es-ES" sz="1400" dirty="0">
              <a:latin typeface="+mj-lt"/>
            </a:endParaRPr>
          </a:p>
        </p:txBody>
      </p:sp>
    </p:spTree>
    <p:extLst>
      <p:ext uri="{BB962C8B-B14F-4D97-AF65-F5344CB8AC3E}">
        <p14:creationId xmlns:p14="http://schemas.microsoft.com/office/powerpoint/2010/main" val="28787758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a:t>Ciclo </a:t>
            </a:r>
            <a:r>
              <a:rPr lang="es-ES" dirty="0" err="1"/>
              <a:t>for</a:t>
            </a:r>
            <a:endParaRPr lang="es-ES" dirty="0"/>
          </a:p>
        </p:txBody>
      </p:sp>
      <p:sp>
        <p:nvSpPr>
          <p:cNvPr id="3" name="2 Marcador de contenido"/>
          <p:cNvSpPr>
            <a:spLocks noGrp="1"/>
          </p:cNvSpPr>
          <p:nvPr>
            <p:ph idx="1"/>
          </p:nvPr>
        </p:nvSpPr>
        <p:spPr>
          <a:xfrm>
            <a:off x="611560" y="1340768"/>
            <a:ext cx="7848872" cy="3888432"/>
          </a:xfrm>
        </p:spPr>
        <p:txBody>
          <a:bodyPr>
            <a:normAutofit fontScale="85000" lnSpcReduction="10000"/>
          </a:bodyPr>
          <a:lstStyle/>
          <a:p>
            <a:pPr marL="0" indent="0">
              <a:buNone/>
            </a:pPr>
            <a:r>
              <a:rPr lang="es-CO" sz="2800" dirty="0"/>
              <a:t>Ejemplo: Algoritmo que imprima los números del 0 al 10</a:t>
            </a:r>
            <a:r>
              <a:rPr lang="es-CO" sz="2800" dirty="0" smtClean="0"/>
              <a:t>.</a:t>
            </a:r>
          </a:p>
          <a:p>
            <a:pPr marL="0" indent="0">
              <a:buNone/>
            </a:pPr>
            <a:endParaRPr lang="es-CO" sz="2800" dirty="0"/>
          </a:p>
          <a:p>
            <a:pPr marL="0" indent="0">
              <a:buNone/>
            </a:pPr>
            <a:endParaRPr lang="es-CO" sz="2800" dirty="0" smtClean="0"/>
          </a:p>
          <a:p>
            <a:pPr marL="0" indent="0">
              <a:buNone/>
            </a:pPr>
            <a:endParaRPr lang="es-CO" sz="2800" dirty="0"/>
          </a:p>
          <a:p>
            <a:pPr marL="0" indent="0">
              <a:buNone/>
            </a:pPr>
            <a:endParaRPr lang="es-CO" sz="2800" dirty="0" smtClean="0"/>
          </a:p>
          <a:p>
            <a:pPr marL="0" indent="0">
              <a:buNone/>
            </a:pPr>
            <a:endParaRPr lang="es-CO" sz="2800" dirty="0"/>
          </a:p>
          <a:p>
            <a:pPr marL="0" indent="0">
              <a:buNone/>
            </a:pPr>
            <a:endParaRPr lang="es-CO" sz="2800" dirty="0" smtClean="0"/>
          </a:p>
          <a:p>
            <a:pPr marL="0" indent="0">
              <a:buNone/>
            </a:pPr>
            <a:endParaRPr lang="es-ES" sz="2800" dirty="0"/>
          </a:p>
          <a:p>
            <a:pPr marL="0" indent="0">
              <a:buNone/>
            </a:pPr>
            <a:r>
              <a:rPr lang="es-CO" sz="2800" dirty="0"/>
              <a:t> </a:t>
            </a:r>
            <a:endParaRPr lang="es-ES" sz="2800" dirty="0"/>
          </a:p>
        </p:txBody>
      </p:sp>
      <p:sp>
        <p:nvSpPr>
          <p:cNvPr id="4" name="1 Título"/>
          <p:cNvSpPr txBox="1">
            <a:spLocks/>
          </p:cNvSpPr>
          <p:nvPr/>
        </p:nvSpPr>
        <p:spPr>
          <a:xfrm>
            <a:off x="29811" y="6597352"/>
            <a:ext cx="6918453" cy="253656"/>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b="1" kern="1200">
                <a:solidFill>
                  <a:schemeClr val="bg1"/>
                </a:solidFill>
                <a:latin typeface="Bell MT" pitchFamily="18" charset="0"/>
                <a:ea typeface="+mj-ea"/>
                <a:cs typeface="+mj-cs"/>
              </a:defRPr>
            </a:lvl1pPr>
          </a:lstStyle>
          <a:p>
            <a:pPr algn="l"/>
            <a:r>
              <a:rPr lang="es-CO" sz="1400" dirty="0" smtClean="0">
                <a:latin typeface="+mj-lt"/>
              </a:rPr>
              <a:t>Instructor: Cristian David Henao H.</a:t>
            </a:r>
            <a:endParaRPr lang="es-ES" sz="1400" dirty="0">
              <a:latin typeface="+mj-lt"/>
            </a:endParaRPr>
          </a:p>
        </p:txBody>
      </p:sp>
      <p:pic>
        <p:nvPicPr>
          <p:cNvPr id="8" name="7 Imagen"/>
          <p:cNvPicPr/>
          <p:nvPr/>
        </p:nvPicPr>
        <p:blipFill>
          <a:blip r:embed="rId2"/>
          <a:stretch>
            <a:fillRect/>
          </a:stretch>
        </p:blipFill>
        <p:spPr>
          <a:xfrm>
            <a:off x="467544" y="1772816"/>
            <a:ext cx="8136904" cy="280831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25266896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a:t>Ciclo </a:t>
            </a:r>
            <a:r>
              <a:rPr lang="es-ES" dirty="0" err="1"/>
              <a:t>for</a:t>
            </a:r>
            <a:endParaRPr lang="es-ES" dirty="0"/>
          </a:p>
        </p:txBody>
      </p:sp>
      <p:sp>
        <p:nvSpPr>
          <p:cNvPr id="3" name="2 Marcador de contenido"/>
          <p:cNvSpPr>
            <a:spLocks noGrp="1"/>
          </p:cNvSpPr>
          <p:nvPr>
            <p:ph idx="1"/>
          </p:nvPr>
        </p:nvSpPr>
        <p:spPr>
          <a:xfrm>
            <a:off x="323528" y="1268760"/>
            <a:ext cx="8064896" cy="5760640"/>
          </a:xfrm>
        </p:spPr>
        <p:txBody>
          <a:bodyPr>
            <a:noAutofit/>
          </a:bodyPr>
          <a:lstStyle/>
          <a:p>
            <a:pPr marL="0" indent="0">
              <a:buNone/>
            </a:pPr>
            <a:r>
              <a:rPr lang="es-ES" sz="1600" dirty="0"/>
              <a:t>Como vemos en la línea 7 se hacen los procesos que se realizaron en la línea 6, 8 y 11 del ciclo </a:t>
            </a:r>
            <a:r>
              <a:rPr lang="es-ES" sz="1600" dirty="0" err="1"/>
              <a:t>while</a:t>
            </a:r>
            <a:r>
              <a:rPr lang="es-ES" sz="1600" dirty="0"/>
              <a:t>, ahorrando líneas de código y optimizando el procedimiento.</a:t>
            </a:r>
          </a:p>
          <a:p>
            <a:endParaRPr lang="es-ES" sz="1600" dirty="0"/>
          </a:p>
          <a:p>
            <a:pPr marL="0" indent="0">
              <a:buNone/>
            </a:pPr>
            <a:r>
              <a:rPr lang="es-ES" sz="1600" dirty="0"/>
              <a:t>Con este ciclo el término “contador” es evidenciado ya que la variable que incrementa (en el ejemplo la i) se comporta como un contador, pues es el encargado de llevar el conteo de las iteraciones, así como ser elemento clave en la condición de parada (aunque como se ha visto, la condición no siempre depende del contador).</a:t>
            </a:r>
          </a:p>
          <a:p>
            <a:pPr marL="0" indent="0">
              <a:buNone/>
            </a:pPr>
            <a:endParaRPr lang="es-CO" sz="1600" dirty="0"/>
          </a:p>
          <a:p>
            <a:pPr marL="0" indent="0">
              <a:buNone/>
            </a:pPr>
            <a:endParaRPr lang="es-CO" sz="1600" dirty="0" smtClean="0"/>
          </a:p>
          <a:p>
            <a:pPr marL="0" indent="0">
              <a:buNone/>
            </a:pPr>
            <a:endParaRPr lang="es-CO" sz="1600" dirty="0"/>
          </a:p>
          <a:p>
            <a:pPr marL="0" indent="0">
              <a:buNone/>
            </a:pPr>
            <a:endParaRPr lang="es-CO" sz="1600" dirty="0" smtClean="0"/>
          </a:p>
          <a:p>
            <a:pPr marL="0" indent="0">
              <a:buNone/>
            </a:pPr>
            <a:endParaRPr lang="es-CO" sz="1600" dirty="0"/>
          </a:p>
          <a:p>
            <a:pPr marL="0" indent="0">
              <a:buNone/>
            </a:pPr>
            <a:endParaRPr lang="es-CO" sz="1600" dirty="0" smtClean="0"/>
          </a:p>
          <a:p>
            <a:pPr marL="0" indent="0">
              <a:buNone/>
            </a:pPr>
            <a:endParaRPr lang="es-ES" sz="1600" dirty="0"/>
          </a:p>
          <a:p>
            <a:pPr marL="0" indent="0">
              <a:buNone/>
            </a:pPr>
            <a:r>
              <a:rPr lang="es-CO" sz="1600" dirty="0"/>
              <a:t> </a:t>
            </a:r>
            <a:endParaRPr lang="es-ES" sz="1600" dirty="0"/>
          </a:p>
        </p:txBody>
      </p:sp>
      <p:sp>
        <p:nvSpPr>
          <p:cNvPr id="4" name="1 Título"/>
          <p:cNvSpPr txBox="1">
            <a:spLocks/>
          </p:cNvSpPr>
          <p:nvPr/>
        </p:nvSpPr>
        <p:spPr>
          <a:xfrm>
            <a:off x="29811" y="6597352"/>
            <a:ext cx="6918453" cy="253656"/>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b="1" kern="1200">
                <a:solidFill>
                  <a:schemeClr val="bg1"/>
                </a:solidFill>
                <a:latin typeface="Bell MT" pitchFamily="18" charset="0"/>
                <a:ea typeface="+mj-ea"/>
                <a:cs typeface="+mj-cs"/>
              </a:defRPr>
            </a:lvl1pPr>
          </a:lstStyle>
          <a:p>
            <a:pPr algn="l"/>
            <a:r>
              <a:rPr lang="es-CO" sz="1400" dirty="0" smtClean="0">
                <a:latin typeface="+mj-lt"/>
              </a:rPr>
              <a:t>Instructor: Cristian David Henao H.</a:t>
            </a:r>
            <a:endParaRPr lang="es-ES" sz="1400" dirty="0">
              <a:latin typeface="+mj-lt"/>
            </a:endParaRPr>
          </a:p>
        </p:txBody>
      </p:sp>
      <p:pic>
        <p:nvPicPr>
          <p:cNvPr id="6" name="5 Imagen"/>
          <p:cNvPicPr/>
          <p:nvPr/>
        </p:nvPicPr>
        <p:blipFill>
          <a:blip r:embed="rId2"/>
          <a:stretch>
            <a:fillRect/>
          </a:stretch>
        </p:blipFill>
        <p:spPr>
          <a:xfrm>
            <a:off x="467544" y="3501008"/>
            <a:ext cx="6924435" cy="280831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8486932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a:t>Ciclo </a:t>
            </a:r>
            <a:r>
              <a:rPr lang="es-ES" dirty="0" err="1"/>
              <a:t>for</a:t>
            </a:r>
            <a:endParaRPr lang="es-ES" dirty="0"/>
          </a:p>
        </p:txBody>
      </p:sp>
      <p:sp>
        <p:nvSpPr>
          <p:cNvPr id="3" name="2 Marcador de contenido"/>
          <p:cNvSpPr>
            <a:spLocks noGrp="1"/>
          </p:cNvSpPr>
          <p:nvPr>
            <p:ph idx="1"/>
          </p:nvPr>
        </p:nvSpPr>
        <p:spPr>
          <a:xfrm>
            <a:off x="827584" y="1844824"/>
            <a:ext cx="7776864" cy="5760640"/>
          </a:xfrm>
        </p:spPr>
        <p:txBody>
          <a:bodyPr>
            <a:normAutofit fontScale="55000" lnSpcReduction="20000"/>
          </a:bodyPr>
          <a:lstStyle/>
          <a:p>
            <a:pPr marL="0" indent="0">
              <a:buNone/>
            </a:pPr>
            <a:r>
              <a:rPr lang="es-ES" sz="4600" dirty="0"/>
              <a:t>También hay que tener en cuenta que el proceso de declaración también puede omitirse en la estructura del </a:t>
            </a:r>
            <a:r>
              <a:rPr lang="es-ES" sz="4600" dirty="0" err="1"/>
              <a:t>for</a:t>
            </a:r>
            <a:r>
              <a:rPr lang="es-ES" sz="4600" dirty="0"/>
              <a:t>, pudiéndose declarar por fuera y adentro solo se haría la inicialización.</a:t>
            </a:r>
          </a:p>
          <a:p>
            <a:pPr marL="0" indent="0">
              <a:buNone/>
            </a:pPr>
            <a:r>
              <a:rPr lang="es-ES" sz="4600" dirty="0"/>
              <a:t> </a:t>
            </a:r>
          </a:p>
          <a:p>
            <a:pPr marL="0" indent="0">
              <a:buNone/>
            </a:pPr>
            <a:r>
              <a:rPr lang="es-ES" sz="4600" dirty="0"/>
              <a:t>Es importante mencionar que aunque el </a:t>
            </a:r>
            <a:r>
              <a:rPr lang="es-ES" sz="4600" dirty="0" err="1"/>
              <a:t>for</a:t>
            </a:r>
            <a:r>
              <a:rPr lang="es-ES" sz="4600" dirty="0"/>
              <a:t> posee una estructura ideal, no siempre se obliga a que esta estructura se cumpla, como se puede ver en el siguiente ejemplo.</a:t>
            </a:r>
          </a:p>
          <a:p>
            <a:pPr marL="0" indent="0">
              <a:buNone/>
            </a:pPr>
            <a:endParaRPr lang="es-CO" sz="2800" dirty="0"/>
          </a:p>
          <a:p>
            <a:pPr marL="0" indent="0">
              <a:buNone/>
            </a:pPr>
            <a:endParaRPr lang="es-CO" sz="2800" dirty="0" smtClean="0"/>
          </a:p>
          <a:p>
            <a:pPr marL="0" indent="0">
              <a:buNone/>
            </a:pPr>
            <a:endParaRPr lang="es-CO" sz="2800" dirty="0"/>
          </a:p>
          <a:p>
            <a:pPr marL="0" indent="0">
              <a:buNone/>
            </a:pPr>
            <a:endParaRPr lang="es-CO" sz="2800" dirty="0" smtClean="0"/>
          </a:p>
          <a:p>
            <a:pPr marL="0" indent="0">
              <a:buNone/>
            </a:pPr>
            <a:endParaRPr lang="es-CO" sz="2800" dirty="0"/>
          </a:p>
          <a:p>
            <a:pPr marL="0" indent="0">
              <a:buNone/>
            </a:pPr>
            <a:endParaRPr lang="es-CO" sz="2800" dirty="0" smtClean="0"/>
          </a:p>
          <a:p>
            <a:pPr marL="0" indent="0">
              <a:buNone/>
            </a:pPr>
            <a:endParaRPr lang="es-ES" sz="2800" dirty="0"/>
          </a:p>
          <a:p>
            <a:pPr marL="0" indent="0">
              <a:buNone/>
            </a:pPr>
            <a:r>
              <a:rPr lang="es-CO" sz="2800" dirty="0"/>
              <a:t> </a:t>
            </a:r>
            <a:endParaRPr lang="es-ES" sz="2800" dirty="0"/>
          </a:p>
        </p:txBody>
      </p:sp>
      <p:sp>
        <p:nvSpPr>
          <p:cNvPr id="4" name="1 Título"/>
          <p:cNvSpPr txBox="1">
            <a:spLocks/>
          </p:cNvSpPr>
          <p:nvPr/>
        </p:nvSpPr>
        <p:spPr>
          <a:xfrm>
            <a:off x="29811" y="6597352"/>
            <a:ext cx="6918453" cy="253656"/>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b="1" kern="1200">
                <a:solidFill>
                  <a:schemeClr val="bg1"/>
                </a:solidFill>
                <a:latin typeface="Bell MT" pitchFamily="18" charset="0"/>
                <a:ea typeface="+mj-ea"/>
                <a:cs typeface="+mj-cs"/>
              </a:defRPr>
            </a:lvl1pPr>
          </a:lstStyle>
          <a:p>
            <a:pPr algn="l"/>
            <a:r>
              <a:rPr lang="es-CO" sz="1400" dirty="0" smtClean="0">
                <a:latin typeface="+mj-lt"/>
              </a:rPr>
              <a:t>Instructor: Cristian David Henao H.</a:t>
            </a:r>
            <a:endParaRPr lang="es-ES" sz="1400" dirty="0">
              <a:latin typeface="+mj-lt"/>
            </a:endParaRPr>
          </a:p>
        </p:txBody>
      </p:sp>
    </p:spTree>
    <p:extLst>
      <p:ext uri="{BB962C8B-B14F-4D97-AF65-F5344CB8AC3E}">
        <p14:creationId xmlns:p14="http://schemas.microsoft.com/office/powerpoint/2010/main" val="138767318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a:t>Ciclo </a:t>
            </a:r>
            <a:r>
              <a:rPr lang="es-ES" dirty="0" err="1"/>
              <a:t>for</a:t>
            </a:r>
            <a:endParaRPr lang="es-ES" dirty="0"/>
          </a:p>
        </p:txBody>
      </p:sp>
      <p:sp>
        <p:nvSpPr>
          <p:cNvPr id="3" name="2 Marcador de contenido"/>
          <p:cNvSpPr>
            <a:spLocks noGrp="1"/>
          </p:cNvSpPr>
          <p:nvPr>
            <p:ph idx="1"/>
          </p:nvPr>
        </p:nvSpPr>
        <p:spPr>
          <a:xfrm>
            <a:off x="395536" y="1268760"/>
            <a:ext cx="8136904" cy="6120680"/>
          </a:xfrm>
        </p:spPr>
        <p:txBody>
          <a:bodyPr>
            <a:normAutofit/>
          </a:bodyPr>
          <a:lstStyle/>
          <a:p>
            <a:pPr marL="0" indent="0">
              <a:buNone/>
            </a:pPr>
            <a:r>
              <a:rPr lang="es-ES" sz="2000" dirty="0"/>
              <a:t>Ejemplo: Variación algoritmo que imprime los números del 0 al 10</a:t>
            </a:r>
          </a:p>
          <a:p>
            <a:pPr marL="0" indent="0">
              <a:buNone/>
            </a:pPr>
            <a:endParaRPr lang="es-CO" sz="2400" dirty="0" smtClean="0"/>
          </a:p>
          <a:p>
            <a:pPr marL="0" indent="0">
              <a:buNone/>
            </a:pPr>
            <a:endParaRPr lang="es-CO" sz="2400" dirty="0"/>
          </a:p>
          <a:p>
            <a:pPr marL="0" indent="0">
              <a:buNone/>
            </a:pPr>
            <a:endParaRPr lang="es-CO" sz="2400" dirty="0" smtClean="0"/>
          </a:p>
          <a:p>
            <a:pPr marL="0" indent="0">
              <a:buNone/>
            </a:pPr>
            <a:endParaRPr lang="es-CO" sz="2400" dirty="0"/>
          </a:p>
          <a:p>
            <a:pPr marL="0" indent="0">
              <a:buNone/>
            </a:pPr>
            <a:endParaRPr lang="es-CO" sz="2400" dirty="0" smtClean="0"/>
          </a:p>
          <a:p>
            <a:pPr marL="0" indent="0">
              <a:buNone/>
            </a:pPr>
            <a:endParaRPr lang="es-ES" sz="2400" dirty="0"/>
          </a:p>
          <a:p>
            <a:pPr marL="0" indent="0">
              <a:buNone/>
            </a:pPr>
            <a:r>
              <a:rPr lang="es-CO" sz="2400" dirty="0"/>
              <a:t> </a:t>
            </a:r>
            <a:endParaRPr lang="es-ES" sz="2400" dirty="0"/>
          </a:p>
        </p:txBody>
      </p:sp>
      <p:sp>
        <p:nvSpPr>
          <p:cNvPr id="4" name="1 Título"/>
          <p:cNvSpPr txBox="1">
            <a:spLocks/>
          </p:cNvSpPr>
          <p:nvPr/>
        </p:nvSpPr>
        <p:spPr>
          <a:xfrm>
            <a:off x="29811" y="6597352"/>
            <a:ext cx="6918453" cy="253656"/>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b="1" kern="1200">
                <a:solidFill>
                  <a:schemeClr val="bg1"/>
                </a:solidFill>
                <a:latin typeface="Bell MT" pitchFamily="18" charset="0"/>
                <a:ea typeface="+mj-ea"/>
                <a:cs typeface="+mj-cs"/>
              </a:defRPr>
            </a:lvl1pPr>
          </a:lstStyle>
          <a:p>
            <a:pPr algn="l"/>
            <a:r>
              <a:rPr lang="es-CO" sz="1400" dirty="0" smtClean="0">
                <a:latin typeface="+mj-lt"/>
              </a:rPr>
              <a:t>Instructor: Cristian David Henao H.</a:t>
            </a:r>
            <a:endParaRPr lang="es-ES" sz="1400" dirty="0">
              <a:latin typeface="+mj-lt"/>
            </a:endParaRPr>
          </a:p>
        </p:txBody>
      </p:sp>
      <p:pic>
        <p:nvPicPr>
          <p:cNvPr id="5" name="4 Imagen"/>
          <p:cNvPicPr/>
          <p:nvPr/>
        </p:nvPicPr>
        <p:blipFill>
          <a:blip r:embed="rId2"/>
          <a:stretch>
            <a:fillRect/>
          </a:stretch>
        </p:blipFill>
        <p:spPr>
          <a:xfrm>
            <a:off x="284681" y="1772816"/>
            <a:ext cx="6408712" cy="3960440"/>
          </a:xfrm>
          <a:prstGeom prst="rect">
            <a:avLst/>
          </a:prstGeom>
        </p:spPr>
      </p:pic>
      <p:sp>
        <p:nvSpPr>
          <p:cNvPr id="6" name="5 Rectángulo"/>
          <p:cNvSpPr/>
          <p:nvPr/>
        </p:nvSpPr>
        <p:spPr>
          <a:xfrm>
            <a:off x="6156176" y="2348880"/>
            <a:ext cx="2952328" cy="2585323"/>
          </a:xfrm>
          <a:prstGeom prst="rect">
            <a:avLst/>
          </a:prstGeom>
        </p:spPr>
        <p:txBody>
          <a:bodyPr wrap="square">
            <a:spAutoFit/>
          </a:bodyPr>
          <a:lstStyle/>
          <a:p>
            <a:r>
              <a:rPr lang="es-ES" dirty="0"/>
              <a:t>Nótese como se usa la estructura del  </a:t>
            </a:r>
            <a:r>
              <a:rPr lang="es-ES" dirty="0" err="1"/>
              <a:t>for</a:t>
            </a:r>
            <a:r>
              <a:rPr lang="es-ES" dirty="0"/>
              <a:t> pero de una manera incompleta, realizando el algoritmo pero haciendo uso de una estructura condicional doble (</a:t>
            </a:r>
            <a:r>
              <a:rPr lang="es-ES" dirty="0" err="1"/>
              <a:t>if</a:t>
            </a:r>
            <a:r>
              <a:rPr lang="es-ES" dirty="0"/>
              <a:t> - </a:t>
            </a:r>
            <a:r>
              <a:rPr lang="es-ES" dirty="0" err="1"/>
              <a:t>else</a:t>
            </a:r>
            <a:r>
              <a:rPr lang="es-ES" dirty="0"/>
              <a:t>) para aplicar la lógica.</a:t>
            </a:r>
          </a:p>
          <a:p>
            <a:r>
              <a:rPr lang="es-ES" dirty="0"/>
              <a:t> </a:t>
            </a:r>
          </a:p>
        </p:txBody>
      </p:sp>
      <p:sp>
        <p:nvSpPr>
          <p:cNvPr id="7" name="6 Rectángulo"/>
          <p:cNvSpPr/>
          <p:nvPr/>
        </p:nvSpPr>
        <p:spPr>
          <a:xfrm>
            <a:off x="4139952" y="5349115"/>
            <a:ext cx="3182428" cy="1200329"/>
          </a:xfrm>
          <a:prstGeom prst="rect">
            <a:avLst/>
          </a:prstGeom>
        </p:spPr>
        <p:txBody>
          <a:bodyPr wrap="square">
            <a:spAutoFit/>
          </a:bodyPr>
          <a:lstStyle/>
          <a:p>
            <a:r>
              <a:rPr lang="es-ES" dirty="0"/>
              <a:t>Aunque esto es válido en realidad seria poco optimo, pues no se cumple la estructura del ciclo como debería de ser.</a:t>
            </a:r>
          </a:p>
        </p:txBody>
      </p:sp>
    </p:spTree>
    <p:extLst>
      <p:ext uri="{BB962C8B-B14F-4D97-AF65-F5344CB8AC3E}">
        <p14:creationId xmlns:p14="http://schemas.microsoft.com/office/powerpoint/2010/main" val="36322340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smtClean="0"/>
              <a:t>Estructuras Iterativas</a:t>
            </a:r>
            <a:endParaRPr lang="es-ES" dirty="0"/>
          </a:p>
        </p:txBody>
      </p:sp>
      <p:sp>
        <p:nvSpPr>
          <p:cNvPr id="4" name="1 Título"/>
          <p:cNvSpPr txBox="1">
            <a:spLocks/>
          </p:cNvSpPr>
          <p:nvPr/>
        </p:nvSpPr>
        <p:spPr>
          <a:xfrm>
            <a:off x="29811" y="6597352"/>
            <a:ext cx="6918453" cy="253656"/>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b="1" kern="1200">
                <a:solidFill>
                  <a:schemeClr val="bg1"/>
                </a:solidFill>
                <a:latin typeface="Bell MT" pitchFamily="18" charset="0"/>
                <a:ea typeface="+mj-ea"/>
                <a:cs typeface="+mj-cs"/>
              </a:defRPr>
            </a:lvl1pPr>
          </a:lstStyle>
          <a:p>
            <a:pPr algn="l"/>
            <a:r>
              <a:rPr lang="es-CO" sz="1400" dirty="0" smtClean="0">
                <a:latin typeface="+mj-lt"/>
              </a:rPr>
              <a:t>Instructor: Cristian David Henao H.</a:t>
            </a:r>
            <a:endParaRPr lang="es-ES" sz="1400" dirty="0">
              <a:latin typeface="+mj-lt"/>
            </a:endParaRPr>
          </a:p>
        </p:txBody>
      </p:sp>
      <p:pic>
        <p:nvPicPr>
          <p:cNvPr id="8" name="7 Imagen"/>
          <p:cNvPicPr/>
          <p:nvPr/>
        </p:nvPicPr>
        <p:blipFill>
          <a:blip r:embed="rId2"/>
          <a:stretch>
            <a:fillRect/>
          </a:stretch>
        </p:blipFill>
        <p:spPr>
          <a:xfrm>
            <a:off x="541542" y="1140200"/>
            <a:ext cx="5472608" cy="1856752"/>
          </a:xfrm>
          <a:prstGeom prst="rect">
            <a:avLst/>
          </a:prstGeom>
          <a:ln>
            <a:noFill/>
          </a:ln>
          <a:effectLst>
            <a:outerShdw blurRad="292100" dist="139700" dir="2700000" algn="tl" rotWithShape="0">
              <a:srgbClr val="333333">
                <a:alpha val="65000"/>
              </a:srgbClr>
            </a:outerShdw>
          </a:effectLst>
        </p:spPr>
      </p:pic>
      <p:pic>
        <p:nvPicPr>
          <p:cNvPr id="10" name="9 Imagen"/>
          <p:cNvPicPr/>
          <p:nvPr/>
        </p:nvPicPr>
        <p:blipFill>
          <a:blip r:embed="rId3"/>
          <a:stretch>
            <a:fillRect/>
          </a:stretch>
        </p:blipFill>
        <p:spPr>
          <a:xfrm>
            <a:off x="541542" y="2996952"/>
            <a:ext cx="5472608" cy="1665844"/>
          </a:xfrm>
          <a:prstGeom prst="rect">
            <a:avLst/>
          </a:prstGeom>
          <a:ln>
            <a:noFill/>
          </a:ln>
          <a:effectLst>
            <a:outerShdw blurRad="292100" dist="139700" dir="2700000" algn="tl" rotWithShape="0">
              <a:srgbClr val="333333">
                <a:alpha val="65000"/>
              </a:srgbClr>
            </a:outerShdw>
          </a:effectLst>
        </p:spPr>
      </p:pic>
      <p:pic>
        <p:nvPicPr>
          <p:cNvPr id="11" name="10 Imagen"/>
          <p:cNvPicPr/>
          <p:nvPr/>
        </p:nvPicPr>
        <p:blipFill>
          <a:blip r:embed="rId4"/>
          <a:stretch>
            <a:fillRect/>
          </a:stretch>
        </p:blipFill>
        <p:spPr>
          <a:xfrm>
            <a:off x="541542" y="4653136"/>
            <a:ext cx="5472608" cy="1728192"/>
          </a:xfrm>
          <a:prstGeom prst="rect">
            <a:avLst/>
          </a:prstGeom>
          <a:ln>
            <a:noFill/>
          </a:ln>
          <a:effectLst>
            <a:outerShdw blurRad="292100" dist="139700" dir="2700000" algn="tl" rotWithShape="0">
              <a:srgbClr val="333333">
                <a:alpha val="65000"/>
              </a:srgbClr>
            </a:outerShdw>
          </a:effectLst>
        </p:spPr>
      </p:pic>
      <p:sp>
        <p:nvSpPr>
          <p:cNvPr id="12" name="11 Flecha derecha"/>
          <p:cNvSpPr/>
          <p:nvPr/>
        </p:nvSpPr>
        <p:spPr>
          <a:xfrm>
            <a:off x="6228184" y="2068576"/>
            <a:ext cx="576064" cy="496328"/>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ES">
              <a:solidFill>
                <a:schemeClr val="accent6"/>
              </a:solidFill>
            </a:endParaRPr>
          </a:p>
        </p:txBody>
      </p:sp>
      <p:sp>
        <p:nvSpPr>
          <p:cNvPr id="13" name="12 Flecha derecha"/>
          <p:cNvSpPr/>
          <p:nvPr/>
        </p:nvSpPr>
        <p:spPr>
          <a:xfrm>
            <a:off x="6228184" y="3717032"/>
            <a:ext cx="576064" cy="496328"/>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ES">
              <a:solidFill>
                <a:schemeClr val="accent6"/>
              </a:solidFill>
            </a:endParaRPr>
          </a:p>
        </p:txBody>
      </p:sp>
      <p:sp>
        <p:nvSpPr>
          <p:cNvPr id="14" name="13 Flecha derecha"/>
          <p:cNvSpPr/>
          <p:nvPr/>
        </p:nvSpPr>
        <p:spPr>
          <a:xfrm>
            <a:off x="6228184" y="5269068"/>
            <a:ext cx="576064" cy="496328"/>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ES">
              <a:solidFill>
                <a:schemeClr val="accent6"/>
              </a:solidFill>
            </a:endParaRPr>
          </a:p>
        </p:txBody>
      </p:sp>
      <p:sp>
        <p:nvSpPr>
          <p:cNvPr id="15" name="2 Marcador de contenido"/>
          <p:cNvSpPr>
            <a:spLocks noGrp="1"/>
          </p:cNvSpPr>
          <p:nvPr>
            <p:ph idx="1"/>
          </p:nvPr>
        </p:nvSpPr>
        <p:spPr>
          <a:xfrm>
            <a:off x="7092280" y="2068576"/>
            <a:ext cx="2051720" cy="928376"/>
          </a:xfrm>
        </p:spPr>
        <p:txBody>
          <a:bodyPr>
            <a:normAutofit fontScale="25000" lnSpcReduction="20000"/>
          </a:bodyPr>
          <a:lstStyle/>
          <a:p>
            <a:pPr marL="0" indent="0">
              <a:buNone/>
            </a:pPr>
            <a:r>
              <a:rPr lang="es-ES" sz="14400" dirty="0"/>
              <a:t>d</a:t>
            </a:r>
            <a:r>
              <a:rPr lang="es-ES" sz="14400" dirty="0" smtClean="0"/>
              <a:t>o </a:t>
            </a:r>
            <a:r>
              <a:rPr lang="es-ES" sz="14400" dirty="0" err="1" smtClean="0"/>
              <a:t>while</a:t>
            </a:r>
            <a:endParaRPr lang="es-ES" sz="14400" dirty="0" smtClean="0"/>
          </a:p>
          <a:p>
            <a:pPr marL="0" indent="0">
              <a:buNone/>
            </a:pPr>
            <a:endParaRPr lang="es-CO" sz="2800" dirty="0"/>
          </a:p>
          <a:p>
            <a:pPr marL="0" indent="0">
              <a:buNone/>
            </a:pPr>
            <a:endParaRPr lang="es-CO" sz="2800" dirty="0" smtClean="0"/>
          </a:p>
          <a:p>
            <a:pPr marL="0" indent="0">
              <a:buNone/>
            </a:pPr>
            <a:endParaRPr lang="es-CO" sz="2800" dirty="0"/>
          </a:p>
          <a:p>
            <a:pPr marL="0" indent="0">
              <a:buNone/>
            </a:pPr>
            <a:endParaRPr lang="es-CO" sz="2800" dirty="0" smtClean="0"/>
          </a:p>
          <a:p>
            <a:pPr marL="0" indent="0">
              <a:buNone/>
            </a:pPr>
            <a:endParaRPr lang="es-CO" sz="2800" dirty="0"/>
          </a:p>
          <a:p>
            <a:pPr marL="0" indent="0">
              <a:buNone/>
            </a:pPr>
            <a:endParaRPr lang="es-CO" sz="2800" dirty="0" smtClean="0"/>
          </a:p>
          <a:p>
            <a:pPr marL="0" indent="0">
              <a:buNone/>
            </a:pPr>
            <a:endParaRPr lang="es-ES" sz="2800" dirty="0"/>
          </a:p>
          <a:p>
            <a:pPr marL="0" indent="0">
              <a:buNone/>
            </a:pPr>
            <a:r>
              <a:rPr lang="es-CO" sz="2800" dirty="0"/>
              <a:t> </a:t>
            </a:r>
            <a:endParaRPr lang="es-ES" sz="2800" dirty="0"/>
          </a:p>
        </p:txBody>
      </p:sp>
      <p:sp>
        <p:nvSpPr>
          <p:cNvPr id="16" name="2 Marcador de contenido"/>
          <p:cNvSpPr txBox="1">
            <a:spLocks/>
          </p:cNvSpPr>
          <p:nvPr/>
        </p:nvSpPr>
        <p:spPr>
          <a:xfrm>
            <a:off x="7092280" y="3717032"/>
            <a:ext cx="2051720" cy="928376"/>
          </a:xfrm>
          <a:prstGeom prst="rect">
            <a:avLst/>
          </a:prstGeom>
        </p:spPr>
        <p:txBody>
          <a:bodyPr vert="horz" lIns="91440" tIns="45720" rIns="91440" bIns="45720" rtlCol="0">
            <a:normAutofit fontScale="2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Aparajita" pitchFamily="34" charset="0"/>
                <a:ea typeface="+mn-ea"/>
                <a:cs typeface="Aparajita" pitchFamily="34" charset="0"/>
              </a:defRPr>
            </a:lvl1pPr>
            <a:lvl2pPr marL="742950" indent="-285750" algn="l" defTabSz="914400" rtl="0" eaLnBrk="1" latinLnBrk="0" hangingPunct="1">
              <a:spcBef>
                <a:spcPct val="20000"/>
              </a:spcBef>
              <a:buFont typeface="Arial" pitchFamily="34" charset="0"/>
              <a:buChar char="–"/>
              <a:defRPr sz="3200" kern="1200">
                <a:solidFill>
                  <a:schemeClr val="tx1"/>
                </a:solidFill>
                <a:latin typeface="Aparajita" pitchFamily="34" charset="0"/>
                <a:ea typeface="+mn-ea"/>
                <a:cs typeface="Aparajita" pitchFamily="34" charset="0"/>
              </a:defRPr>
            </a:lvl2pPr>
            <a:lvl3pPr marL="1143000" indent="-228600" algn="l" defTabSz="914400" rtl="0" eaLnBrk="1" latinLnBrk="0" hangingPunct="1">
              <a:spcBef>
                <a:spcPct val="20000"/>
              </a:spcBef>
              <a:buFont typeface="Arial" pitchFamily="34" charset="0"/>
              <a:buChar char="•"/>
              <a:defRPr sz="3200" kern="1200">
                <a:solidFill>
                  <a:schemeClr val="tx1"/>
                </a:solidFill>
                <a:latin typeface="Aparajita" pitchFamily="34" charset="0"/>
                <a:ea typeface="+mn-ea"/>
                <a:cs typeface="Aparajita" pitchFamily="34" charset="0"/>
              </a:defRPr>
            </a:lvl3pPr>
            <a:lvl4pPr marL="1600200" indent="-228600" algn="l" defTabSz="914400" rtl="0" eaLnBrk="1" latinLnBrk="0" hangingPunct="1">
              <a:spcBef>
                <a:spcPct val="20000"/>
              </a:spcBef>
              <a:buFont typeface="Arial" pitchFamily="34" charset="0"/>
              <a:buChar char="–"/>
              <a:defRPr sz="3200" kern="1200">
                <a:solidFill>
                  <a:schemeClr val="tx1"/>
                </a:solidFill>
                <a:latin typeface="Aparajita" pitchFamily="34" charset="0"/>
                <a:ea typeface="+mn-ea"/>
                <a:cs typeface="Aparajita" pitchFamily="34" charset="0"/>
              </a:defRPr>
            </a:lvl4pPr>
            <a:lvl5pPr marL="2057400" indent="-228600" algn="l" defTabSz="914400" rtl="0" eaLnBrk="1" latinLnBrk="0" hangingPunct="1">
              <a:spcBef>
                <a:spcPct val="20000"/>
              </a:spcBef>
              <a:buFont typeface="Arial" pitchFamily="34" charset="0"/>
              <a:buChar char="»"/>
              <a:defRPr sz="3200" kern="1200">
                <a:solidFill>
                  <a:schemeClr val="tx1"/>
                </a:solidFill>
                <a:latin typeface="Aparajita" pitchFamily="34" charset="0"/>
                <a:ea typeface="+mn-ea"/>
                <a:cs typeface="Aparajit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s-ES" sz="14400" dirty="0" err="1" smtClean="0"/>
              <a:t>while</a:t>
            </a:r>
            <a:endParaRPr lang="es-ES" sz="14400" dirty="0" smtClean="0"/>
          </a:p>
          <a:p>
            <a:pPr marL="0" indent="0">
              <a:buFont typeface="Arial" pitchFamily="34" charset="0"/>
              <a:buNone/>
            </a:pPr>
            <a:endParaRPr lang="es-CO" sz="2800" dirty="0" smtClean="0"/>
          </a:p>
          <a:p>
            <a:pPr marL="0" indent="0">
              <a:buFont typeface="Arial" pitchFamily="34" charset="0"/>
              <a:buNone/>
            </a:pPr>
            <a:endParaRPr lang="es-CO" sz="2800" dirty="0" smtClean="0"/>
          </a:p>
          <a:p>
            <a:pPr marL="0" indent="0">
              <a:buFont typeface="Arial" pitchFamily="34" charset="0"/>
              <a:buNone/>
            </a:pPr>
            <a:endParaRPr lang="es-CO" sz="2800" dirty="0" smtClean="0"/>
          </a:p>
          <a:p>
            <a:pPr marL="0" indent="0">
              <a:buFont typeface="Arial" pitchFamily="34" charset="0"/>
              <a:buNone/>
            </a:pPr>
            <a:endParaRPr lang="es-CO" sz="2800" dirty="0" smtClean="0"/>
          </a:p>
          <a:p>
            <a:pPr marL="0" indent="0">
              <a:buFont typeface="Arial" pitchFamily="34" charset="0"/>
              <a:buNone/>
            </a:pPr>
            <a:endParaRPr lang="es-CO" sz="2800" dirty="0" smtClean="0"/>
          </a:p>
          <a:p>
            <a:pPr marL="0" indent="0">
              <a:buFont typeface="Arial" pitchFamily="34" charset="0"/>
              <a:buNone/>
            </a:pPr>
            <a:endParaRPr lang="es-CO" sz="2800" dirty="0" smtClean="0"/>
          </a:p>
          <a:p>
            <a:pPr marL="0" indent="0">
              <a:buFont typeface="Arial" pitchFamily="34" charset="0"/>
              <a:buNone/>
            </a:pPr>
            <a:endParaRPr lang="es-ES" sz="2800" dirty="0" smtClean="0"/>
          </a:p>
          <a:p>
            <a:pPr marL="0" indent="0">
              <a:buFont typeface="Arial" pitchFamily="34" charset="0"/>
              <a:buNone/>
            </a:pPr>
            <a:r>
              <a:rPr lang="es-CO" sz="2800" dirty="0" smtClean="0"/>
              <a:t> </a:t>
            </a:r>
            <a:endParaRPr lang="es-ES" sz="2800" dirty="0"/>
          </a:p>
        </p:txBody>
      </p:sp>
      <p:sp>
        <p:nvSpPr>
          <p:cNvPr id="17" name="2 Marcador de contenido"/>
          <p:cNvSpPr txBox="1">
            <a:spLocks/>
          </p:cNvSpPr>
          <p:nvPr/>
        </p:nvSpPr>
        <p:spPr>
          <a:xfrm>
            <a:off x="7102391" y="5322192"/>
            <a:ext cx="2051720" cy="928376"/>
          </a:xfrm>
          <a:prstGeom prst="rect">
            <a:avLst/>
          </a:prstGeom>
        </p:spPr>
        <p:txBody>
          <a:bodyPr vert="horz" lIns="91440" tIns="45720" rIns="91440" bIns="45720" rtlCol="0">
            <a:normAutofit fontScale="2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Aparajita" pitchFamily="34" charset="0"/>
                <a:ea typeface="+mn-ea"/>
                <a:cs typeface="Aparajita" pitchFamily="34" charset="0"/>
              </a:defRPr>
            </a:lvl1pPr>
            <a:lvl2pPr marL="742950" indent="-285750" algn="l" defTabSz="914400" rtl="0" eaLnBrk="1" latinLnBrk="0" hangingPunct="1">
              <a:spcBef>
                <a:spcPct val="20000"/>
              </a:spcBef>
              <a:buFont typeface="Arial" pitchFamily="34" charset="0"/>
              <a:buChar char="–"/>
              <a:defRPr sz="3200" kern="1200">
                <a:solidFill>
                  <a:schemeClr val="tx1"/>
                </a:solidFill>
                <a:latin typeface="Aparajita" pitchFamily="34" charset="0"/>
                <a:ea typeface="+mn-ea"/>
                <a:cs typeface="Aparajita" pitchFamily="34" charset="0"/>
              </a:defRPr>
            </a:lvl2pPr>
            <a:lvl3pPr marL="1143000" indent="-228600" algn="l" defTabSz="914400" rtl="0" eaLnBrk="1" latinLnBrk="0" hangingPunct="1">
              <a:spcBef>
                <a:spcPct val="20000"/>
              </a:spcBef>
              <a:buFont typeface="Arial" pitchFamily="34" charset="0"/>
              <a:buChar char="•"/>
              <a:defRPr sz="3200" kern="1200">
                <a:solidFill>
                  <a:schemeClr val="tx1"/>
                </a:solidFill>
                <a:latin typeface="Aparajita" pitchFamily="34" charset="0"/>
                <a:ea typeface="+mn-ea"/>
                <a:cs typeface="Aparajita" pitchFamily="34" charset="0"/>
              </a:defRPr>
            </a:lvl3pPr>
            <a:lvl4pPr marL="1600200" indent="-228600" algn="l" defTabSz="914400" rtl="0" eaLnBrk="1" latinLnBrk="0" hangingPunct="1">
              <a:spcBef>
                <a:spcPct val="20000"/>
              </a:spcBef>
              <a:buFont typeface="Arial" pitchFamily="34" charset="0"/>
              <a:buChar char="–"/>
              <a:defRPr sz="3200" kern="1200">
                <a:solidFill>
                  <a:schemeClr val="tx1"/>
                </a:solidFill>
                <a:latin typeface="Aparajita" pitchFamily="34" charset="0"/>
                <a:ea typeface="+mn-ea"/>
                <a:cs typeface="Aparajita" pitchFamily="34" charset="0"/>
              </a:defRPr>
            </a:lvl4pPr>
            <a:lvl5pPr marL="2057400" indent="-228600" algn="l" defTabSz="914400" rtl="0" eaLnBrk="1" latinLnBrk="0" hangingPunct="1">
              <a:spcBef>
                <a:spcPct val="20000"/>
              </a:spcBef>
              <a:buFont typeface="Arial" pitchFamily="34" charset="0"/>
              <a:buChar char="»"/>
              <a:defRPr sz="3200" kern="1200">
                <a:solidFill>
                  <a:schemeClr val="tx1"/>
                </a:solidFill>
                <a:latin typeface="Aparajita" pitchFamily="34" charset="0"/>
                <a:ea typeface="+mn-ea"/>
                <a:cs typeface="Aparajit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s-ES" sz="14400" dirty="0" err="1" smtClean="0"/>
              <a:t>for</a:t>
            </a:r>
            <a:endParaRPr lang="es-ES" sz="14400" dirty="0" smtClean="0"/>
          </a:p>
          <a:p>
            <a:pPr marL="0" indent="0">
              <a:buFont typeface="Arial" pitchFamily="34" charset="0"/>
              <a:buNone/>
            </a:pPr>
            <a:endParaRPr lang="es-CO" sz="2800" dirty="0" smtClean="0"/>
          </a:p>
          <a:p>
            <a:pPr marL="0" indent="0">
              <a:buFont typeface="Arial" pitchFamily="34" charset="0"/>
              <a:buNone/>
            </a:pPr>
            <a:endParaRPr lang="es-CO" sz="2800" dirty="0" smtClean="0"/>
          </a:p>
          <a:p>
            <a:pPr marL="0" indent="0">
              <a:buFont typeface="Arial" pitchFamily="34" charset="0"/>
              <a:buNone/>
            </a:pPr>
            <a:endParaRPr lang="es-CO" sz="2800" dirty="0" smtClean="0"/>
          </a:p>
          <a:p>
            <a:pPr marL="0" indent="0">
              <a:buFont typeface="Arial" pitchFamily="34" charset="0"/>
              <a:buNone/>
            </a:pPr>
            <a:endParaRPr lang="es-CO" sz="2800" dirty="0" smtClean="0"/>
          </a:p>
          <a:p>
            <a:pPr marL="0" indent="0">
              <a:buFont typeface="Arial" pitchFamily="34" charset="0"/>
              <a:buNone/>
            </a:pPr>
            <a:endParaRPr lang="es-CO" sz="2800" dirty="0" smtClean="0"/>
          </a:p>
          <a:p>
            <a:pPr marL="0" indent="0">
              <a:buFont typeface="Arial" pitchFamily="34" charset="0"/>
              <a:buNone/>
            </a:pPr>
            <a:endParaRPr lang="es-CO" sz="2800" dirty="0" smtClean="0"/>
          </a:p>
          <a:p>
            <a:pPr marL="0" indent="0">
              <a:buFont typeface="Arial" pitchFamily="34" charset="0"/>
              <a:buNone/>
            </a:pPr>
            <a:endParaRPr lang="es-ES" sz="2800" dirty="0" smtClean="0"/>
          </a:p>
          <a:p>
            <a:pPr marL="0" indent="0">
              <a:buFont typeface="Arial" pitchFamily="34" charset="0"/>
              <a:buNone/>
            </a:pPr>
            <a:r>
              <a:rPr lang="es-CO" sz="2800" dirty="0" smtClean="0"/>
              <a:t> </a:t>
            </a:r>
            <a:endParaRPr lang="es-ES" sz="2800" dirty="0"/>
          </a:p>
        </p:txBody>
      </p:sp>
    </p:spTree>
    <p:extLst>
      <p:ext uri="{BB962C8B-B14F-4D97-AF65-F5344CB8AC3E}">
        <p14:creationId xmlns:p14="http://schemas.microsoft.com/office/powerpoint/2010/main" val="194227660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a:t>Actividad</a:t>
            </a:r>
          </a:p>
        </p:txBody>
      </p:sp>
      <p:sp>
        <p:nvSpPr>
          <p:cNvPr id="3" name="2 Marcador de contenido"/>
          <p:cNvSpPr>
            <a:spLocks noGrp="1"/>
          </p:cNvSpPr>
          <p:nvPr>
            <p:ph idx="1"/>
          </p:nvPr>
        </p:nvSpPr>
        <p:spPr>
          <a:xfrm>
            <a:off x="539552" y="1268760"/>
            <a:ext cx="8064896" cy="6336704"/>
          </a:xfrm>
        </p:spPr>
        <p:txBody>
          <a:bodyPr>
            <a:normAutofit fontScale="40000" lnSpcReduction="20000"/>
          </a:bodyPr>
          <a:lstStyle/>
          <a:p>
            <a:pPr marL="0" lvl="0" indent="0">
              <a:buNone/>
            </a:pPr>
            <a:r>
              <a:rPr lang="es-ES" sz="4000" dirty="0" smtClean="0"/>
              <a:t>1. Cada </a:t>
            </a:r>
            <a:r>
              <a:rPr lang="es-ES" sz="4000" dirty="0"/>
              <a:t>ejemplo imprime el resultado en consola, repita cada uno de ellos pero ahora imprimiendo en pantalla usando para eso un </a:t>
            </a:r>
            <a:r>
              <a:rPr lang="es-ES" sz="4000" dirty="0" err="1"/>
              <a:t>JOptionPane</a:t>
            </a:r>
            <a:r>
              <a:rPr lang="es-ES" sz="4000" dirty="0" smtClean="0"/>
              <a:t>.</a:t>
            </a:r>
          </a:p>
          <a:p>
            <a:pPr marL="0" lvl="0" indent="0">
              <a:buNone/>
            </a:pPr>
            <a:endParaRPr lang="es-ES" sz="4000" dirty="0"/>
          </a:p>
          <a:p>
            <a:pPr marL="0" lvl="0" indent="0">
              <a:buNone/>
            </a:pPr>
            <a:r>
              <a:rPr lang="es-ES" sz="4000" dirty="0" smtClean="0"/>
              <a:t>2. Cree </a:t>
            </a:r>
            <a:r>
              <a:rPr lang="es-ES" sz="4000" dirty="0"/>
              <a:t>un algoritmo que imprima los números del 0 hasta el n ingresado por el usuario, para esto deberá aplicar cada ciclo expuesto, compárelo y explíquelo</a:t>
            </a:r>
            <a:r>
              <a:rPr lang="es-ES" sz="4000" dirty="0" smtClean="0"/>
              <a:t>.</a:t>
            </a:r>
          </a:p>
          <a:p>
            <a:pPr marL="0" lvl="0" indent="0">
              <a:buNone/>
            </a:pPr>
            <a:endParaRPr lang="es-ES" sz="4000" dirty="0"/>
          </a:p>
          <a:p>
            <a:pPr marL="0" lvl="0" indent="0">
              <a:buNone/>
            </a:pPr>
            <a:r>
              <a:rPr lang="es-ES" sz="4000" dirty="0" smtClean="0"/>
              <a:t>3. Cree </a:t>
            </a:r>
            <a:r>
              <a:rPr lang="es-ES" sz="4000" dirty="0"/>
              <a:t>una clase donde desarrolle un programa que permita obtener la suma de los primeros 10 números naturales, esto debe realizarse usando los 3 ciclos explicados anteriormente, verifique el funcionamiento y compárelos</a:t>
            </a:r>
            <a:r>
              <a:rPr lang="es-ES" sz="4000" dirty="0" smtClean="0"/>
              <a:t>.</a:t>
            </a:r>
          </a:p>
          <a:p>
            <a:pPr marL="0" lvl="0" indent="0">
              <a:buNone/>
            </a:pPr>
            <a:endParaRPr lang="es-ES" sz="4000" dirty="0"/>
          </a:p>
          <a:p>
            <a:pPr marL="0" lvl="0" indent="0">
              <a:buNone/>
            </a:pPr>
            <a:r>
              <a:rPr lang="es-ES" sz="4000" dirty="0" smtClean="0"/>
              <a:t>4. Modifique </a:t>
            </a:r>
            <a:r>
              <a:rPr lang="es-ES" sz="4000" dirty="0"/>
              <a:t>la clase anterior para que realice la suma de los primeros n números naturales ingresados por el usuario</a:t>
            </a:r>
            <a:r>
              <a:rPr lang="es-ES" sz="4000" dirty="0" smtClean="0"/>
              <a:t>.</a:t>
            </a:r>
          </a:p>
          <a:p>
            <a:pPr marL="0" lvl="0" indent="0">
              <a:buNone/>
            </a:pPr>
            <a:endParaRPr lang="es-ES" sz="4000" dirty="0"/>
          </a:p>
          <a:p>
            <a:pPr marL="0" lvl="0" indent="0">
              <a:buNone/>
            </a:pPr>
            <a:r>
              <a:rPr lang="es-ES" sz="4000" dirty="0" smtClean="0"/>
              <a:t>5. Elabore </a:t>
            </a:r>
            <a:r>
              <a:rPr lang="es-ES" sz="4000" dirty="0"/>
              <a:t>un programa que imprima los números impares del  1 al 20, use el </a:t>
            </a:r>
            <a:r>
              <a:rPr lang="es-ES" sz="4000" dirty="0" smtClean="0"/>
              <a:t/>
            </a:r>
            <a:br>
              <a:rPr lang="es-ES" sz="4000" dirty="0" smtClean="0"/>
            </a:br>
            <a:r>
              <a:rPr lang="es-ES" sz="4000" dirty="0" smtClean="0"/>
              <a:t>ciclo </a:t>
            </a:r>
            <a:r>
              <a:rPr lang="es-ES" sz="4000" dirty="0"/>
              <a:t>que desee</a:t>
            </a:r>
            <a:r>
              <a:rPr lang="es-ES" sz="4000" dirty="0" smtClean="0"/>
              <a:t>.</a:t>
            </a:r>
          </a:p>
          <a:p>
            <a:pPr marL="0" indent="0">
              <a:buNone/>
            </a:pPr>
            <a:endParaRPr lang="es-CO" sz="2800" dirty="0" smtClean="0"/>
          </a:p>
          <a:p>
            <a:pPr marL="0" indent="0">
              <a:buNone/>
            </a:pPr>
            <a:endParaRPr lang="es-CO" sz="2800" dirty="0"/>
          </a:p>
          <a:p>
            <a:pPr marL="0" indent="0">
              <a:buNone/>
            </a:pPr>
            <a:endParaRPr lang="es-CO" sz="2800" dirty="0" smtClean="0"/>
          </a:p>
          <a:p>
            <a:pPr marL="0" indent="0">
              <a:buNone/>
            </a:pPr>
            <a:endParaRPr lang="es-CO" sz="2800" dirty="0"/>
          </a:p>
          <a:p>
            <a:pPr marL="0" indent="0">
              <a:buNone/>
            </a:pPr>
            <a:endParaRPr lang="es-CO" sz="2800" dirty="0" smtClean="0"/>
          </a:p>
          <a:p>
            <a:pPr marL="0" indent="0">
              <a:buNone/>
            </a:pPr>
            <a:endParaRPr lang="es-ES" sz="2800" dirty="0"/>
          </a:p>
          <a:p>
            <a:pPr marL="0" indent="0">
              <a:buNone/>
            </a:pPr>
            <a:r>
              <a:rPr lang="es-CO" sz="2800" dirty="0"/>
              <a:t> </a:t>
            </a:r>
            <a:endParaRPr lang="es-ES" sz="2800" dirty="0"/>
          </a:p>
        </p:txBody>
      </p:sp>
      <p:sp>
        <p:nvSpPr>
          <p:cNvPr id="4" name="1 Título"/>
          <p:cNvSpPr txBox="1">
            <a:spLocks/>
          </p:cNvSpPr>
          <p:nvPr/>
        </p:nvSpPr>
        <p:spPr>
          <a:xfrm>
            <a:off x="29811" y="6597352"/>
            <a:ext cx="6918453" cy="253656"/>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b="1" kern="1200">
                <a:solidFill>
                  <a:schemeClr val="bg1"/>
                </a:solidFill>
                <a:latin typeface="Bell MT" pitchFamily="18" charset="0"/>
                <a:ea typeface="+mj-ea"/>
                <a:cs typeface="+mj-cs"/>
              </a:defRPr>
            </a:lvl1pPr>
          </a:lstStyle>
          <a:p>
            <a:pPr algn="l"/>
            <a:r>
              <a:rPr lang="es-CO" sz="1400" dirty="0" smtClean="0">
                <a:latin typeface="+mj-lt"/>
              </a:rPr>
              <a:t>Instructor: Cristian David Henao H.</a:t>
            </a:r>
            <a:endParaRPr lang="es-ES" sz="1400" dirty="0">
              <a:latin typeface="+mj-lt"/>
            </a:endParaRPr>
          </a:p>
        </p:txBody>
      </p:sp>
    </p:spTree>
    <p:extLst>
      <p:ext uri="{BB962C8B-B14F-4D97-AF65-F5344CB8AC3E}">
        <p14:creationId xmlns:p14="http://schemas.microsoft.com/office/powerpoint/2010/main" val="16435917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O"/>
              <a:t>Estructuras </a:t>
            </a:r>
            <a:r>
              <a:rPr lang="es-CO" smtClean="0"/>
              <a:t>Repetitivas </a:t>
            </a:r>
            <a:endParaRPr lang="es-ES" dirty="0"/>
          </a:p>
        </p:txBody>
      </p:sp>
      <p:sp>
        <p:nvSpPr>
          <p:cNvPr id="3" name="2 Marcador de contenido"/>
          <p:cNvSpPr>
            <a:spLocks noGrp="1"/>
          </p:cNvSpPr>
          <p:nvPr>
            <p:ph idx="1"/>
          </p:nvPr>
        </p:nvSpPr>
        <p:spPr>
          <a:xfrm>
            <a:off x="611560" y="1340768"/>
            <a:ext cx="7848872" cy="5256584"/>
          </a:xfrm>
        </p:spPr>
        <p:txBody>
          <a:bodyPr>
            <a:normAutofit/>
          </a:bodyPr>
          <a:lstStyle/>
          <a:p>
            <a:pPr marL="0" indent="0">
              <a:buNone/>
            </a:pPr>
            <a:r>
              <a:rPr lang="es-CO" sz="2400" dirty="0"/>
              <a:t>Las estructuras de control en java permiten modificar el flujo de ejecución de las instrucciones del programa. </a:t>
            </a:r>
            <a:endParaRPr lang="es-ES" sz="2400" dirty="0"/>
          </a:p>
          <a:p>
            <a:pPr marL="0" indent="0">
              <a:buNone/>
            </a:pPr>
            <a:r>
              <a:rPr lang="es-CO" sz="2400" dirty="0"/>
              <a:t> </a:t>
            </a:r>
            <a:endParaRPr lang="es-ES" sz="2400" dirty="0"/>
          </a:p>
          <a:p>
            <a:pPr marL="0" indent="0">
              <a:buNone/>
            </a:pPr>
            <a:r>
              <a:rPr lang="es-CO" sz="2400" dirty="0"/>
              <a:t>Anteriormente se trabajaron estructuras de control secuencial y </a:t>
            </a:r>
            <a:r>
              <a:rPr lang="es-CO" sz="2400" dirty="0" smtClean="0"/>
              <a:t>condicional usando </a:t>
            </a:r>
            <a:r>
              <a:rPr lang="es-CO" sz="2400" dirty="0"/>
              <a:t>para eso las estructuras if, if-</a:t>
            </a:r>
            <a:r>
              <a:rPr lang="es-CO" sz="2400" dirty="0" err="1"/>
              <a:t>else</a:t>
            </a:r>
            <a:r>
              <a:rPr lang="es-CO" sz="2400" dirty="0"/>
              <a:t>, </a:t>
            </a:r>
            <a:r>
              <a:rPr lang="es-CO" sz="2400" dirty="0" err="1"/>
              <a:t>switch</a:t>
            </a:r>
            <a:r>
              <a:rPr lang="es-CO" sz="2400" dirty="0"/>
              <a:t>.</a:t>
            </a:r>
            <a:endParaRPr lang="es-ES" sz="2400" dirty="0"/>
          </a:p>
          <a:p>
            <a:pPr marL="0" indent="0">
              <a:buNone/>
            </a:pPr>
            <a:r>
              <a:rPr lang="es-CO" sz="2400" dirty="0"/>
              <a:t> </a:t>
            </a:r>
            <a:endParaRPr lang="es-ES" sz="2400" dirty="0"/>
          </a:p>
          <a:p>
            <a:pPr marL="0" indent="0">
              <a:buNone/>
            </a:pPr>
            <a:r>
              <a:rPr lang="es-CO" sz="2400" dirty="0"/>
              <a:t>Existen también estructuras de control repetitivas, que permiten realizar labores o procesos iterativos. </a:t>
            </a:r>
            <a:endParaRPr lang="es-ES" sz="2400" dirty="0"/>
          </a:p>
          <a:p>
            <a:pPr marL="0" indent="0">
              <a:buNone/>
            </a:pPr>
            <a:r>
              <a:rPr lang="es-CO" sz="2400" dirty="0"/>
              <a:t> </a:t>
            </a:r>
            <a:endParaRPr lang="es-ES" sz="2400" dirty="0"/>
          </a:p>
        </p:txBody>
      </p:sp>
      <p:sp>
        <p:nvSpPr>
          <p:cNvPr id="4" name="1 Título"/>
          <p:cNvSpPr txBox="1">
            <a:spLocks/>
          </p:cNvSpPr>
          <p:nvPr/>
        </p:nvSpPr>
        <p:spPr>
          <a:xfrm>
            <a:off x="29811" y="6597352"/>
            <a:ext cx="6918453" cy="253656"/>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b="1" kern="1200">
                <a:solidFill>
                  <a:schemeClr val="bg1"/>
                </a:solidFill>
                <a:latin typeface="Bell MT" pitchFamily="18" charset="0"/>
                <a:ea typeface="+mj-ea"/>
                <a:cs typeface="+mj-cs"/>
              </a:defRPr>
            </a:lvl1pPr>
          </a:lstStyle>
          <a:p>
            <a:pPr algn="l"/>
            <a:r>
              <a:rPr lang="es-CO" sz="1400" dirty="0" smtClean="0">
                <a:latin typeface="+mj-lt"/>
              </a:rPr>
              <a:t>Instructor: Cristian David Henao H.</a:t>
            </a:r>
            <a:endParaRPr lang="es-ES" sz="1400" dirty="0">
              <a:latin typeface="+mj-lt"/>
            </a:endParaRPr>
          </a:p>
        </p:txBody>
      </p:sp>
    </p:spTree>
    <p:extLst>
      <p:ext uri="{BB962C8B-B14F-4D97-AF65-F5344CB8AC3E}">
        <p14:creationId xmlns:p14="http://schemas.microsoft.com/office/powerpoint/2010/main" val="16801550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a:t>Actividad</a:t>
            </a:r>
          </a:p>
        </p:txBody>
      </p:sp>
      <p:sp>
        <p:nvSpPr>
          <p:cNvPr id="3" name="2 Marcador de contenido"/>
          <p:cNvSpPr>
            <a:spLocks noGrp="1"/>
          </p:cNvSpPr>
          <p:nvPr>
            <p:ph idx="1"/>
          </p:nvPr>
        </p:nvSpPr>
        <p:spPr>
          <a:xfrm>
            <a:off x="539552" y="1268760"/>
            <a:ext cx="8064896" cy="6336704"/>
          </a:xfrm>
        </p:spPr>
        <p:txBody>
          <a:bodyPr>
            <a:normAutofit fontScale="47500" lnSpcReduction="20000"/>
          </a:bodyPr>
          <a:lstStyle/>
          <a:p>
            <a:pPr marL="0" lvl="0" indent="0">
              <a:buNone/>
            </a:pPr>
            <a:r>
              <a:rPr lang="es-ES" sz="4000" dirty="0" smtClean="0"/>
              <a:t>6</a:t>
            </a:r>
            <a:r>
              <a:rPr lang="es-ES" sz="4000" dirty="0"/>
              <a:t>. Algoritmo que imprima todos los números que ingrese el usuario, si ingresa cero termine, haga el algoritmo con el ciclo que desee</a:t>
            </a:r>
          </a:p>
          <a:p>
            <a:pPr marL="0" lvl="0" indent="0">
              <a:buNone/>
            </a:pPr>
            <a:endParaRPr lang="es-ES" sz="4000" dirty="0"/>
          </a:p>
          <a:p>
            <a:pPr marL="0" lvl="0" indent="0">
              <a:buNone/>
            </a:pPr>
            <a:r>
              <a:rPr lang="es-ES" sz="4000" dirty="0"/>
              <a:t>7. Algoritmo que realice el promedio de 3 notas ingresadas por un usuario, este proceso debe repetirse las veces que el usuario desee.</a:t>
            </a:r>
          </a:p>
          <a:p>
            <a:pPr marL="0" lvl="0" indent="0">
              <a:buNone/>
            </a:pPr>
            <a:endParaRPr lang="es-ES" sz="4000" dirty="0"/>
          </a:p>
          <a:p>
            <a:pPr marL="0" lvl="0" indent="0">
              <a:buNone/>
            </a:pPr>
            <a:r>
              <a:rPr lang="es-ES" sz="4000" dirty="0"/>
              <a:t>8. Modifique el algoritmo sobre el porcentaje de aumento de las guías anteriores, para que se pueda hacer el cálculo las veces que el usuario desee.</a:t>
            </a:r>
          </a:p>
          <a:p>
            <a:pPr marL="0" lvl="0" indent="0">
              <a:buNone/>
            </a:pPr>
            <a:endParaRPr lang="es-ES" sz="4000" dirty="0"/>
          </a:p>
          <a:p>
            <a:pPr marL="0" lvl="0" indent="0">
              <a:buNone/>
            </a:pPr>
            <a:r>
              <a:rPr lang="es-ES" sz="4000" dirty="0"/>
              <a:t>9. Cree un algoritmo que imprima los primeros  10 resultados de la tabla del 5, usando para esto el ciclo </a:t>
            </a:r>
            <a:r>
              <a:rPr lang="es-ES" sz="4000" dirty="0" err="1"/>
              <a:t>while</a:t>
            </a:r>
            <a:r>
              <a:rPr lang="es-ES" sz="4000" dirty="0"/>
              <a:t>.</a:t>
            </a:r>
          </a:p>
          <a:p>
            <a:pPr marL="0" lvl="0" indent="0">
              <a:buNone/>
            </a:pPr>
            <a:endParaRPr lang="es-ES" sz="4000" dirty="0"/>
          </a:p>
          <a:p>
            <a:pPr marL="0" indent="0">
              <a:buNone/>
            </a:pPr>
            <a:r>
              <a:rPr lang="es-ES" sz="4000" dirty="0"/>
              <a:t>10. Cree un algoritmo que imprima la tabla del número que ingrese el usuario, </a:t>
            </a:r>
            <a:r>
              <a:rPr lang="es-ES" sz="4000" dirty="0" smtClean="0"/>
              <a:t/>
            </a:r>
            <a:br>
              <a:rPr lang="es-ES" sz="4000" dirty="0" smtClean="0"/>
            </a:br>
            <a:r>
              <a:rPr lang="es-ES" sz="4000" dirty="0" smtClean="0"/>
              <a:t>usando </a:t>
            </a:r>
            <a:r>
              <a:rPr lang="es-ES" sz="4000" dirty="0"/>
              <a:t>para esto el ciclo </a:t>
            </a:r>
            <a:r>
              <a:rPr lang="es-ES" sz="4000" dirty="0" err="1"/>
              <a:t>for</a:t>
            </a:r>
            <a:r>
              <a:rPr lang="es-ES" sz="4000" dirty="0"/>
              <a:t>, el número de resultados </a:t>
            </a:r>
            <a:r>
              <a:rPr lang="es-ES" sz="4000" dirty="0" smtClean="0"/>
              <a:t>también </a:t>
            </a:r>
            <a:r>
              <a:rPr lang="es-ES" sz="4000" dirty="0"/>
              <a:t>debe ser definido </a:t>
            </a:r>
            <a:r>
              <a:rPr lang="es-ES" sz="4000" dirty="0" smtClean="0"/>
              <a:t/>
            </a:r>
            <a:br>
              <a:rPr lang="es-ES" sz="4000" dirty="0" smtClean="0"/>
            </a:br>
            <a:r>
              <a:rPr lang="es-ES" sz="4000" dirty="0" smtClean="0"/>
              <a:t>por </a:t>
            </a:r>
            <a:r>
              <a:rPr lang="es-ES" sz="4000" dirty="0"/>
              <a:t>el usuario.</a:t>
            </a:r>
            <a:endParaRPr lang="es-CO" sz="2800" dirty="0"/>
          </a:p>
          <a:p>
            <a:pPr marL="0" indent="0">
              <a:buNone/>
            </a:pPr>
            <a:endParaRPr lang="es-CO" sz="2800" dirty="0" smtClean="0"/>
          </a:p>
          <a:p>
            <a:pPr marL="0" indent="0">
              <a:buNone/>
            </a:pPr>
            <a:endParaRPr lang="es-CO" sz="2800" dirty="0"/>
          </a:p>
          <a:p>
            <a:pPr marL="0" indent="0">
              <a:buNone/>
            </a:pPr>
            <a:endParaRPr lang="es-CO" sz="2800" dirty="0" smtClean="0"/>
          </a:p>
          <a:p>
            <a:pPr marL="0" indent="0">
              <a:buNone/>
            </a:pPr>
            <a:endParaRPr lang="es-CO" sz="2800" dirty="0"/>
          </a:p>
          <a:p>
            <a:pPr marL="0" indent="0">
              <a:buNone/>
            </a:pPr>
            <a:endParaRPr lang="es-CO" sz="2800" dirty="0" smtClean="0"/>
          </a:p>
          <a:p>
            <a:pPr marL="0" indent="0">
              <a:buNone/>
            </a:pPr>
            <a:endParaRPr lang="es-ES" sz="2800" dirty="0"/>
          </a:p>
          <a:p>
            <a:pPr marL="0" indent="0">
              <a:buNone/>
            </a:pPr>
            <a:r>
              <a:rPr lang="es-CO" sz="2800" dirty="0"/>
              <a:t> </a:t>
            </a:r>
            <a:endParaRPr lang="es-ES" sz="2800" dirty="0"/>
          </a:p>
        </p:txBody>
      </p:sp>
      <p:sp>
        <p:nvSpPr>
          <p:cNvPr id="4" name="1 Título"/>
          <p:cNvSpPr txBox="1">
            <a:spLocks/>
          </p:cNvSpPr>
          <p:nvPr/>
        </p:nvSpPr>
        <p:spPr>
          <a:xfrm>
            <a:off x="29811" y="6597352"/>
            <a:ext cx="6918453" cy="253656"/>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b="1" kern="1200">
                <a:solidFill>
                  <a:schemeClr val="bg1"/>
                </a:solidFill>
                <a:latin typeface="Bell MT" pitchFamily="18" charset="0"/>
                <a:ea typeface="+mj-ea"/>
                <a:cs typeface="+mj-cs"/>
              </a:defRPr>
            </a:lvl1pPr>
          </a:lstStyle>
          <a:p>
            <a:pPr algn="l"/>
            <a:r>
              <a:rPr lang="es-CO" sz="1400" dirty="0" smtClean="0">
                <a:latin typeface="+mj-lt"/>
              </a:rPr>
              <a:t>Instructor: Cristian David Henao H.</a:t>
            </a:r>
            <a:endParaRPr lang="es-ES" sz="1400" dirty="0">
              <a:latin typeface="+mj-lt"/>
            </a:endParaRPr>
          </a:p>
        </p:txBody>
      </p:sp>
    </p:spTree>
    <p:extLst>
      <p:ext uri="{BB962C8B-B14F-4D97-AF65-F5344CB8AC3E}">
        <p14:creationId xmlns:p14="http://schemas.microsoft.com/office/powerpoint/2010/main" val="38680150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O" dirty="0"/>
              <a:t>Estructuras </a:t>
            </a:r>
            <a:r>
              <a:rPr lang="es-CO" dirty="0" smtClean="0"/>
              <a:t>Repetitivas </a:t>
            </a:r>
            <a:endParaRPr lang="es-ES" dirty="0"/>
          </a:p>
        </p:txBody>
      </p:sp>
      <p:sp>
        <p:nvSpPr>
          <p:cNvPr id="3" name="2 Marcador de contenido"/>
          <p:cNvSpPr>
            <a:spLocks noGrp="1"/>
          </p:cNvSpPr>
          <p:nvPr>
            <p:ph idx="1"/>
          </p:nvPr>
        </p:nvSpPr>
        <p:spPr>
          <a:xfrm>
            <a:off x="611560" y="1340768"/>
            <a:ext cx="7848872" cy="5383412"/>
          </a:xfrm>
        </p:spPr>
        <p:txBody>
          <a:bodyPr>
            <a:normAutofit/>
          </a:bodyPr>
          <a:lstStyle/>
          <a:p>
            <a:pPr marL="0" indent="0">
              <a:buNone/>
            </a:pPr>
            <a:r>
              <a:rPr lang="es-ES" sz="2000" b="1" dirty="0"/>
              <a:t>Iteración. </a:t>
            </a:r>
            <a:r>
              <a:rPr lang="es-ES" sz="2000" dirty="0"/>
              <a:t>Repetición de una o varias operaciones mientras se cumpla una condición. </a:t>
            </a:r>
            <a:endParaRPr lang="es-ES" sz="2000" dirty="0" smtClean="0"/>
          </a:p>
          <a:p>
            <a:pPr marL="0" indent="0">
              <a:buNone/>
            </a:pPr>
            <a:endParaRPr lang="es-ES" sz="600" dirty="0"/>
          </a:p>
          <a:p>
            <a:pPr marL="0" indent="0">
              <a:buNone/>
            </a:pPr>
            <a:r>
              <a:rPr lang="es-CO" sz="2000" dirty="0"/>
              <a:t>Las sentencias que realizan estos procesos son: </a:t>
            </a:r>
            <a:endParaRPr lang="es-ES" sz="2000" dirty="0"/>
          </a:p>
          <a:p>
            <a:pPr marL="0" indent="0">
              <a:buNone/>
            </a:pPr>
            <a:r>
              <a:rPr lang="es-CO" sz="600" dirty="0"/>
              <a:t> </a:t>
            </a:r>
            <a:endParaRPr lang="es-ES" sz="600" dirty="0"/>
          </a:p>
          <a:p>
            <a:pPr marL="857250" lvl="1" indent="-457200"/>
            <a:r>
              <a:rPr lang="es-CO" sz="2000" dirty="0"/>
              <a:t>do </a:t>
            </a:r>
            <a:r>
              <a:rPr lang="es-CO" sz="2000" dirty="0" err="1" smtClean="0"/>
              <a:t>while</a:t>
            </a:r>
            <a:endParaRPr lang="es-CO" sz="2000" dirty="0" smtClean="0"/>
          </a:p>
          <a:p>
            <a:pPr marL="857250" lvl="1" indent="-457200"/>
            <a:r>
              <a:rPr lang="es-CO" sz="2000" dirty="0" err="1" smtClean="0"/>
              <a:t>while</a:t>
            </a:r>
            <a:r>
              <a:rPr lang="es-CO" sz="2000" dirty="0" smtClean="0"/>
              <a:t> </a:t>
            </a:r>
          </a:p>
          <a:p>
            <a:pPr marL="857250" lvl="1" indent="-457200"/>
            <a:r>
              <a:rPr lang="es-CO" sz="2000" dirty="0" err="1" smtClean="0"/>
              <a:t>for</a:t>
            </a:r>
            <a:endParaRPr lang="es-ES" sz="2000" dirty="0"/>
          </a:p>
          <a:p>
            <a:pPr marL="0" indent="0">
              <a:buNone/>
            </a:pPr>
            <a:r>
              <a:rPr lang="es-CO" sz="600" dirty="0"/>
              <a:t> </a:t>
            </a:r>
            <a:endParaRPr lang="es-ES" sz="600" dirty="0"/>
          </a:p>
          <a:p>
            <a:pPr marL="0" indent="0">
              <a:buNone/>
            </a:pPr>
            <a:r>
              <a:rPr lang="es-ES" sz="2000" dirty="0"/>
              <a:t>Hay que tener en cuenta que Toda estructura de iteración, debe tener una condición de parada para que finalice, de no ser así se puede encontrar con un ciclo infinito que impida el correcto funcionamiento de la aplicación.</a:t>
            </a:r>
          </a:p>
          <a:p>
            <a:pPr marL="0" indent="0">
              <a:buNone/>
            </a:pPr>
            <a:r>
              <a:rPr lang="es-CO" sz="2000" dirty="0"/>
              <a:t> </a:t>
            </a:r>
            <a:endParaRPr lang="es-ES" sz="2000" dirty="0"/>
          </a:p>
        </p:txBody>
      </p:sp>
      <p:sp>
        <p:nvSpPr>
          <p:cNvPr id="4" name="1 Título"/>
          <p:cNvSpPr txBox="1">
            <a:spLocks/>
          </p:cNvSpPr>
          <p:nvPr/>
        </p:nvSpPr>
        <p:spPr>
          <a:xfrm>
            <a:off x="29811" y="6597352"/>
            <a:ext cx="6918453" cy="253656"/>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b="1" kern="1200">
                <a:solidFill>
                  <a:schemeClr val="bg1"/>
                </a:solidFill>
                <a:latin typeface="Bell MT" pitchFamily="18" charset="0"/>
                <a:ea typeface="+mj-ea"/>
                <a:cs typeface="+mj-cs"/>
              </a:defRPr>
            </a:lvl1pPr>
          </a:lstStyle>
          <a:p>
            <a:pPr algn="l"/>
            <a:r>
              <a:rPr lang="es-CO" sz="1400" dirty="0" smtClean="0">
                <a:latin typeface="+mj-lt"/>
              </a:rPr>
              <a:t>Instructor: Cristian David Henao H.</a:t>
            </a:r>
            <a:endParaRPr lang="es-ES" sz="1400" dirty="0">
              <a:latin typeface="+mj-lt"/>
            </a:endParaRPr>
          </a:p>
        </p:txBody>
      </p:sp>
    </p:spTree>
    <p:extLst>
      <p:ext uri="{BB962C8B-B14F-4D97-AF65-F5344CB8AC3E}">
        <p14:creationId xmlns:p14="http://schemas.microsoft.com/office/powerpoint/2010/main" val="16687041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O" dirty="0"/>
              <a:t>Estructuras </a:t>
            </a:r>
            <a:r>
              <a:rPr lang="es-CO" dirty="0" smtClean="0"/>
              <a:t>Repetitivas </a:t>
            </a:r>
            <a:endParaRPr lang="es-ES" dirty="0"/>
          </a:p>
        </p:txBody>
      </p:sp>
      <p:sp>
        <p:nvSpPr>
          <p:cNvPr id="3" name="2 Marcador de contenido"/>
          <p:cNvSpPr>
            <a:spLocks noGrp="1"/>
          </p:cNvSpPr>
          <p:nvPr>
            <p:ph idx="1"/>
          </p:nvPr>
        </p:nvSpPr>
        <p:spPr>
          <a:xfrm>
            <a:off x="611560" y="1340768"/>
            <a:ext cx="7848872" cy="5383412"/>
          </a:xfrm>
        </p:spPr>
        <p:txBody>
          <a:bodyPr>
            <a:normAutofit/>
          </a:bodyPr>
          <a:lstStyle/>
          <a:p>
            <a:pPr marL="0" indent="0">
              <a:buNone/>
            </a:pPr>
            <a:r>
              <a:rPr lang="es-ES" sz="2000" dirty="0"/>
              <a:t>Basado en lo anterior es muy importante tener presente lo siguiente:</a:t>
            </a:r>
          </a:p>
          <a:p>
            <a:pPr lvl="1"/>
            <a:r>
              <a:rPr lang="es-ES" sz="2000" dirty="0"/>
              <a:t>Un ciclo se repite, solo si la condición es </a:t>
            </a:r>
            <a:r>
              <a:rPr lang="es-ES" sz="2000" b="1" dirty="0" smtClean="0"/>
              <a:t>VERDADERA</a:t>
            </a:r>
          </a:p>
          <a:p>
            <a:pPr lvl="1"/>
            <a:endParaRPr lang="es-ES" sz="2000" b="1" dirty="0"/>
          </a:p>
          <a:p>
            <a:pPr lvl="1"/>
            <a:r>
              <a:rPr lang="es-ES" sz="2000" dirty="0"/>
              <a:t>Un ciclo se termina (no se vuelve a repetir) si la condición es </a:t>
            </a:r>
            <a:r>
              <a:rPr lang="es-ES" sz="2000" b="1" dirty="0" smtClean="0"/>
              <a:t>FALSA</a:t>
            </a:r>
          </a:p>
          <a:p>
            <a:pPr lvl="1"/>
            <a:endParaRPr lang="es-ES" sz="2000" b="1" dirty="0"/>
          </a:p>
          <a:p>
            <a:pPr lvl="1"/>
            <a:r>
              <a:rPr lang="es-ES" sz="2000" dirty="0"/>
              <a:t>Debemos asegurarnos que en algún momento la condición debe ser falsa para que no se tenga un ciclo infinito.</a:t>
            </a:r>
          </a:p>
          <a:p>
            <a:pPr marL="0" indent="0">
              <a:buNone/>
            </a:pPr>
            <a:r>
              <a:rPr lang="es-CO" sz="2000" dirty="0"/>
              <a:t> </a:t>
            </a:r>
            <a:endParaRPr lang="es-ES" sz="2000" dirty="0"/>
          </a:p>
        </p:txBody>
      </p:sp>
      <p:sp>
        <p:nvSpPr>
          <p:cNvPr id="4" name="1 Título"/>
          <p:cNvSpPr txBox="1">
            <a:spLocks/>
          </p:cNvSpPr>
          <p:nvPr/>
        </p:nvSpPr>
        <p:spPr>
          <a:xfrm>
            <a:off x="29811" y="6597352"/>
            <a:ext cx="6918453" cy="253656"/>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b="1" kern="1200">
                <a:solidFill>
                  <a:schemeClr val="bg1"/>
                </a:solidFill>
                <a:latin typeface="Bell MT" pitchFamily="18" charset="0"/>
                <a:ea typeface="+mj-ea"/>
                <a:cs typeface="+mj-cs"/>
              </a:defRPr>
            </a:lvl1pPr>
          </a:lstStyle>
          <a:p>
            <a:pPr algn="l"/>
            <a:r>
              <a:rPr lang="es-CO" sz="1400" dirty="0" smtClean="0">
                <a:latin typeface="+mj-lt"/>
              </a:rPr>
              <a:t>Instructor: Cristian David Henao H.</a:t>
            </a:r>
            <a:endParaRPr lang="es-ES" sz="1400" dirty="0">
              <a:latin typeface="+mj-lt"/>
            </a:endParaRPr>
          </a:p>
        </p:txBody>
      </p:sp>
    </p:spTree>
    <p:extLst>
      <p:ext uri="{BB962C8B-B14F-4D97-AF65-F5344CB8AC3E}">
        <p14:creationId xmlns:p14="http://schemas.microsoft.com/office/powerpoint/2010/main" val="28810172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2339752" y="2708920"/>
            <a:ext cx="6803111" cy="2016224"/>
          </a:xfrm>
        </p:spPr>
        <p:txBody>
          <a:bodyPr>
            <a:noAutofit/>
          </a:bodyPr>
          <a:lstStyle/>
          <a:p>
            <a:r>
              <a:rPr lang="es-ES" sz="6000" dirty="0"/>
              <a:t>Ciclo do - </a:t>
            </a:r>
            <a:r>
              <a:rPr lang="es-ES" sz="6000" dirty="0" err="1"/>
              <a:t>while</a:t>
            </a:r>
            <a:r>
              <a:rPr lang="es-ES" sz="6000" dirty="0"/>
              <a:t> </a:t>
            </a:r>
          </a:p>
        </p:txBody>
      </p:sp>
    </p:spTree>
    <p:extLst>
      <p:ext uri="{BB962C8B-B14F-4D97-AF65-F5344CB8AC3E}">
        <p14:creationId xmlns:p14="http://schemas.microsoft.com/office/powerpoint/2010/main" val="5077354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a:t>Ciclo do - </a:t>
            </a:r>
            <a:r>
              <a:rPr lang="es-ES" dirty="0" err="1"/>
              <a:t>while</a:t>
            </a:r>
            <a:r>
              <a:rPr lang="es-ES" dirty="0"/>
              <a:t> </a:t>
            </a:r>
          </a:p>
        </p:txBody>
      </p:sp>
      <p:sp>
        <p:nvSpPr>
          <p:cNvPr id="3" name="2 Marcador de contenido"/>
          <p:cNvSpPr>
            <a:spLocks noGrp="1"/>
          </p:cNvSpPr>
          <p:nvPr>
            <p:ph idx="1"/>
          </p:nvPr>
        </p:nvSpPr>
        <p:spPr>
          <a:xfrm>
            <a:off x="611560" y="1340768"/>
            <a:ext cx="7848872" cy="5383412"/>
          </a:xfrm>
        </p:spPr>
        <p:txBody>
          <a:bodyPr>
            <a:normAutofit/>
          </a:bodyPr>
          <a:lstStyle/>
          <a:p>
            <a:pPr marL="0" indent="0">
              <a:buNone/>
            </a:pPr>
            <a:r>
              <a:rPr lang="es-ES" sz="2400" dirty="0"/>
              <a:t>Igual que el ciclo repita – mientras de algoritmia, en este ciclo primero se realizan una serie de acciones y al finalizar se evalúa una condición que dependiendo si es verdadera o falsa realiza otra iteración repitiendo los procesos que queremos o simplemente rompe el ciclo y continúa con la secuencia de acciones que hay después de él.</a:t>
            </a:r>
          </a:p>
          <a:p>
            <a:pPr marL="0" indent="0">
              <a:buNone/>
            </a:pPr>
            <a:r>
              <a:rPr lang="es-CO" sz="2400" dirty="0"/>
              <a:t> </a:t>
            </a:r>
            <a:endParaRPr lang="es-ES" sz="2400" dirty="0"/>
          </a:p>
        </p:txBody>
      </p:sp>
      <p:sp>
        <p:nvSpPr>
          <p:cNvPr id="4" name="1 Título"/>
          <p:cNvSpPr txBox="1">
            <a:spLocks/>
          </p:cNvSpPr>
          <p:nvPr/>
        </p:nvSpPr>
        <p:spPr>
          <a:xfrm>
            <a:off x="29811" y="6597352"/>
            <a:ext cx="6918453" cy="253656"/>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b="1" kern="1200">
                <a:solidFill>
                  <a:schemeClr val="bg1"/>
                </a:solidFill>
                <a:latin typeface="Bell MT" pitchFamily="18" charset="0"/>
                <a:ea typeface="+mj-ea"/>
                <a:cs typeface="+mj-cs"/>
              </a:defRPr>
            </a:lvl1pPr>
          </a:lstStyle>
          <a:p>
            <a:pPr algn="l"/>
            <a:r>
              <a:rPr lang="es-CO" sz="1400" dirty="0" smtClean="0">
                <a:latin typeface="+mj-lt"/>
              </a:rPr>
              <a:t>Instructor: Cristian David Henao H.</a:t>
            </a:r>
            <a:endParaRPr lang="es-ES" sz="1400" dirty="0">
              <a:latin typeface="+mj-lt"/>
            </a:endParaRPr>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7824" y="4005064"/>
            <a:ext cx="3303989" cy="185449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388085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a:t>Ciclo do - </a:t>
            </a:r>
            <a:r>
              <a:rPr lang="es-ES" dirty="0" err="1"/>
              <a:t>while</a:t>
            </a:r>
            <a:r>
              <a:rPr lang="es-ES" dirty="0"/>
              <a:t> </a:t>
            </a:r>
          </a:p>
        </p:txBody>
      </p:sp>
      <p:sp>
        <p:nvSpPr>
          <p:cNvPr id="3" name="2 Marcador de contenido"/>
          <p:cNvSpPr>
            <a:spLocks noGrp="1"/>
          </p:cNvSpPr>
          <p:nvPr>
            <p:ph idx="1"/>
          </p:nvPr>
        </p:nvSpPr>
        <p:spPr>
          <a:xfrm>
            <a:off x="611560" y="1196752"/>
            <a:ext cx="7848872" cy="3384376"/>
          </a:xfrm>
        </p:spPr>
        <p:txBody>
          <a:bodyPr>
            <a:normAutofit/>
          </a:bodyPr>
          <a:lstStyle/>
          <a:p>
            <a:pPr marL="0" indent="0">
              <a:buNone/>
            </a:pPr>
            <a:r>
              <a:rPr lang="es-CO" sz="2000" dirty="0"/>
              <a:t>Ejemplo: Algoritmo que imprima los números del 0 al 10</a:t>
            </a:r>
            <a:r>
              <a:rPr lang="es-CO" sz="2000" dirty="0" smtClean="0"/>
              <a:t>.</a:t>
            </a:r>
          </a:p>
          <a:p>
            <a:pPr marL="0" indent="0">
              <a:buNone/>
            </a:pPr>
            <a:endParaRPr lang="es-CO" sz="2000" dirty="0"/>
          </a:p>
          <a:p>
            <a:pPr marL="0" indent="0">
              <a:buNone/>
            </a:pPr>
            <a:endParaRPr lang="es-CO" sz="2000" dirty="0" smtClean="0"/>
          </a:p>
          <a:p>
            <a:pPr marL="0" indent="0">
              <a:buNone/>
            </a:pPr>
            <a:endParaRPr lang="es-CO" sz="2000" dirty="0"/>
          </a:p>
          <a:p>
            <a:pPr marL="0" indent="0">
              <a:buNone/>
            </a:pPr>
            <a:endParaRPr lang="es-CO" sz="2000" dirty="0" smtClean="0"/>
          </a:p>
          <a:p>
            <a:pPr marL="0" indent="0">
              <a:buNone/>
            </a:pPr>
            <a:endParaRPr lang="es-CO" sz="2000" dirty="0"/>
          </a:p>
          <a:p>
            <a:pPr marL="0" indent="0">
              <a:buNone/>
            </a:pPr>
            <a:endParaRPr lang="es-CO" sz="2000" dirty="0" smtClean="0"/>
          </a:p>
          <a:p>
            <a:pPr marL="0" indent="0">
              <a:buNone/>
            </a:pPr>
            <a:endParaRPr lang="es-ES" sz="2000" dirty="0"/>
          </a:p>
          <a:p>
            <a:pPr marL="0" indent="0">
              <a:buNone/>
            </a:pPr>
            <a:r>
              <a:rPr lang="es-CO" sz="2000" dirty="0"/>
              <a:t> </a:t>
            </a:r>
            <a:endParaRPr lang="es-ES" sz="2000" dirty="0"/>
          </a:p>
        </p:txBody>
      </p:sp>
      <p:sp>
        <p:nvSpPr>
          <p:cNvPr id="4" name="1 Título"/>
          <p:cNvSpPr txBox="1">
            <a:spLocks/>
          </p:cNvSpPr>
          <p:nvPr/>
        </p:nvSpPr>
        <p:spPr>
          <a:xfrm>
            <a:off x="29811" y="6597352"/>
            <a:ext cx="6918453" cy="253656"/>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b="1" kern="1200">
                <a:solidFill>
                  <a:schemeClr val="bg1"/>
                </a:solidFill>
                <a:latin typeface="Bell MT" pitchFamily="18" charset="0"/>
                <a:ea typeface="+mj-ea"/>
                <a:cs typeface="+mj-cs"/>
              </a:defRPr>
            </a:lvl1pPr>
          </a:lstStyle>
          <a:p>
            <a:pPr algn="l"/>
            <a:r>
              <a:rPr lang="es-CO" sz="1400" dirty="0" smtClean="0">
                <a:latin typeface="+mj-lt"/>
              </a:rPr>
              <a:t>Instructor: Cristian David Henao H.</a:t>
            </a:r>
            <a:endParaRPr lang="es-ES" sz="1400" dirty="0">
              <a:latin typeface="+mj-lt"/>
            </a:endParaRPr>
          </a:p>
        </p:txBody>
      </p:sp>
      <p:pic>
        <p:nvPicPr>
          <p:cNvPr id="6" name="5 Imagen"/>
          <p:cNvPicPr/>
          <p:nvPr/>
        </p:nvPicPr>
        <p:blipFill>
          <a:blip r:embed="rId2"/>
          <a:stretch>
            <a:fillRect/>
          </a:stretch>
        </p:blipFill>
        <p:spPr>
          <a:xfrm>
            <a:off x="611560" y="1763156"/>
            <a:ext cx="7848872" cy="2745963"/>
          </a:xfrm>
          <a:prstGeom prst="rect">
            <a:avLst/>
          </a:prstGeom>
          <a:ln>
            <a:noFill/>
          </a:ln>
          <a:effectLst>
            <a:outerShdw blurRad="292100" dist="139700" dir="2700000" algn="tl" rotWithShape="0">
              <a:srgbClr val="333333">
                <a:alpha val="65000"/>
              </a:srgbClr>
            </a:outerShdw>
          </a:effectLst>
        </p:spPr>
      </p:pic>
      <p:sp>
        <p:nvSpPr>
          <p:cNvPr id="5" name="4 Rectángulo"/>
          <p:cNvSpPr/>
          <p:nvPr/>
        </p:nvSpPr>
        <p:spPr>
          <a:xfrm>
            <a:off x="755576" y="4653136"/>
            <a:ext cx="7128792" cy="1631216"/>
          </a:xfrm>
          <a:prstGeom prst="rect">
            <a:avLst/>
          </a:prstGeom>
        </p:spPr>
        <p:txBody>
          <a:bodyPr wrap="square">
            <a:spAutoFit/>
          </a:bodyPr>
          <a:lstStyle/>
          <a:p>
            <a:r>
              <a:rPr lang="es-CO" sz="2000" b="1" dirty="0"/>
              <a:t>NOTA</a:t>
            </a:r>
            <a:r>
              <a:rPr lang="es-CO" sz="2000" dirty="0"/>
              <a:t>: No olvidar el “;” (punto y coma) al final de la condición (solo para el caso del do </a:t>
            </a:r>
            <a:r>
              <a:rPr lang="es-CO" sz="2000" dirty="0" err="1"/>
              <a:t>while</a:t>
            </a:r>
            <a:r>
              <a:rPr lang="es-CO" sz="2000" dirty="0"/>
              <a:t>), este debe ponerse para indicar al sistema que se está usando un do </a:t>
            </a:r>
            <a:r>
              <a:rPr lang="es-CO" sz="2000" dirty="0" err="1"/>
              <a:t>while</a:t>
            </a:r>
            <a:r>
              <a:rPr lang="es-CO" sz="2000" dirty="0"/>
              <a:t>, pues la palabra </a:t>
            </a:r>
            <a:r>
              <a:rPr lang="es-CO" sz="2000" dirty="0" err="1"/>
              <a:t>while</a:t>
            </a:r>
            <a:r>
              <a:rPr lang="es-CO" sz="2000" dirty="0"/>
              <a:t> es una palabra reservada y si no se pone, el sistema puede confundir esto con el ciclo </a:t>
            </a:r>
            <a:r>
              <a:rPr lang="es-CO" sz="2000" dirty="0" err="1"/>
              <a:t>while</a:t>
            </a:r>
            <a:r>
              <a:rPr lang="es-CO" sz="2000" dirty="0"/>
              <a:t> que veremos a continuación.</a:t>
            </a:r>
            <a:endParaRPr lang="es-ES" sz="2000" dirty="0"/>
          </a:p>
        </p:txBody>
      </p:sp>
    </p:spTree>
    <p:extLst>
      <p:ext uri="{BB962C8B-B14F-4D97-AF65-F5344CB8AC3E}">
        <p14:creationId xmlns:p14="http://schemas.microsoft.com/office/powerpoint/2010/main" val="20237973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2339752" y="2708920"/>
            <a:ext cx="6803111" cy="2016224"/>
          </a:xfrm>
        </p:spPr>
        <p:txBody>
          <a:bodyPr>
            <a:noAutofit/>
          </a:bodyPr>
          <a:lstStyle/>
          <a:p>
            <a:r>
              <a:rPr lang="es-ES" sz="6000" dirty="0"/>
              <a:t>Ciclo </a:t>
            </a:r>
            <a:r>
              <a:rPr lang="es-ES" sz="6000" dirty="0" err="1" smtClean="0"/>
              <a:t>while</a:t>
            </a:r>
            <a:r>
              <a:rPr lang="es-ES" sz="6000" dirty="0" smtClean="0"/>
              <a:t> </a:t>
            </a:r>
            <a:endParaRPr lang="es-ES" sz="6000" dirty="0"/>
          </a:p>
        </p:txBody>
      </p:sp>
    </p:spTree>
    <p:extLst>
      <p:ext uri="{BB962C8B-B14F-4D97-AF65-F5344CB8AC3E}">
        <p14:creationId xmlns:p14="http://schemas.microsoft.com/office/powerpoint/2010/main" val="35246590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a:t>Ciclo </a:t>
            </a:r>
            <a:r>
              <a:rPr lang="es-ES" dirty="0" err="1"/>
              <a:t>while</a:t>
            </a:r>
            <a:r>
              <a:rPr lang="es-ES" dirty="0"/>
              <a:t> </a:t>
            </a:r>
          </a:p>
        </p:txBody>
      </p:sp>
      <p:sp>
        <p:nvSpPr>
          <p:cNvPr id="3" name="2 Marcador de contenido"/>
          <p:cNvSpPr>
            <a:spLocks noGrp="1"/>
          </p:cNvSpPr>
          <p:nvPr>
            <p:ph idx="1"/>
          </p:nvPr>
        </p:nvSpPr>
        <p:spPr>
          <a:xfrm>
            <a:off x="611560" y="1340768"/>
            <a:ext cx="7848872" cy="5383412"/>
          </a:xfrm>
        </p:spPr>
        <p:txBody>
          <a:bodyPr>
            <a:normAutofit/>
          </a:bodyPr>
          <a:lstStyle/>
          <a:p>
            <a:pPr marL="0" indent="0">
              <a:buNone/>
            </a:pPr>
            <a:r>
              <a:rPr lang="es-ES" sz="2400" dirty="0"/>
              <a:t>A diferencia del ciclo </a:t>
            </a:r>
            <a:r>
              <a:rPr lang="es-ES" sz="2400" b="1" dirty="0"/>
              <a:t>do </a:t>
            </a:r>
            <a:r>
              <a:rPr lang="es-ES" sz="2400" b="1" dirty="0" err="1"/>
              <a:t>while</a:t>
            </a:r>
            <a:r>
              <a:rPr lang="es-ES" sz="2400" dirty="0"/>
              <a:t>, este ciclo primero realiza una validación, y dependiendo del resultado (Verdadero o Falso) determina si se ingresa o no al ciclo, repitiendo hasta que la condición falle.</a:t>
            </a:r>
          </a:p>
          <a:p>
            <a:pPr marL="0" indent="0">
              <a:buNone/>
            </a:pPr>
            <a:r>
              <a:rPr lang="es-CO" sz="2400" dirty="0"/>
              <a:t> </a:t>
            </a:r>
            <a:endParaRPr lang="es-ES" sz="2400" dirty="0"/>
          </a:p>
        </p:txBody>
      </p:sp>
      <p:sp>
        <p:nvSpPr>
          <p:cNvPr id="4" name="1 Título"/>
          <p:cNvSpPr txBox="1">
            <a:spLocks/>
          </p:cNvSpPr>
          <p:nvPr/>
        </p:nvSpPr>
        <p:spPr>
          <a:xfrm>
            <a:off x="29811" y="6597352"/>
            <a:ext cx="6918453" cy="253656"/>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b="1" kern="1200">
                <a:solidFill>
                  <a:schemeClr val="bg1"/>
                </a:solidFill>
                <a:latin typeface="Bell MT" pitchFamily="18" charset="0"/>
                <a:ea typeface="+mj-ea"/>
                <a:cs typeface="+mj-cs"/>
              </a:defRPr>
            </a:lvl1pPr>
          </a:lstStyle>
          <a:p>
            <a:pPr algn="l"/>
            <a:r>
              <a:rPr lang="es-CO" sz="1400" dirty="0" smtClean="0">
                <a:latin typeface="+mj-lt"/>
              </a:rPr>
              <a:t>Instructor: Cristian David Henao H.</a:t>
            </a:r>
            <a:endParaRPr lang="es-ES" sz="1400" dirty="0">
              <a:latin typeface="+mj-lt"/>
            </a:endParaRPr>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9832" y="3501008"/>
            <a:ext cx="2959998" cy="152836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49264025"/>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496</TotalTime>
  <Words>1039</Words>
  <Application>Microsoft Office PowerPoint</Application>
  <PresentationFormat>Presentación en pantalla (4:3)</PresentationFormat>
  <Paragraphs>198</Paragraphs>
  <Slides>20</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20</vt:i4>
      </vt:variant>
    </vt:vector>
  </HeadingPairs>
  <TitlesOfParts>
    <vt:vector size="25" baseType="lpstr">
      <vt:lpstr>Aparajita</vt:lpstr>
      <vt:lpstr>Arial</vt:lpstr>
      <vt:lpstr>Bell MT</vt:lpstr>
      <vt:lpstr>Calibri</vt:lpstr>
      <vt:lpstr>Tema de Office</vt:lpstr>
      <vt:lpstr>Estructuras de Control Repetitivas</vt:lpstr>
      <vt:lpstr>Estructuras Repetitivas </vt:lpstr>
      <vt:lpstr>Estructuras Repetitivas </vt:lpstr>
      <vt:lpstr>Estructuras Repetitivas </vt:lpstr>
      <vt:lpstr>Ciclo do - while </vt:lpstr>
      <vt:lpstr>Ciclo do - while </vt:lpstr>
      <vt:lpstr>Ciclo do - while </vt:lpstr>
      <vt:lpstr>Ciclo while </vt:lpstr>
      <vt:lpstr>Ciclo while </vt:lpstr>
      <vt:lpstr>Ciclo while </vt:lpstr>
      <vt:lpstr>Ciclo for</vt:lpstr>
      <vt:lpstr>Ciclo for</vt:lpstr>
      <vt:lpstr>Ciclo for</vt:lpstr>
      <vt:lpstr>Ciclo for</vt:lpstr>
      <vt:lpstr>Ciclo for</vt:lpstr>
      <vt:lpstr>Ciclo for</vt:lpstr>
      <vt:lpstr>Ciclo for</vt:lpstr>
      <vt:lpstr>Estructuras Iterativas</vt:lpstr>
      <vt:lpstr>Actividad</vt:lpstr>
      <vt:lpstr>Actividad</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CHENAO</dc:creator>
  <cp:lastModifiedBy>CHENAO</cp:lastModifiedBy>
  <cp:revision>46</cp:revision>
  <dcterms:created xsi:type="dcterms:W3CDTF">2015-04-05T19:15:56Z</dcterms:created>
  <dcterms:modified xsi:type="dcterms:W3CDTF">2016-07-19T22:51:35Z</dcterms:modified>
</cp:coreProperties>
</file>