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65" r:id="rId3"/>
    <p:sldId id="263" r:id="rId4"/>
    <p:sldId id="264" r:id="rId5"/>
    <p:sldId id="266" r:id="rId6"/>
    <p:sldId id="268" r:id="rId7"/>
    <p:sldId id="267" r:id="rId8"/>
    <p:sldId id="269" r:id="rId9"/>
    <p:sldId id="270" r:id="rId10"/>
    <p:sldId id="256" r:id="rId11"/>
    <p:sldId id="257" r:id="rId12"/>
    <p:sldId id="271" r:id="rId13"/>
    <p:sldId id="272" r:id="rId14"/>
    <p:sldId id="258" r:id="rId15"/>
    <p:sldId id="259" r:id="rId16"/>
    <p:sldId id="260" r:id="rId17"/>
    <p:sldId id="273"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20A65-C635-4997-8D78-A4E0DB3FEBDF}" type="datetimeFigureOut">
              <a:rPr lang="es-CO" smtClean="0"/>
              <a:t>19/08/2021</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D0AAE6-2FF8-42E4-9D97-34B548CDAB22}" type="slidenum">
              <a:rPr lang="es-CO" smtClean="0"/>
              <a:t>‹Nº›</a:t>
            </a:fld>
            <a:endParaRPr lang="es-CO"/>
          </a:p>
        </p:txBody>
      </p:sp>
    </p:spTree>
    <p:extLst>
      <p:ext uri="{BB962C8B-B14F-4D97-AF65-F5344CB8AC3E}">
        <p14:creationId xmlns:p14="http://schemas.microsoft.com/office/powerpoint/2010/main" val="110110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CBAFA-3A50-417A-999D-242A2CEC825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09EC7C4F-7AEA-48A9-BF1F-DEDB05305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C597C15-74CF-4F9E-9DF0-7E97369A8BC2}"/>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5" name="Marcador de pie de página 4">
            <a:extLst>
              <a:ext uri="{FF2B5EF4-FFF2-40B4-BE49-F238E27FC236}">
                <a16:creationId xmlns:a16="http://schemas.microsoft.com/office/drawing/2014/main" id="{100F3E17-AFDF-4CA4-B31F-C89C90F713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162AC26-C16F-4B6A-9A91-3FC61F3C263F}"/>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358679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FDF7A-8099-4B45-9C3E-39845151DF5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BB5121E-A01F-4378-8214-02A2E927556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20C729F-4DD5-43C4-ACBE-6C92C60BB770}"/>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5" name="Marcador de pie de página 4">
            <a:extLst>
              <a:ext uri="{FF2B5EF4-FFF2-40B4-BE49-F238E27FC236}">
                <a16:creationId xmlns:a16="http://schemas.microsoft.com/office/drawing/2014/main" id="{0579C15D-F4F5-47B3-95D5-2ED109C75D7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F67F367-D4AE-4712-95B3-6DDF7A194AAC}"/>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94275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CDF4D1A-06B2-4930-BA46-04B84BDE696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F6B7015-2EC6-45EC-84CA-04CD4399CBC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836F5AD-C61E-4BE2-A5CF-63FF25DE8D1E}"/>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5" name="Marcador de pie de página 4">
            <a:extLst>
              <a:ext uri="{FF2B5EF4-FFF2-40B4-BE49-F238E27FC236}">
                <a16:creationId xmlns:a16="http://schemas.microsoft.com/office/drawing/2014/main" id="{C519C2C4-92A9-4606-A290-51C55836EA9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1F6EB03-47F9-45E3-9FAF-C8E15CB97CDE}"/>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91130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8CE28-A77F-419A-B0D1-0E13A00D5A5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8CC363C-2491-4A7A-AE64-8B05DBC5A29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28C085-B95C-40F9-86EB-B5B694DEF48B}"/>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5" name="Marcador de pie de página 4">
            <a:extLst>
              <a:ext uri="{FF2B5EF4-FFF2-40B4-BE49-F238E27FC236}">
                <a16:creationId xmlns:a16="http://schemas.microsoft.com/office/drawing/2014/main" id="{5EDC23C2-2B94-43B1-9F50-5FC8C140974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D3DD976-2EC6-4315-A53D-E75989486014}"/>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133046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A516AE-02E7-4BFE-8880-023A196B169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B9D8173C-47E5-4DD0-9FAB-85DA537BA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D15EC7-2024-4589-AF9E-8542900F3F21}"/>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5" name="Marcador de pie de página 4">
            <a:extLst>
              <a:ext uri="{FF2B5EF4-FFF2-40B4-BE49-F238E27FC236}">
                <a16:creationId xmlns:a16="http://schemas.microsoft.com/office/drawing/2014/main" id="{4EFA4536-F3F9-4A41-8698-73E1B8C9DE5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40B5C00-34F1-4214-950D-7B99B67F4D9A}"/>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109967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BA070F-1E5A-4ADC-AE67-71AF74B983A9}"/>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506D631-8A7C-49DB-AC55-6DF450D483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042EF24-630A-4290-8C9C-AEA9EC5D617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F1802BA-C21F-42F4-BC9E-F7B465EFF3DE}"/>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6" name="Marcador de pie de página 5">
            <a:extLst>
              <a:ext uri="{FF2B5EF4-FFF2-40B4-BE49-F238E27FC236}">
                <a16:creationId xmlns:a16="http://schemas.microsoft.com/office/drawing/2014/main" id="{753B4CB4-D802-4B91-8D10-1FB5CFD54C3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053779A-AEE5-4C62-BC67-5EF3947704A3}"/>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359679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AA4B5B-97CB-4529-BFA3-489C9D0F925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E3B9AEF-243D-4E73-BF91-7C559E95A7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6F7CE91-9C54-4092-B563-8479041D072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7A3B1ED2-A97A-456A-B2A6-2F45AF329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AAE812-1938-4E1B-975F-CBFC4BB3D75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7CC5EA7-1DF6-4EE7-AB3B-F98ADCA71599}"/>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8" name="Marcador de pie de página 7">
            <a:extLst>
              <a:ext uri="{FF2B5EF4-FFF2-40B4-BE49-F238E27FC236}">
                <a16:creationId xmlns:a16="http://schemas.microsoft.com/office/drawing/2014/main" id="{207795F9-C8F6-47B2-8B11-5D7D39FBC74F}"/>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6398EBE8-3530-493E-B843-BADBB1CB76A6}"/>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3201053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1D47A-245A-4006-9A9C-4B3C50B65C2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D221A0F4-1346-41E5-9344-6EF49029F910}"/>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4" name="Marcador de pie de página 3">
            <a:extLst>
              <a:ext uri="{FF2B5EF4-FFF2-40B4-BE49-F238E27FC236}">
                <a16:creationId xmlns:a16="http://schemas.microsoft.com/office/drawing/2014/main" id="{6714886D-6FE7-405F-9FB9-0C888058FCA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338E0FA-6D40-4420-B5E5-9DBB3ACF7EB5}"/>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2236382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1F3749D-2E49-494B-A735-8E6CA7DACD46}"/>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3" name="Marcador de pie de página 2">
            <a:extLst>
              <a:ext uri="{FF2B5EF4-FFF2-40B4-BE49-F238E27FC236}">
                <a16:creationId xmlns:a16="http://schemas.microsoft.com/office/drawing/2014/main" id="{D94F45A7-D356-4217-878E-91D016103D48}"/>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F049B00E-E312-40D9-8BB7-AB2D255BFF62}"/>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3343334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7DD141-C49D-46EE-B0CE-9A0A1FB4538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0854D202-7F82-4004-A830-09C6D9676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1CF3FA4D-1C01-4824-8D44-A7734A9607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01A9C8C-A4CD-4889-87A5-1EDDD19EA839}"/>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6" name="Marcador de pie de página 5">
            <a:extLst>
              <a:ext uri="{FF2B5EF4-FFF2-40B4-BE49-F238E27FC236}">
                <a16:creationId xmlns:a16="http://schemas.microsoft.com/office/drawing/2014/main" id="{48A50703-18BE-4664-A735-E50FBAC874A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69F2D13-C846-4302-9E7F-AC737DBB9DD5}"/>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792540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E47970-73A8-47A3-A617-01144770835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5D87C11D-4AD7-4209-9036-5605E0227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66E4389-8F88-4749-8E57-87055C7EE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9EC1067-2FD8-41F8-B156-D467E8ADE989}"/>
              </a:ext>
            </a:extLst>
          </p:cNvPr>
          <p:cNvSpPr>
            <a:spLocks noGrp="1"/>
          </p:cNvSpPr>
          <p:nvPr>
            <p:ph type="dt" sz="half" idx="10"/>
          </p:nvPr>
        </p:nvSpPr>
        <p:spPr/>
        <p:txBody>
          <a:bodyPr/>
          <a:lstStyle/>
          <a:p>
            <a:fld id="{339AC8F4-DA76-48E6-8362-24B2F3301311}" type="datetimeFigureOut">
              <a:rPr lang="es-CO" smtClean="0"/>
              <a:t>19/08/2021</a:t>
            </a:fld>
            <a:endParaRPr lang="es-CO"/>
          </a:p>
        </p:txBody>
      </p:sp>
      <p:sp>
        <p:nvSpPr>
          <p:cNvPr id="6" name="Marcador de pie de página 5">
            <a:extLst>
              <a:ext uri="{FF2B5EF4-FFF2-40B4-BE49-F238E27FC236}">
                <a16:creationId xmlns:a16="http://schemas.microsoft.com/office/drawing/2014/main" id="{A12A6C01-14BB-4C0F-B08E-513252CBF2C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CDAC61F-6939-4DE3-A78B-C0419856CD82}"/>
              </a:ext>
            </a:extLst>
          </p:cNvPr>
          <p:cNvSpPr>
            <a:spLocks noGrp="1"/>
          </p:cNvSpPr>
          <p:nvPr>
            <p:ph type="sldNum" sz="quarter" idx="12"/>
          </p:nvPr>
        </p:nvSpPr>
        <p:spPr/>
        <p:txBody>
          <a:bodyPr/>
          <a:lstStyle/>
          <a:p>
            <a:fld id="{BE12D891-2110-4AB9-AEDD-DB01CB16BD0E}" type="slidenum">
              <a:rPr lang="es-CO" smtClean="0"/>
              <a:t>‹Nº›</a:t>
            </a:fld>
            <a:endParaRPr lang="es-CO"/>
          </a:p>
        </p:txBody>
      </p:sp>
    </p:spTree>
    <p:extLst>
      <p:ext uri="{BB962C8B-B14F-4D97-AF65-F5344CB8AC3E}">
        <p14:creationId xmlns:p14="http://schemas.microsoft.com/office/powerpoint/2010/main" val="28479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96BC1A9-591F-4BE8-AA1A-6FED08924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F8CFA60-F014-4B31-A372-1D803F1A5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1D5458CC-CF41-4201-AE25-65446059A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AC8F4-DA76-48E6-8362-24B2F3301311}" type="datetimeFigureOut">
              <a:rPr lang="es-CO" smtClean="0"/>
              <a:t>19/08/2021</a:t>
            </a:fld>
            <a:endParaRPr lang="es-CO"/>
          </a:p>
        </p:txBody>
      </p:sp>
      <p:sp>
        <p:nvSpPr>
          <p:cNvPr id="5" name="Marcador de pie de página 4">
            <a:extLst>
              <a:ext uri="{FF2B5EF4-FFF2-40B4-BE49-F238E27FC236}">
                <a16:creationId xmlns:a16="http://schemas.microsoft.com/office/drawing/2014/main" id="{EA2AD8BA-17BA-49F5-B8FD-33B10756C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A2DF196D-6D76-4807-B16A-B5A931B28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2D891-2110-4AB9-AEDD-DB01CB16BD0E}" type="slidenum">
              <a:rPr lang="es-CO" smtClean="0"/>
              <a:t>‹Nº›</a:t>
            </a:fld>
            <a:endParaRPr lang="es-CO"/>
          </a:p>
        </p:txBody>
      </p:sp>
    </p:spTree>
    <p:extLst>
      <p:ext uri="{BB962C8B-B14F-4D97-AF65-F5344CB8AC3E}">
        <p14:creationId xmlns:p14="http://schemas.microsoft.com/office/powerpoint/2010/main" val="182758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0"/>
            <a:ext cx="12192000" cy="6857999"/>
          </a:xfrm>
          <a:prstGeom prst="rect">
            <a:avLst/>
          </a:prstGeom>
        </p:spPr>
      </p:pic>
      <p:sp>
        <p:nvSpPr>
          <p:cNvPr id="5" name="CuadroTexto 4">
            <a:extLst>
              <a:ext uri="{FF2B5EF4-FFF2-40B4-BE49-F238E27FC236}">
                <a16:creationId xmlns:a16="http://schemas.microsoft.com/office/drawing/2014/main" id="{294CC0E7-339A-4144-869F-5230B2E1FDA2}"/>
              </a:ext>
            </a:extLst>
          </p:cNvPr>
          <p:cNvSpPr txBox="1"/>
          <p:nvPr/>
        </p:nvSpPr>
        <p:spPr>
          <a:xfrm>
            <a:off x="1121463" y="1466674"/>
            <a:ext cx="8945217" cy="1938992"/>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El </a:t>
            </a:r>
            <a:r>
              <a:rPr lang="es-MX" sz="2400" dirty="0" err="1">
                <a:latin typeface="Arial" panose="020B0604020202020204" pitchFamily="34" charset="0"/>
                <a:cs typeface="Arial" panose="020B0604020202020204" pitchFamily="34" charset="0"/>
              </a:rPr>
              <a:t>fork</a:t>
            </a:r>
            <a:r>
              <a:rPr lang="es-MX" sz="2400" dirty="0">
                <a:latin typeface="Arial" panose="020B0604020202020204" pitchFamily="34" charset="0"/>
                <a:cs typeface="Arial" panose="020B0604020202020204" pitchFamily="34" charset="0"/>
              </a:rPr>
              <a:t> permite que tu descargues repositorios de otros autores los cuales te pueden parecer interesantes, pero se debe tener en cuenta que si se quiere trabajar los cambios no van al repositorio original sino al local, por lo tanto se debe descargar la información.</a:t>
            </a:r>
            <a:endParaRPr lang="es-CO" sz="2400"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5A3F1939-3081-4F12-884F-E604E8AC712F}"/>
              </a:ext>
            </a:extLst>
          </p:cNvPr>
          <p:cNvSpPr txBox="1"/>
          <p:nvPr/>
        </p:nvSpPr>
        <p:spPr>
          <a:xfrm>
            <a:off x="1376569" y="256109"/>
            <a:ext cx="9438861" cy="830997"/>
          </a:xfrm>
          <a:prstGeom prst="rect">
            <a:avLst/>
          </a:prstGeom>
          <a:noFill/>
        </p:spPr>
        <p:txBody>
          <a:bodyPr wrap="square" rtlCol="0">
            <a:spAutoFit/>
          </a:bodyPr>
          <a:lstStyle/>
          <a:p>
            <a:pPr algn="l"/>
            <a:r>
              <a:rPr lang="es-CO" sz="4800" b="1" i="0" dirty="0">
                <a:solidFill>
                  <a:srgbClr val="4E443C"/>
                </a:solidFill>
                <a:effectLst/>
                <a:latin typeface="Roboto Slab"/>
              </a:rPr>
              <a:t>Bifurcación (fork) de proyectos</a:t>
            </a:r>
          </a:p>
        </p:txBody>
      </p:sp>
      <p:pic>
        <p:nvPicPr>
          <p:cNvPr id="4" name="Imagen 3">
            <a:extLst>
              <a:ext uri="{FF2B5EF4-FFF2-40B4-BE49-F238E27FC236}">
                <a16:creationId xmlns:a16="http://schemas.microsoft.com/office/drawing/2014/main" id="{B950198C-DC81-415C-BF85-17B484F4614E}"/>
              </a:ext>
            </a:extLst>
          </p:cNvPr>
          <p:cNvPicPr>
            <a:picLocks noChangeAspect="1"/>
          </p:cNvPicPr>
          <p:nvPr/>
        </p:nvPicPr>
        <p:blipFill>
          <a:blip r:embed="rId3"/>
          <a:stretch>
            <a:fillRect/>
          </a:stretch>
        </p:blipFill>
        <p:spPr>
          <a:xfrm>
            <a:off x="385892" y="3601995"/>
            <a:ext cx="5995276" cy="1390136"/>
          </a:xfrm>
          <a:prstGeom prst="rect">
            <a:avLst/>
          </a:prstGeom>
        </p:spPr>
      </p:pic>
      <p:sp>
        <p:nvSpPr>
          <p:cNvPr id="6" name="Rectángulo 5">
            <a:extLst>
              <a:ext uri="{FF2B5EF4-FFF2-40B4-BE49-F238E27FC236}">
                <a16:creationId xmlns:a16="http://schemas.microsoft.com/office/drawing/2014/main" id="{DD075C97-04C8-45B0-9403-38124FBC682B}"/>
              </a:ext>
            </a:extLst>
          </p:cNvPr>
          <p:cNvSpPr/>
          <p:nvPr/>
        </p:nvSpPr>
        <p:spPr>
          <a:xfrm>
            <a:off x="385892" y="4539991"/>
            <a:ext cx="3771973" cy="27202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66E88597-74C1-45E8-8B1B-FA9AA3A23440}"/>
              </a:ext>
            </a:extLst>
          </p:cNvPr>
          <p:cNvPicPr>
            <a:picLocks noChangeAspect="1"/>
          </p:cNvPicPr>
          <p:nvPr/>
        </p:nvPicPr>
        <p:blipFill>
          <a:blip r:embed="rId4"/>
          <a:stretch>
            <a:fillRect/>
          </a:stretch>
        </p:blipFill>
        <p:spPr>
          <a:xfrm>
            <a:off x="6767060" y="5133702"/>
            <a:ext cx="4662560" cy="1573705"/>
          </a:xfrm>
          <a:prstGeom prst="rect">
            <a:avLst/>
          </a:prstGeom>
        </p:spPr>
      </p:pic>
      <p:sp>
        <p:nvSpPr>
          <p:cNvPr id="11" name="Rectángulo 10">
            <a:extLst>
              <a:ext uri="{FF2B5EF4-FFF2-40B4-BE49-F238E27FC236}">
                <a16:creationId xmlns:a16="http://schemas.microsoft.com/office/drawing/2014/main" id="{C97E11DA-60E0-45C8-821D-4FAFAA35CFDB}"/>
              </a:ext>
            </a:extLst>
          </p:cNvPr>
          <p:cNvSpPr/>
          <p:nvPr/>
        </p:nvSpPr>
        <p:spPr>
          <a:xfrm>
            <a:off x="10225990" y="5226908"/>
            <a:ext cx="838277" cy="296563"/>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D8934F9F-6516-4742-971C-1513B1498AB4}"/>
              </a:ext>
            </a:extLst>
          </p:cNvPr>
          <p:cNvSpPr txBox="1"/>
          <p:nvPr/>
        </p:nvSpPr>
        <p:spPr>
          <a:xfrm>
            <a:off x="6562070" y="3785234"/>
            <a:ext cx="5072540" cy="1200329"/>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En la parte superior derecha aparece el botón Fork, de esta se realizara la bifurcación.</a:t>
            </a:r>
            <a:endParaRPr lang="es-CO" sz="2400" dirty="0">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A354599B-28D3-4CCB-AC46-4E69981E60D5}"/>
              </a:ext>
            </a:extLst>
          </p:cNvPr>
          <p:cNvPicPr>
            <a:picLocks noChangeAspect="1"/>
          </p:cNvPicPr>
          <p:nvPr/>
        </p:nvPicPr>
        <p:blipFill>
          <a:blip r:embed="rId5"/>
          <a:stretch>
            <a:fillRect/>
          </a:stretch>
        </p:blipFill>
        <p:spPr>
          <a:xfrm>
            <a:off x="-1" y="0"/>
            <a:ext cx="12192000" cy="6858000"/>
          </a:xfrm>
          <a:prstGeom prst="rect">
            <a:avLst/>
          </a:prstGeom>
        </p:spPr>
      </p:pic>
      <p:sp>
        <p:nvSpPr>
          <p:cNvPr id="14" name="CuadroTexto 13">
            <a:extLst>
              <a:ext uri="{FF2B5EF4-FFF2-40B4-BE49-F238E27FC236}">
                <a16:creationId xmlns:a16="http://schemas.microsoft.com/office/drawing/2014/main" id="{C03E431B-0A84-412A-92C5-2F03406E11EB}"/>
              </a:ext>
            </a:extLst>
          </p:cNvPr>
          <p:cNvSpPr txBox="1"/>
          <p:nvPr/>
        </p:nvSpPr>
        <p:spPr>
          <a:xfrm>
            <a:off x="1964523" y="398312"/>
            <a:ext cx="8833290" cy="1015663"/>
          </a:xfrm>
          <a:prstGeom prst="rect">
            <a:avLst/>
          </a:prstGeom>
          <a:noFill/>
        </p:spPr>
        <p:txBody>
          <a:bodyPr wrap="square" rtlCol="0">
            <a:spAutoFit/>
          </a:bodyPr>
          <a:lstStyle/>
          <a:p>
            <a:pPr algn="ctr"/>
            <a:r>
              <a:rPr lang="es-CO"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Participando en Proyectos</a:t>
            </a:r>
          </a:p>
        </p:txBody>
      </p:sp>
      <p:sp>
        <p:nvSpPr>
          <p:cNvPr id="15" name="CuadroTexto 14">
            <a:extLst>
              <a:ext uri="{FF2B5EF4-FFF2-40B4-BE49-F238E27FC236}">
                <a16:creationId xmlns:a16="http://schemas.microsoft.com/office/drawing/2014/main" id="{DE6A8E62-BBB5-4B91-B1A7-51C601DC0EFB}"/>
              </a:ext>
            </a:extLst>
          </p:cNvPr>
          <p:cNvSpPr txBox="1"/>
          <p:nvPr/>
        </p:nvSpPr>
        <p:spPr>
          <a:xfrm>
            <a:off x="1245704" y="2650435"/>
            <a:ext cx="5287618" cy="2902226"/>
          </a:xfrm>
          <a:prstGeom prst="rect">
            <a:avLst/>
          </a:prstGeom>
          <a:noFill/>
        </p:spPr>
        <p:txBody>
          <a:bodyPr wrap="square" rtlCol="0">
            <a:spAutoFit/>
          </a:bodyPr>
          <a:lstStyle/>
          <a:p>
            <a:r>
              <a:rPr lang="es-CO" sz="3600" b="1" dirty="0"/>
              <a:t>INTEGRANTES:</a:t>
            </a:r>
          </a:p>
          <a:p>
            <a:r>
              <a:rPr lang="es-CO" sz="3600" i="1" dirty="0"/>
              <a:t>SEBASTIAN CEPEDA TOBON</a:t>
            </a:r>
          </a:p>
          <a:p>
            <a:r>
              <a:rPr lang="es-CO" sz="3600" i="1" dirty="0"/>
              <a:t>KEVIN ANDRES USAMA </a:t>
            </a:r>
          </a:p>
          <a:p>
            <a:r>
              <a:rPr lang="es-CO" sz="3600" i="1" dirty="0"/>
              <a:t>ZHARICK MARTINEZ</a:t>
            </a:r>
          </a:p>
          <a:p>
            <a:r>
              <a:rPr lang="es-CO" sz="3600" i="1" dirty="0"/>
              <a:t>SANTIAGO RINCON</a:t>
            </a:r>
          </a:p>
        </p:txBody>
      </p:sp>
      <p:pic>
        <p:nvPicPr>
          <p:cNvPr id="16" name="Imagen 15">
            <a:extLst>
              <a:ext uri="{FF2B5EF4-FFF2-40B4-BE49-F238E27FC236}">
                <a16:creationId xmlns:a16="http://schemas.microsoft.com/office/drawing/2014/main" id="{5EFF5738-8E80-456D-AAE2-A0D781F0AD5C}"/>
              </a:ext>
            </a:extLst>
          </p:cNvPr>
          <p:cNvPicPr>
            <a:picLocks noChangeAspect="1"/>
          </p:cNvPicPr>
          <p:nvPr/>
        </p:nvPicPr>
        <p:blipFill>
          <a:blip r:embed="rId6"/>
          <a:stretch>
            <a:fillRect/>
          </a:stretch>
        </p:blipFill>
        <p:spPr>
          <a:xfrm>
            <a:off x="7578118" y="2102341"/>
            <a:ext cx="3569084" cy="3569084"/>
          </a:xfrm>
          <a:prstGeom prst="rect">
            <a:avLst/>
          </a:prstGeom>
        </p:spPr>
      </p:pic>
    </p:spTree>
    <p:extLst>
      <p:ext uri="{BB962C8B-B14F-4D97-AF65-F5344CB8AC3E}">
        <p14:creationId xmlns:p14="http://schemas.microsoft.com/office/powerpoint/2010/main" val="2377147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360" y="0"/>
            <a:ext cx="12191760" cy="6857640"/>
          </a:xfrm>
          <a:prstGeom prst="rect">
            <a:avLst/>
          </a:prstGeom>
          <a:blipFill rotWithShape="0">
            <a:blip r:embed="rId2"/>
            <a:stretch>
              <a:fillRect/>
            </a:stretch>
          </a:blipFill>
          <a:ln>
            <a:noFill/>
          </a:ln>
        </p:spPr>
        <p:txBody>
          <a:bodyPr lIns="90000" tIns="45000" rIns="90000" bIns="45000" anchorCtr="1">
            <a:noAutofit/>
          </a:bodyPr>
          <a:lstStyle/>
          <a:p>
            <a:endParaRPr lang="es-CO" sz="1800" b="0" strike="noStrike" spc="-1">
              <a:latin typeface="Arial"/>
            </a:endParaRPr>
          </a:p>
          <a:p>
            <a:endParaRPr lang="es-CO" sz="1800" b="0" strike="noStrike" spc="-1">
              <a:latin typeface="Arial"/>
            </a:endParaRPr>
          </a:p>
        </p:txBody>
      </p:sp>
      <p:sp>
        <p:nvSpPr>
          <p:cNvPr id="42" name="CustomShape 2"/>
          <p:cNvSpPr/>
          <p:nvPr/>
        </p:nvSpPr>
        <p:spPr>
          <a:xfrm>
            <a:off x="3143999" y="1490595"/>
            <a:ext cx="5904000" cy="26762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s-CO" sz="2400" b="0" strike="noStrike" spc="-1" dirty="0">
                <a:latin typeface="Arial" panose="020B0604020202020204" pitchFamily="34" charset="0"/>
                <a:ea typeface="Noto Sans CJK SC Regular"/>
                <a:cs typeface="Arial" panose="020B0604020202020204" pitchFamily="34" charset="0"/>
              </a:rPr>
              <a:t>Si el Pull Request se queda anticuado, o por cualquier otra razón no puede fusionarse limpiamente, lo normal es corregirlo para que el responsable pueda fusionarlo fácilmente. GitHub comprobará esto y te dirá si cada Pull Request tiene una fusión trivial posible o no.</a:t>
            </a:r>
            <a:endParaRPr lang="es-CO" sz="2400" b="0" strike="noStrike" spc="-1" dirty="0">
              <a:latin typeface="Arial" panose="020B0604020202020204" pitchFamily="34" charset="0"/>
              <a:cs typeface="Arial" panose="020B0604020202020204" pitchFamily="34" charset="0"/>
            </a:endParaRPr>
          </a:p>
        </p:txBody>
      </p:sp>
      <p:pic>
        <p:nvPicPr>
          <p:cNvPr id="44" name="Imagen 43"/>
          <p:cNvPicPr/>
          <p:nvPr/>
        </p:nvPicPr>
        <p:blipFill>
          <a:blip r:embed="rId3"/>
          <a:stretch/>
        </p:blipFill>
        <p:spPr>
          <a:xfrm>
            <a:off x="1133708" y="4547215"/>
            <a:ext cx="9673560" cy="1522800"/>
          </a:xfrm>
          <a:prstGeom prst="rect">
            <a:avLst/>
          </a:prstGeom>
          <a:ln>
            <a:noFill/>
          </a:ln>
        </p:spPr>
      </p:pic>
      <p:sp>
        <p:nvSpPr>
          <p:cNvPr id="6" name="CuadroTexto 5">
            <a:extLst>
              <a:ext uri="{FF2B5EF4-FFF2-40B4-BE49-F238E27FC236}">
                <a16:creationId xmlns:a16="http://schemas.microsoft.com/office/drawing/2014/main" id="{E5A197E2-4324-4815-B37C-EEB82723D8EB}"/>
              </a:ext>
            </a:extLst>
          </p:cNvPr>
          <p:cNvSpPr txBox="1"/>
          <p:nvPr/>
        </p:nvSpPr>
        <p:spPr>
          <a:xfrm>
            <a:off x="1622674" y="285003"/>
            <a:ext cx="8946651" cy="830997"/>
          </a:xfrm>
          <a:prstGeom prst="rect">
            <a:avLst/>
          </a:prstGeom>
          <a:noFill/>
        </p:spPr>
        <p:txBody>
          <a:bodyPr wrap="square" rtlCol="0">
            <a:spAutoFit/>
          </a:bodyPr>
          <a:lstStyle/>
          <a:p>
            <a:pPr algn="l"/>
            <a:r>
              <a:rPr lang="es-MX" sz="4800" b="1" dirty="0">
                <a:solidFill>
                  <a:srgbClr val="4E443C"/>
                </a:solidFill>
                <a:latin typeface="Roboto Slab"/>
              </a:rPr>
              <a:t>Manteniéndonos actualizados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Imagen 1"/>
          <p:cNvPicPr/>
          <p:nvPr/>
        </p:nvPicPr>
        <p:blipFill>
          <a:blip r:embed="rId2"/>
          <a:stretch/>
        </p:blipFill>
        <p:spPr>
          <a:xfrm>
            <a:off x="0" y="0"/>
            <a:ext cx="12191760" cy="6857640"/>
          </a:xfrm>
          <a:prstGeom prst="rect">
            <a:avLst/>
          </a:prstGeom>
          <a:ln>
            <a:noFill/>
          </a:ln>
        </p:spPr>
      </p:pic>
      <p:sp>
        <p:nvSpPr>
          <p:cNvPr id="46" name="CustomShape 1"/>
          <p:cNvSpPr/>
          <p:nvPr/>
        </p:nvSpPr>
        <p:spPr>
          <a:xfrm>
            <a:off x="6552000" y="1708054"/>
            <a:ext cx="519984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s-CO" sz="1800" b="0" strike="noStrike" spc="-1" dirty="0">
                <a:latin typeface="Arial" panose="020B0604020202020204" pitchFamily="34" charset="0"/>
                <a:ea typeface="Noto Sans CJK SC Regular"/>
                <a:cs typeface="Arial" panose="020B0604020202020204" pitchFamily="34" charset="0"/>
              </a:rPr>
              <a:t>Cuando haces esto, el Pull Request se actualiza automáticamente y se re-chequea para ver si es posible un fusionado automático o no.</a:t>
            </a:r>
            <a:endParaRPr lang="es-CO" sz="1800" b="0" strike="noStrike" spc="-1" dirty="0">
              <a:latin typeface="Arial" panose="020B0604020202020204" pitchFamily="34" charset="0"/>
              <a:cs typeface="Arial" panose="020B0604020202020204" pitchFamily="34" charset="0"/>
            </a:endParaRPr>
          </a:p>
        </p:txBody>
      </p:sp>
      <p:pic>
        <p:nvPicPr>
          <p:cNvPr id="47" name="Imagen 46"/>
          <p:cNvPicPr/>
          <p:nvPr/>
        </p:nvPicPr>
        <p:blipFill>
          <a:blip r:embed="rId3"/>
          <a:stretch/>
        </p:blipFill>
        <p:spPr>
          <a:xfrm>
            <a:off x="6552000" y="2808000"/>
            <a:ext cx="5531760" cy="2088000"/>
          </a:xfrm>
          <a:prstGeom prst="rect">
            <a:avLst/>
          </a:prstGeom>
          <a:ln>
            <a:noFill/>
          </a:ln>
        </p:spPr>
      </p:pic>
      <p:pic>
        <p:nvPicPr>
          <p:cNvPr id="48" name="Imagen 47"/>
          <p:cNvPicPr/>
          <p:nvPr/>
        </p:nvPicPr>
        <p:blipFill>
          <a:blip r:embed="rId4"/>
          <a:stretch/>
        </p:blipFill>
        <p:spPr>
          <a:xfrm>
            <a:off x="266466" y="2079548"/>
            <a:ext cx="5373535" cy="4567336"/>
          </a:xfrm>
          <a:prstGeom prst="rect">
            <a:avLst/>
          </a:prstGeom>
          <a:ln>
            <a:noFill/>
          </a:ln>
        </p:spPr>
      </p:pic>
      <p:sp>
        <p:nvSpPr>
          <p:cNvPr id="49" name="TextShape 2"/>
          <p:cNvSpPr txBox="1"/>
          <p:nvPr/>
        </p:nvSpPr>
        <p:spPr>
          <a:xfrm>
            <a:off x="159470" y="115920"/>
            <a:ext cx="6449060" cy="1752872"/>
          </a:xfrm>
          <a:prstGeom prst="rect">
            <a:avLst/>
          </a:prstGeom>
          <a:noFill/>
          <a:ln>
            <a:noFill/>
          </a:ln>
        </p:spPr>
        <p:txBody>
          <a:bodyPr wrap="square" lIns="90000" tIns="45000" rIns="90000" bIns="45000">
            <a:spAutoFit/>
          </a:bodyPr>
          <a:lstStyle/>
          <a:p>
            <a:pPr algn="just"/>
            <a:r>
              <a:rPr lang="es-CO" b="0" strike="noStrike" spc="-1" dirty="0">
                <a:latin typeface="Arial" panose="020B0604020202020204" pitchFamily="34" charset="0"/>
                <a:ea typeface="Noto Sans CJK SC Regular"/>
                <a:cs typeface="Arial" panose="020B0604020202020204" pitchFamily="34" charset="0"/>
              </a:rPr>
              <a:t>Si quieres fusionar en la rama objetivo para hacer que tu Pull Request sea fusionable, deberías añadir el repositorio original como un nuevo remoto, bajártelo (fetch), fusionar la rama principal en la tuya, corregir los problemas que surjan y finalmente enviarla (sus) a la misma rama donde hiciste la solicitud de integración.</a:t>
            </a:r>
            <a:endParaRPr lang="es-CO" b="0" strike="noStrike" spc="-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Imagen 1"/>
          <p:cNvPicPr/>
          <p:nvPr/>
        </p:nvPicPr>
        <p:blipFill>
          <a:blip r:embed="rId2"/>
          <a:stretch/>
        </p:blipFill>
        <p:spPr>
          <a:xfrm>
            <a:off x="0" y="0"/>
            <a:ext cx="12191760" cy="6857640"/>
          </a:xfrm>
          <a:prstGeom prst="rect">
            <a:avLst/>
          </a:prstGeom>
          <a:ln>
            <a:noFill/>
          </a:ln>
        </p:spPr>
      </p:pic>
      <p:sp>
        <p:nvSpPr>
          <p:cNvPr id="52" name="CustomShape 2"/>
          <p:cNvSpPr/>
          <p:nvPr/>
        </p:nvSpPr>
        <p:spPr>
          <a:xfrm>
            <a:off x="1742303" y="1734665"/>
            <a:ext cx="894492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s-CO" sz="2400" b="0" strike="noStrike" spc="-1" dirty="0">
                <a:solidFill>
                  <a:srgbClr val="000000"/>
                </a:solidFill>
                <a:latin typeface="Arial"/>
                <a:ea typeface="Noto Sans CJK SC Regular"/>
              </a:rPr>
              <a:t>La siguiente pregunta puede ser “¿cómo hago una referencia a un Pull Request antiguo?”. La respuesta es, de varias formas.</a:t>
            </a:r>
            <a:r>
              <a:rPr lang="es-CO" sz="2400" b="0" strike="noStrike" spc="-1" dirty="0">
                <a:solidFill>
                  <a:srgbClr val="000000"/>
                </a:solidFill>
                <a:latin typeface="Arial"/>
              </a:rPr>
              <a:t> </a:t>
            </a:r>
            <a:endParaRPr lang="es-CO" sz="2400" b="0" strike="noStrike" spc="-1" dirty="0">
              <a:latin typeface="Arial"/>
            </a:endParaRPr>
          </a:p>
        </p:txBody>
      </p:sp>
      <p:pic>
        <p:nvPicPr>
          <p:cNvPr id="53" name="Imagen 52"/>
          <p:cNvPicPr/>
          <p:nvPr/>
        </p:nvPicPr>
        <p:blipFill>
          <a:blip r:embed="rId3"/>
          <a:stretch/>
        </p:blipFill>
        <p:spPr>
          <a:xfrm>
            <a:off x="2286000" y="3034620"/>
            <a:ext cx="7619760" cy="3333240"/>
          </a:xfrm>
          <a:prstGeom prst="rect">
            <a:avLst/>
          </a:prstGeom>
          <a:ln>
            <a:noFill/>
          </a:ln>
        </p:spPr>
      </p:pic>
      <p:sp>
        <p:nvSpPr>
          <p:cNvPr id="6" name="CuadroTexto 5">
            <a:extLst>
              <a:ext uri="{FF2B5EF4-FFF2-40B4-BE49-F238E27FC236}">
                <a16:creationId xmlns:a16="http://schemas.microsoft.com/office/drawing/2014/main" id="{D320B1DE-A7D6-4DF6-8098-1446F3296335}"/>
              </a:ext>
            </a:extLst>
          </p:cNvPr>
          <p:cNvSpPr txBox="1"/>
          <p:nvPr/>
        </p:nvSpPr>
        <p:spPr>
          <a:xfrm>
            <a:off x="4145692" y="175563"/>
            <a:ext cx="3900376" cy="830997"/>
          </a:xfrm>
          <a:prstGeom prst="rect">
            <a:avLst/>
          </a:prstGeom>
          <a:noFill/>
        </p:spPr>
        <p:txBody>
          <a:bodyPr wrap="square" rtlCol="0">
            <a:spAutoFit/>
          </a:bodyPr>
          <a:lstStyle/>
          <a:p>
            <a:pPr algn="l"/>
            <a:r>
              <a:rPr lang="es-MX" sz="4800" b="1" dirty="0">
                <a:solidFill>
                  <a:srgbClr val="4E443C"/>
                </a:solidFill>
                <a:latin typeface="Roboto Slab"/>
              </a:rPr>
              <a:t>Referencias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Imagen 1"/>
          <p:cNvPicPr/>
          <p:nvPr/>
        </p:nvPicPr>
        <p:blipFill>
          <a:blip r:embed="rId2"/>
          <a:stretch/>
        </p:blipFill>
        <p:spPr>
          <a:xfrm>
            <a:off x="360" y="360"/>
            <a:ext cx="12191760" cy="6857640"/>
          </a:xfrm>
          <a:prstGeom prst="rect">
            <a:avLst/>
          </a:prstGeom>
          <a:ln>
            <a:noFill/>
          </a:ln>
        </p:spPr>
      </p:pic>
      <p:sp>
        <p:nvSpPr>
          <p:cNvPr id="55" name="CustomShape 1"/>
          <p:cNvSpPr/>
          <p:nvPr/>
        </p:nvSpPr>
        <p:spPr>
          <a:xfrm>
            <a:off x="497520" y="271800"/>
            <a:ext cx="5199840" cy="1461240"/>
          </a:xfrm>
          <a:prstGeom prst="rect">
            <a:avLst/>
          </a:prstGeom>
          <a:noFill/>
          <a:ln>
            <a:noFill/>
          </a:ln>
        </p:spPr>
        <p:style>
          <a:lnRef idx="0">
            <a:scrgbClr r="0" g="0" b="0"/>
          </a:lnRef>
          <a:fillRef idx="0">
            <a:scrgbClr r="0" g="0" b="0"/>
          </a:fillRef>
          <a:effectRef idx="0">
            <a:scrgbClr r="0" g="0" b="0"/>
          </a:effectRef>
          <a:fontRef idx="minor"/>
        </p:style>
      </p:sp>
      <p:sp>
        <p:nvSpPr>
          <p:cNvPr id="56" name="CustomShape 2"/>
          <p:cNvSpPr/>
          <p:nvPr/>
        </p:nvSpPr>
        <p:spPr>
          <a:xfrm>
            <a:off x="210065" y="251724"/>
            <a:ext cx="6771503"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s-CO" b="0" strike="noStrike" spc="-1" dirty="0">
                <a:latin typeface="Arial" panose="020B0604020202020204" pitchFamily="34" charset="0"/>
                <a:ea typeface="Noto Sans CJK SC Regular"/>
                <a:cs typeface="Arial" panose="020B0604020202020204" pitchFamily="34" charset="0"/>
              </a:rPr>
              <a:t>Cómo se ven las referencias cruzadas en el Pull Request.</a:t>
            </a:r>
            <a:endParaRPr lang="es-CO" b="0" strike="noStrike" spc="-1" dirty="0">
              <a:latin typeface="Arial" panose="020B0604020202020204" pitchFamily="34" charset="0"/>
              <a:cs typeface="Arial" panose="020B0604020202020204" pitchFamily="34" charset="0"/>
            </a:endParaRPr>
          </a:p>
          <a:p>
            <a:pPr algn="just"/>
            <a:r>
              <a:rPr lang="es-CO" b="0" strike="noStrike" spc="-1" dirty="0">
                <a:latin typeface="Arial" panose="020B0604020202020204" pitchFamily="34" charset="0"/>
                <a:ea typeface="Noto Sans CJK SC Regular"/>
                <a:cs typeface="Arial" panose="020B0604020202020204" pitchFamily="34" charset="0"/>
              </a:rPr>
              <a:t>Observa que la URL completa de GitHub que hemos puesto ahí ha sido acortada a la información que necesitamos realmente</a:t>
            </a:r>
            <a:endParaRPr lang="es-CO" b="0" strike="noStrike" spc="-1" dirty="0">
              <a:latin typeface="Arial" panose="020B0604020202020204" pitchFamily="34" charset="0"/>
              <a:cs typeface="Arial" panose="020B0604020202020204" pitchFamily="34" charset="0"/>
            </a:endParaRPr>
          </a:p>
        </p:txBody>
      </p:sp>
      <p:sp>
        <p:nvSpPr>
          <p:cNvPr id="57" name="TextShape 3"/>
          <p:cNvSpPr txBox="1"/>
          <p:nvPr/>
        </p:nvSpPr>
        <p:spPr>
          <a:xfrm>
            <a:off x="6411054" y="1552150"/>
            <a:ext cx="5199839" cy="2968590"/>
          </a:xfrm>
          <a:prstGeom prst="rect">
            <a:avLst/>
          </a:prstGeom>
          <a:noFill/>
          <a:ln>
            <a:noFill/>
          </a:ln>
        </p:spPr>
        <p:txBody>
          <a:bodyPr wrap="square" lIns="90000" tIns="45000" rIns="90000" bIns="45000">
            <a:spAutoFit/>
          </a:bodyPr>
          <a:lstStyle/>
          <a:p>
            <a:pPr algn="just"/>
            <a:r>
              <a:rPr lang="es-CO" sz="1700" b="0" strike="noStrike" spc="-1" dirty="0">
                <a:latin typeface="Arial" panose="020B0604020202020204" pitchFamily="34" charset="0"/>
                <a:ea typeface="Noto Sans CJK SC Regular"/>
                <a:cs typeface="Arial" panose="020B0604020202020204" pitchFamily="34" charset="0"/>
              </a:rPr>
              <a:t>Cómo se ven las referencias cruzadas en el Pull Request.</a:t>
            </a:r>
            <a:endParaRPr lang="es-CO" sz="1700" b="0" strike="noStrike" spc="-1" dirty="0">
              <a:latin typeface="Arial" panose="020B0604020202020204" pitchFamily="34" charset="0"/>
              <a:cs typeface="Arial" panose="020B0604020202020204" pitchFamily="34" charset="0"/>
            </a:endParaRPr>
          </a:p>
          <a:p>
            <a:pPr algn="just"/>
            <a:r>
              <a:rPr lang="es-CO" sz="1700" b="0" strike="noStrike" spc="-1" dirty="0">
                <a:latin typeface="Arial" panose="020B0604020202020204" pitchFamily="34" charset="0"/>
                <a:ea typeface="Noto Sans CJK SC Regular"/>
                <a:cs typeface="Arial" panose="020B0604020202020204" pitchFamily="34" charset="0"/>
              </a:rPr>
              <a:t>Además de los números de incidencia, también puedes hacer referencia a un “commit” específico usando la firma SHA-1. Puedes utilizar la cadena SHA-1 completa (de 40 caracteres) y al detectarla GitHub en un comentario, la convertirá automáticamente en un enlace directo al “commit”. Nuevamente, puedes hacer referencia a commits en bifurcaciones o en otros repositorios del mismo modo que hicimos con las incidencias.</a:t>
            </a:r>
            <a:endParaRPr lang="es-CO" sz="1700" b="0" strike="noStrike" spc="-1" dirty="0">
              <a:latin typeface="Arial" panose="020B0604020202020204" pitchFamily="34" charset="0"/>
              <a:cs typeface="Arial" panose="020B0604020202020204" pitchFamily="34" charset="0"/>
            </a:endParaRPr>
          </a:p>
        </p:txBody>
      </p:sp>
      <p:pic>
        <p:nvPicPr>
          <p:cNvPr id="58" name="Imagen 57"/>
          <p:cNvPicPr/>
          <p:nvPr/>
        </p:nvPicPr>
        <p:blipFill>
          <a:blip r:embed="rId3"/>
          <a:stretch/>
        </p:blipFill>
        <p:spPr>
          <a:xfrm>
            <a:off x="497520" y="1309320"/>
            <a:ext cx="5348160" cy="3054960"/>
          </a:xfrm>
          <a:prstGeom prst="rect">
            <a:avLst/>
          </a:prstGeom>
          <a:ln>
            <a:noFill/>
          </a:ln>
        </p:spPr>
      </p:pic>
      <p:pic>
        <p:nvPicPr>
          <p:cNvPr id="59" name="Imagen 58"/>
          <p:cNvPicPr/>
          <p:nvPr/>
        </p:nvPicPr>
        <p:blipFill>
          <a:blip r:embed="rId4"/>
          <a:stretch/>
        </p:blipFill>
        <p:spPr>
          <a:xfrm>
            <a:off x="5697360" y="4582232"/>
            <a:ext cx="6396908" cy="2214276"/>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0"/>
            <a:ext cx="12192000" cy="6857999"/>
          </a:xfrm>
          <a:prstGeom prst="rect">
            <a:avLst/>
          </a:prstGeom>
        </p:spPr>
      </p:pic>
      <p:sp>
        <p:nvSpPr>
          <p:cNvPr id="5" name="CuadroTexto 4">
            <a:extLst>
              <a:ext uri="{FF2B5EF4-FFF2-40B4-BE49-F238E27FC236}">
                <a16:creationId xmlns:a16="http://schemas.microsoft.com/office/drawing/2014/main" id="{294CC0E7-339A-4144-869F-5230B2E1FDA2}"/>
              </a:ext>
            </a:extLst>
          </p:cNvPr>
          <p:cNvSpPr txBox="1"/>
          <p:nvPr/>
        </p:nvSpPr>
        <p:spPr>
          <a:xfrm>
            <a:off x="1121463" y="1466674"/>
            <a:ext cx="8945217" cy="2000548"/>
          </a:xfrm>
          <a:prstGeom prst="rect">
            <a:avLst/>
          </a:prstGeom>
          <a:noFill/>
        </p:spPr>
        <p:txBody>
          <a:bodyPr wrap="square" rtlCol="0">
            <a:spAutoFit/>
          </a:bodyPr>
          <a:lstStyle/>
          <a:p>
            <a:pPr algn="just"/>
            <a:r>
              <a:rPr lang="es-MX" sz="2000" i="0" dirty="0">
                <a:effectLst/>
                <a:latin typeface="Arial" panose="020B0604020202020204" pitchFamily="34" charset="0"/>
                <a:cs typeface="Arial" panose="020B0604020202020204" pitchFamily="34" charset="0"/>
              </a:rPr>
              <a:t>El enlazado a otras incidencias es sólo el comienzo de las cosas interesantes que se pueden hacer con cualquier cuadro de texto de GitHub. En las descripciones de las incidencias y los Pull </a:t>
            </a:r>
            <a:r>
              <a:rPr lang="es-MX" sz="2000" i="0" dirty="0" err="1">
                <a:effectLst/>
                <a:latin typeface="Arial" panose="020B0604020202020204" pitchFamily="34" charset="0"/>
                <a:cs typeface="Arial" panose="020B0604020202020204" pitchFamily="34" charset="0"/>
              </a:rPr>
              <a:t>Requests</a:t>
            </a:r>
            <a:r>
              <a:rPr lang="es-MX" sz="2000" i="0" dirty="0">
                <a:effectLst/>
                <a:latin typeface="Arial" panose="020B0604020202020204" pitchFamily="34" charset="0"/>
                <a:cs typeface="Arial" panose="020B0604020202020204" pitchFamily="34" charset="0"/>
              </a:rPr>
              <a:t>, así como en los comentarios y otros cuadros de texto, se puede usar lo que se conoce como “formato </a:t>
            </a:r>
            <a:r>
              <a:rPr lang="es-MX" sz="2000" i="0" dirty="0" err="1">
                <a:effectLst/>
                <a:latin typeface="Arial" panose="020B0604020202020204" pitchFamily="34" charset="0"/>
                <a:cs typeface="Arial" panose="020B0604020202020204" pitchFamily="34" charset="0"/>
              </a:rPr>
              <a:t>Markdown</a:t>
            </a:r>
            <a:r>
              <a:rPr lang="es-MX" sz="2000" i="0" dirty="0">
                <a:effectLst/>
                <a:latin typeface="Arial" panose="020B0604020202020204" pitchFamily="34" charset="0"/>
                <a:cs typeface="Arial" panose="020B0604020202020204" pitchFamily="34" charset="0"/>
              </a:rPr>
              <a:t> de GitHub”. El formato </a:t>
            </a:r>
            <a:r>
              <a:rPr lang="es-MX" sz="2000" i="0" dirty="0" err="1">
                <a:effectLst/>
                <a:latin typeface="Arial" panose="020B0604020202020204" pitchFamily="34" charset="0"/>
                <a:cs typeface="Arial" panose="020B0604020202020204" pitchFamily="34" charset="0"/>
              </a:rPr>
              <a:t>Markdown</a:t>
            </a:r>
            <a:r>
              <a:rPr lang="es-MX" sz="2000" i="0" dirty="0">
                <a:effectLst/>
                <a:latin typeface="Arial" panose="020B0604020202020204" pitchFamily="34" charset="0"/>
                <a:cs typeface="Arial" panose="020B0604020202020204" pitchFamily="34" charset="0"/>
              </a:rPr>
              <a:t> es como escribir en texto plano pero que luego se convierte en texto con formato</a:t>
            </a:r>
            <a:r>
              <a:rPr lang="es-MX" sz="2400" i="0" dirty="0">
                <a:effectLst/>
                <a:latin typeface="Arial" panose="020B0604020202020204" pitchFamily="34" charset="0"/>
                <a:cs typeface="Arial" panose="020B0604020202020204" pitchFamily="34" charset="0"/>
              </a:rPr>
              <a:t>.</a:t>
            </a:r>
            <a:r>
              <a:rPr lang="es-CO" sz="2400" dirty="0">
                <a:latin typeface="Arial" panose="020B0604020202020204" pitchFamily="34" charset="0"/>
                <a:cs typeface="Arial" panose="020B0604020202020204" pitchFamily="34" charset="0"/>
              </a:rPr>
              <a:t> </a:t>
            </a:r>
          </a:p>
        </p:txBody>
      </p:sp>
      <p:pic>
        <p:nvPicPr>
          <p:cNvPr id="7" name="Imagen 6">
            <a:extLst>
              <a:ext uri="{FF2B5EF4-FFF2-40B4-BE49-F238E27FC236}">
                <a16:creationId xmlns:a16="http://schemas.microsoft.com/office/drawing/2014/main" id="{A0FE38B9-B3D9-42D2-B6C8-86D6CD5CEA90}"/>
              </a:ext>
            </a:extLst>
          </p:cNvPr>
          <p:cNvPicPr>
            <a:picLocks noChangeAspect="1"/>
          </p:cNvPicPr>
          <p:nvPr/>
        </p:nvPicPr>
        <p:blipFill>
          <a:blip r:embed="rId3"/>
          <a:stretch>
            <a:fillRect/>
          </a:stretch>
        </p:blipFill>
        <p:spPr>
          <a:xfrm>
            <a:off x="2097153" y="3723331"/>
            <a:ext cx="6993835" cy="2878560"/>
          </a:xfrm>
          <a:prstGeom prst="rect">
            <a:avLst/>
          </a:prstGeom>
        </p:spPr>
      </p:pic>
      <p:sp>
        <p:nvSpPr>
          <p:cNvPr id="9" name="CuadroTexto 8">
            <a:extLst>
              <a:ext uri="{FF2B5EF4-FFF2-40B4-BE49-F238E27FC236}">
                <a16:creationId xmlns:a16="http://schemas.microsoft.com/office/drawing/2014/main" id="{5A3F1939-3081-4F12-884F-E604E8AC712F}"/>
              </a:ext>
            </a:extLst>
          </p:cNvPr>
          <p:cNvSpPr txBox="1"/>
          <p:nvPr/>
        </p:nvSpPr>
        <p:spPr>
          <a:xfrm>
            <a:off x="3982278" y="507622"/>
            <a:ext cx="3544957" cy="830997"/>
          </a:xfrm>
          <a:prstGeom prst="rect">
            <a:avLst/>
          </a:prstGeom>
          <a:noFill/>
        </p:spPr>
        <p:txBody>
          <a:bodyPr wrap="square" rtlCol="0">
            <a:spAutoFit/>
          </a:bodyPr>
          <a:lstStyle/>
          <a:p>
            <a:r>
              <a:rPr lang="es-CO" sz="4800" b="1" dirty="0"/>
              <a:t>MARKDOWN</a:t>
            </a:r>
          </a:p>
        </p:txBody>
      </p:sp>
      <p:pic>
        <p:nvPicPr>
          <p:cNvPr id="6" name="Imagen 5">
            <a:extLst>
              <a:ext uri="{FF2B5EF4-FFF2-40B4-BE49-F238E27FC236}">
                <a16:creationId xmlns:a16="http://schemas.microsoft.com/office/drawing/2014/main" id="{76AAAFEE-9767-469D-BA5E-EEE65D7EFC6F}"/>
              </a:ext>
            </a:extLst>
          </p:cNvPr>
          <p:cNvPicPr>
            <a:picLocks noChangeAspect="1"/>
          </p:cNvPicPr>
          <p:nvPr/>
        </p:nvPicPr>
        <p:blipFill>
          <a:blip r:embed="rId4"/>
          <a:stretch>
            <a:fillRect/>
          </a:stretch>
        </p:blipFill>
        <p:spPr>
          <a:xfrm>
            <a:off x="11104764" y="179496"/>
            <a:ext cx="869596" cy="869596"/>
          </a:xfrm>
          <a:prstGeom prst="rect">
            <a:avLst/>
          </a:prstGeom>
        </p:spPr>
      </p:pic>
    </p:spTree>
    <p:extLst>
      <p:ext uri="{BB962C8B-B14F-4D97-AF65-F5344CB8AC3E}">
        <p14:creationId xmlns:p14="http://schemas.microsoft.com/office/powerpoint/2010/main" val="170569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1"/>
            <a:ext cx="12192000" cy="6857999"/>
          </a:xfrm>
          <a:prstGeom prst="rect">
            <a:avLst/>
          </a:prstGeom>
        </p:spPr>
      </p:pic>
      <p:sp>
        <p:nvSpPr>
          <p:cNvPr id="6" name="CuadroTexto 5">
            <a:extLst>
              <a:ext uri="{FF2B5EF4-FFF2-40B4-BE49-F238E27FC236}">
                <a16:creationId xmlns:a16="http://schemas.microsoft.com/office/drawing/2014/main" id="{01191EF4-8BDC-4D37-9D4F-9A20CD00A975}"/>
              </a:ext>
            </a:extLst>
          </p:cNvPr>
          <p:cNvSpPr txBox="1"/>
          <p:nvPr/>
        </p:nvSpPr>
        <p:spPr>
          <a:xfrm>
            <a:off x="1111527" y="346753"/>
            <a:ext cx="10366512" cy="830997"/>
          </a:xfrm>
          <a:prstGeom prst="rect">
            <a:avLst/>
          </a:prstGeom>
          <a:noFill/>
        </p:spPr>
        <p:txBody>
          <a:bodyPr wrap="square" rtlCol="0">
            <a:spAutoFit/>
          </a:bodyPr>
          <a:lstStyle/>
          <a:p>
            <a:r>
              <a:rPr lang="es-CO" sz="4800" b="1" dirty="0"/>
              <a:t>EL FORMATO MARKDOWN DE GITHUB</a:t>
            </a:r>
          </a:p>
        </p:txBody>
      </p:sp>
      <p:sp>
        <p:nvSpPr>
          <p:cNvPr id="7" name="CuadroTexto 6">
            <a:extLst>
              <a:ext uri="{FF2B5EF4-FFF2-40B4-BE49-F238E27FC236}">
                <a16:creationId xmlns:a16="http://schemas.microsoft.com/office/drawing/2014/main" id="{32BC3C94-1101-4CFF-BDC6-01C1255F5C4E}"/>
              </a:ext>
            </a:extLst>
          </p:cNvPr>
          <p:cNvSpPr txBox="1"/>
          <p:nvPr/>
        </p:nvSpPr>
        <p:spPr>
          <a:xfrm>
            <a:off x="914400" y="1722783"/>
            <a:ext cx="8945217" cy="1200329"/>
          </a:xfrm>
          <a:prstGeom prst="rect">
            <a:avLst/>
          </a:prstGeom>
          <a:noFill/>
        </p:spPr>
        <p:txBody>
          <a:bodyPr wrap="square" rtlCol="0">
            <a:spAutoFit/>
          </a:bodyPr>
          <a:lstStyle/>
          <a:p>
            <a:pPr algn="just"/>
            <a:r>
              <a:rPr lang="es-MX" sz="2400" b="0" i="0" dirty="0">
                <a:effectLst/>
                <a:latin typeface="Arial" panose="020B0604020202020204" pitchFamily="34" charset="0"/>
                <a:cs typeface="Arial" panose="020B0604020202020204" pitchFamily="34" charset="0"/>
              </a:rPr>
              <a:t>En GitHub se añaden algunas cosas a la sintaxis básica del </a:t>
            </a:r>
            <a:r>
              <a:rPr lang="es-MX" sz="2400" b="0" i="0" dirty="0" err="1">
                <a:effectLst/>
                <a:latin typeface="Arial" panose="020B0604020202020204" pitchFamily="34" charset="0"/>
                <a:cs typeface="Arial" panose="020B0604020202020204" pitchFamily="34" charset="0"/>
              </a:rPr>
              <a:t>Markdown</a:t>
            </a:r>
            <a:r>
              <a:rPr lang="es-MX" sz="2400" b="0" i="0" dirty="0">
                <a:effectLst/>
                <a:latin typeface="Arial" panose="020B0604020202020204" pitchFamily="34" charset="0"/>
                <a:cs typeface="Arial" panose="020B0604020202020204" pitchFamily="34" charset="0"/>
              </a:rPr>
              <a:t>. Son útiles al tener relación con los Pull </a:t>
            </a:r>
            <a:r>
              <a:rPr lang="es-MX" sz="2400" b="0" i="0" dirty="0" err="1">
                <a:effectLst/>
                <a:latin typeface="Arial" panose="020B0604020202020204" pitchFamily="34" charset="0"/>
                <a:cs typeface="Arial" panose="020B0604020202020204" pitchFamily="34" charset="0"/>
              </a:rPr>
              <a:t>Requests</a:t>
            </a:r>
            <a:r>
              <a:rPr lang="es-MX" sz="2400" b="0" i="0" dirty="0">
                <a:effectLst/>
                <a:latin typeface="Arial" panose="020B0604020202020204" pitchFamily="34" charset="0"/>
                <a:cs typeface="Arial" panose="020B0604020202020204" pitchFamily="34" charset="0"/>
              </a:rPr>
              <a:t> o las incidencias.</a:t>
            </a:r>
            <a:r>
              <a:rPr lang="es-CO" sz="2400" dirty="0">
                <a:latin typeface="Arial" panose="020B0604020202020204" pitchFamily="34" charset="0"/>
                <a:cs typeface="Arial" panose="020B0604020202020204" pitchFamily="34" charset="0"/>
              </a:rPr>
              <a:t> </a:t>
            </a:r>
          </a:p>
        </p:txBody>
      </p:sp>
      <p:sp>
        <p:nvSpPr>
          <p:cNvPr id="8" name="CuadroTexto 7">
            <a:extLst>
              <a:ext uri="{FF2B5EF4-FFF2-40B4-BE49-F238E27FC236}">
                <a16:creationId xmlns:a16="http://schemas.microsoft.com/office/drawing/2014/main" id="{96B985C9-99F7-4E1F-A966-EDC64FBC9E63}"/>
              </a:ext>
            </a:extLst>
          </p:cNvPr>
          <p:cNvSpPr txBox="1"/>
          <p:nvPr/>
        </p:nvSpPr>
        <p:spPr>
          <a:xfrm>
            <a:off x="914400" y="3051620"/>
            <a:ext cx="8945217" cy="36009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1" i="0" u="none" strike="noStrike" cap="none" normalizeH="0" baseline="0" dirty="0">
                <a:ln>
                  <a:noFill/>
                </a:ln>
                <a:solidFill>
                  <a:srgbClr val="FF0000"/>
                </a:solidFill>
                <a:effectLst/>
                <a:latin typeface="Roboto Slab"/>
              </a:rPr>
              <a:t>LISTAS DE TAREAS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1" i="0" u="none" strike="noStrike" cap="none" normalizeH="0" baseline="0" dirty="0">
              <a:ln>
                <a:noFill/>
              </a:ln>
              <a:solidFill>
                <a:srgbClr val="FF0000"/>
              </a:solidFill>
              <a:effectLst/>
              <a:latin typeface="Roboto Slab"/>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O" altLang="es-CO" sz="2400" b="0" i="0" u="none" strike="noStrike" cap="none" normalizeH="0" baseline="0" dirty="0">
                <a:ln>
                  <a:noFill/>
                </a:ln>
                <a:effectLst/>
                <a:latin typeface="Arial" panose="020B0604020202020204" pitchFamily="34" charset="0"/>
                <a:cs typeface="Arial" panose="020B0604020202020204" pitchFamily="34" charset="0"/>
              </a:rPr>
              <a:t>La primera característica añadida, especialmente interesante para los Pull </a:t>
            </a:r>
            <a:r>
              <a:rPr kumimoji="0" lang="es-CO" altLang="es-CO" sz="2400" b="0" i="0" u="none" strike="noStrike" cap="none" normalizeH="0" baseline="0" dirty="0" err="1">
                <a:ln>
                  <a:noFill/>
                </a:ln>
                <a:effectLst/>
                <a:latin typeface="Arial" panose="020B0604020202020204" pitchFamily="34" charset="0"/>
                <a:cs typeface="Arial" panose="020B0604020202020204" pitchFamily="34" charset="0"/>
              </a:rPr>
              <a:t>Requests</a:t>
            </a:r>
            <a:r>
              <a:rPr kumimoji="0" lang="es-CO" altLang="es-CO" sz="2400" b="0" i="0" u="none" strike="noStrike" cap="none" normalizeH="0" baseline="0" dirty="0">
                <a:ln>
                  <a:noFill/>
                </a:ln>
                <a:effectLst/>
                <a:latin typeface="Arial" panose="020B0604020202020204" pitchFamily="34" charset="0"/>
                <a:cs typeface="Arial" panose="020B0604020202020204" pitchFamily="34" charset="0"/>
              </a:rPr>
              <a:t>, son las listas de tareas. </a:t>
            </a:r>
          </a:p>
          <a:p>
            <a:pPr marL="0" marR="0" lvl="0" indent="0" algn="l" defTabSz="914400" rtl="0" eaLnBrk="0" fontAlgn="base" latinLnBrk="0" hangingPunct="0">
              <a:lnSpc>
                <a:spcPct val="100000"/>
              </a:lnSpc>
              <a:spcBef>
                <a:spcPct val="0"/>
              </a:spcBef>
              <a:spcAft>
                <a:spcPct val="0"/>
              </a:spcAft>
              <a:buClrTx/>
              <a:buSzTx/>
              <a:buFontTx/>
              <a:buNone/>
              <a:tabLst/>
            </a:pPr>
            <a:endParaRPr lang="es-CO" altLang="es-CO" sz="2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2400" b="0" i="0" u="none" strike="noStrike" cap="none" normalizeH="0" baseline="0" dirty="0">
                <a:ln>
                  <a:noFill/>
                </a:ln>
                <a:effectLst/>
                <a:latin typeface="Arial" panose="020B0604020202020204" pitchFamily="34" charset="0"/>
                <a:cs typeface="Arial" panose="020B0604020202020204" pitchFamily="34" charset="0"/>
              </a:rPr>
              <a:t>Puedes crear una lista de tareas </a:t>
            </a:r>
            <a:r>
              <a:rPr kumimoji="0" lang="es-CO" altLang="es-CO" sz="2400" b="0" i="0" u="none" strike="noStrike" cap="none" normalizeH="0" baseline="0" dirty="0" err="1">
                <a:ln>
                  <a:noFill/>
                </a:ln>
                <a:effectLst/>
                <a:latin typeface="Arial" panose="020B0604020202020204" pitchFamily="34" charset="0"/>
                <a:cs typeface="Arial" panose="020B0604020202020204" pitchFamily="34" charset="0"/>
              </a:rPr>
              <a:t>asi</a:t>
            </a:r>
            <a:r>
              <a:rPr kumimoji="0" lang="es-CO" altLang="es-CO" sz="2400" b="0" i="0" u="none" strike="noStrike" cap="none" normalizeH="0" baseline="0" dirty="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effectLst/>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[X]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Write</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the</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code</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 </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Write</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all</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the</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tests</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 ]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Document</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the</a:t>
            </a:r>
            <a:r>
              <a:rPr kumimoji="0" lang="es-CO" altLang="es-CO" sz="24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es-CO" altLang="es-CO" sz="2400" b="0"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code</a:t>
            </a:r>
            <a:endParaRPr kumimoji="0" lang="es-CO" altLang="es-CO" sz="4800" b="0"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p:txBody>
      </p:sp>
      <p:pic>
        <p:nvPicPr>
          <p:cNvPr id="9" name="Imagen 8">
            <a:extLst>
              <a:ext uri="{FF2B5EF4-FFF2-40B4-BE49-F238E27FC236}">
                <a16:creationId xmlns:a16="http://schemas.microsoft.com/office/drawing/2014/main" id="{0A6F4A28-F6E1-4E91-AB34-1FFAFB4981A6}"/>
              </a:ext>
            </a:extLst>
          </p:cNvPr>
          <p:cNvPicPr>
            <a:picLocks noChangeAspect="1"/>
          </p:cNvPicPr>
          <p:nvPr/>
        </p:nvPicPr>
        <p:blipFill>
          <a:blip r:embed="rId3"/>
          <a:stretch>
            <a:fillRect/>
          </a:stretch>
        </p:blipFill>
        <p:spPr>
          <a:xfrm>
            <a:off x="11104764" y="179496"/>
            <a:ext cx="869596" cy="869596"/>
          </a:xfrm>
          <a:prstGeom prst="rect">
            <a:avLst/>
          </a:prstGeom>
        </p:spPr>
      </p:pic>
    </p:spTree>
    <p:extLst>
      <p:ext uri="{BB962C8B-B14F-4D97-AF65-F5344CB8AC3E}">
        <p14:creationId xmlns:p14="http://schemas.microsoft.com/office/powerpoint/2010/main" val="1946004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94385"/>
            <a:ext cx="12192000" cy="6952385"/>
          </a:xfrm>
          <a:prstGeom prst="rect">
            <a:avLst/>
          </a:prstGeom>
        </p:spPr>
      </p:pic>
      <p:pic>
        <p:nvPicPr>
          <p:cNvPr id="3" name="Imagen 2">
            <a:extLst>
              <a:ext uri="{FF2B5EF4-FFF2-40B4-BE49-F238E27FC236}">
                <a16:creationId xmlns:a16="http://schemas.microsoft.com/office/drawing/2014/main" id="{70AB6AFA-D81F-4EB6-AFC4-0BA447B3E405}"/>
              </a:ext>
            </a:extLst>
          </p:cNvPr>
          <p:cNvPicPr>
            <a:picLocks noChangeAspect="1"/>
          </p:cNvPicPr>
          <p:nvPr/>
        </p:nvPicPr>
        <p:blipFill>
          <a:blip r:embed="rId3"/>
          <a:stretch>
            <a:fillRect/>
          </a:stretch>
        </p:blipFill>
        <p:spPr>
          <a:xfrm>
            <a:off x="564045" y="693046"/>
            <a:ext cx="3927982" cy="1042989"/>
          </a:xfrm>
          <a:prstGeom prst="rect">
            <a:avLst/>
          </a:prstGeom>
        </p:spPr>
      </p:pic>
      <p:pic>
        <p:nvPicPr>
          <p:cNvPr id="4" name="Imagen 3">
            <a:extLst>
              <a:ext uri="{FF2B5EF4-FFF2-40B4-BE49-F238E27FC236}">
                <a16:creationId xmlns:a16="http://schemas.microsoft.com/office/drawing/2014/main" id="{C7AEB8ED-023C-422D-80A5-F058E9B6F7E4}"/>
              </a:ext>
            </a:extLst>
          </p:cNvPr>
          <p:cNvPicPr>
            <a:picLocks noChangeAspect="1"/>
          </p:cNvPicPr>
          <p:nvPr/>
        </p:nvPicPr>
        <p:blipFill>
          <a:blip r:embed="rId4"/>
          <a:stretch>
            <a:fillRect/>
          </a:stretch>
        </p:blipFill>
        <p:spPr>
          <a:xfrm>
            <a:off x="564045" y="2429080"/>
            <a:ext cx="3927982" cy="1228725"/>
          </a:xfrm>
          <a:prstGeom prst="rect">
            <a:avLst/>
          </a:prstGeom>
        </p:spPr>
      </p:pic>
      <p:pic>
        <p:nvPicPr>
          <p:cNvPr id="5" name="Imagen 4">
            <a:extLst>
              <a:ext uri="{FF2B5EF4-FFF2-40B4-BE49-F238E27FC236}">
                <a16:creationId xmlns:a16="http://schemas.microsoft.com/office/drawing/2014/main" id="{7FA35527-95EC-49F5-8F7A-C056DD7BF453}"/>
              </a:ext>
            </a:extLst>
          </p:cNvPr>
          <p:cNvPicPr>
            <a:picLocks noChangeAspect="1"/>
          </p:cNvPicPr>
          <p:nvPr/>
        </p:nvPicPr>
        <p:blipFill>
          <a:blip r:embed="rId5"/>
          <a:stretch>
            <a:fillRect/>
          </a:stretch>
        </p:blipFill>
        <p:spPr>
          <a:xfrm>
            <a:off x="564046" y="4544029"/>
            <a:ext cx="3650145" cy="1672891"/>
          </a:xfrm>
          <a:prstGeom prst="rect">
            <a:avLst/>
          </a:prstGeom>
        </p:spPr>
      </p:pic>
      <p:pic>
        <p:nvPicPr>
          <p:cNvPr id="9" name="Imagen 8">
            <a:extLst>
              <a:ext uri="{FF2B5EF4-FFF2-40B4-BE49-F238E27FC236}">
                <a16:creationId xmlns:a16="http://schemas.microsoft.com/office/drawing/2014/main" id="{3E037F0D-C2DF-41C0-BDCB-AF36216126EA}"/>
              </a:ext>
            </a:extLst>
          </p:cNvPr>
          <p:cNvPicPr>
            <a:picLocks noChangeAspect="1"/>
          </p:cNvPicPr>
          <p:nvPr/>
        </p:nvPicPr>
        <p:blipFill>
          <a:blip r:embed="rId6"/>
          <a:stretch>
            <a:fillRect/>
          </a:stretch>
        </p:blipFill>
        <p:spPr>
          <a:xfrm>
            <a:off x="5904529" y="735258"/>
            <a:ext cx="5200235" cy="1088241"/>
          </a:xfrm>
          <a:prstGeom prst="rect">
            <a:avLst/>
          </a:prstGeom>
        </p:spPr>
      </p:pic>
      <p:pic>
        <p:nvPicPr>
          <p:cNvPr id="10" name="Imagen 9">
            <a:extLst>
              <a:ext uri="{FF2B5EF4-FFF2-40B4-BE49-F238E27FC236}">
                <a16:creationId xmlns:a16="http://schemas.microsoft.com/office/drawing/2014/main" id="{B5108BFF-7277-4DBE-A120-57AFEC77240C}"/>
              </a:ext>
            </a:extLst>
          </p:cNvPr>
          <p:cNvPicPr>
            <a:picLocks noChangeAspect="1"/>
          </p:cNvPicPr>
          <p:nvPr/>
        </p:nvPicPr>
        <p:blipFill>
          <a:blip r:embed="rId7"/>
          <a:stretch>
            <a:fillRect/>
          </a:stretch>
        </p:blipFill>
        <p:spPr>
          <a:xfrm>
            <a:off x="5764280" y="2426197"/>
            <a:ext cx="4669322" cy="1419869"/>
          </a:xfrm>
          <a:prstGeom prst="rect">
            <a:avLst/>
          </a:prstGeom>
        </p:spPr>
      </p:pic>
      <p:pic>
        <p:nvPicPr>
          <p:cNvPr id="11" name="Imagen 10">
            <a:extLst>
              <a:ext uri="{FF2B5EF4-FFF2-40B4-BE49-F238E27FC236}">
                <a16:creationId xmlns:a16="http://schemas.microsoft.com/office/drawing/2014/main" id="{1668788C-DA18-4C6F-AFFB-B90E93423999}"/>
              </a:ext>
            </a:extLst>
          </p:cNvPr>
          <p:cNvPicPr>
            <a:picLocks noChangeAspect="1"/>
          </p:cNvPicPr>
          <p:nvPr/>
        </p:nvPicPr>
        <p:blipFill>
          <a:blip r:embed="rId8"/>
          <a:stretch>
            <a:fillRect/>
          </a:stretch>
        </p:blipFill>
        <p:spPr>
          <a:xfrm>
            <a:off x="6348782" y="4664765"/>
            <a:ext cx="4804998" cy="1552155"/>
          </a:xfrm>
          <a:prstGeom prst="rect">
            <a:avLst/>
          </a:prstGeom>
        </p:spPr>
      </p:pic>
      <p:sp>
        <p:nvSpPr>
          <p:cNvPr id="12" name="CuadroTexto 11">
            <a:extLst>
              <a:ext uri="{FF2B5EF4-FFF2-40B4-BE49-F238E27FC236}">
                <a16:creationId xmlns:a16="http://schemas.microsoft.com/office/drawing/2014/main" id="{AFCDD3A1-D5EF-4104-A50E-C59DE342C9DF}"/>
              </a:ext>
            </a:extLst>
          </p:cNvPr>
          <p:cNvSpPr txBox="1"/>
          <p:nvPr/>
        </p:nvSpPr>
        <p:spPr>
          <a:xfrm>
            <a:off x="497578" y="271748"/>
            <a:ext cx="5200235" cy="369332"/>
          </a:xfrm>
          <a:prstGeom prst="rect">
            <a:avLst/>
          </a:prstGeom>
          <a:noFill/>
        </p:spPr>
        <p:txBody>
          <a:bodyPr wrap="square" rtlCol="0">
            <a:spAutoFit/>
          </a:bodyPr>
          <a:lstStyle/>
          <a:p>
            <a:r>
              <a:rPr lang="es-MX" b="0" i="0" dirty="0">
                <a:solidFill>
                  <a:srgbClr val="4E443C"/>
                </a:solidFill>
                <a:effectLst/>
                <a:latin typeface="Roboto Slab"/>
              </a:rPr>
              <a:t>Cómo se ven las listas de tareas de </a:t>
            </a:r>
            <a:r>
              <a:rPr lang="es-MX" b="0" i="0" dirty="0" err="1">
                <a:solidFill>
                  <a:srgbClr val="4E443C"/>
                </a:solidFill>
                <a:effectLst/>
                <a:latin typeface="Roboto Slab"/>
              </a:rPr>
              <a:t>Markdown</a:t>
            </a:r>
            <a:r>
              <a:rPr lang="es-MX" b="0" i="0" dirty="0">
                <a:solidFill>
                  <a:srgbClr val="4E443C"/>
                </a:solidFill>
                <a:effectLst/>
                <a:latin typeface="Roboto Slab"/>
              </a:rPr>
              <a:t>.</a:t>
            </a:r>
            <a:endParaRPr lang="es-CO" dirty="0"/>
          </a:p>
        </p:txBody>
      </p:sp>
      <p:sp>
        <p:nvSpPr>
          <p:cNvPr id="13" name="CuadroTexto 12">
            <a:extLst>
              <a:ext uri="{FF2B5EF4-FFF2-40B4-BE49-F238E27FC236}">
                <a16:creationId xmlns:a16="http://schemas.microsoft.com/office/drawing/2014/main" id="{4C1AC368-66D4-42E2-9DB4-4B22053A4F2B}"/>
              </a:ext>
            </a:extLst>
          </p:cNvPr>
          <p:cNvSpPr txBox="1"/>
          <p:nvPr/>
        </p:nvSpPr>
        <p:spPr>
          <a:xfrm>
            <a:off x="6195390" y="4309522"/>
            <a:ext cx="5200235" cy="369332"/>
          </a:xfrm>
          <a:prstGeom prst="rect">
            <a:avLst/>
          </a:prstGeom>
          <a:noFill/>
        </p:spPr>
        <p:txBody>
          <a:bodyPr wrap="square" rtlCol="0">
            <a:spAutoFit/>
          </a:bodyPr>
          <a:lstStyle/>
          <a:p>
            <a:r>
              <a:rPr lang="es-MX" b="0" i="0" dirty="0">
                <a:solidFill>
                  <a:srgbClr val="4E443C"/>
                </a:solidFill>
                <a:effectLst/>
                <a:latin typeface="Roboto Slab"/>
              </a:rPr>
              <a:t>Arrastrar y soltar imágenes para subirlas.</a:t>
            </a:r>
            <a:endParaRPr lang="es-CO" dirty="0"/>
          </a:p>
        </p:txBody>
      </p:sp>
      <p:sp>
        <p:nvSpPr>
          <p:cNvPr id="14" name="CuadroTexto 13">
            <a:extLst>
              <a:ext uri="{FF2B5EF4-FFF2-40B4-BE49-F238E27FC236}">
                <a16:creationId xmlns:a16="http://schemas.microsoft.com/office/drawing/2014/main" id="{9DB9E8F5-B46C-481D-9315-14B88B4568E2}"/>
              </a:ext>
            </a:extLst>
          </p:cNvPr>
          <p:cNvSpPr txBox="1"/>
          <p:nvPr/>
        </p:nvSpPr>
        <p:spPr>
          <a:xfrm>
            <a:off x="6264549" y="1994481"/>
            <a:ext cx="5200235" cy="369332"/>
          </a:xfrm>
          <a:prstGeom prst="rect">
            <a:avLst/>
          </a:prstGeom>
          <a:noFill/>
        </p:spPr>
        <p:txBody>
          <a:bodyPr wrap="square" rtlCol="0">
            <a:spAutoFit/>
          </a:bodyPr>
          <a:lstStyle/>
          <a:p>
            <a:r>
              <a:rPr lang="es-CO" b="0" i="0" dirty="0">
                <a:solidFill>
                  <a:srgbClr val="4E443C"/>
                </a:solidFill>
                <a:effectLst/>
                <a:latin typeface="Roboto Slab"/>
              </a:rPr>
              <a:t> Comentando con muchos emoji.</a:t>
            </a:r>
            <a:endParaRPr lang="es-CO" dirty="0"/>
          </a:p>
        </p:txBody>
      </p:sp>
      <p:sp>
        <p:nvSpPr>
          <p:cNvPr id="15" name="CuadroTexto 14">
            <a:extLst>
              <a:ext uri="{FF2B5EF4-FFF2-40B4-BE49-F238E27FC236}">
                <a16:creationId xmlns:a16="http://schemas.microsoft.com/office/drawing/2014/main" id="{2A5B0CCD-F857-43C7-A18F-4639CA8C33BF}"/>
              </a:ext>
            </a:extLst>
          </p:cNvPr>
          <p:cNvSpPr txBox="1"/>
          <p:nvPr/>
        </p:nvSpPr>
        <p:spPr>
          <a:xfrm>
            <a:off x="497578" y="4124856"/>
            <a:ext cx="5200235" cy="369332"/>
          </a:xfrm>
          <a:prstGeom prst="rect">
            <a:avLst/>
          </a:prstGeom>
          <a:noFill/>
        </p:spPr>
        <p:txBody>
          <a:bodyPr wrap="square" rtlCol="0">
            <a:spAutoFit/>
          </a:bodyPr>
          <a:lstStyle/>
          <a:p>
            <a:r>
              <a:rPr lang="es-MX" b="0" i="0" dirty="0">
                <a:solidFill>
                  <a:srgbClr val="4E443C"/>
                </a:solidFill>
                <a:effectLst/>
                <a:latin typeface="Roboto Slab"/>
              </a:rPr>
              <a:t>Cómo se ve el fragmento de código,</a:t>
            </a:r>
            <a:endParaRPr lang="es-CO" dirty="0"/>
          </a:p>
        </p:txBody>
      </p:sp>
      <p:sp>
        <p:nvSpPr>
          <p:cNvPr id="16" name="CuadroTexto 15">
            <a:extLst>
              <a:ext uri="{FF2B5EF4-FFF2-40B4-BE49-F238E27FC236}">
                <a16:creationId xmlns:a16="http://schemas.microsoft.com/office/drawing/2014/main" id="{D7B6ED9C-BDA7-43FF-A3AC-5C1B547E92AB}"/>
              </a:ext>
            </a:extLst>
          </p:cNvPr>
          <p:cNvSpPr txBox="1"/>
          <p:nvPr/>
        </p:nvSpPr>
        <p:spPr>
          <a:xfrm>
            <a:off x="564045" y="2009907"/>
            <a:ext cx="5200235" cy="369332"/>
          </a:xfrm>
          <a:prstGeom prst="rect">
            <a:avLst/>
          </a:prstGeom>
          <a:noFill/>
        </p:spPr>
        <p:txBody>
          <a:bodyPr wrap="square" rtlCol="0">
            <a:spAutoFit/>
          </a:bodyPr>
          <a:lstStyle/>
          <a:p>
            <a:r>
              <a:rPr lang="es-MX" b="0" i="0" dirty="0">
                <a:solidFill>
                  <a:srgbClr val="4E443C"/>
                </a:solidFill>
                <a:effectLst/>
                <a:latin typeface="Roboto Slab"/>
              </a:rPr>
              <a:t>Resumen de lista de tareas en la lista de PR.</a:t>
            </a:r>
            <a:endParaRPr lang="es-CO" dirty="0"/>
          </a:p>
        </p:txBody>
      </p:sp>
      <p:sp>
        <p:nvSpPr>
          <p:cNvPr id="17" name="CuadroTexto 16">
            <a:extLst>
              <a:ext uri="{FF2B5EF4-FFF2-40B4-BE49-F238E27FC236}">
                <a16:creationId xmlns:a16="http://schemas.microsoft.com/office/drawing/2014/main" id="{15F71102-D18A-47EE-A9AE-5BA5B17FEB48}"/>
              </a:ext>
            </a:extLst>
          </p:cNvPr>
          <p:cNvSpPr txBox="1"/>
          <p:nvPr/>
        </p:nvSpPr>
        <p:spPr>
          <a:xfrm>
            <a:off x="6151163" y="272869"/>
            <a:ext cx="5200235" cy="369332"/>
          </a:xfrm>
          <a:prstGeom prst="rect">
            <a:avLst/>
          </a:prstGeom>
          <a:noFill/>
        </p:spPr>
        <p:txBody>
          <a:bodyPr wrap="square" rtlCol="0">
            <a:spAutoFit/>
          </a:bodyPr>
          <a:lstStyle/>
          <a:p>
            <a:r>
              <a:rPr lang="es-CO" dirty="0"/>
              <a:t>Ejemplo de cotización rendido.</a:t>
            </a:r>
          </a:p>
        </p:txBody>
      </p:sp>
      <p:pic>
        <p:nvPicPr>
          <p:cNvPr id="18" name="Imagen 17">
            <a:extLst>
              <a:ext uri="{FF2B5EF4-FFF2-40B4-BE49-F238E27FC236}">
                <a16:creationId xmlns:a16="http://schemas.microsoft.com/office/drawing/2014/main" id="{EC6CFF40-0791-4ECD-B6B7-426454A9B7CD}"/>
              </a:ext>
            </a:extLst>
          </p:cNvPr>
          <p:cNvPicPr>
            <a:picLocks noChangeAspect="1"/>
          </p:cNvPicPr>
          <p:nvPr/>
        </p:nvPicPr>
        <p:blipFill>
          <a:blip r:embed="rId9"/>
          <a:stretch>
            <a:fillRect/>
          </a:stretch>
        </p:blipFill>
        <p:spPr>
          <a:xfrm>
            <a:off x="11259624" y="0"/>
            <a:ext cx="869596" cy="869596"/>
          </a:xfrm>
          <a:prstGeom prst="rect">
            <a:avLst/>
          </a:prstGeom>
        </p:spPr>
      </p:pic>
    </p:spTree>
    <p:extLst>
      <p:ext uri="{BB962C8B-B14F-4D97-AF65-F5344CB8AC3E}">
        <p14:creationId xmlns:p14="http://schemas.microsoft.com/office/powerpoint/2010/main" val="128170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94385"/>
            <a:ext cx="12192000" cy="6952385"/>
          </a:xfrm>
          <a:prstGeom prst="rect">
            <a:avLst/>
          </a:prstGeom>
        </p:spPr>
      </p:pic>
      <p:pic>
        <p:nvPicPr>
          <p:cNvPr id="18" name="Imagen 17">
            <a:extLst>
              <a:ext uri="{FF2B5EF4-FFF2-40B4-BE49-F238E27FC236}">
                <a16:creationId xmlns:a16="http://schemas.microsoft.com/office/drawing/2014/main" id="{EC6CFF40-0791-4ECD-B6B7-426454A9B7CD}"/>
              </a:ext>
            </a:extLst>
          </p:cNvPr>
          <p:cNvPicPr>
            <a:picLocks noChangeAspect="1"/>
          </p:cNvPicPr>
          <p:nvPr/>
        </p:nvPicPr>
        <p:blipFill>
          <a:blip r:embed="rId3"/>
          <a:stretch>
            <a:fillRect/>
          </a:stretch>
        </p:blipFill>
        <p:spPr>
          <a:xfrm>
            <a:off x="5150456" y="247143"/>
            <a:ext cx="1891088" cy="1891088"/>
          </a:xfrm>
          <a:prstGeom prst="rect">
            <a:avLst/>
          </a:prstGeom>
        </p:spPr>
      </p:pic>
      <p:sp>
        <p:nvSpPr>
          <p:cNvPr id="6" name="Rectángulo 5">
            <a:extLst>
              <a:ext uri="{FF2B5EF4-FFF2-40B4-BE49-F238E27FC236}">
                <a16:creationId xmlns:a16="http://schemas.microsoft.com/office/drawing/2014/main" id="{D920D24E-E322-4CB1-93A2-5D71B0CADB84}"/>
              </a:ext>
            </a:extLst>
          </p:cNvPr>
          <p:cNvSpPr/>
          <p:nvPr/>
        </p:nvSpPr>
        <p:spPr>
          <a:xfrm>
            <a:off x="1847946" y="2479759"/>
            <a:ext cx="8496108" cy="2400657"/>
          </a:xfrm>
          <a:prstGeom prst="rect">
            <a:avLst/>
          </a:prstGeom>
          <a:noFill/>
        </p:spPr>
        <p:txBody>
          <a:bodyPr wrap="none" lIns="91440" tIns="45720" rIns="91440" bIns="45720">
            <a:spAutoFit/>
            <a:scene3d>
              <a:camera prst="orthographicFront"/>
              <a:lightRig rig="threePt" dir="t"/>
            </a:scene3d>
            <a:sp3d extrusionH="57150">
              <a:bevelT w="38100" h="38100"/>
            </a:sp3d>
          </a:bodyPr>
          <a:lstStyle/>
          <a:p>
            <a:pPr algn="ctr"/>
            <a:r>
              <a:rPr lang="es-ES" sz="15000" b="1" dirty="0">
                <a:ln w="6600">
                  <a:solidFill>
                    <a:schemeClr val="accent2"/>
                  </a:solidFill>
                  <a:prstDash val="solid"/>
                </a:ln>
                <a:solidFill>
                  <a:srgbClr val="FFFFFF"/>
                </a:solidFill>
                <a:effectLst>
                  <a:glow rad="139700">
                    <a:schemeClr val="accent2">
                      <a:satMod val="175000"/>
                      <a:alpha val="40000"/>
                    </a:schemeClr>
                  </a:glow>
                  <a:outerShdw dist="38100" dir="2700000" algn="tl" rotWithShape="0">
                    <a:schemeClr val="accent2"/>
                  </a:outerShdw>
                  <a:reflection blurRad="6350" stA="55000" endA="300" endPos="45500" dir="5400000" sy="-100000" algn="bl" rotWithShape="0"/>
                </a:effectLst>
              </a:rPr>
              <a:t>¡</a:t>
            </a:r>
            <a:r>
              <a:rPr lang="es-ES" sz="15000" b="1" cap="none" spc="0" dirty="0">
                <a:ln w="6600">
                  <a:solidFill>
                    <a:schemeClr val="accent2"/>
                  </a:solidFill>
                  <a:prstDash val="solid"/>
                </a:ln>
                <a:solidFill>
                  <a:srgbClr val="FFFFFF"/>
                </a:solidFill>
                <a:effectLst>
                  <a:glow rad="139700">
                    <a:schemeClr val="accent2">
                      <a:satMod val="175000"/>
                      <a:alpha val="40000"/>
                    </a:schemeClr>
                  </a:glow>
                  <a:outerShdw dist="38100" dir="2700000" algn="tl" rotWithShape="0">
                    <a:schemeClr val="accent2"/>
                  </a:outerShdw>
                  <a:reflection blurRad="6350" stA="55000" endA="300" endPos="45500" dir="5400000" sy="-100000" algn="bl" rotWithShape="0"/>
                </a:effectLst>
              </a:rPr>
              <a:t>GRACIAS!</a:t>
            </a:r>
          </a:p>
        </p:txBody>
      </p:sp>
    </p:spTree>
    <p:extLst>
      <p:ext uri="{BB962C8B-B14F-4D97-AF65-F5344CB8AC3E}">
        <p14:creationId xmlns:p14="http://schemas.microsoft.com/office/powerpoint/2010/main" val="239763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0"/>
            <a:ext cx="12192000" cy="6857999"/>
          </a:xfrm>
          <a:prstGeom prst="rect">
            <a:avLst/>
          </a:prstGeom>
        </p:spPr>
      </p:pic>
      <p:sp>
        <p:nvSpPr>
          <p:cNvPr id="5" name="CuadroTexto 4">
            <a:extLst>
              <a:ext uri="{FF2B5EF4-FFF2-40B4-BE49-F238E27FC236}">
                <a16:creationId xmlns:a16="http://schemas.microsoft.com/office/drawing/2014/main" id="{294CC0E7-339A-4144-869F-5230B2E1FDA2}"/>
              </a:ext>
            </a:extLst>
          </p:cNvPr>
          <p:cNvSpPr txBox="1"/>
          <p:nvPr/>
        </p:nvSpPr>
        <p:spPr>
          <a:xfrm>
            <a:off x="1121463" y="1466674"/>
            <a:ext cx="8945217" cy="1938992"/>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El </a:t>
            </a:r>
            <a:r>
              <a:rPr lang="es-MX" sz="2400" dirty="0" err="1">
                <a:latin typeface="Arial" panose="020B0604020202020204" pitchFamily="34" charset="0"/>
                <a:cs typeface="Arial" panose="020B0604020202020204" pitchFamily="34" charset="0"/>
              </a:rPr>
              <a:t>fork</a:t>
            </a:r>
            <a:r>
              <a:rPr lang="es-MX" sz="2400" dirty="0">
                <a:latin typeface="Arial" panose="020B0604020202020204" pitchFamily="34" charset="0"/>
                <a:cs typeface="Arial" panose="020B0604020202020204" pitchFamily="34" charset="0"/>
              </a:rPr>
              <a:t> permite que tu descargues repositorios de otros autores los cuales te pueden parecer interesantes, pero se debe tener en cuenta que si se quiere trabajar los cambios no van al repositorio original sino al local, por lo tanto se debe descargar la información.</a:t>
            </a:r>
            <a:endParaRPr lang="es-CO" sz="2400" dirty="0">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5A3F1939-3081-4F12-884F-E604E8AC712F}"/>
              </a:ext>
            </a:extLst>
          </p:cNvPr>
          <p:cNvSpPr txBox="1"/>
          <p:nvPr/>
        </p:nvSpPr>
        <p:spPr>
          <a:xfrm>
            <a:off x="1376569" y="256109"/>
            <a:ext cx="9438861" cy="830997"/>
          </a:xfrm>
          <a:prstGeom prst="rect">
            <a:avLst/>
          </a:prstGeom>
          <a:noFill/>
        </p:spPr>
        <p:txBody>
          <a:bodyPr wrap="square" rtlCol="0">
            <a:spAutoFit/>
          </a:bodyPr>
          <a:lstStyle/>
          <a:p>
            <a:pPr algn="l"/>
            <a:r>
              <a:rPr lang="es-CO" sz="4800" b="1" i="0" dirty="0">
                <a:solidFill>
                  <a:srgbClr val="4E443C"/>
                </a:solidFill>
                <a:effectLst/>
                <a:latin typeface="Roboto Slab"/>
              </a:rPr>
              <a:t>Bifurcación (fork) de proyectos</a:t>
            </a:r>
          </a:p>
        </p:txBody>
      </p:sp>
      <p:pic>
        <p:nvPicPr>
          <p:cNvPr id="4" name="Imagen 3">
            <a:extLst>
              <a:ext uri="{FF2B5EF4-FFF2-40B4-BE49-F238E27FC236}">
                <a16:creationId xmlns:a16="http://schemas.microsoft.com/office/drawing/2014/main" id="{B950198C-DC81-415C-BF85-17B484F4614E}"/>
              </a:ext>
            </a:extLst>
          </p:cNvPr>
          <p:cNvPicPr>
            <a:picLocks noChangeAspect="1"/>
          </p:cNvPicPr>
          <p:nvPr/>
        </p:nvPicPr>
        <p:blipFill>
          <a:blip r:embed="rId3"/>
          <a:stretch>
            <a:fillRect/>
          </a:stretch>
        </p:blipFill>
        <p:spPr>
          <a:xfrm>
            <a:off x="385892" y="3601995"/>
            <a:ext cx="5995276" cy="1390136"/>
          </a:xfrm>
          <a:prstGeom prst="rect">
            <a:avLst/>
          </a:prstGeom>
        </p:spPr>
      </p:pic>
      <p:sp>
        <p:nvSpPr>
          <p:cNvPr id="6" name="Rectángulo 5">
            <a:extLst>
              <a:ext uri="{FF2B5EF4-FFF2-40B4-BE49-F238E27FC236}">
                <a16:creationId xmlns:a16="http://schemas.microsoft.com/office/drawing/2014/main" id="{DD075C97-04C8-45B0-9403-38124FBC682B}"/>
              </a:ext>
            </a:extLst>
          </p:cNvPr>
          <p:cNvSpPr/>
          <p:nvPr/>
        </p:nvSpPr>
        <p:spPr>
          <a:xfrm>
            <a:off x="385892" y="4539991"/>
            <a:ext cx="3771973" cy="27202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 name="Imagen 9">
            <a:extLst>
              <a:ext uri="{FF2B5EF4-FFF2-40B4-BE49-F238E27FC236}">
                <a16:creationId xmlns:a16="http://schemas.microsoft.com/office/drawing/2014/main" id="{66E88597-74C1-45E8-8B1B-FA9AA3A23440}"/>
              </a:ext>
            </a:extLst>
          </p:cNvPr>
          <p:cNvPicPr>
            <a:picLocks noChangeAspect="1"/>
          </p:cNvPicPr>
          <p:nvPr/>
        </p:nvPicPr>
        <p:blipFill>
          <a:blip r:embed="rId4"/>
          <a:stretch>
            <a:fillRect/>
          </a:stretch>
        </p:blipFill>
        <p:spPr>
          <a:xfrm>
            <a:off x="6767060" y="5133702"/>
            <a:ext cx="4662560" cy="1573705"/>
          </a:xfrm>
          <a:prstGeom prst="rect">
            <a:avLst/>
          </a:prstGeom>
        </p:spPr>
      </p:pic>
      <p:sp>
        <p:nvSpPr>
          <p:cNvPr id="11" name="Rectángulo 10">
            <a:extLst>
              <a:ext uri="{FF2B5EF4-FFF2-40B4-BE49-F238E27FC236}">
                <a16:creationId xmlns:a16="http://schemas.microsoft.com/office/drawing/2014/main" id="{C97E11DA-60E0-45C8-821D-4FAFAA35CFDB}"/>
              </a:ext>
            </a:extLst>
          </p:cNvPr>
          <p:cNvSpPr/>
          <p:nvPr/>
        </p:nvSpPr>
        <p:spPr>
          <a:xfrm>
            <a:off x="10225990" y="5226908"/>
            <a:ext cx="838277" cy="296563"/>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CuadroTexto 11">
            <a:extLst>
              <a:ext uri="{FF2B5EF4-FFF2-40B4-BE49-F238E27FC236}">
                <a16:creationId xmlns:a16="http://schemas.microsoft.com/office/drawing/2014/main" id="{D8934F9F-6516-4742-971C-1513B1498AB4}"/>
              </a:ext>
            </a:extLst>
          </p:cNvPr>
          <p:cNvSpPr txBox="1"/>
          <p:nvPr/>
        </p:nvSpPr>
        <p:spPr>
          <a:xfrm>
            <a:off x="6562070" y="3785234"/>
            <a:ext cx="5072540" cy="1200329"/>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En la parte superior derecha aparece el botón Fork, de esta se realizara la bifurcación.</a:t>
            </a:r>
            <a:endParaRPr lang="es-CO" sz="2400" dirty="0">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2B29FE3E-CC14-41F0-88F2-2569B2B8385C}"/>
              </a:ext>
            </a:extLst>
          </p:cNvPr>
          <p:cNvPicPr>
            <a:picLocks noChangeAspect="1"/>
          </p:cNvPicPr>
          <p:nvPr/>
        </p:nvPicPr>
        <p:blipFill>
          <a:blip r:embed="rId5"/>
          <a:stretch>
            <a:fillRect/>
          </a:stretch>
        </p:blipFill>
        <p:spPr>
          <a:xfrm>
            <a:off x="11104764" y="179496"/>
            <a:ext cx="869596" cy="869596"/>
          </a:xfrm>
          <a:prstGeom prst="rect">
            <a:avLst/>
          </a:prstGeom>
        </p:spPr>
      </p:pic>
    </p:spTree>
    <p:extLst>
      <p:ext uri="{BB962C8B-B14F-4D97-AF65-F5344CB8AC3E}">
        <p14:creationId xmlns:p14="http://schemas.microsoft.com/office/powerpoint/2010/main" val="292298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0"/>
            <a:ext cx="12192000" cy="6857999"/>
          </a:xfrm>
          <a:prstGeom prst="rect">
            <a:avLst/>
          </a:prstGeom>
        </p:spPr>
      </p:pic>
      <p:pic>
        <p:nvPicPr>
          <p:cNvPr id="13" name="Imagen 12">
            <a:extLst>
              <a:ext uri="{FF2B5EF4-FFF2-40B4-BE49-F238E27FC236}">
                <a16:creationId xmlns:a16="http://schemas.microsoft.com/office/drawing/2014/main" id="{ECB599B8-15A2-48F6-9F34-B470A5143316}"/>
              </a:ext>
            </a:extLst>
          </p:cNvPr>
          <p:cNvPicPr>
            <a:picLocks noChangeAspect="1"/>
          </p:cNvPicPr>
          <p:nvPr/>
        </p:nvPicPr>
        <p:blipFill>
          <a:blip r:embed="rId3"/>
          <a:stretch>
            <a:fillRect/>
          </a:stretch>
        </p:blipFill>
        <p:spPr>
          <a:xfrm>
            <a:off x="1094603" y="4491680"/>
            <a:ext cx="3429000" cy="1657350"/>
          </a:xfrm>
          <a:prstGeom prst="rect">
            <a:avLst/>
          </a:prstGeom>
        </p:spPr>
      </p:pic>
      <p:pic>
        <p:nvPicPr>
          <p:cNvPr id="7" name="Imagen 6">
            <a:extLst>
              <a:ext uri="{FF2B5EF4-FFF2-40B4-BE49-F238E27FC236}">
                <a16:creationId xmlns:a16="http://schemas.microsoft.com/office/drawing/2014/main" id="{4BA5010D-F256-4004-87A1-A8EE7FA5BB28}"/>
              </a:ext>
            </a:extLst>
          </p:cNvPr>
          <p:cNvPicPr>
            <a:picLocks noChangeAspect="1"/>
          </p:cNvPicPr>
          <p:nvPr/>
        </p:nvPicPr>
        <p:blipFill rotWithShape="1">
          <a:blip r:embed="rId4"/>
          <a:srcRect b="48069"/>
          <a:stretch/>
        </p:blipFill>
        <p:spPr>
          <a:xfrm>
            <a:off x="466724" y="2575378"/>
            <a:ext cx="5629275" cy="830997"/>
          </a:xfrm>
          <a:prstGeom prst="rect">
            <a:avLst/>
          </a:prstGeom>
        </p:spPr>
      </p:pic>
      <p:sp>
        <p:nvSpPr>
          <p:cNvPr id="9" name="CuadroTexto 8">
            <a:extLst>
              <a:ext uri="{FF2B5EF4-FFF2-40B4-BE49-F238E27FC236}">
                <a16:creationId xmlns:a16="http://schemas.microsoft.com/office/drawing/2014/main" id="{5A3F1939-3081-4F12-884F-E604E8AC712F}"/>
              </a:ext>
            </a:extLst>
          </p:cNvPr>
          <p:cNvSpPr txBox="1"/>
          <p:nvPr/>
        </p:nvSpPr>
        <p:spPr>
          <a:xfrm>
            <a:off x="1376569" y="256109"/>
            <a:ext cx="9438861" cy="830997"/>
          </a:xfrm>
          <a:prstGeom prst="rect">
            <a:avLst/>
          </a:prstGeom>
          <a:noFill/>
        </p:spPr>
        <p:txBody>
          <a:bodyPr wrap="square" rtlCol="0">
            <a:spAutoFit/>
          </a:bodyPr>
          <a:lstStyle/>
          <a:p>
            <a:pPr algn="l"/>
            <a:r>
              <a:rPr lang="es-CO" sz="4800" b="1" i="0" dirty="0">
                <a:solidFill>
                  <a:srgbClr val="4E443C"/>
                </a:solidFill>
                <a:effectLst/>
                <a:latin typeface="Roboto Slab"/>
              </a:rPr>
              <a:t>Bifurcación (fork) de proyectos</a:t>
            </a:r>
          </a:p>
        </p:txBody>
      </p:sp>
      <p:sp>
        <p:nvSpPr>
          <p:cNvPr id="6" name="Rectángulo 5">
            <a:extLst>
              <a:ext uri="{FF2B5EF4-FFF2-40B4-BE49-F238E27FC236}">
                <a16:creationId xmlns:a16="http://schemas.microsoft.com/office/drawing/2014/main" id="{DD075C97-04C8-45B0-9403-38124FBC682B}"/>
              </a:ext>
            </a:extLst>
          </p:cNvPr>
          <p:cNvSpPr/>
          <p:nvPr/>
        </p:nvSpPr>
        <p:spPr>
          <a:xfrm>
            <a:off x="4330747" y="2621788"/>
            <a:ext cx="1765252" cy="793979"/>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10">
            <a:extLst>
              <a:ext uri="{FF2B5EF4-FFF2-40B4-BE49-F238E27FC236}">
                <a16:creationId xmlns:a16="http://schemas.microsoft.com/office/drawing/2014/main" id="{C97E11DA-60E0-45C8-821D-4FAFAA35CFDB}"/>
              </a:ext>
            </a:extLst>
          </p:cNvPr>
          <p:cNvSpPr/>
          <p:nvPr/>
        </p:nvSpPr>
        <p:spPr>
          <a:xfrm>
            <a:off x="1970826" y="5018385"/>
            <a:ext cx="1992052" cy="296563"/>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9" name="Imagen 18">
            <a:extLst>
              <a:ext uri="{FF2B5EF4-FFF2-40B4-BE49-F238E27FC236}">
                <a16:creationId xmlns:a16="http://schemas.microsoft.com/office/drawing/2014/main" id="{1E05DD68-74AF-4FF3-9C12-E11C06DD7F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8893" y="4652244"/>
            <a:ext cx="5785605" cy="1009014"/>
          </a:xfrm>
          <a:prstGeom prst="rect">
            <a:avLst/>
          </a:prstGeom>
        </p:spPr>
      </p:pic>
      <p:pic>
        <p:nvPicPr>
          <p:cNvPr id="21" name="Imagen 20">
            <a:extLst>
              <a:ext uri="{FF2B5EF4-FFF2-40B4-BE49-F238E27FC236}">
                <a16:creationId xmlns:a16="http://schemas.microsoft.com/office/drawing/2014/main" id="{ACC9FDCB-5B77-4ADE-8296-E279791FD3F5}"/>
              </a:ext>
            </a:extLst>
          </p:cNvPr>
          <p:cNvPicPr>
            <a:picLocks noChangeAspect="1"/>
          </p:cNvPicPr>
          <p:nvPr/>
        </p:nvPicPr>
        <p:blipFill>
          <a:blip r:embed="rId6"/>
          <a:stretch>
            <a:fillRect/>
          </a:stretch>
        </p:blipFill>
        <p:spPr>
          <a:xfrm>
            <a:off x="6198893" y="4927833"/>
            <a:ext cx="3581400" cy="733425"/>
          </a:xfrm>
          <a:prstGeom prst="rect">
            <a:avLst/>
          </a:prstGeom>
        </p:spPr>
      </p:pic>
      <p:sp>
        <p:nvSpPr>
          <p:cNvPr id="22" name="CuadroTexto 21">
            <a:extLst>
              <a:ext uri="{FF2B5EF4-FFF2-40B4-BE49-F238E27FC236}">
                <a16:creationId xmlns:a16="http://schemas.microsoft.com/office/drawing/2014/main" id="{4C46FBDC-F1A3-4C6E-9394-6437E73DF05A}"/>
              </a:ext>
            </a:extLst>
          </p:cNvPr>
          <p:cNvSpPr txBox="1"/>
          <p:nvPr/>
        </p:nvSpPr>
        <p:spPr>
          <a:xfrm>
            <a:off x="1624315" y="2090508"/>
            <a:ext cx="3108323" cy="461665"/>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Se crea una carpeta.</a:t>
            </a:r>
            <a:endParaRPr lang="es-CO" sz="2400" dirty="0">
              <a:latin typeface="Arial" panose="020B0604020202020204" pitchFamily="34" charset="0"/>
              <a:cs typeface="Arial" panose="020B0604020202020204" pitchFamily="34" charset="0"/>
            </a:endParaRPr>
          </a:p>
        </p:txBody>
      </p:sp>
      <p:sp>
        <p:nvSpPr>
          <p:cNvPr id="23" name="CuadroTexto 22">
            <a:extLst>
              <a:ext uri="{FF2B5EF4-FFF2-40B4-BE49-F238E27FC236}">
                <a16:creationId xmlns:a16="http://schemas.microsoft.com/office/drawing/2014/main" id="{A8E44144-72C3-41DB-A513-6555E62A747B}"/>
              </a:ext>
            </a:extLst>
          </p:cNvPr>
          <p:cNvSpPr txBox="1"/>
          <p:nvPr/>
        </p:nvSpPr>
        <p:spPr>
          <a:xfrm>
            <a:off x="1437098" y="3642992"/>
            <a:ext cx="3059507" cy="830997"/>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Se abre una terminal desde la carpeta.</a:t>
            </a:r>
            <a:endParaRPr lang="es-CO" sz="2400" dirty="0">
              <a:latin typeface="Arial" panose="020B0604020202020204" pitchFamily="34" charset="0"/>
              <a:cs typeface="Arial" panose="020B0604020202020204" pitchFamily="34" charset="0"/>
            </a:endParaRPr>
          </a:p>
        </p:txBody>
      </p:sp>
      <p:sp>
        <p:nvSpPr>
          <p:cNvPr id="24" name="CuadroTexto 23">
            <a:extLst>
              <a:ext uri="{FF2B5EF4-FFF2-40B4-BE49-F238E27FC236}">
                <a16:creationId xmlns:a16="http://schemas.microsoft.com/office/drawing/2014/main" id="{E674D598-A3AF-4349-A66C-4FEE66E8754A}"/>
              </a:ext>
            </a:extLst>
          </p:cNvPr>
          <p:cNvSpPr txBox="1"/>
          <p:nvPr/>
        </p:nvSpPr>
        <p:spPr>
          <a:xfrm>
            <a:off x="6436238" y="3636581"/>
            <a:ext cx="5310913" cy="1015663"/>
          </a:xfrm>
          <a:prstGeom prst="rect">
            <a:avLst/>
          </a:prstGeom>
          <a:noFill/>
        </p:spPr>
        <p:txBody>
          <a:bodyPr wrap="square" rtlCol="0">
            <a:spAutoFit/>
          </a:bodyPr>
          <a:lstStyle/>
          <a:p>
            <a:pPr algn="just"/>
            <a:r>
              <a:rPr lang="es-MX" sz="2000" dirty="0">
                <a:latin typeface="Arial" panose="020B0604020202020204" pitchFamily="34" charset="0"/>
                <a:cs typeface="Arial" panose="020B0604020202020204" pitchFamily="34" charset="0"/>
              </a:rPr>
              <a:t>Se clona con la URL que nos presenta GitHub, y se descargan todos los archivos para de esta manera tener todo el control.</a:t>
            </a:r>
            <a:endParaRPr lang="es-CO" sz="2000" dirty="0">
              <a:latin typeface="Arial" panose="020B0604020202020204" pitchFamily="34" charset="0"/>
              <a:cs typeface="Arial" panose="020B0604020202020204" pitchFamily="34" charset="0"/>
            </a:endParaRPr>
          </a:p>
        </p:txBody>
      </p:sp>
      <p:pic>
        <p:nvPicPr>
          <p:cNvPr id="25" name="Imagen 24">
            <a:extLst>
              <a:ext uri="{FF2B5EF4-FFF2-40B4-BE49-F238E27FC236}">
                <a16:creationId xmlns:a16="http://schemas.microsoft.com/office/drawing/2014/main" id="{9E74CC90-3A39-498A-A6D9-527C596B0FCC}"/>
              </a:ext>
            </a:extLst>
          </p:cNvPr>
          <p:cNvPicPr>
            <a:picLocks noChangeAspect="1"/>
          </p:cNvPicPr>
          <p:nvPr/>
        </p:nvPicPr>
        <p:blipFill>
          <a:blip r:embed="rId7"/>
          <a:stretch>
            <a:fillRect/>
          </a:stretch>
        </p:blipFill>
        <p:spPr>
          <a:xfrm>
            <a:off x="11104764" y="179496"/>
            <a:ext cx="869596" cy="869596"/>
          </a:xfrm>
          <a:prstGeom prst="rect">
            <a:avLst/>
          </a:prstGeom>
        </p:spPr>
      </p:pic>
    </p:spTree>
    <p:extLst>
      <p:ext uri="{BB962C8B-B14F-4D97-AF65-F5344CB8AC3E}">
        <p14:creationId xmlns:p14="http://schemas.microsoft.com/office/powerpoint/2010/main" val="154115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0"/>
            <a:ext cx="12192000" cy="6857999"/>
          </a:xfrm>
          <a:prstGeom prst="rect">
            <a:avLst/>
          </a:prstGeom>
        </p:spPr>
      </p:pic>
      <p:sp>
        <p:nvSpPr>
          <p:cNvPr id="9" name="CuadroTexto 8">
            <a:extLst>
              <a:ext uri="{FF2B5EF4-FFF2-40B4-BE49-F238E27FC236}">
                <a16:creationId xmlns:a16="http://schemas.microsoft.com/office/drawing/2014/main" id="{5A3F1939-3081-4F12-884F-E604E8AC712F}"/>
              </a:ext>
            </a:extLst>
          </p:cNvPr>
          <p:cNvSpPr txBox="1"/>
          <p:nvPr/>
        </p:nvSpPr>
        <p:spPr>
          <a:xfrm>
            <a:off x="4133760" y="179496"/>
            <a:ext cx="3924479" cy="830997"/>
          </a:xfrm>
          <a:prstGeom prst="rect">
            <a:avLst/>
          </a:prstGeom>
          <a:noFill/>
        </p:spPr>
        <p:txBody>
          <a:bodyPr wrap="square" rtlCol="0">
            <a:spAutoFit/>
          </a:bodyPr>
          <a:lstStyle/>
          <a:p>
            <a:pPr algn="l"/>
            <a:r>
              <a:rPr lang="es-MX" sz="4800" b="1" dirty="0">
                <a:solidFill>
                  <a:srgbClr val="4E443C"/>
                </a:solidFill>
                <a:latin typeface="Roboto Slab"/>
              </a:rPr>
              <a:t>P</a:t>
            </a:r>
            <a:r>
              <a:rPr lang="es-CO" sz="4800" b="1" dirty="0">
                <a:solidFill>
                  <a:srgbClr val="4E443C"/>
                </a:solidFill>
                <a:latin typeface="Roboto Slab"/>
              </a:rPr>
              <a:t>ull Request</a:t>
            </a:r>
            <a:endParaRPr lang="es-CO" sz="4800" b="1" i="0" dirty="0">
              <a:solidFill>
                <a:srgbClr val="4E443C"/>
              </a:solidFill>
              <a:effectLst/>
              <a:latin typeface="Roboto Slab"/>
            </a:endParaRPr>
          </a:p>
        </p:txBody>
      </p:sp>
      <p:sp>
        <p:nvSpPr>
          <p:cNvPr id="14" name="CuadroTexto 13">
            <a:extLst>
              <a:ext uri="{FF2B5EF4-FFF2-40B4-BE49-F238E27FC236}">
                <a16:creationId xmlns:a16="http://schemas.microsoft.com/office/drawing/2014/main" id="{7C10104E-3F14-4246-A808-056A83F8AB23}"/>
              </a:ext>
            </a:extLst>
          </p:cNvPr>
          <p:cNvSpPr txBox="1"/>
          <p:nvPr/>
        </p:nvSpPr>
        <p:spPr>
          <a:xfrm>
            <a:off x="296562" y="1086029"/>
            <a:ext cx="5310913" cy="1200329"/>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Esta funcionalidad nos permite que varios usuarios puedan participar de un proyecto o un archivo.</a:t>
            </a:r>
            <a:endParaRPr lang="es-CO" sz="2400"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FE06C815-4AC2-4AAF-A0CC-D93499EDA565}"/>
              </a:ext>
            </a:extLst>
          </p:cNvPr>
          <p:cNvPicPr>
            <a:picLocks noChangeAspect="1"/>
          </p:cNvPicPr>
          <p:nvPr/>
        </p:nvPicPr>
        <p:blipFill>
          <a:blip r:embed="rId3"/>
          <a:stretch>
            <a:fillRect/>
          </a:stretch>
        </p:blipFill>
        <p:spPr>
          <a:xfrm>
            <a:off x="296562" y="2557599"/>
            <a:ext cx="5310913" cy="3691085"/>
          </a:xfrm>
          <a:prstGeom prst="rect">
            <a:avLst/>
          </a:prstGeom>
        </p:spPr>
      </p:pic>
      <p:pic>
        <p:nvPicPr>
          <p:cNvPr id="4" name="Imagen 3">
            <a:extLst>
              <a:ext uri="{FF2B5EF4-FFF2-40B4-BE49-F238E27FC236}">
                <a16:creationId xmlns:a16="http://schemas.microsoft.com/office/drawing/2014/main" id="{CCDAC099-7997-42D7-BEBE-48014493EC99}"/>
              </a:ext>
            </a:extLst>
          </p:cNvPr>
          <p:cNvPicPr>
            <a:picLocks noChangeAspect="1"/>
          </p:cNvPicPr>
          <p:nvPr/>
        </p:nvPicPr>
        <p:blipFill>
          <a:blip r:embed="rId4"/>
          <a:stretch>
            <a:fillRect/>
          </a:stretch>
        </p:blipFill>
        <p:spPr>
          <a:xfrm>
            <a:off x="6326400" y="1405802"/>
            <a:ext cx="5569037" cy="5109592"/>
          </a:xfrm>
          <a:prstGeom prst="rect">
            <a:avLst/>
          </a:prstGeom>
        </p:spPr>
      </p:pic>
      <p:pic>
        <p:nvPicPr>
          <p:cNvPr id="16" name="Imagen 15">
            <a:extLst>
              <a:ext uri="{FF2B5EF4-FFF2-40B4-BE49-F238E27FC236}">
                <a16:creationId xmlns:a16="http://schemas.microsoft.com/office/drawing/2014/main" id="{F0641F31-C9D4-4265-BF4C-BCF2FF7EAAD7}"/>
              </a:ext>
            </a:extLst>
          </p:cNvPr>
          <p:cNvPicPr>
            <a:picLocks noChangeAspect="1"/>
          </p:cNvPicPr>
          <p:nvPr/>
        </p:nvPicPr>
        <p:blipFill>
          <a:blip r:embed="rId5"/>
          <a:stretch>
            <a:fillRect/>
          </a:stretch>
        </p:blipFill>
        <p:spPr>
          <a:xfrm>
            <a:off x="11104764" y="179496"/>
            <a:ext cx="869596" cy="869596"/>
          </a:xfrm>
          <a:prstGeom prst="rect">
            <a:avLst/>
          </a:prstGeom>
        </p:spPr>
      </p:pic>
    </p:spTree>
    <p:extLst>
      <p:ext uri="{BB962C8B-B14F-4D97-AF65-F5344CB8AC3E}">
        <p14:creationId xmlns:p14="http://schemas.microsoft.com/office/powerpoint/2010/main" val="44084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9A25121-49FF-4F45-B511-7771DC4C50BA}"/>
              </a:ext>
            </a:extLst>
          </p:cNvPr>
          <p:cNvPicPr>
            <a:picLocks noChangeAspect="1"/>
          </p:cNvPicPr>
          <p:nvPr/>
        </p:nvPicPr>
        <p:blipFill>
          <a:blip r:embed="rId2"/>
          <a:stretch>
            <a:fillRect/>
          </a:stretch>
        </p:blipFill>
        <p:spPr>
          <a:xfrm>
            <a:off x="0" y="0"/>
            <a:ext cx="12192000" cy="6857999"/>
          </a:xfrm>
          <a:prstGeom prst="rect">
            <a:avLst/>
          </a:prstGeom>
        </p:spPr>
      </p:pic>
      <p:sp>
        <p:nvSpPr>
          <p:cNvPr id="14" name="CuadroTexto 13">
            <a:extLst>
              <a:ext uri="{FF2B5EF4-FFF2-40B4-BE49-F238E27FC236}">
                <a16:creationId xmlns:a16="http://schemas.microsoft.com/office/drawing/2014/main" id="{7C10104E-3F14-4246-A808-056A83F8AB23}"/>
              </a:ext>
            </a:extLst>
          </p:cNvPr>
          <p:cNvSpPr txBox="1"/>
          <p:nvPr/>
        </p:nvSpPr>
        <p:spPr>
          <a:xfrm>
            <a:off x="296562" y="1086029"/>
            <a:ext cx="5310913" cy="1200329"/>
          </a:xfrm>
          <a:prstGeom prst="rect">
            <a:avLst/>
          </a:prstGeom>
          <a:noFill/>
        </p:spPr>
        <p:txBody>
          <a:bodyPr wrap="square" rtlCol="0">
            <a:spAutoFit/>
          </a:bodyPr>
          <a:lstStyle/>
          <a:p>
            <a:pPr algn="just"/>
            <a:r>
              <a:rPr lang="es-MX" sz="2400" dirty="0">
                <a:latin typeface="Arial" panose="020B0604020202020204" pitchFamily="34" charset="0"/>
                <a:cs typeface="Arial" panose="020B0604020202020204" pitchFamily="34" charset="0"/>
              </a:rPr>
              <a:t>Esta funcionalidad nos permite que varios usuarios puedan participar de un proyecto o un archivo.</a:t>
            </a:r>
            <a:endParaRPr lang="es-CO" sz="2400"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FE06C815-4AC2-4AAF-A0CC-D93499EDA565}"/>
              </a:ext>
            </a:extLst>
          </p:cNvPr>
          <p:cNvPicPr>
            <a:picLocks noChangeAspect="1"/>
          </p:cNvPicPr>
          <p:nvPr/>
        </p:nvPicPr>
        <p:blipFill>
          <a:blip r:embed="rId3"/>
          <a:stretch>
            <a:fillRect/>
          </a:stretch>
        </p:blipFill>
        <p:spPr>
          <a:xfrm>
            <a:off x="296562" y="2557599"/>
            <a:ext cx="5310913" cy="3691085"/>
          </a:xfrm>
          <a:prstGeom prst="rect">
            <a:avLst/>
          </a:prstGeom>
        </p:spPr>
      </p:pic>
      <p:pic>
        <p:nvPicPr>
          <p:cNvPr id="4" name="Imagen 3">
            <a:extLst>
              <a:ext uri="{FF2B5EF4-FFF2-40B4-BE49-F238E27FC236}">
                <a16:creationId xmlns:a16="http://schemas.microsoft.com/office/drawing/2014/main" id="{CCDAC099-7997-42D7-BEBE-48014493EC99}"/>
              </a:ext>
            </a:extLst>
          </p:cNvPr>
          <p:cNvPicPr>
            <a:picLocks noChangeAspect="1"/>
          </p:cNvPicPr>
          <p:nvPr/>
        </p:nvPicPr>
        <p:blipFill>
          <a:blip r:embed="rId4"/>
          <a:stretch>
            <a:fillRect/>
          </a:stretch>
        </p:blipFill>
        <p:spPr>
          <a:xfrm>
            <a:off x="6326400" y="1405802"/>
            <a:ext cx="5569037" cy="5109592"/>
          </a:xfrm>
          <a:prstGeom prst="rect">
            <a:avLst/>
          </a:prstGeom>
        </p:spPr>
      </p:pic>
      <p:pic>
        <p:nvPicPr>
          <p:cNvPr id="16" name="Imagen 15">
            <a:extLst>
              <a:ext uri="{FF2B5EF4-FFF2-40B4-BE49-F238E27FC236}">
                <a16:creationId xmlns:a16="http://schemas.microsoft.com/office/drawing/2014/main" id="{F0641F31-C9D4-4265-BF4C-BCF2FF7EAAD7}"/>
              </a:ext>
            </a:extLst>
          </p:cNvPr>
          <p:cNvPicPr>
            <a:picLocks noChangeAspect="1"/>
          </p:cNvPicPr>
          <p:nvPr/>
        </p:nvPicPr>
        <p:blipFill>
          <a:blip r:embed="rId5"/>
          <a:stretch>
            <a:fillRect/>
          </a:stretch>
        </p:blipFill>
        <p:spPr>
          <a:xfrm>
            <a:off x="11104764" y="179496"/>
            <a:ext cx="869596" cy="869596"/>
          </a:xfrm>
          <a:prstGeom prst="rect">
            <a:avLst/>
          </a:prstGeom>
        </p:spPr>
      </p:pic>
      <p:sp>
        <p:nvSpPr>
          <p:cNvPr id="8" name="CuadroTexto 7">
            <a:extLst>
              <a:ext uri="{FF2B5EF4-FFF2-40B4-BE49-F238E27FC236}">
                <a16:creationId xmlns:a16="http://schemas.microsoft.com/office/drawing/2014/main" id="{01CBF40F-984F-4BA4-80FC-AA1339B13BB8}"/>
              </a:ext>
            </a:extLst>
          </p:cNvPr>
          <p:cNvSpPr txBox="1"/>
          <p:nvPr/>
        </p:nvSpPr>
        <p:spPr>
          <a:xfrm>
            <a:off x="1826409" y="119411"/>
            <a:ext cx="8539182" cy="830997"/>
          </a:xfrm>
          <a:prstGeom prst="rect">
            <a:avLst/>
          </a:prstGeom>
          <a:noFill/>
        </p:spPr>
        <p:txBody>
          <a:bodyPr wrap="square" rtlCol="0">
            <a:spAutoFit/>
          </a:bodyPr>
          <a:lstStyle/>
          <a:p>
            <a:pPr algn="l"/>
            <a:r>
              <a:rPr lang="es-MX" sz="4800" b="1" dirty="0">
                <a:solidFill>
                  <a:srgbClr val="4E443C"/>
                </a:solidFill>
                <a:latin typeface="Roboto Slab"/>
              </a:rPr>
              <a:t>Pull Request y su evolución</a:t>
            </a:r>
          </a:p>
        </p:txBody>
      </p:sp>
    </p:spTree>
    <p:extLst>
      <p:ext uri="{BB962C8B-B14F-4D97-AF65-F5344CB8AC3E}">
        <p14:creationId xmlns:p14="http://schemas.microsoft.com/office/powerpoint/2010/main" val="406214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6C0332C5-5C3E-41C5-9F8D-84E4A09710D2}"/>
              </a:ext>
            </a:extLst>
          </p:cNvPr>
          <p:cNvPicPr>
            <a:picLocks noChangeAspect="1"/>
          </p:cNvPicPr>
          <p:nvPr/>
        </p:nvPicPr>
        <p:blipFill>
          <a:blip r:embed="rId2"/>
          <a:stretch>
            <a:fillRect/>
          </a:stretch>
        </p:blipFill>
        <p:spPr>
          <a:xfrm>
            <a:off x="0" y="0"/>
            <a:ext cx="12192000" cy="6857999"/>
          </a:xfrm>
          <a:prstGeom prst="rect">
            <a:avLst/>
          </a:prstGeom>
        </p:spPr>
      </p:pic>
      <p:sp>
        <p:nvSpPr>
          <p:cNvPr id="6" name="Marcador de contenido 2">
            <a:extLst>
              <a:ext uri="{FF2B5EF4-FFF2-40B4-BE49-F238E27FC236}">
                <a16:creationId xmlns:a16="http://schemas.microsoft.com/office/drawing/2014/main" id="{6BA304F7-042D-4035-A746-824ACCB51BE1}"/>
              </a:ext>
            </a:extLst>
          </p:cNvPr>
          <p:cNvSpPr txBox="1">
            <a:spLocks/>
          </p:cNvSpPr>
          <p:nvPr/>
        </p:nvSpPr>
        <p:spPr>
          <a:xfrm>
            <a:off x="1828800" y="3527852"/>
            <a:ext cx="8534400" cy="17617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400" dirty="0">
                <a:latin typeface="Arial" panose="020B0604020202020204" pitchFamily="34" charset="0"/>
                <a:cs typeface="Arial" panose="020B0604020202020204" pitchFamily="34" charset="0"/>
              </a:rPr>
              <a:t>Cuando el responsable hace el comentario, la persona que solicitó la integración recibirá una notificación a su correo como este con los comentarios frente a la modificación que tiene en mente.</a:t>
            </a:r>
            <a:endParaRPr lang="en-US" sz="2400" dirty="0">
              <a:latin typeface="Arial" panose="020B0604020202020204" pitchFamily="34" charset="0"/>
              <a:cs typeface="Arial" panose="020B0604020202020204" pitchFamily="34" charset="0"/>
            </a:endParaRPr>
          </a:p>
        </p:txBody>
      </p:sp>
      <p:pic>
        <p:nvPicPr>
          <p:cNvPr id="7" name="Picture 2" descr="Correo de notificación">
            <a:extLst>
              <a:ext uri="{FF2B5EF4-FFF2-40B4-BE49-F238E27FC236}">
                <a16:creationId xmlns:a16="http://schemas.microsoft.com/office/drawing/2014/main" id="{B0974F96-D477-4617-8FA0-7CEADC070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881" y="482813"/>
            <a:ext cx="7620000" cy="256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4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6C0332C5-5C3E-41C5-9F8D-84E4A09710D2}"/>
              </a:ext>
            </a:extLst>
          </p:cNvPr>
          <p:cNvPicPr>
            <a:picLocks noChangeAspect="1"/>
          </p:cNvPicPr>
          <p:nvPr/>
        </p:nvPicPr>
        <p:blipFill>
          <a:blip r:embed="rId2"/>
          <a:stretch>
            <a:fillRect/>
          </a:stretch>
        </p:blipFill>
        <p:spPr>
          <a:xfrm>
            <a:off x="0" y="0"/>
            <a:ext cx="12192000" cy="6857999"/>
          </a:xfrm>
          <a:prstGeom prst="rect">
            <a:avLst/>
          </a:prstGeom>
        </p:spPr>
      </p:pic>
      <p:sp>
        <p:nvSpPr>
          <p:cNvPr id="15" name="Marcador de contenido 2">
            <a:extLst>
              <a:ext uri="{FF2B5EF4-FFF2-40B4-BE49-F238E27FC236}">
                <a16:creationId xmlns:a16="http://schemas.microsoft.com/office/drawing/2014/main" id="{7E5AA55C-D500-4E86-A3CC-8A43B015AB2C}"/>
              </a:ext>
            </a:extLst>
          </p:cNvPr>
          <p:cNvSpPr txBox="1">
            <a:spLocks/>
          </p:cNvSpPr>
          <p:nvPr/>
        </p:nvSpPr>
        <p:spPr>
          <a:xfrm>
            <a:off x="235773" y="1669847"/>
            <a:ext cx="5817893" cy="26055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2400" dirty="0">
                <a:latin typeface="Arial" panose="020B0604020202020204" pitchFamily="34" charset="0"/>
                <a:cs typeface="Arial" panose="020B0604020202020204" pitchFamily="34" charset="0"/>
              </a:rPr>
              <a:t>Cualquier persona puede añadir sus propios comentarios en el apartado de Pull Request, </a:t>
            </a:r>
            <a:r>
              <a:rPr lang="es-ES" sz="2400" dirty="0">
                <a:latin typeface="Arial" panose="020B0604020202020204" pitchFamily="34" charset="0"/>
                <a:cs typeface="Arial" panose="020B0604020202020204" pitchFamily="34" charset="0"/>
              </a:rPr>
              <a:t>vemos un ejemplo de propietario de proyecto comentando tanto una línea del código como dejando un comentario general en la sección de discusión.</a:t>
            </a:r>
            <a:endParaRPr lang="en-US" sz="2400" dirty="0">
              <a:latin typeface="Arial" panose="020B0604020202020204" pitchFamily="34" charset="0"/>
              <a:cs typeface="Arial" panose="020B0604020202020204" pitchFamily="34" charset="0"/>
            </a:endParaRPr>
          </a:p>
        </p:txBody>
      </p:sp>
      <p:pic>
        <p:nvPicPr>
          <p:cNvPr id="17" name="Picture 4" descr="Página de discusión del PR">
            <a:extLst>
              <a:ext uri="{FF2B5EF4-FFF2-40B4-BE49-F238E27FC236}">
                <a16:creationId xmlns:a16="http://schemas.microsoft.com/office/drawing/2014/main" id="{3451F9DF-9BFF-4A27-AB43-16A511732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439" y="912622"/>
            <a:ext cx="5666788" cy="4554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33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6C0332C5-5C3E-41C5-9F8D-84E4A09710D2}"/>
              </a:ext>
            </a:extLst>
          </p:cNvPr>
          <p:cNvPicPr>
            <a:picLocks noChangeAspect="1"/>
          </p:cNvPicPr>
          <p:nvPr/>
        </p:nvPicPr>
        <p:blipFill>
          <a:blip r:embed="rId2"/>
          <a:stretch>
            <a:fillRect/>
          </a:stretch>
        </p:blipFill>
        <p:spPr>
          <a:xfrm>
            <a:off x="-86497" y="0"/>
            <a:ext cx="12192000" cy="6857999"/>
          </a:xfrm>
          <a:prstGeom prst="rect">
            <a:avLst/>
          </a:prstGeom>
        </p:spPr>
      </p:pic>
      <p:sp>
        <p:nvSpPr>
          <p:cNvPr id="5" name="Marcador de contenido 2">
            <a:extLst>
              <a:ext uri="{FF2B5EF4-FFF2-40B4-BE49-F238E27FC236}">
                <a16:creationId xmlns:a16="http://schemas.microsoft.com/office/drawing/2014/main" id="{CB4ABA86-256D-4602-9D5E-AE4AAC78F8F7}"/>
              </a:ext>
            </a:extLst>
          </p:cNvPr>
          <p:cNvSpPr txBox="1">
            <a:spLocks/>
          </p:cNvSpPr>
          <p:nvPr/>
        </p:nvSpPr>
        <p:spPr>
          <a:xfrm>
            <a:off x="240836" y="2264571"/>
            <a:ext cx="6154462" cy="15289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400" dirty="0">
                <a:latin typeface="Arial" panose="020B0604020202020204" pitchFamily="34" charset="0"/>
                <a:cs typeface="Arial" panose="020B0604020202020204" pitchFamily="34" charset="0"/>
              </a:rPr>
              <a:t>El participante puede ver ahora qué tiene que hacer para que sea aceptado su cambio. El coordinador será notificado y podrá ver los cambios en la pagina.</a:t>
            </a:r>
            <a:endParaRPr lang="en-US" sz="2400" dirty="0">
              <a:latin typeface="Arial" panose="020B0604020202020204" pitchFamily="34" charset="0"/>
              <a:cs typeface="Arial" panose="020B0604020202020204" pitchFamily="34" charset="0"/>
            </a:endParaRPr>
          </a:p>
        </p:txBody>
      </p:sp>
      <p:pic>
        <p:nvPicPr>
          <p:cNvPr id="6" name="Picture 2" descr="PR final">
            <a:extLst>
              <a:ext uri="{FF2B5EF4-FFF2-40B4-BE49-F238E27FC236}">
                <a16:creationId xmlns:a16="http://schemas.microsoft.com/office/drawing/2014/main" id="{9C1B0135-FB38-47DF-BE57-4788166D3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2630" y="565265"/>
            <a:ext cx="5015848" cy="524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41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6C0332C5-5C3E-41C5-9F8D-84E4A09710D2}"/>
              </a:ext>
            </a:extLst>
          </p:cNvPr>
          <p:cNvPicPr>
            <a:picLocks noChangeAspect="1"/>
          </p:cNvPicPr>
          <p:nvPr/>
        </p:nvPicPr>
        <p:blipFill>
          <a:blip r:embed="rId2"/>
          <a:stretch>
            <a:fillRect/>
          </a:stretch>
        </p:blipFill>
        <p:spPr>
          <a:xfrm>
            <a:off x="-86497" y="1"/>
            <a:ext cx="12192000" cy="6857999"/>
          </a:xfrm>
          <a:prstGeom prst="rect">
            <a:avLst/>
          </a:prstGeom>
        </p:spPr>
      </p:pic>
      <p:sp>
        <p:nvSpPr>
          <p:cNvPr id="10" name="CuadroTexto 9">
            <a:extLst>
              <a:ext uri="{FF2B5EF4-FFF2-40B4-BE49-F238E27FC236}">
                <a16:creationId xmlns:a16="http://schemas.microsoft.com/office/drawing/2014/main" id="{3B16512A-A13A-4482-A65B-A5A8033E5002}"/>
              </a:ext>
            </a:extLst>
          </p:cNvPr>
          <p:cNvSpPr txBox="1"/>
          <p:nvPr/>
        </p:nvSpPr>
        <p:spPr>
          <a:xfrm>
            <a:off x="1826409" y="119411"/>
            <a:ext cx="8539182" cy="830997"/>
          </a:xfrm>
          <a:prstGeom prst="rect">
            <a:avLst/>
          </a:prstGeom>
          <a:noFill/>
        </p:spPr>
        <p:txBody>
          <a:bodyPr wrap="square" rtlCol="0">
            <a:spAutoFit/>
          </a:bodyPr>
          <a:lstStyle/>
          <a:p>
            <a:pPr algn="l"/>
            <a:r>
              <a:rPr lang="es-MX" sz="4800" b="1" dirty="0">
                <a:solidFill>
                  <a:srgbClr val="4E443C"/>
                </a:solidFill>
                <a:latin typeface="Roboto Slab"/>
              </a:rPr>
              <a:t>Pull Request como parche</a:t>
            </a:r>
          </a:p>
        </p:txBody>
      </p:sp>
      <p:sp>
        <p:nvSpPr>
          <p:cNvPr id="11" name="Marcador de contenido 2">
            <a:extLst>
              <a:ext uri="{FF2B5EF4-FFF2-40B4-BE49-F238E27FC236}">
                <a16:creationId xmlns:a16="http://schemas.microsoft.com/office/drawing/2014/main" id="{A8102EF6-B039-466F-B5C3-64BC842416C8}"/>
              </a:ext>
            </a:extLst>
          </p:cNvPr>
          <p:cNvSpPr txBox="1">
            <a:spLocks/>
          </p:cNvSpPr>
          <p:nvPr/>
        </p:nvSpPr>
        <p:spPr>
          <a:xfrm>
            <a:off x="86497" y="1429789"/>
            <a:ext cx="6539548" cy="19992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2400" dirty="0">
                <a:latin typeface="Arial" panose="020B0604020202020204" pitchFamily="34" charset="0"/>
                <a:cs typeface="Arial" panose="020B0604020202020204" pitchFamily="34" charset="0"/>
              </a:rPr>
              <a:t>Hay que entender que muchos proyectos no tienen la idea de que los </a:t>
            </a:r>
            <a:r>
              <a:rPr lang="es-ES" sz="2400" dirty="0" err="1">
                <a:latin typeface="Arial" panose="020B0604020202020204" pitchFamily="34" charset="0"/>
                <a:cs typeface="Arial" panose="020B0604020202020204" pitchFamily="34" charset="0"/>
              </a:rPr>
              <a:t>Pull</a:t>
            </a:r>
            <a:r>
              <a:rPr lang="es-ES" sz="2400" dirty="0">
                <a:latin typeface="Arial" panose="020B0604020202020204" pitchFamily="34" charset="0"/>
                <a:cs typeface="Arial" panose="020B0604020202020204" pitchFamily="34" charset="0"/>
              </a:rPr>
              <a:t> </a:t>
            </a:r>
            <a:r>
              <a:rPr lang="es-ES" sz="2400" dirty="0" err="1">
                <a:latin typeface="Arial" panose="020B0604020202020204" pitchFamily="34" charset="0"/>
                <a:cs typeface="Arial" panose="020B0604020202020204" pitchFamily="34" charset="0"/>
              </a:rPr>
              <a:t>Requests</a:t>
            </a:r>
            <a:r>
              <a:rPr lang="es-ES" sz="2400" dirty="0">
                <a:latin typeface="Arial" panose="020B0604020202020204" pitchFamily="34" charset="0"/>
                <a:cs typeface="Arial" panose="020B0604020202020204" pitchFamily="34" charset="0"/>
              </a:rPr>
              <a:t> sean colas de parches perfectos que se pueden aplicar limpiamente en orden, como sucede con los proyectos basados en listas de correo.</a:t>
            </a:r>
            <a:endParaRPr lang="en-US" sz="2400" dirty="0">
              <a:latin typeface="Arial" panose="020B0604020202020204" pitchFamily="34" charset="0"/>
              <a:cs typeface="Arial" panose="020B0604020202020204" pitchFamily="34" charset="0"/>
            </a:endParaRPr>
          </a:p>
        </p:txBody>
      </p:sp>
      <p:sp>
        <p:nvSpPr>
          <p:cNvPr id="12" name="CuadroTexto 11">
            <a:extLst>
              <a:ext uri="{FF2B5EF4-FFF2-40B4-BE49-F238E27FC236}">
                <a16:creationId xmlns:a16="http://schemas.microsoft.com/office/drawing/2014/main" id="{41E7E7BB-22D5-4C07-9E69-CEF9B96DDE9B}"/>
              </a:ext>
            </a:extLst>
          </p:cNvPr>
          <p:cNvSpPr txBox="1"/>
          <p:nvPr/>
        </p:nvSpPr>
        <p:spPr>
          <a:xfrm>
            <a:off x="5580698" y="3150628"/>
            <a:ext cx="6176356" cy="3416320"/>
          </a:xfrm>
          <a:prstGeom prst="rect">
            <a:avLst/>
          </a:prstGeom>
          <a:noFill/>
        </p:spPr>
        <p:txBody>
          <a:bodyPr wrap="square" rtlCol="0">
            <a:spAutoFit/>
          </a:bodyPr>
          <a:lstStyle/>
          <a:p>
            <a:pPr algn="just"/>
            <a:r>
              <a:rPr lang="es-ES" sz="2400" dirty="0">
                <a:latin typeface="Arial" panose="020B0604020202020204" pitchFamily="34" charset="0"/>
                <a:cs typeface="Arial" panose="020B0604020202020204" pitchFamily="34" charset="0"/>
              </a:rPr>
              <a:t>Esto es importante, ya que normalmente el cambio se sugiere bastante antes de que el código sea suficientemente bueno, lo que lo aleja bastante del modelo basado en parches por lista de correo. Esto facilita una discusión más temprana con los colaboradores, lo que hace que la llegada de la solución correcta sea un esfuerzo de comunidad.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08758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932</Words>
  <Application>Microsoft Office PowerPoint</Application>
  <PresentationFormat>Panorámica</PresentationFormat>
  <Paragraphs>56</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Roboto Slab</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santiago rincon</dc:creator>
  <cp:lastModifiedBy>¡SEBAS!</cp:lastModifiedBy>
  <cp:revision>8</cp:revision>
  <dcterms:created xsi:type="dcterms:W3CDTF">2021-08-11T01:47:40Z</dcterms:created>
  <dcterms:modified xsi:type="dcterms:W3CDTF">2021-08-20T00:20:34Z</dcterms:modified>
</cp:coreProperties>
</file>