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4" r:id="rId3"/>
    <p:sldId id="266" r:id="rId4"/>
    <p:sldId id="267" r:id="rId5"/>
    <p:sldId id="268" r:id="rId6"/>
    <p:sldId id="269" r:id="rId7"/>
    <p:sldId id="270" r:id="rId8"/>
    <p:sldId id="271" r:id="rId9"/>
    <p:sldId id="272" r:id="rId10"/>
    <p:sldId id="273" r:id="rId1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7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42" y="0"/>
            <a:ext cx="9154142" cy="6858000"/>
          </a:xfrm>
          <a:prstGeom prst="rect">
            <a:avLst/>
          </a:prstGeom>
        </p:spPr>
      </p:pic>
      <p:sp>
        <p:nvSpPr>
          <p:cNvPr id="2" name="1 Título"/>
          <p:cNvSpPr>
            <a:spLocks noGrp="1"/>
          </p:cNvSpPr>
          <p:nvPr>
            <p:ph type="ctrTitle"/>
          </p:nvPr>
        </p:nvSpPr>
        <p:spPr>
          <a:xfrm>
            <a:off x="2915815" y="2708920"/>
            <a:ext cx="6186195" cy="864096"/>
          </a:xfrm>
        </p:spPr>
        <p:txBody>
          <a:bodyPr/>
          <a:lstStyle/>
          <a:p>
            <a:r>
              <a:rPr lang="es-ES" dirty="0" smtClean="0"/>
              <a:t>Haga clic para modificar el estilo de título del patrón</a:t>
            </a:r>
            <a:endParaRPr lang="es-ES" dirty="0"/>
          </a:p>
        </p:txBody>
      </p:sp>
      <p:sp>
        <p:nvSpPr>
          <p:cNvPr id="3" name="2 Subtítulo"/>
          <p:cNvSpPr>
            <a:spLocks noGrp="1"/>
          </p:cNvSpPr>
          <p:nvPr>
            <p:ph type="subTitle" idx="1"/>
          </p:nvPr>
        </p:nvSpPr>
        <p:spPr>
          <a:xfrm>
            <a:off x="3131840" y="3789040"/>
            <a:ext cx="5832648" cy="936104"/>
          </a:xfrm>
        </p:spPr>
        <p:txBody>
          <a:bodyPr/>
          <a:lstStyle>
            <a:lvl1pPr marL="0" indent="0" algn="ctr">
              <a:buNone/>
              <a:defRPr>
                <a:solidFill>
                  <a:schemeClr val="bg1"/>
                </a:solidFill>
                <a:latin typeface="Bell MT" pitchFamily="18" charset="0"/>
                <a:cs typeface="Aparajit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ES" dirty="0"/>
          </a:p>
        </p:txBody>
      </p:sp>
      <p:sp>
        <p:nvSpPr>
          <p:cNvPr id="4" name="3 Marcador de fecha"/>
          <p:cNvSpPr>
            <a:spLocks noGrp="1"/>
          </p:cNvSpPr>
          <p:nvPr>
            <p:ph type="dt" sz="half" idx="10"/>
          </p:nvPr>
        </p:nvSpPr>
        <p:spPr/>
        <p:txBody>
          <a:bodyPr/>
          <a:lstStyle/>
          <a:p>
            <a:fld id="{886EFF7D-922A-491D-8465-B5D9F2D65715}" type="datetimeFigureOut">
              <a:rPr lang="es-ES" smtClean="0"/>
              <a:t>20/05/2015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63380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86EFF7D-922A-491D-8465-B5D9F2D65715}" type="datetimeFigureOut">
              <a:rPr lang="es-ES" smtClean="0"/>
              <a:t>20/05/2015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280636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86EFF7D-922A-491D-8465-B5D9F2D65715}" type="datetimeFigureOut">
              <a:rPr lang="es-ES" smtClean="0"/>
              <a:t>20/05/2015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68948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8" name="7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p:txBody>
          <a:bodyPr/>
          <a:lstStyle/>
          <a:p>
            <a:r>
              <a:rPr lang="es-ES" dirty="0" smtClean="0"/>
              <a:t>Haga clic para modificar el estilo de título del patrón</a:t>
            </a:r>
            <a:endParaRPr lang="es-ES" dirty="0"/>
          </a:p>
        </p:txBody>
      </p:sp>
      <p:sp>
        <p:nvSpPr>
          <p:cNvPr id="3" name="2 Marcador de contenido"/>
          <p:cNvSpPr>
            <a:spLocks noGrp="1"/>
          </p:cNvSpPr>
          <p:nvPr>
            <p:ph idx="1"/>
          </p:nvPr>
        </p:nvSpPr>
        <p:spPr/>
        <p:txBody>
          <a:bodyPr>
            <a:normAutofit/>
          </a:bodyPr>
          <a:lstStyle>
            <a:lvl1pPr>
              <a:defRPr sz="3200">
                <a:latin typeface="Aparajita" pitchFamily="34" charset="0"/>
                <a:cs typeface="Aparajita" pitchFamily="34" charset="0"/>
              </a:defRPr>
            </a:lvl1pPr>
            <a:lvl2pPr>
              <a:defRPr sz="3200">
                <a:latin typeface="Aparajita" pitchFamily="34" charset="0"/>
                <a:cs typeface="Aparajita" pitchFamily="34" charset="0"/>
              </a:defRPr>
            </a:lvl2pPr>
            <a:lvl3pPr>
              <a:defRPr sz="3200">
                <a:latin typeface="Aparajita" pitchFamily="34" charset="0"/>
                <a:cs typeface="Aparajita" pitchFamily="34" charset="0"/>
              </a:defRPr>
            </a:lvl3pPr>
            <a:lvl4pPr>
              <a:defRPr sz="3200">
                <a:latin typeface="Aparajita" pitchFamily="34" charset="0"/>
                <a:cs typeface="Aparajita" pitchFamily="34" charset="0"/>
              </a:defRPr>
            </a:lvl4pPr>
            <a:lvl5pPr>
              <a:defRPr sz="3200">
                <a:latin typeface="Aparajita" pitchFamily="34" charset="0"/>
                <a:cs typeface="Aparajita" pitchFamily="34" charset="0"/>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3 Marcador de fecha"/>
          <p:cNvSpPr>
            <a:spLocks noGrp="1"/>
          </p:cNvSpPr>
          <p:nvPr>
            <p:ph type="dt" sz="half" idx="10"/>
          </p:nvPr>
        </p:nvSpPr>
        <p:spPr/>
        <p:txBody>
          <a:bodyPr/>
          <a:lstStyle/>
          <a:p>
            <a:fld id="{886EFF7D-922A-491D-8465-B5D9F2D65715}" type="datetimeFigureOut">
              <a:rPr lang="es-ES" smtClean="0"/>
              <a:t>20/05/2015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28724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886EFF7D-922A-491D-8465-B5D9F2D65715}" type="datetimeFigureOut">
              <a:rPr lang="es-ES" smtClean="0"/>
              <a:t>20/05/2015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51892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886EFF7D-922A-491D-8465-B5D9F2D65715}" type="datetimeFigureOut">
              <a:rPr lang="es-ES" smtClean="0"/>
              <a:t>20/05/2015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48952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886EFF7D-922A-491D-8465-B5D9F2D65715}" type="datetimeFigureOut">
              <a:rPr lang="es-ES" smtClean="0"/>
              <a:t>20/05/2015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59561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886EFF7D-922A-491D-8465-B5D9F2D65715}" type="datetimeFigureOut">
              <a:rPr lang="es-ES" smtClean="0"/>
              <a:t>20/05/2015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13351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86EFF7D-922A-491D-8465-B5D9F2D65715}" type="datetimeFigureOut">
              <a:rPr lang="es-ES" smtClean="0"/>
              <a:t>20/05/2015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7626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86EFF7D-922A-491D-8465-B5D9F2D65715}" type="datetimeFigureOut">
              <a:rPr lang="es-ES" smtClean="0"/>
              <a:t>20/05/2015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4065474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86EFF7D-922A-491D-8465-B5D9F2D65715}" type="datetimeFigureOut">
              <a:rPr lang="es-ES" smtClean="0"/>
              <a:t>20/05/2015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81514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1331640" y="-27384"/>
            <a:ext cx="7355160" cy="1143000"/>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323528" y="1340768"/>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EFF7D-922A-491D-8465-B5D9F2D65715}" type="datetimeFigureOut">
              <a:rPr lang="es-ES" smtClean="0"/>
              <a:t>20/05/2015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0658B-5E04-4234-BFFB-7A4892A6B3B5}" type="slidenum">
              <a:rPr lang="es-ES" smtClean="0"/>
              <a:t>‹Nº›</a:t>
            </a:fld>
            <a:endParaRPr lang="es-ES"/>
          </a:p>
        </p:txBody>
      </p:sp>
    </p:spTree>
    <p:extLst>
      <p:ext uri="{BB962C8B-B14F-4D97-AF65-F5344CB8AC3E}">
        <p14:creationId xmlns:p14="http://schemas.microsoft.com/office/powerpoint/2010/main" val="3952428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latin typeface="Bell MT"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339752" y="2708920"/>
            <a:ext cx="6803111" cy="2016224"/>
          </a:xfrm>
        </p:spPr>
        <p:txBody>
          <a:bodyPr>
            <a:noAutofit/>
          </a:bodyPr>
          <a:lstStyle/>
          <a:p>
            <a:r>
              <a:rPr lang="es-CO" sz="6000" dirty="0" smtClean="0"/>
              <a:t>Laboratorio </a:t>
            </a:r>
            <a:r>
              <a:rPr lang="es-CO" sz="6000" dirty="0" smtClean="0"/>
              <a:t>2. </a:t>
            </a:r>
            <a:r>
              <a:rPr lang="es-CO" sz="6000" dirty="0" smtClean="0"/>
              <a:t>POO</a:t>
            </a:r>
            <a:endParaRPr lang="es-ES" sz="6000" dirty="0"/>
          </a:p>
        </p:txBody>
      </p:sp>
    </p:spTree>
    <p:extLst>
      <p:ext uri="{BB962C8B-B14F-4D97-AF65-F5344CB8AC3E}">
        <p14:creationId xmlns:p14="http://schemas.microsoft.com/office/powerpoint/2010/main" val="1065499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6000" b="0" dirty="0" smtClean="0"/>
              <a:t>Laboratorio POO</a:t>
            </a:r>
            <a:endParaRPr lang="es-ES" sz="6000" dirty="0"/>
          </a:p>
        </p:txBody>
      </p:sp>
      <p:sp>
        <p:nvSpPr>
          <p:cNvPr id="3" name="2 Marcador de contenido"/>
          <p:cNvSpPr>
            <a:spLocks noGrp="1"/>
          </p:cNvSpPr>
          <p:nvPr>
            <p:ph idx="1"/>
          </p:nvPr>
        </p:nvSpPr>
        <p:spPr>
          <a:xfrm>
            <a:off x="1331640" y="2996952"/>
            <a:ext cx="6912768" cy="5256584"/>
          </a:xfrm>
        </p:spPr>
        <p:txBody>
          <a:bodyPr>
            <a:noAutofit/>
          </a:bodyPr>
          <a:lstStyle/>
          <a:p>
            <a:pPr marL="0" indent="0">
              <a:buNone/>
            </a:pPr>
            <a:r>
              <a:rPr lang="es-ES" sz="2800" b="1" dirty="0" smtClean="0"/>
              <a:t>Para el desarrollo del presente laboratorio, deberá realizar cada uno de los pasos, analizarlos y documentarlos para verificar su funcionamiento.</a:t>
            </a:r>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1224755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6000" b="0" dirty="0" smtClean="0"/>
              <a:t>Laboratorio POO</a:t>
            </a:r>
            <a:endParaRPr lang="es-ES" sz="6000" dirty="0"/>
          </a:p>
        </p:txBody>
      </p:sp>
      <p:sp>
        <p:nvSpPr>
          <p:cNvPr id="3" name="2 Marcador de contenido"/>
          <p:cNvSpPr>
            <a:spLocks noGrp="1"/>
          </p:cNvSpPr>
          <p:nvPr>
            <p:ph idx="1"/>
          </p:nvPr>
        </p:nvSpPr>
        <p:spPr>
          <a:xfrm>
            <a:off x="395536" y="1412776"/>
            <a:ext cx="8570732" cy="5256584"/>
          </a:xfrm>
        </p:spPr>
        <p:txBody>
          <a:bodyPr>
            <a:noAutofit/>
          </a:bodyPr>
          <a:lstStyle/>
          <a:p>
            <a:pPr marL="0" indent="0">
              <a:buNone/>
            </a:pPr>
            <a:r>
              <a:rPr lang="es-ES" sz="2800" dirty="0"/>
              <a:t>Suponga que se desea ordenar el cambio de gramilla de una cancha de futbol, el costo de la gramilla es de acuerdo al área en metros cuadrados. La forma de la cancha es rectangular, por lo tanto se hace necesario conocer las longitudes de los lados (Lado A y Lado B) para poder obtener el área de la cancha.</a:t>
            </a:r>
          </a:p>
          <a:p>
            <a:pPr marL="0" indent="0">
              <a:buNone/>
            </a:pPr>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5" name="4 Imagen"/>
          <p:cNvPicPr/>
          <p:nvPr/>
        </p:nvPicPr>
        <p:blipFill>
          <a:blip r:embed="rId2"/>
          <a:stretch>
            <a:fillRect/>
          </a:stretch>
        </p:blipFill>
        <p:spPr>
          <a:xfrm>
            <a:off x="152617" y="3717032"/>
            <a:ext cx="5328592" cy="2592288"/>
          </a:xfrm>
          <a:prstGeom prst="rect">
            <a:avLst/>
          </a:prstGeom>
        </p:spPr>
      </p:pic>
      <p:pic>
        <p:nvPicPr>
          <p:cNvPr id="6" name="5 Imagen"/>
          <p:cNvPicPr/>
          <p:nvPr/>
        </p:nvPicPr>
        <p:blipFill>
          <a:blip r:embed="rId3"/>
          <a:stretch>
            <a:fillRect/>
          </a:stretch>
        </p:blipFill>
        <p:spPr>
          <a:xfrm>
            <a:off x="5508104" y="4077072"/>
            <a:ext cx="3272383" cy="541864"/>
          </a:xfrm>
          <a:prstGeom prst="rect">
            <a:avLst/>
          </a:prstGeom>
        </p:spPr>
      </p:pic>
    </p:spTree>
    <p:extLst>
      <p:ext uri="{BB962C8B-B14F-4D97-AF65-F5344CB8AC3E}">
        <p14:creationId xmlns:p14="http://schemas.microsoft.com/office/powerpoint/2010/main" val="1680155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6000" b="0" dirty="0" smtClean="0"/>
              <a:t>Laboratorio POO</a:t>
            </a:r>
            <a:endParaRPr lang="es-ES" sz="6000" dirty="0"/>
          </a:p>
        </p:txBody>
      </p:sp>
      <p:sp>
        <p:nvSpPr>
          <p:cNvPr id="3" name="2 Marcador de contenido"/>
          <p:cNvSpPr>
            <a:spLocks noGrp="1"/>
          </p:cNvSpPr>
          <p:nvPr>
            <p:ph idx="1"/>
          </p:nvPr>
        </p:nvSpPr>
        <p:spPr>
          <a:xfrm>
            <a:off x="467544" y="1196752"/>
            <a:ext cx="8424936" cy="5256584"/>
          </a:xfrm>
        </p:spPr>
        <p:txBody>
          <a:bodyPr>
            <a:noAutofit/>
          </a:bodyPr>
          <a:lstStyle/>
          <a:p>
            <a:pPr marL="0" indent="0">
              <a:buNone/>
            </a:pPr>
            <a:r>
              <a:rPr lang="es-ES" sz="2800" dirty="0"/>
              <a:t>Para la solución de este problema se han creado 3 alternativas</a:t>
            </a:r>
            <a:r>
              <a:rPr lang="es-ES" sz="2800" dirty="0" smtClean="0"/>
              <a:t>:</a:t>
            </a:r>
          </a:p>
          <a:p>
            <a:pPr marL="0" indent="0">
              <a:buNone/>
            </a:pPr>
            <a:endParaRPr lang="es-ES" sz="2800" dirty="0"/>
          </a:p>
          <a:p>
            <a:pPr lvl="0"/>
            <a:r>
              <a:rPr lang="es-ES" sz="2800" dirty="0"/>
              <a:t>Aplicación secuencial usando una sola clase sin métodos.</a:t>
            </a:r>
          </a:p>
          <a:p>
            <a:pPr lvl="0"/>
            <a:r>
              <a:rPr lang="es-ES" sz="2800" dirty="0"/>
              <a:t>Aplicación usando una clase y métodos. </a:t>
            </a:r>
          </a:p>
          <a:p>
            <a:pPr lvl="0"/>
            <a:r>
              <a:rPr lang="es-ES" sz="2800" dirty="0"/>
              <a:t>Aplicación orientada a objetos usando 2 clases.</a:t>
            </a:r>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5" name="Picture 2" descr="E:\CRISTIAN\Blog y Canal\Blog\Entradas\RecursosEntradas\Programacion Orientada a Objetos\StringVsStringBufferVsStringBuilder\inic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830896"/>
            <a:ext cx="2736304"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781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6000" b="0" dirty="0" smtClean="0"/>
              <a:t>Laboratorio POO</a:t>
            </a:r>
            <a:endParaRPr lang="es-ES" sz="6000" dirty="0"/>
          </a:p>
        </p:txBody>
      </p:sp>
      <p:sp>
        <p:nvSpPr>
          <p:cNvPr id="3" name="2 Marcador de contenido"/>
          <p:cNvSpPr>
            <a:spLocks noGrp="1"/>
          </p:cNvSpPr>
          <p:nvPr>
            <p:ph idx="1"/>
          </p:nvPr>
        </p:nvSpPr>
        <p:spPr>
          <a:xfrm>
            <a:off x="251520" y="1196752"/>
            <a:ext cx="8570732" cy="5256584"/>
          </a:xfrm>
        </p:spPr>
        <p:txBody>
          <a:bodyPr>
            <a:noAutofit/>
          </a:bodyPr>
          <a:lstStyle/>
          <a:p>
            <a:pPr marL="0" indent="0">
              <a:buNone/>
            </a:pPr>
            <a:r>
              <a:rPr lang="es-ES" sz="2800" b="1" dirty="0"/>
              <a:t>1. Aplicación secuencial usando una sola clase sin métodos.</a:t>
            </a:r>
            <a:endParaRPr lang="es-ES" sz="2800" dirty="0"/>
          </a:p>
          <a:p>
            <a:r>
              <a:rPr lang="es-ES" sz="2800" dirty="0"/>
              <a:t>Para el desarrollo de esta solución se crea una clase principal y en el método </a:t>
            </a:r>
            <a:r>
              <a:rPr lang="es-ES" sz="2800" dirty="0" err="1"/>
              <a:t>main</a:t>
            </a:r>
            <a:r>
              <a:rPr lang="es-ES" sz="2800" dirty="0"/>
              <a:t> se desarrolla toda la lógica necesaria para resolver el problema.</a:t>
            </a:r>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068960"/>
            <a:ext cx="5400675" cy="3200400"/>
          </a:xfrm>
          <a:prstGeom prst="rect">
            <a:avLst/>
          </a:prstGeom>
          <a:noFill/>
          <a:ln>
            <a:noFill/>
          </a:ln>
        </p:spPr>
      </p:pic>
    </p:spTree>
    <p:extLst>
      <p:ext uri="{BB962C8B-B14F-4D97-AF65-F5344CB8AC3E}">
        <p14:creationId xmlns:p14="http://schemas.microsoft.com/office/powerpoint/2010/main" val="2435115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6000" b="0" dirty="0" smtClean="0"/>
              <a:t>Laboratorio POO</a:t>
            </a:r>
            <a:endParaRPr lang="es-ES" sz="6000" dirty="0"/>
          </a:p>
        </p:txBody>
      </p:sp>
      <p:sp>
        <p:nvSpPr>
          <p:cNvPr id="3" name="2 Marcador de contenido"/>
          <p:cNvSpPr>
            <a:spLocks noGrp="1"/>
          </p:cNvSpPr>
          <p:nvPr>
            <p:ph idx="1"/>
          </p:nvPr>
        </p:nvSpPr>
        <p:spPr>
          <a:xfrm>
            <a:off x="5600260" y="1196752"/>
            <a:ext cx="3364228" cy="5256584"/>
          </a:xfrm>
        </p:spPr>
        <p:txBody>
          <a:bodyPr>
            <a:noAutofit/>
          </a:bodyPr>
          <a:lstStyle/>
          <a:p>
            <a:pPr marL="0" lvl="0" indent="0">
              <a:buNone/>
            </a:pPr>
            <a:r>
              <a:rPr lang="es-ES" sz="2800" b="1" dirty="0" smtClean="0"/>
              <a:t>2. </a:t>
            </a:r>
            <a:r>
              <a:rPr lang="es-ES" sz="2800" b="1" dirty="0"/>
              <a:t>Aplicación usando una clase y métodos. </a:t>
            </a:r>
          </a:p>
          <a:p>
            <a:r>
              <a:rPr lang="es-ES" sz="2800" dirty="0" smtClean="0"/>
              <a:t>Para </a:t>
            </a:r>
            <a:r>
              <a:rPr lang="es-ES" sz="2800" dirty="0"/>
              <a:t>el desarrollo de esta solución se crea una clase principal y </a:t>
            </a:r>
            <a:r>
              <a:rPr lang="es-ES" sz="2800" dirty="0" smtClean="0"/>
              <a:t>dos métodos encargados de realizar la lógica para resolver el problema.</a:t>
            </a:r>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6" name="5 Imagen"/>
          <p:cNvPicPr/>
          <p:nvPr/>
        </p:nvPicPr>
        <p:blipFill>
          <a:blip r:embed="rId2">
            <a:extLst>
              <a:ext uri="{28A0092B-C50C-407E-A947-70E740481C1C}">
                <a14:useLocalDpi xmlns:a14="http://schemas.microsoft.com/office/drawing/2010/main" val="0"/>
              </a:ext>
            </a:extLst>
          </a:blip>
          <a:srcRect/>
          <a:stretch>
            <a:fillRect/>
          </a:stretch>
        </p:blipFill>
        <p:spPr bwMode="auto">
          <a:xfrm>
            <a:off x="57349" y="1196752"/>
            <a:ext cx="5400675" cy="5162550"/>
          </a:xfrm>
          <a:prstGeom prst="rect">
            <a:avLst/>
          </a:prstGeom>
          <a:noFill/>
          <a:ln>
            <a:noFill/>
          </a:ln>
        </p:spPr>
      </p:pic>
    </p:spTree>
    <p:extLst>
      <p:ext uri="{BB962C8B-B14F-4D97-AF65-F5344CB8AC3E}">
        <p14:creationId xmlns:p14="http://schemas.microsoft.com/office/powerpoint/2010/main" val="2446402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6000" b="0" dirty="0" smtClean="0"/>
              <a:t>Laboratorio POO</a:t>
            </a:r>
            <a:endParaRPr lang="es-ES" sz="6000" dirty="0"/>
          </a:p>
        </p:txBody>
      </p:sp>
      <p:sp>
        <p:nvSpPr>
          <p:cNvPr id="3" name="2 Marcador de contenido"/>
          <p:cNvSpPr>
            <a:spLocks noGrp="1"/>
          </p:cNvSpPr>
          <p:nvPr>
            <p:ph idx="1"/>
          </p:nvPr>
        </p:nvSpPr>
        <p:spPr>
          <a:xfrm>
            <a:off x="251520" y="1196752"/>
            <a:ext cx="8570732" cy="5256584"/>
          </a:xfrm>
        </p:spPr>
        <p:txBody>
          <a:bodyPr>
            <a:noAutofit/>
          </a:bodyPr>
          <a:lstStyle/>
          <a:p>
            <a:pPr marL="0" lvl="0" indent="0">
              <a:buNone/>
            </a:pPr>
            <a:r>
              <a:rPr lang="es-ES" sz="2800" b="1" dirty="0"/>
              <a:t>3</a:t>
            </a:r>
            <a:r>
              <a:rPr lang="es-ES" sz="2800" b="1" dirty="0" smtClean="0"/>
              <a:t>. </a:t>
            </a:r>
            <a:r>
              <a:rPr lang="es-ES" sz="2800" b="1" dirty="0"/>
              <a:t>Aplicación orientada a objetos usando 2 clases.</a:t>
            </a:r>
          </a:p>
          <a:p>
            <a:r>
              <a:rPr lang="es-ES" sz="2800" dirty="0" smtClean="0"/>
              <a:t>Para </a:t>
            </a:r>
            <a:r>
              <a:rPr lang="es-ES" sz="2800" dirty="0"/>
              <a:t>el desarrollo de esta solución se </a:t>
            </a:r>
            <a:r>
              <a:rPr lang="es-ES" sz="2800" dirty="0" smtClean="0"/>
              <a:t>crean las clases Aplicación y Entidad, la primera es la clase </a:t>
            </a:r>
            <a:r>
              <a:rPr lang="es-ES" sz="2800" dirty="0"/>
              <a:t>principal </a:t>
            </a:r>
            <a:r>
              <a:rPr lang="es-ES" sz="2800" dirty="0" smtClean="0"/>
              <a:t>encargada de crear un objeto de la segunda donde se desarrollará la </a:t>
            </a:r>
            <a:r>
              <a:rPr lang="es-ES" sz="2800" dirty="0" err="1" smtClean="0"/>
              <a:t>logica</a:t>
            </a:r>
            <a:r>
              <a:rPr lang="es-ES" sz="2800" dirty="0" smtClean="0"/>
              <a:t> del sistema.</a:t>
            </a:r>
          </a:p>
          <a:p>
            <a:pPr marL="0" lvl="0" indent="0">
              <a:buNone/>
            </a:pPr>
            <a:endParaRPr lang="es-ES" sz="2800" b="1" dirty="0" smtClean="0"/>
          </a:p>
          <a:p>
            <a:pPr marL="0" lvl="0" indent="0">
              <a:buNone/>
            </a:pPr>
            <a:r>
              <a:rPr lang="es-ES" sz="2800" b="1" dirty="0" smtClean="0"/>
              <a:t>Clase Aplicación.</a:t>
            </a:r>
            <a:endParaRPr lang="es-ES" sz="2800" b="1" dirty="0"/>
          </a:p>
          <a:p>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6" name="5 Imagen"/>
          <p:cNvPicPr/>
          <p:nvPr/>
        </p:nvPicPr>
        <p:blipFill>
          <a:blip r:embed="rId2"/>
          <a:stretch>
            <a:fillRect/>
          </a:stretch>
        </p:blipFill>
        <p:spPr>
          <a:xfrm>
            <a:off x="3203848" y="3573016"/>
            <a:ext cx="3884290" cy="2769865"/>
          </a:xfrm>
          <a:prstGeom prst="rect">
            <a:avLst/>
          </a:prstGeom>
        </p:spPr>
      </p:pic>
    </p:spTree>
    <p:extLst>
      <p:ext uri="{BB962C8B-B14F-4D97-AF65-F5344CB8AC3E}">
        <p14:creationId xmlns:p14="http://schemas.microsoft.com/office/powerpoint/2010/main" val="903187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6000" b="0" dirty="0" smtClean="0"/>
              <a:t>Laboratorio POO</a:t>
            </a:r>
            <a:endParaRPr lang="es-ES" sz="6000" dirty="0"/>
          </a:p>
        </p:txBody>
      </p:sp>
      <p:sp>
        <p:nvSpPr>
          <p:cNvPr id="3" name="2 Marcador de contenido"/>
          <p:cNvSpPr>
            <a:spLocks noGrp="1"/>
          </p:cNvSpPr>
          <p:nvPr>
            <p:ph idx="1"/>
          </p:nvPr>
        </p:nvSpPr>
        <p:spPr>
          <a:xfrm>
            <a:off x="5816284" y="1196752"/>
            <a:ext cx="3364228" cy="5256584"/>
          </a:xfrm>
        </p:spPr>
        <p:txBody>
          <a:bodyPr>
            <a:noAutofit/>
          </a:bodyPr>
          <a:lstStyle/>
          <a:p>
            <a:pPr marL="0" lvl="0" indent="0">
              <a:buNone/>
            </a:pPr>
            <a:r>
              <a:rPr lang="es-ES" sz="2800" b="1" dirty="0" smtClean="0"/>
              <a:t>Clase Entidad.</a:t>
            </a:r>
            <a:endParaRPr lang="es-ES" sz="2800" b="1" dirty="0"/>
          </a:p>
          <a:p>
            <a:r>
              <a:rPr lang="es-ES" sz="2800" dirty="0" smtClean="0"/>
              <a:t>Clase encargada de desarrollar la lógica del sistema, en ella se evidencia el uso de la POO para </a:t>
            </a:r>
            <a:r>
              <a:rPr lang="es-ES" sz="2800" dirty="0" err="1" smtClean="0"/>
              <a:t>modularizar</a:t>
            </a:r>
            <a:r>
              <a:rPr lang="es-ES" sz="2800" dirty="0" smtClean="0"/>
              <a:t> nuestro sistema.</a:t>
            </a:r>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7" name="6 Imagen"/>
          <p:cNvPicPr/>
          <p:nvPr/>
        </p:nvPicPr>
        <p:blipFill>
          <a:blip r:embed="rId2"/>
          <a:stretch>
            <a:fillRect/>
          </a:stretch>
        </p:blipFill>
        <p:spPr>
          <a:xfrm>
            <a:off x="179512" y="1340768"/>
            <a:ext cx="5616624" cy="4536504"/>
          </a:xfrm>
          <a:prstGeom prst="rect">
            <a:avLst/>
          </a:prstGeom>
        </p:spPr>
      </p:pic>
    </p:spTree>
    <p:extLst>
      <p:ext uri="{BB962C8B-B14F-4D97-AF65-F5344CB8AC3E}">
        <p14:creationId xmlns:p14="http://schemas.microsoft.com/office/powerpoint/2010/main" val="658043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339752" y="2708920"/>
            <a:ext cx="6803111" cy="2016224"/>
          </a:xfrm>
        </p:spPr>
        <p:txBody>
          <a:bodyPr>
            <a:noAutofit/>
          </a:bodyPr>
          <a:lstStyle/>
          <a:p>
            <a:r>
              <a:rPr lang="es-CO" sz="6000" dirty="0" smtClean="0"/>
              <a:t>BONUS</a:t>
            </a:r>
            <a:endParaRPr lang="es-ES" sz="6000" dirty="0"/>
          </a:p>
        </p:txBody>
      </p:sp>
    </p:spTree>
    <p:extLst>
      <p:ext uri="{BB962C8B-B14F-4D97-AF65-F5344CB8AC3E}">
        <p14:creationId xmlns:p14="http://schemas.microsoft.com/office/powerpoint/2010/main" val="1485257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6000" b="0" dirty="0" smtClean="0"/>
              <a:t>Laboratorio POO</a:t>
            </a:r>
            <a:endParaRPr lang="es-ES" sz="6000" dirty="0"/>
          </a:p>
        </p:txBody>
      </p:sp>
      <p:sp>
        <p:nvSpPr>
          <p:cNvPr id="3" name="2 Marcador de contenido"/>
          <p:cNvSpPr>
            <a:spLocks noGrp="1"/>
          </p:cNvSpPr>
          <p:nvPr>
            <p:ph idx="1"/>
          </p:nvPr>
        </p:nvSpPr>
        <p:spPr>
          <a:xfrm>
            <a:off x="5436096" y="1196752"/>
            <a:ext cx="3364228" cy="5256584"/>
          </a:xfrm>
        </p:spPr>
        <p:txBody>
          <a:bodyPr>
            <a:noAutofit/>
          </a:bodyPr>
          <a:lstStyle/>
          <a:p>
            <a:pPr marL="0" lvl="0" indent="0">
              <a:buNone/>
            </a:pPr>
            <a:r>
              <a:rPr lang="es-ES" sz="2800" b="1" dirty="0" smtClean="0"/>
              <a:t>Clase </a:t>
            </a:r>
            <a:r>
              <a:rPr lang="es-ES" sz="2800" b="1" dirty="0" err="1" smtClean="0"/>
              <a:t>Numeros</a:t>
            </a:r>
            <a:r>
              <a:rPr lang="es-ES" sz="2800" b="1" dirty="0" smtClean="0"/>
              <a:t>.</a:t>
            </a:r>
            <a:endParaRPr lang="es-ES" sz="2800" b="1" dirty="0"/>
          </a:p>
          <a:p>
            <a:r>
              <a:rPr lang="es-ES" sz="2800" dirty="0"/>
              <a:t>Transcriba el siguiente </a:t>
            </a:r>
            <a:r>
              <a:rPr lang="es-ES" sz="2800" dirty="0" smtClean="0"/>
              <a:t>código </a:t>
            </a:r>
            <a:r>
              <a:rPr lang="es-ES" sz="2800" dirty="0"/>
              <a:t>fuente, </a:t>
            </a:r>
            <a:r>
              <a:rPr lang="es-ES" sz="2800" dirty="0" smtClean="0"/>
              <a:t>analícelo </a:t>
            </a:r>
            <a:r>
              <a:rPr lang="es-ES" sz="2800" dirty="0"/>
              <a:t>mediante una prueba de escritorio y documente que realiza en cada </a:t>
            </a:r>
            <a:r>
              <a:rPr lang="es-ES" sz="2800" dirty="0" smtClean="0"/>
              <a:t>línea </a:t>
            </a:r>
            <a:r>
              <a:rPr lang="es-ES" sz="2800" dirty="0"/>
              <a:t>de </a:t>
            </a:r>
            <a:r>
              <a:rPr lang="es-ES" sz="2800" dirty="0" smtClean="0"/>
              <a:t>código. </a:t>
            </a:r>
          </a:p>
          <a:p>
            <a:r>
              <a:rPr lang="es-ES" sz="2800" dirty="0" smtClean="0"/>
              <a:t>Tenga en cuenta que para esto, se debe</a:t>
            </a:r>
            <a:br>
              <a:rPr lang="es-ES" sz="2800" dirty="0" smtClean="0"/>
            </a:br>
            <a:r>
              <a:rPr lang="es-ES" sz="2800" dirty="0" smtClean="0"/>
              <a:t>crear una clase</a:t>
            </a:r>
            <a:br>
              <a:rPr lang="es-ES" sz="2800" dirty="0" smtClean="0"/>
            </a:br>
            <a:r>
              <a:rPr lang="es-ES" sz="2800" dirty="0" smtClean="0"/>
              <a:t>con el método</a:t>
            </a:r>
            <a:br>
              <a:rPr lang="es-ES" sz="2800" dirty="0" smtClean="0"/>
            </a:br>
            <a:r>
              <a:rPr lang="es-ES" sz="2800" dirty="0" err="1" smtClean="0"/>
              <a:t>main</a:t>
            </a:r>
            <a:r>
              <a:rPr lang="es-ES" sz="2800" dirty="0" smtClean="0"/>
              <a:t>…</a:t>
            </a:r>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6" name="5 Imagen"/>
          <p:cNvPicPr/>
          <p:nvPr/>
        </p:nvPicPr>
        <p:blipFill rotWithShape="1">
          <a:blip r:embed="rId2"/>
          <a:srcRect l="813"/>
          <a:stretch/>
        </p:blipFill>
        <p:spPr bwMode="auto">
          <a:xfrm>
            <a:off x="107504" y="1340768"/>
            <a:ext cx="5354320" cy="50260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73584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TotalTime>
  <Words>381</Words>
  <Application>Microsoft Office PowerPoint</Application>
  <PresentationFormat>Presentación en pantalla (4:3)</PresentationFormat>
  <Paragraphs>38</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Tema de Office</vt:lpstr>
      <vt:lpstr>Laboratorio 2. POO</vt:lpstr>
      <vt:lpstr>Laboratorio POO</vt:lpstr>
      <vt:lpstr>Laboratorio POO</vt:lpstr>
      <vt:lpstr>Laboratorio POO</vt:lpstr>
      <vt:lpstr>Laboratorio POO</vt:lpstr>
      <vt:lpstr>Laboratorio POO</vt:lpstr>
      <vt:lpstr>Laboratorio POO</vt:lpstr>
      <vt:lpstr>BONUS</vt:lpstr>
      <vt:lpstr>Laboratorio POO</vt:lpstr>
      <vt:lpstr>Laboratorio POO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CHENAO</dc:creator>
  <cp:lastModifiedBy>CHENAO</cp:lastModifiedBy>
  <cp:revision>70</cp:revision>
  <dcterms:created xsi:type="dcterms:W3CDTF">2015-04-05T19:15:56Z</dcterms:created>
  <dcterms:modified xsi:type="dcterms:W3CDTF">2015-05-20T17:11:41Z</dcterms:modified>
</cp:coreProperties>
</file>