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4" r:id="rId3"/>
    <p:sldId id="281" r:id="rId4"/>
    <p:sldId id="266" r:id="rId5"/>
    <p:sldId id="267" r:id="rId6"/>
    <p:sldId id="268" r:id="rId7"/>
    <p:sldId id="269" r:id="rId8"/>
    <p:sldId id="270" r:id="rId9"/>
    <p:sldId id="271" r:id="rId10"/>
    <p:sldId id="272" r:id="rId11"/>
    <p:sldId id="273" r:id="rId12"/>
    <p:sldId id="274" r:id="rId13"/>
    <p:sldId id="275" r:id="rId14"/>
    <p:sldId id="276" r:id="rId15"/>
    <p:sldId id="277" r:id="rId16"/>
    <p:sldId id="279" r:id="rId17"/>
    <p:sldId id="280" r:id="rId18"/>
    <p:sldId id="282" r:id="rId19"/>
    <p:sldId id="283" r:id="rId20"/>
    <p:sldId id="284" r:id="rId2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5" d="100"/>
          <a:sy n="125" d="100"/>
        </p:scale>
        <p:origin x="99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7 Imagen"/>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42" y="0"/>
            <a:ext cx="9154142" cy="6858000"/>
          </a:xfrm>
          <a:prstGeom prst="rect">
            <a:avLst/>
          </a:prstGeom>
        </p:spPr>
      </p:pic>
      <p:sp>
        <p:nvSpPr>
          <p:cNvPr id="2" name="1 Título"/>
          <p:cNvSpPr>
            <a:spLocks noGrp="1"/>
          </p:cNvSpPr>
          <p:nvPr>
            <p:ph type="ctrTitle"/>
          </p:nvPr>
        </p:nvSpPr>
        <p:spPr>
          <a:xfrm>
            <a:off x="2915815" y="2708920"/>
            <a:ext cx="6186195" cy="864096"/>
          </a:xfrm>
        </p:spPr>
        <p:txBody>
          <a:bodyPr/>
          <a:lstStyle/>
          <a:p>
            <a:r>
              <a:rPr lang="es-ES" dirty="0"/>
              <a:t>Haga clic para modificar el estilo de título del patrón</a:t>
            </a:r>
          </a:p>
        </p:txBody>
      </p:sp>
      <p:sp>
        <p:nvSpPr>
          <p:cNvPr id="3" name="2 Subtítulo"/>
          <p:cNvSpPr>
            <a:spLocks noGrp="1"/>
          </p:cNvSpPr>
          <p:nvPr>
            <p:ph type="subTitle" idx="1"/>
          </p:nvPr>
        </p:nvSpPr>
        <p:spPr>
          <a:xfrm>
            <a:off x="3131840" y="3789040"/>
            <a:ext cx="5832648" cy="936104"/>
          </a:xfrm>
        </p:spPr>
        <p:txBody>
          <a:bodyPr/>
          <a:lstStyle>
            <a:lvl1pPr marL="0" indent="0" algn="ctr">
              <a:buNone/>
              <a:defRPr>
                <a:solidFill>
                  <a:schemeClr val="bg1"/>
                </a:solidFill>
                <a:latin typeface="Bell MT" pitchFamily="18" charset="0"/>
                <a:cs typeface="Aparajit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a:t>Haga clic para modificar el estilo de subtítulo del patrón</a:t>
            </a:r>
          </a:p>
        </p:txBody>
      </p:sp>
      <p:sp>
        <p:nvSpPr>
          <p:cNvPr id="4" name="3 Marcador de fecha"/>
          <p:cNvSpPr>
            <a:spLocks noGrp="1"/>
          </p:cNvSpPr>
          <p:nvPr>
            <p:ph type="dt" sz="half" idx="10"/>
          </p:nvPr>
        </p:nvSpPr>
        <p:spPr/>
        <p:txBody>
          <a:bodyPr/>
          <a:lstStyle/>
          <a:p>
            <a:fld id="{886EFF7D-922A-491D-8465-B5D9F2D65715}" type="datetimeFigureOut">
              <a:rPr lang="es-ES" smtClean="0"/>
              <a:t>27/07/2021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3633803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886EFF7D-922A-491D-8465-B5D9F2D65715}" type="datetimeFigureOut">
              <a:rPr lang="es-ES" smtClean="0"/>
              <a:t>27/07/2021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2806369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886EFF7D-922A-491D-8465-B5D9F2D65715}" type="datetimeFigureOut">
              <a:rPr lang="es-ES" smtClean="0"/>
              <a:t>27/07/2021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168948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8" name="7 Imagen"/>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1 Título"/>
          <p:cNvSpPr>
            <a:spLocks noGrp="1"/>
          </p:cNvSpPr>
          <p:nvPr>
            <p:ph type="title"/>
          </p:nvPr>
        </p:nvSpPr>
        <p:spPr/>
        <p:txBody>
          <a:bodyPr/>
          <a:lstStyle/>
          <a:p>
            <a:r>
              <a:rPr lang="es-ES" dirty="0"/>
              <a:t>Haga clic para modificar el estilo de título del patrón</a:t>
            </a:r>
          </a:p>
        </p:txBody>
      </p:sp>
      <p:sp>
        <p:nvSpPr>
          <p:cNvPr id="3" name="2 Marcador de contenido"/>
          <p:cNvSpPr>
            <a:spLocks noGrp="1"/>
          </p:cNvSpPr>
          <p:nvPr>
            <p:ph idx="1"/>
          </p:nvPr>
        </p:nvSpPr>
        <p:spPr/>
        <p:txBody>
          <a:bodyPr>
            <a:normAutofit/>
          </a:bodyPr>
          <a:lstStyle>
            <a:lvl1pPr>
              <a:defRPr sz="3200">
                <a:latin typeface="Aparajita" pitchFamily="34" charset="0"/>
                <a:cs typeface="Aparajita" pitchFamily="34" charset="0"/>
              </a:defRPr>
            </a:lvl1pPr>
            <a:lvl2pPr>
              <a:defRPr sz="3200">
                <a:latin typeface="Aparajita" pitchFamily="34" charset="0"/>
                <a:cs typeface="Aparajita" pitchFamily="34" charset="0"/>
              </a:defRPr>
            </a:lvl2pPr>
            <a:lvl3pPr>
              <a:defRPr sz="3200">
                <a:latin typeface="Aparajita" pitchFamily="34" charset="0"/>
                <a:cs typeface="Aparajita" pitchFamily="34" charset="0"/>
              </a:defRPr>
            </a:lvl3pPr>
            <a:lvl4pPr>
              <a:defRPr sz="3200">
                <a:latin typeface="Aparajita" pitchFamily="34" charset="0"/>
                <a:cs typeface="Aparajita" pitchFamily="34" charset="0"/>
              </a:defRPr>
            </a:lvl4pPr>
            <a:lvl5pPr>
              <a:defRPr sz="3200">
                <a:latin typeface="Aparajita" pitchFamily="34" charset="0"/>
                <a:cs typeface="Aparajita" pitchFamily="34" charset="0"/>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3 Marcador de fecha"/>
          <p:cNvSpPr>
            <a:spLocks noGrp="1"/>
          </p:cNvSpPr>
          <p:nvPr>
            <p:ph type="dt" sz="half" idx="10"/>
          </p:nvPr>
        </p:nvSpPr>
        <p:spPr/>
        <p:txBody>
          <a:bodyPr/>
          <a:lstStyle/>
          <a:p>
            <a:fld id="{886EFF7D-922A-491D-8465-B5D9F2D65715}" type="datetimeFigureOut">
              <a:rPr lang="es-ES" smtClean="0"/>
              <a:t>27/07/2021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1287245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886EFF7D-922A-491D-8465-B5D9F2D65715}" type="datetimeFigureOut">
              <a:rPr lang="es-ES" smtClean="0"/>
              <a:t>27/07/2021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518927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886EFF7D-922A-491D-8465-B5D9F2D65715}" type="datetimeFigureOut">
              <a:rPr lang="es-ES" smtClean="0"/>
              <a:t>27/07/2021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348952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886EFF7D-922A-491D-8465-B5D9F2D65715}" type="datetimeFigureOut">
              <a:rPr lang="es-ES" smtClean="0"/>
              <a:t>27/07/2021</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3595616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886EFF7D-922A-491D-8465-B5D9F2D65715}" type="datetimeFigureOut">
              <a:rPr lang="es-ES" smtClean="0"/>
              <a:t>27/07/2021</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113351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86EFF7D-922A-491D-8465-B5D9F2D65715}" type="datetimeFigureOut">
              <a:rPr lang="es-ES" smtClean="0"/>
              <a:t>27/07/2021</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7626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886EFF7D-922A-491D-8465-B5D9F2D65715}" type="datetimeFigureOut">
              <a:rPr lang="es-ES" smtClean="0"/>
              <a:t>27/07/2021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4065474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886EFF7D-922A-491D-8465-B5D9F2D65715}" type="datetimeFigureOut">
              <a:rPr lang="es-ES" smtClean="0"/>
              <a:t>27/07/2021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3815140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1331640" y="-27384"/>
            <a:ext cx="7355160" cy="1143000"/>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3" name="2 Marcador de texto"/>
          <p:cNvSpPr>
            <a:spLocks noGrp="1"/>
          </p:cNvSpPr>
          <p:nvPr>
            <p:ph type="body" idx="1"/>
          </p:nvPr>
        </p:nvSpPr>
        <p:spPr>
          <a:xfrm>
            <a:off x="323528" y="1340768"/>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6EFF7D-922A-491D-8465-B5D9F2D65715}" type="datetimeFigureOut">
              <a:rPr lang="es-ES" smtClean="0"/>
              <a:t>27/07/2021</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70658B-5E04-4234-BFFB-7A4892A6B3B5}" type="slidenum">
              <a:rPr lang="es-ES" smtClean="0"/>
              <a:t>‹Nº›</a:t>
            </a:fld>
            <a:endParaRPr lang="es-ES"/>
          </a:p>
        </p:txBody>
      </p:sp>
    </p:spTree>
    <p:extLst>
      <p:ext uri="{BB962C8B-B14F-4D97-AF65-F5344CB8AC3E}">
        <p14:creationId xmlns:p14="http://schemas.microsoft.com/office/powerpoint/2010/main" val="3952428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bg1"/>
          </a:solidFill>
          <a:latin typeface="Bell MT"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codejavu.blogspot.com/2013/04/configuracion-ambiente-de-desarrollo.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051721" y="2564904"/>
            <a:ext cx="7067734" cy="1944216"/>
          </a:xfrm>
        </p:spPr>
        <p:txBody>
          <a:bodyPr>
            <a:noAutofit/>
          </a:bodyPr>
          <a:lstStyle/>
          <a:p>
            <a:r>
              <a:rPr lang="es-ES" sz="6000" dirty="0"/>
              <a:t>Entorno de Desarrollo</a:t>
            </a:r>
          </a:p>
        </p:txBody>
      </p:sp>
    </p:spTree>
    <p:extLst>
      <p:ext uri="{BB962C8B-B14F-4D97-AF65-F5344CB8AC3E}">
        <p14:creationId xmlns:p14="http://schemas.microsoft.com/office/powerpoint/2010/main" val="1065499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7384"/>
            <a:ext cx="7704856" cy="1143000"/>
          </a:xfrm>
        </p:spPr>
        <p:txBody>
          <a:bodyPr>
            <a:normAutofit/>
          </a:bodyPr>
          <a:lstStyle/>
          <a:p>
            <a:r>
              <a:rPr lang="es-ES" dirty="0"/>
              <a:t>Primer Proyecto en Java.</a:t>
            </a:r>
          </a:p>
        </p:txBody>
      </p:sp>
      <p:sp>
        <p:nvSpPr>
          <p:cNvPr id="3" name="2 Marcador de contenido"/>
          <p:cNvSpPr>
            <a:spLocks noGrp="1"/>
          </p:cNvSpPr>
          <p:nvPr>
            <p:ph idx="1"/>
          </p:nvPr>
        </p:nvSpPr>
        <p:spPr>
          <a:xfrm>
            <a:off x="395536" y="3068960"/>
            <a:ext cx="8229600" cy="3169674"/>
          </a:xfrm>
        </p:spPr>
        <p:txBody>
          <a:bodyPr>
            <a:normAutofit fontScale="92500" lnSpcReduction="20000"/>
          </a:bodyPr>
          <a:lstStyle/>
          <a:p>
            <a:pPr marL="0" indent="0">
              <a:buNone/>
            </a:pPr>
            <a:endParaRPr lang="es-ES" sz="2800" dirty="0"/>
          </a:p>
          <a:p>
            <a:pPr marL="0" indent="0">
              <a:buNone/>
            </a:pPr>
            <a:r>
              <a:rPr lang="es-ES" sz="2800" dirty="0"/>
              <a:t>          </a:t>
            </a:r>
            <a:r>
              <a:rPr lang="es-ES" sz="2800" dirty="0" err="1"/>
              <a:t>p</a:t>
            </a:r>
            <a:r>
              <a:rPr lang="es-ES" sz="2600" dirty="0" err="1"/>
              <a:t>ublic</a:t>
            </a:r>
            <a:r>
              <a:rPr lang="es-ES" sz="2600" dirty="0"/>
              <a:t> </a:t>
            </a:r>
            <a:r>
              <a:rPr lang="es-ES" sz="2600" dirty="0" err="1"/>
              <a:t>class</a:t>
            </a:r>
            <a:r>
              <a:rPr lang="es-ES" sz="2600" dirty="0"/>
              <a:t> </a:t>
            </a:r>
            <a:r>
              <a:rPr lang="es-ES" sz="2600" dirty="0" err="1"/>
              <a:t>NombreClase</a:t>
            </a:r>
            <a:endParaRPr lang="es-ES" sz="2600" dirty="0"/>
          </a:p>
          <a:p>
            <a:pPr marL="0" indent="0">
              <a:buNone/>
            </a:pPr>
            <a:r>
              <a:rPr lang="es-ES" sz="2600" dirty="0"/>
              <a:t>             {</a:t>
            </a:r>
          </a:p>
          <a:p>
            <a:pPr marL="0" indent="0">
              <a:buNone/>
            </a:pPr>
            <a:r>
              <a:rPr lang="es-ES" sz="2600" dirty="0"/>
              <a:t>               //Conjunto de instrucciones:</a:t>
            </a:r>
          </a:p>
          <a:p>
            <a:pPr marL="0" indent="0">
              <a:buNone/>
            </a:pPr>
            <a:r>
              <a:rPr lang="es-ES" sz="2600" dirty="0"/>
              <a:t>             }</a:t>
            </a:r>
          </a:p>
          <a:p>
            <a:pPr marL="0" indent="0">
              <a:buNone/>
            </a:pPr>
            <a:endParaRPr lang="es-ES" sz="2600" dirty="0"/>
          </a:p>
          <a:p>
            <a:pPr marL="0" indent="0">
              <a:buNone/>
            </a:pPr>
            <a:r>
              <a:rPr lang="es-ES" sz="2600" dirty="0"/>
              <a:t>Vamos a iniciar con nuestro primer programa Java desde Eclipse, </a:t>
            </a:r>
          </a:p>
          <a:p>
            <a:pPr marL="0" indent="0">
              <a:buNone/>
            </a:pPr>
            <a:r>
              <a:rPr lang="es-ES" sz="2600" dirty="0"/>
              <a:t>creando un proyecto con una clase principal.</a:t>
            </a:r>
          </a:p>
          <a:p>
            <a:endParaRPr lang="es-ES"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6376" y="1211074"/>
            <a:ext cx="936104" cy="170200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Rectángulo"/>
          <p:cNvSpPr/>
          <p:nvPr/>
        </p:nvSpPr>
        <p:spPr>
          <a:xfrm>
            <a:off x="395536" y="1211075"/>
            <a:ext cx="7056784" cy="1569660"/>
          </a:xfrm>
          <a:prstGeom prst="rect">
            <a:avLst/>
          </a:prstGeom>
        </p:spPr>
        <p:txBody>
          <a:bodyPr wrap="square">
            <a:spAutoFit/>
          </a:bodyPr>
          <a:lstStyle/>
          <a:p>
            <a:pPr algn="just"/>
            <a:r>
              <a:rPr lang="es-ES" sz="2400" dirty="0">
                <a:latin typeface="Aparajita" pitchFamily="34" charset="0"/>
                <a:cs typeface="Aparajita" pitchFamily="34" charset="0"/>
              </a:rPr>
              <a:t>Para iniciar debemos saber que java se compone de clases, estas clases son ficheros tomados como plantillas para determinar los procesos lógicos o algoritmos que componen el programa, la estructura básica de una clase es la siguiente.</a:t>
            </a:r>
          </a:p>
        </p:txBody>
      </p:sp>
    </p:spTree>
    <p:extLst>
      <p:ext uri="{BB962C8B-B14F-4D97-AF65-F5344CB8AC3E}">
        <p14:creationId xmlns:p14="http://schemas.microsoft.com/office/powerpoint/2010/main" val="337363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7384"/>
            <a:ext cx="7704856" cy="1143000"/>
          </a:xfrm>
        </p:spPr>
        <p:txBody>
          <a:bodyPr>
            <a:normAutofit fontScale="90000"/>
          </a:bodyPr>
          <a:lstStyle/>
          <a:p>
            <a:r>
              <a:rPr lang="es-ES" dirty="0"/>
              <a:t>Nuestro Primer Proyecto en Java.</a:t>
            </a:r>
          </a:p>
        </p:txBody>
      </p:sp>
      <p:sp>
        <p:nvSpPr>
          <p:cNvPr id="3" name="2 Marcador de contenido"/>
          <p:cNvSpPr>
            <a:spLocks noGrp="1"/>
          </p:cNvSpPr>
          <p:nvPr>
            <p:ph idx="1"/>
          </p:nvPr>
        </p:nvSpPr>
        <p:spPr>
          <a:xfrm>
            <a:off x="323528" y="1412776"/>
            <a:ext cx="8229600" cy="4453955"/>
          </a:xfrm>
        </p:spPr>
        <p:txBody>
          <a:bodyPr>
            <a:normAutofit/>
          </a:bodyPr>
          <a:lstStyle/>
          <a:p>
            <a:pPr marL="0" indent="0">
              <a:buNone/>
            </a:pPr>
            <a:r>
              <a:rPr lang="es-ES" dirty="0"/>
              <a:t>Para iniciar vamos a </a:t>
            </a:r>
            <a:r>
              <a:rPr lang="es-ES" b="1" dirty="0"/>
              <a:t>File/new/Java Project</a:t>
            </a:r>
            <a:endParaRPr lang="es-ES" dirty="0"/>
          </a:p>
          <a:p>
            <a:endParaRPr lang="es-ES"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97" y="2306418"/>
            <a:ext cx="8755805" cy="295329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2484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7384"/>
            <a:ext cx="7704856" cy="1143000"/>
          </a:xfrm>
        </p:spPr>
        <p:txBody>
          <a:bodyPr>
            <a:normAutofit/>
          </a:bodyPr>
          <a:lstStyle/>
          <a:p>
            <a:r>
              <a:rPr lang="es-ES" dirty="0"/>
              <a:t>Primer Proyecto en Java.</a:t>
            </a:r>
          </a:p>
        </p:txBody>
      </p:sp>
      <p:sp>
        <p:nvSpPr>
          <p:cNvPr id="3" name="2 Marcador de contenido"/>
          <p:cNvSpPr>
            <a:spLocks noGrp="1"/>
          </p:cNvSpPr>
          <p:nvPr>
            <p:ph idx="1"/>
          </p:nvPr>
        </p:nvSpPr>
        <p:spPr>
          <a:xfrm>
            <a:off x="323528" y="1268760"/>
            <a:ext cx="8229600" cy="4453955"/>
          </a:xfrm>
        </p:spPr>
        <p:txBody>
          <a:bodyPr>
            <a:normAutofit/>
          </a:bodyPr>
          <a:lstStyle/>
          <a:p>
            <a:pPr marL="0" indent="0">
              <a:buNone/>
            </a:pPr>
            <a:r>
              <a:rPr lang="es-ES" sz="2000" dirty="0"/>
              <a:t>Al hacerlo se carga una ventana donde definimos el nombre del proyecto.</a:t>
            </a:r>
          </a:p>
          <a:p>
            <a:endParaRPr lang="es-ES" sz="20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7" name="6 Imagen"/>
          <p:cNvPicPr/>
          <p:nvPr/>
        </p:nvPicPr>
        <p:blipFill>
          <a:blip r:embed="rId2"/>
          <a:stretch>
            <a:fillRect/>
          </a:stretch>
        </p:blipFill>
        <p:spPr>
          <a:xfrm>
            <a:off x="2627784" y="1772816"/>
            <a:ext cx="3651155" cy="46378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80565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7384"/>
            <a:ext cx="7704856" cy="1143000"/>
          </a:xfrm>
        </p:spPr>
        <p:txBody>
          <a:bodyPr>
            <a:normAutofit/>
          </a:bodyPr>
          <a:lstStyle/>
          <a:p>
            <a:r>
              <a:rPr lang="es-ES" dirty="0"/>
              <a:t>Primer Proyecto en Java.</a:t>
            </a:r>
          </a:p>
        </p:txBody>
      </p:sp>
      <p:sp>
        <p:nvSpPr>
          <p:cNvPr id="3" name="2 Marcador de contenido"/>
          <p:cNvSpPr>
            <a:spLocks noGrp="1"/>
          </p:cNvSpPr>
          <p:nvPr>
            <p:ph idx="1"/>
          </p:nvPr>
        </p:nvSpPr>
        <p:spPr>
          <a:xfrm>
            <a:off x="323528" y="1462348"/>
            <a:ext cx="3816424" cy="1008112"/>
          </a:xfrm>
        </p:spPr>
        <p:txBody>
          <a:bodyPr>
            <a:normAutofit/>
          </a:bodyPr>
          <a:lstStyle/>
          <a:p>
            <a:pPr marL="0" indent="0">
              <a:buNone/>
            </a:pPr>
            <a:r>
              <a:rPr lang="es-ES" sz="1800" dirty="0"/>
              <a:t>Al darle </a:t>
            </a:r>
            <a:r>
              <a:rPr lang="es-ES" sz="1800" dirty="0" err="1"/>
              <a:t>finish</a:t>
            </a:r>
            <a:r>
              <a:rPr lang="es-ES" sz="1800" dirty="0"/>
              <a:t>, se crea una carpeta del proyecto con el nombre introducido.</a:t>
            </a:r>
          </a:p>
          <a:p>
            <a:endParaRPr lang="es-ES" sz="20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8" name="7 Imagen"/>
          <p:cNvPicPr/>
          <p:nvPr/>
        </p:nvPicPr>
        <p:blipFill>
          <a:blip r:embed="rId2"/>
          <a:stretch>
            <a:fillRect/>
          </a:stretch>
        </p:blipFill>
        <p:spPr>
          <a:xfrm>
            <a:off x="4317414" y="1402085"/>
            <a:ext cx="4524375" cy="1666875"/>
          </a:xfrm>
          <a:prstGeom prst="rect">
            <a:avLst/>
          </a:prstGeom>
          <a:ln>
            <a:noFill/>
          </a:ln>
          <a:effectLst>
            <a:outerShdw blurRad="292100" dist="139700" dir="2700000" algn="tl" rotWithShape="0">
              <a:srgbClr val="333333">
                <a:alpha val="65000"/>
              </a:srgbClr>
            </a:outerShdw>
          </a:effectLst>
        </p:spPr>
      </p:pic>
      <p:sp>
        <p:nvSpPr>
          <p:cNvPr id="6" name="5 Rectángulo"/>
          <p:cNvSpPr/>
          <p:nvPr/>
        </p:nvSpPr>
        <p:spPr>
          <a:xfrm>
            <a:off x="467545" y="3328459"/>
            <a:ext cx="8374244" cy="707886"/>
          </a:xfrm>
          <a:prstGeom prst="rect">
            <a:avLst/>
          </a:prstGeom>
        </p:spPr>
        <p:txBody>
          <a:bodyPr wrap="square">
            <a:spAutoFit/>
          </a:bodyPr>
          <a:lstStyle/>
          <a:p>
            <a:r>
              <a:rPr lang="es-ES" sz="2000" dirty="0">
                <a:latin typeface="Aparajita" pitchFamily="34" charset="0"/>
                <a:cs typeface="Aparajita" pitchFamily="34" charset="0"/>
              </a:rPr>
              <a:t>Con el mouse nos paramos en el proyecto, se da clic derecho/New/</a:t>
            </a:r>
            <a:r>
              <a:rPr lang="es-ES" sz="2000" dirty="0" err="1">
                <a:latin typeface="Aparajita" pitchFamily="34" charset="0"/>
                <a:cs typeface="Aparajita" pitchFamily="34" charset="0"/>
              </a:rPr>
              <a:t>Class</a:t>
            </a:r>
            <a:endParaRPr lang="es-ES" sz="2000" dirty="0">
              <a:latin typeface="Aparajita" pitchFamily="34" charset="0"/>
              <a:cs typeface="Aparajita" pitchFamily="34" charset="0"/>
            </a:endParaRPr>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4036345"/>
            <a:ext cx="6539459" cy="24351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6808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7384"/>
            <a:ext cx="7704856" cy="1143000"/>
          </a:xfrm>
        </p:spPr>
        <p:txBody>
          <a:bodyPr>
            <a:normAutofit/>
          </a:bodyPr>
          <a:lstStyle/>
          <a:p>
            <a:r>
              <a:rPr lang="es-ES" dirty="0"/>
              <a:t>Primer Proyecto en Java.</a:t>
            </a:r>
          </a:p>
        </p:txBody>
      </p:sp>
      <p:sp>
        <p:nvSpPr>
          <p:cNvPr id="3" name="2 Marcador de contenido"/>
          <p:cNvSpPr>
            <a:spLocks noGrp="1"/>
          </p:cNvSpPr>
          <p:nvPr>
            <p:ph idx="1"/>
          </p:nvPr>
        </p:nvSpPr>
        <p:spPr>
          <a:xfrm>
            <a:off x="192712" y="1336204"/>
            <a:ext cx="4438095" cy="2304256"/>
          </a:xfrm>
        </p:spPr>
        <p:txBody>
          <a:bodyPr>
            <a:normAutofit fontScale="92500"/>
          </a:bodyPr>
          <a:lstStyle/>
          <a:p>
            <a:pPr marL="0" indent="0">
              <a:buNone/>
            </a:pPr>
            <a:r>
              <a:rPr lang="es-ES" sz="2400" dirty="0"/>
              <a:t>Se carga la siguiente ventana, donde en la sección de nombre se introduce el nombre de la Clase.</a:t>
            </a:r>
          </a:p>
          <a:p>
            <a:pPr marL="0" indent="0">
              <a:buNone/>
            </a:pPr>
            <a:endParaRPr lang="es-ES" sz="2400" dirty="0"/>
          </a:p>
          <a:p>
            <a:pPr marL="0" indent="0">
              <a:buNone/>
            </a:pPr>
            <a:r>
              <a:rPr lang="es-ES" sz="2400" dirty="0"/>
              <a:t>Al darle </a:t>
            </a:r>
            <a:r>
              <a:rPr lang="es-ES" sz="2400" dirty="0" err="1"/>
              <a:t>Finish</a:t>
            </a:r>
            <a:r>
              <a:rPr lang="es-ES" sz="2400" dirty="0"/>
              <a:t>, se crea un archivo .java con el nombre de la clase y la estructura anterior.</a:t>
            </a:r>
          </a:p>
          <a:p>
            <a:pPr marL="0" indent="0">
              <a:buNone/>
            </a:pPr>
            <a:endParaRPr lang="es-ES" sz="2400" dirty="0"/>
          </a:p>
          <a:p>
            <a:endParaRPr lang="es-ES"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10" name="9 Imagen"/>
          <p:cNvPicPr/>
          <p:nvPr/>
        </p:nvPicPr>
        <p:blipFill>
          <a:blip r:embed="rId2"/>
          <a:stretch>
            <a:fillRect/>
          </a:stretch>
        </p:blipFill>
        <p:spPr>
          <a:xfrm>
            <a:off x="5220072" y="1196752"/>
            <a:ext cx="3713257" cy="4156928"/>
          </a:xfrm>
          <a:prstGeom prst="rect">
            <a:avLst/>
          </a:prstGeom>
          <a:ln>
            <a:noFill/>
          </a:ln>
          <a:effectLst>
            <a:outerShdw blurRad="292100" dist="139700" dir="2700000" algn="tl" rotWithShape="0">
              <a:srgbClr val="333333">
                <a:alpha val="65000"/>
              </a:srgbClr>
            </a:outerShdw>
          </a:effectLst>
        </p:spPr>
      </p:pic>
      <p:pic>
        <p:nvPicPr>
          <p:cNvPr id="12" name="11 Imagen"/>
          <p:cNvPicPr/>
          <p:nvPr/>
        </p:nvPicPr>
        <p:blipFill>
          <a:blip r:embed="rId3"/>
          <a:stretch>
            <a:fillRect/>
          </a:stretch>
        </p:blipFill>
        <p:spPr>
          <a:xfrm>
            <a:off x="268453" y="3861048"/>
            <a:ext cx="4702672" cy="2304256"/>
          </a:xfrm>
          <a:prstGeom prst="rect">
            <a:avLst/>
          </a:prstGeom>
          <a:ln>
            <a:noFill/>
          </a:ln>
          <a:effectLst>
            <a:outerShdw blurRad="292100" dist="139700" dir="2700000" algn="tl" rotWithShape="0">
              <a:srgbClr val="333333">
                <a:alpha val="65000"/>
              </a:srgbClr>
            </a:outerShdw>
          </a:effectLst>
        </p:spPr>
      </p:pic>
      <p:sp>
        <p:nvSpPr>
          <p:cNvPr id="6" name="5 Flecha derecha"/>
          <p:cNvSpPr/>
          <p:nvPr/>
        </p:nvSpPr>
        <p:spPr>
          <a:xfrm>
            <a:off x="4572000" y="1556792"/>
            <a:ext cx="576064" cy="28803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b="1">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1" name="10 Flecha derecha"/>
          <p:cNvSpPr/>
          <p:nvPr/>
        </p:nvSpPr>
        <p:spPr>
          <a:xfrm rot="5400000">
            <a:off x="2411760" y="3501008"/>
            <a:ext cx="288032" cy="28803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b="1">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extLst>
      <p:ext uri="{BB962C8B-B14F-4D97-AF65-F5344CB8AC3E}">
        <p14:creationId xmlns:p14="http://schemas.microsoft.com/office/powerpoint/2010/main" val="3709251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7384"/>
            <a:ext cx="7704856" cy="1143000"/>
          </a:xfrm>
        </p:spPr>
        <p:txBody>
          <a:bodyPr>
            <a:normAutofit fontScale="90000"/>
          </a:bodyPr>
          <a:lstStyle/>
          <a:p>
            <a:r>
              <a:rPr lang="es-ES" dirty="0"/>
              <a:t>Nuestro Primer Proyecto en Java.</a:t>
            </a:r>
          </a:p>
        </p:txBody>
      </p:sp>
      <p:sp>
        <p:nvSpPr>
          <p:cNvPr id="3" name="2 Marcador de contenido"/>
          <p:cNvSpPr>
            <a:spLocks noGrp="1"/>
          </p:cNvSpPr>
          <p:nvPr>
            <p:ph idx="1"/>
          </p:nvPr>
        </p:nvSpPr>
        <p:spPr>
          <a:xfrm>
            <a:off x="323528" y="1196752"/>
            <a:ext cx="8229600" cy="4525963"/>
          </a:xfrm>
        </p:spPr>
        <p:txBody>
          <a:bodyPr>
            <a:normAutofit/>
          </a:bodyPr>
          <a:lstStyle/>
          <a:p>
            <a:pPr marL="0" indent="0">
              <a:buNone/>
            </a:pPr>
            <a:r>
              <a:rPr lang="es-ES" sz="2400" dirty="0"/>
              <a:t>Dentro de la clase Principal escribimos lo siguiente.</a:t>
            </a:r>
          </a:p>
          <a:p>
            <a:pPr marL="0" indent="0">
              <a:buNone/>
            </a:pPr>
            <a:r>
              <a:rPr lang="es-CO" sz="1800" b="1" dirty="0"/>
              <a:t>       </a:t>
            </a:r>
            <a:r>
              <a:rPr lang="en-US" sz="1800" b="1" dirty="0"/>
              <a:t>public</a:t>
            </a:r>
            <a:r>
              <a:rPr lang="en-US" sz="1800" dirty="0"/>
              <a:t> </a:t>
            </a:r>
            <a:r>
              <a:rPr lang="en-US" sz="1800" b="1" dirty="0"/>
              <a:t>static</a:t>
            </a:r>
            <a:r>
              <a:rPr lang="en-US" sz="1800" dirty="0"/>
              <a:t> </a:t>
            </a:r>
            <a:r>
              <a:rPr lang="en-US" sz="1800" b="1" dirty="0"/>
              <a:t>void</a:t>
            </a:r>
            <a:r>
              <a:rPr lang="en-US" sz="1800" dirty="0"/>
              <a:t> main (String </a:t>
            </a:r>
            <a:r>
              <a:rPr lang="en-US" sz="1800" dirty="0" err="1"/>
              <a:t>arg</a:t>
            </a:r>
            <a:r>
              <a:rPr lang="en-US" sz="1800" dirty="0"/>
              <a:t>[])</a:t>
            </a:r>
            <a:endParaRPr lang="es-ES" sz="1800" dirty="0"/>
          </a:p>
          <a:p>
            <a:pPr marL="0" indent="0">
              <a:buNone/>
            </a:pPr>
            <a:r>
              <a:rPr lang="en-US" sz="1800" dirty="0"/>
              <a:t>	    </a:t>
            </a:r>
            <a:r>
              <a:rPr lang="es-CO" sz="1800" dirty="0"/>
              <a:t>{</a:t>
            </a:r>
            <a:endParaRPr lang="es-ES" sz="1800" dirty="0"/>
          </a:p>
          <a:p>
            <a:pPr marL="0" indent="0">
              <a:buNone/>
            </a:pPr>
            <a:r>
              <a:rPr lang="es-CO" sz="1800" dirty="0"/>
              <a:t>		  </a:t>
            </a:r>
            <a:r>
              <a:rPr lang="es-CO" sz="1800" dirty="0" err="1"/>
              <a:t>System.</a:t>
            </a:r>
            <a:r>
              <a:rPr lang="es-CO" sz="1800" i="1" dirty="0" err="1"/>
              <a:t>out</a:t>
            </a:r>
            <a:r>
              <a:rPr lang="es-CO" sz="1800" dirty="0" err="1"/>
              <a:t>.println</a:t>
            </a:r>
            <a:r>
              <a:rPr lang="es-CO" sz="1800" dirty="0"/>
              <a:t>("Hola Aprendices SENA");</a:t>
            </a:r>
            <a:endParaRPr lang="es-ES" sz="1800" dirty="0"/>
          </a:p>
          <a:p>
            <a:pPr marL="0" indent="0">
              <a:buNone/>
            </a:pPr>
            <a:r>
              <a:rPr lang="es-CO" sz="1800" dirty="0"/>
              <a:t>	    }</a:t>
            </a:r>
          </a:p>
          <a:p>
            <a:pPr marL="0" indent="0">
              <a:buNone/>
            </a:pPr>
            <a:endParaRPr lang="es-ES" sz="1800" dirty="0"/>
          </a:p>
          <a:p>
            <a:pPr marL="0" indent="0">
              <a:buNone/>
            </a:pPr>
            <a:r>
              <a:rPr lang="es-CO" sz="2400" dirty="0"/>
              <a:t>Quedando algo así :</a:t>
            </a:r>
            <a:endParaRPr lang="es-ES" sz="2400" dirty="0"/>
          </a:p>
          <a:p>
            <a:endParaRPr lang="es-ES" sz="2800" dirty="0"/>
          </a:p>
        </p:txBody>
      </p:sp>
      <p:pic>
        <p:nvPicPr>
          <p:cNvPr id="4" name="3 Imagen"/>
          <p:cNvPicPr/>
          <p:nvPr/>
        </p:nvPicPr>
        <p:blipFill>
          <a:blip r:embed="rId2"/>
          <a:stretch>
            <a:fillRect/>
          </a:stretch>
        </p:blipFill>
        <p:spPr>
          <a:xfrm>
            <a:off x="2051720" y="4005064"/>
            <a:ext cx="5256584" cy="2304256"/>
          </a:xfrm>
          <a:prstGeom prst="rect">
            <a:avLst/>
          </a:prstGeom>
          <a:ln>
            <a:noFill/>
          </a:ln>
          <a:effectLst>
            <a:outerShdw blurRad="292100" dist="139700" dir="2700000" algn="tl" rotWithShape="0">
              <a:srgbClr val="333333">
                <a:alpha val="65000"/>
              </a:srgbClr>
            </a:outerShdw>
          </a:effectLst>
        </p:spPr>
      </p:pic>
      <p:sp>
        <p:nvSpPr>
          <p:cNvPr id="5"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spTree>
    <p:extLst>
      <p:ext uri="{BB962C8B-B14F-4D97-AF65-F5344CB8AC3E}">
        <p14:creationId xmlns:p14="http://schemas.microsoft.com/office/powerpoint/2010/main" val="1122077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7384"/>
            <a:ext cx="7704856" cy="1143000"/>
          </a:xfrm>
        </p:spPr>
        <p:txBody>
          <a:bodyPr>
            <a:normAutofit/>
          </a:bodyPr>
          <a:lstStyle/>
          <a:p>
            <a:r>
              <a:rPr lang="es-ES" dirty="0"/>
              <a:t>Primer Proyecto en Java.</a:t>
            </a:r>
          </a:p>
        </p:txBody>
      </p:sp>
      <p:sp>
        <p:nvSpPr>
          <p:cNvPr id="3" name="2 Marcador de contenido"/>
          <p:cNvSpPr>
            <a:spLocks noGrp="1"/>
          </p:cNvSpPr>
          <p:nvPr>
            <p:ph idx="1"/>
          </p:nvPr>
        </p:nvSpPr>
        <p:spPr>
          <a:xfrm>
            <a:off x="248909" y="1209900"/>
            <a:ext cx="8229600" cy="4525963"/>
          </a:xfrm>
        </p:spPr>
        <p:txBody>
          <a:bodyPr>
            <a:normAutofit/>
          </a:bodyPr>
          <a:lstStyle/>
          <a:p>
            <a:pPr marL="0" indent="0">
              <a:buNone/>
            </a:pPr>
            <a:r>
              <a:rPr lang="es-ES" sz="1800" dirty="0"/>
              <a:t>Para ejecutar la aplicación se le debe dar clic al icono “</a:t>
            </a:r>
            <a:r>
              <a:rPr lang="es-ES" sz="1800" dirty="0" err="1"/>
              <a:t>Run</a:t>
            </a:r>
            <a:r>
              <a:rPr lang="es-ES" sz="1800" dirty="0"/>
              <a:t>” en la barra de herramientas</a:t>
            </a:r>
          </a:p>
          <a:p>
            <a:endParaRPr lang="es-ES" sz="2400" dirty="0"/>
          </a:p>
        </p:txBody>
      </p:sp>
      <p:sp>
        <p:nvSpPr>
          <p:cNvPr id="5"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199" y="1929202"/>
            <a:ext cx="8080362" cy="179563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7 Rectángulo"/>
          <p:cNvSpPr/>
          <p:nvPr/>
        </p:nvSpPr>
        <p:spPr>
          <a:xfrm>
            <a:off x="323527" y="4036919"/>
            <a:ext cx="7904367" cy="369332"/>
          </a:xfrm>
          <a:prstGeom prst="rect">
            <a:avLst/>
          </a:prstGeom>
        </p:spPr>
        <p:txBody>
          <a:bodyPr wrap="square">
            <a:spAutoFit/>
          </a:bodyPr>
          <a:lstStyle/>
          <a:p>
            <a:r>
              <a:rPr lang="es-ES" dirty="0">
                <a:latin typeface="Aparajita" pitchFamily="34" charset="0"/>
                <a:cs typeface="Aparajita" pitchFamily="34" charset="0"/>
              </a:rPr>
              <a:t>Al hacer esto en la consola se mostrará el mensaje de Bienvenida</a:t>
            </a:r>
            <a:r>
              <a:rPr lang="es-ES" sz="1600" dirty="0">
                <a:latin typeface="Aparajita" pitchFamily="34" charset="0"/>
                <a:cs typeface="Aparajita" pitchFamily="34" charset="0"/>
              </a:rPr>
              <a:t>.</a:t>
            </a:r>
          </a:p>
        </p:txBody>
      </p:sp>
      <p:pic>
        <p:nvPicPr>
          <p:cNvPr id="10" name="9 Imagen"/>
          <p:cNvPicPr/>
          <p:nvPr/>
        </p:nvPicPr>
        <p:blipFill>
          <a:blip r:embed="rId3"/>
          <a:stretch>
            <a:fillRect/>
          </a:stretch>
        </p:blipFill>
        <p:spPr>
          <a:xfrm>
            <a:off x="221108" y="4636545"/>
            <a:ext cx="7632848" cy="1155738"/>
          </a:xfrm>
          <a:prstGeom prst="rect">
            <a:avLst/>
          </a:prstGeom>
          <a:ln>
            <a:noFill/>
          </a:ln>
          <a:effectLst>
            <a:outerShdw blurRad="292100" dist="139700" dir="2700000" algn="tl" rotWithShape="0">
              <a:srgbClr val="333333">
                <a:alpha val="65000"/>
              </a:srgbClr>
            </a:outerShdw>
          </a:effectLst>
        </p:spPr>
      </p:pic>
      <p:sp>
        <p:nvSpPr>
          <p:cNvPr id="9" name="8 Rectángulo"/>
          <p:cNvSpPr/>
          <p:nvPr/>
        </p:nvSpPr>
        <p:spPr>
          <a:xfrm>
            <a:off x="323526" y="5997726"/>
            <a:ext cx="7904367" cy="369332"/>
          </a:xfrm>
          <a:prstGeom prst="rect">
            <a:avLst/>
          </a:prstGeom>
        </p:spPr>
        <p:txBody>
          <a:bodyPr wrap="square">
            <a:spAutoFit/>
          </a:bodyPr>
          <a:lstStyle/>
          <a:p>
            <a:r>
              <a:rPr lang="es-ES" dirty="0">
                <a:latin typeface="Aparajita" pitchFamily="34" charset="0"/>
                <a:cs typeface="Aparajita" pitchFamily="34" charset="0"/>
              </a:rPr>
              <a:t>Y de esta manera ya tenemos nuestra primera aplicación java creada.</a:t>
            </a:r>
          </a:p>
        </p:txBody>
      </p:sp>
    </p:spTree>
    <p:extLst>
      <p:ext uri="{BB962C8B-B14F-4D97-AF65-F5344CB8AC3E}">
        <p14:creationId xmlns:p14="http://schemas.microsoft.com/office/powerpoint/2010/main" val="1454821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7384"/>
            <a:ext cx="7704856" cy="1143000"/>
          </a:xfrm>
        </p:spPr>
        <p:txBody>
          <a:bodyPr>
            <a:normAutofit/>
          </a:bodyPr>
          <a:lstStyle/>
          <a:p>
            <a:r>
              <a:rPr lang="es-ES" dirty="0"/>
              <a:t>Primer Proyecto en Java.</a:t>
            </a:r>
          </a:p>
        </p:txBody>
      </p:sp>
      <p:sp>
        <p:nvSpPr>
          <p:cNvPr id="3" name="2 Marcador de contenido"/>
          <p:cNvSpPr>
            <a:spLocks noGrp="1"/>
          </p:cNvSpPr>
          <p:nvPr>
            <p:ph idx="1"/>
          </p:nvPr>
        </p:nvSpPr>
        <p:spPr>
          <a:xfrm>
            <a:off x="755576" y="2060848"/>
            <a:ext cx="7920880" cy="2952328"/>
          </a:xfrm>
        </p:spPr>
        <p:txBody>
          <a:bodyPr>
            <a:normAutofit/>
          </a:bodyPr>
          <a:lstStyle/>
          <a:p>
            <a:pPr marL="0" indent="0">
              <a:buNone/>
            </a:pPr>
            <a:r>
              <a:rPr lang="es-ES" sz="2800" dirty="0"/>
              <a:t>Como se pudo observar se utilizó la línea </a:t>
            </a:r>
            <a:r>
              <a:rPr lang="es-ES" sz="2800" b="1" dirty="0" err="1"/>
              <a:t>System.out.println</a:t>
            </a:r>
            <a:r>
              <a:rPr lang="es-ES" sz="2800" b="1" dirty="0"/>
              <a:t>();</a:t>
            </a:r>
            <a:r>
              <a:rPr lang="es-ES" sz="2800" dirty="0"/>
              <a:t> la cual permite imprimir mensajes en consola, la información que se quiera imprimir debe estar dentro de los paréntesis, si es texto se escribe entre comillas, si se desean imprimir datos almacenados en variables, tan solo se escribe el nombre de la variable.</a:t>
            </a:r>
          </a:p>
        </p:txBody>
      </p:sp>
      <p:sp>
        <p:nvSpPr>
          <p:cNvPr id="5"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276059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79512" y="2636912"/>
            <a:ext cx="8964488" cy="1944216"/>
          </a:xfrm>
        </p:spPr>
        <p:txBody>
          <a:bodyPr>
            <a:noAutofit/>
          </a:bodyPr>
          <a:lstStyle/>
          <a:p>
            <a:r>
              <a:rPr lang="es-ES" sz="5400" dirty="0"/>
              <a:t>Proceso de Compilación y Ejecución de un programa Java.</a:t>
            </a:r>
          </a:p>
        </p:txBody>
      </p:sp>
    </p:spTree>
    <p:extLst>
      <p:ext uri="{BB962C8B-B14F-4D97-AF65-F5344CB8AC3E}">
        <p14:creationId xmlns:p14="http://schemas.microsoft.com/office/powerpoint/2010/main" val="2315200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7384"/>
            <a:ext cx="7704856" cy="1143000"/>
          </a:xfrm>
        </p:spPr>
        <p:txBody>
          <a:bodyPr>
            <a:normAutofit/>
          </a:bodyPr>
          <a:lstStyle/>
          <a:p>
            <a:r>
              <a:rPr lang="es-ES" dirty="0"/>
              <a:t>Primer Proyecto en Java.</a:t>
            </a:r>
          </a:p>
        </p:txBody>
      </p:sp>
      <p:sp>
        <p:nvSpPr>
          <p:cNvPr id="3" name="2 Marcador de contenido"/>
          <p:cNvSpPr>
            <a:spLocks noGrp="1"/>
          </p:cNvSpPr>
          <p:nvPr>
            <p:ph idx="1"/>
          </p:nvPr>
        </p:nvSpPr>
        <p:spPr>
          <a:xfrm>
            <a:off x="323528" y="1268760"/>
            <a:ext cx="8352928" cy="5328592"/>
          </a:xfrm>
        </p:spPr>
        <p:txBody>
          <a:bodyPr>
            <a:normAutofit fontScale="92500" lnSpcReduction="10000"/>
          </a:bodyPr>
          <a:lstStyle/>
          <a:p>
            <a:pPr marL="0" indent="0">
              <a:buNone/>
            </a:pPr>
            <a:r>
              <a:rPr lang="es-ES" sz="2600" dirty="0"/>
              <a:t>Al realizar el ejercicio anterior, podemos ver que la construcción de un programa Java tiene diferentes etapas:</a:t>
            </a:r>
          </a:p>
          <a:p>
            <a:endParaRPr lang="es-ES" sz="2600" dirty="0"/>
          </a:p>
          <a:p>
            <a:pPr marL="0" indent="0">
              <a:buNone/>
            </a:pPr>
            <a:r>
              <a:rPr lang="es-CO" sz="2600" b="1" dirty="0"/>
              <a:t>Primera Etapa.</a:t>
            </a:r>
            <a:endParaRPr lang="es-ES" sz="2600" dirty="0"/>
          </a:p>
          <a:p>
            <a:pPr marL="400050" lvl="1" indent="0">
              <a:buNone/>
            </a:pPr>
            <a:r>
              <a:rPr lang="es-CO" sz="2600" dirty="0"/>
              <a:t>Digitar el programa: Guardando el archivo con extensión  .java (Principal.java) </a:t>
            </a:r>
            <a:endParaRPr lang="es-ES" sz="2600" dirty="0"/>
          </a:p>
          <a:p>
            <a:pPr marL="0" indent="0">
              <a:buNone/>
            </a:pPr>
            <a:r>
              <a:rPr lang="es-CO" sz="2600" dirty="0"/>
              <a:t> </a:t>
            </a:r>
            <a:endParaRPr lang="es-ES" sz="2600" dirty="0"/>
          </a:p>
          <a:p>
            <a:pPr marL="0" indent="0">
              <a:buNone/>
            </a:pPr>
            <a:r>
              <a:rPr lang="es-CO" sz="2600" b="1" dirty="0"/>
              <a:t>Segunda etapa. </a:t>
            </a:r>
            <a:endParaRPr lang="es-ES" sz="2600" dirty="0"/>
          </a:p>
          <a:p>
            <a:pPr marL="400050" lvl="1" indent="0">
              <a:buNone/>
            </a:pPr>
            <a:r>
              <a:rPr lang="es-CO" sz="2600" dirty="0"/>
              <a:t>Compilar el programa. </a:t>
            </a:r>
            <a:endParaRPr lang="es-ES" sz="2600" dirty="0"/>
          </a:p>
          <a:p>
            <a:pPr marL="400050" lvl="1" indent="0">
              <a:buNone/>
            </a:pPr>
            <a:r>
              <a:rPr lang="es-CO" sz="2600" dirty="0"/>
              <a:t>Corregir errores de sintaxis. </a:t>
            </a:r>
            <a:endParaRPr lang="es-ES" sz="2600" dirty="0"/>
          </a:p>
          <a:p>
            <a:pPr marL="400050" lvl="1" indent="0">
              <a:buNone/>
            </a:pPr>
            <a:r>
              <a:rPr lang="es-CO" sz="2600" dirty="0"/>
              <a:t>Se genera el código intermedio o </a:t>
            </a:r>
            <a:r>
              <a:rPr lang="es-CO" sz="2600" dirty="0" err="1"/>
              <a:t>byteCode</a:t>
            </a:r>
            <a:r>
              <a:rPr lang="es-CO" sz="2600" dirty="0"/>
              <a:t> en los archivos punto </a:t>
            </a:r>
            <a:r>
              <a:rPr lang="es-CO" sz="2600" dirty="0" err="1"/>
              <a:t>class</a:t>
            </a:r>
            <a:r>
              <a:rPr lang="es-CO" sz="2600" dirty="0"/>
              <a:t> (</a:t>
            </a:r>
            <a:r>
              <a:rPr lang="es-CO" sz="2600" dirty="0" err="1"/>
              <a:t>Principal.class</a:t>
            </a:r>
            <a:r>
              <a:rPr lang="es-CO" sz="2600" dirty="0"/>
              <a:t>). </a:t>
            </a:r>
            <a:endParaRPr lang="es-ES" sz="2600" dirty="0"/>
          </a:p>
          <a:p>
            <a:pPr marL="0" indent="0">
              <a:buNone/>
            </a:pPr>
            <a:r>
              <a:rPr lang="es-CO" sz="2800" dirty="0"/>
              <a:t> </a:t>
            </a:r>
            <a:endParaRPr lang="es-ES" sz="2800" dirty="0"/>
          </a:p>
        </p:txBody>
      </p:sp>
      <p:sp>
        <p:nvSpPr>
          <p:cNvPr id="5"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03330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Entorno de Desarrollo</a:t>
            </a:r>
            <a:endParaRPr lang="es-ES" dirty="0"/>
          </a:p>
        </p:txBody>
      </p:sp>
      <p:sp>
        <p:nvSpPr>
          <p:cNvPr id="3" name="2 Marcador de contenido"/>
          <p:cNvSpPr>
            <a:spLocks noGrp="1"/>
          </p:cNvSpPr>
          <p:nvPr>
            <p:ph idx="1"/>
          </p:nvPr>
        </p:nvSpPr>
        <p:spPr/>
        <p:txBody>
          <a:bodyPr>
            <a:normAutofit/>
          </a:bodyPr>
          <a:lstStyle/>
          <a:p>
            <a:pPr marL="0" indent="0" algn="just">
              <a:buNone/>
            </a:pPr>
            <a:r>
              <a:rPr lang="es-ES" sz="2400" dirty="0"/>
              <a:t>Un entorno de desarrollo es el ambiente necesario para desarrollar aplicaciones, si vamos a trabajar con Java existen diferentes entornos que nos permiten hacerlo, estos son conocidos como IDE (</a:t>
            </a:r>
            <a:r>
              <a:rPr lang="es-ES" sz="2400" i="1" dirty="0" err="1"/>
              <a:t>integrated</a:t>
            </a:r>
            <a:r>
              <a:rPr lang="es-ES" sz="2400" i="1" dirty="0"/>
              <a:t> </a:t>
            </a:r>
            <a:r>
              <a:rPr lang="es-ES" sz="2400" i="1" dirty="0" err="1"/>
              <a:t>development</a:t>
            </a:r>
            <a:r>
              <a:rPr lang="es-ES" sz="2400" i="1" dirty="0"/>
              <a:t> </a:t>
            </a:r>
            <a:r>
              <a:rPr lang="es-ES" sz="2400" i="1" dirty="0" err="1"/>
              <a:t>environment</a:t>
            </a:r>
            <a:r>
              <a:rPr lang="es-ES" sz="2400" dirty="0"/>
              <a:t>), para el desarrollo del curso vamos a trabajar con el IDE ECLIPSE en cualquiera de sus versiones.</a:t>
            </a:r>
          </a:p>
          <a:p>
            <a:pPr marL="0" indent="0">
              <a:buNone/>
            </a:pPr>
            <a:endParaRPr lang="es-ES" sz="2400" dirty="0"/>
          </a:p>
          <a:p>
            <a:pPr marL="0" indent="0" algn="just">
              <a:buNone/>
            </a:pPr>
            <a:r>
              <a:rPr lang="es-ES" sz="2400" dirty="0"/>
              <a:t>Para la descarga e instalación de Eclipse nos podemos guiar con el siguiente enlace: </a:t>
            </a:r>
            <a:r>
              <a:rPr lang="es-ES" sz="2400" u="sng" dirty="0">
                <a:hlinkClick r:id="rId2"/>
              </a:rPr>
              <a:t>http://codejavu.blogspot.com/2013/04/configuracion-ambiente-de-desarrollo.html</a:t>
            </a:r>
            <a:r>
              <a:rPr lang="es-ES" sz="2400" dirty="0"/>
              <a:t> </a:t>
            </a:r>
          </a:p>
          <a:p>
            <a:endParaRPr lang="es-ES" sz="28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spTree>
    <p:extLst>
      <p:ext uri="{BB962C8B-B14F-4D97-AF65-F5344CB8AC3E}">
        <p14:creationId xmlns:p14="http://schemas.microsoft.com/office/powerpoint/2010/main" val="1680155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7384"/>
            <a:ext cx="7704856" cy="1143000"/>
          </a:xfrm>
        </p:spPr>
        <p:txBody>
          <a:bodyPr>
            <a:normAutofit/>
          </a:bodyPr>
          <a:lstStyle/>
          <a:p>
            <a:r>
              <a:rPr lang="es-ES" dirty="0"/>
              <a:t>Primer Proyecto en Java.</a:t>
            </a:r>
          </a:p>
        </p:txBody>
      </p:sp>
      <p:sp>
        <p:nvSpPr>
          <p:cNvPr id="3" name="2 Marcador de contenido"/>
          <p:cNvSpPr>
            <a:spLocks noGrp="1"/>
          </p:cNvSpPr>
          <p:nvPr>
            <p:ph idx="1"/>
          </p:nvPr>
        </p:nvSpPr>
        <p:spPr>
          <a:xfrm>
            <a:off x="323528" y="1268760"/>
            <a:ext cx="8136904" cy="4392488"/>
          </a:xfrm>
        </p:spPr>
        <p:txBody>
          <a:bodyPr>
            <a:normAutofit/>
          </a:bodyPr>
          <a:lstStyle/>
          <a:p>
            <a:pPr marL="0" indent="0">
              <a:buNone/>
            </a:pPr>
            <a:r>
              <a:rPr lang="es-CO" sz="2400" b="1" dirty="0"/>
              <a:t>Tercera etapa. </a:t>
            </a:r>
            <a:endParaRPr lang="es-ES" sz="2400" dirty="0"/>
          </a:p>
          <a:p>
            <a:r>
              <a:rPr lang="es-CO" sz="2000" dirty="0"/>
              <a:t>En la etapa de ejecución del programa, la Máquina Virtual de java (JVM), interpreta las instrucciones </a:t>
            </a:r>
            <a:r>
              <a:rPr lang="es-CO" sz="2000" dirty="0" err="1"/>
              <a:t>byteCode</a:t>
            </a:r>
            <a:r>
              <a:rPr lang="es-CO" sz="2000" dirty="0"/>
              <a:t>. </a:t>
            </a:r>
          </a:p>
          <a:p>
            <a:r>
              <a:rPr lang="es-CO" sz="2000" dirty="0"/>
              <a:t>Posteriormente se realiza otra serie de pasos internos en el computador, se presenta el resultado del programa ya sea en pantalla o dependiendo del proceso que se desea realizar. </a:t>
            </a:r>
            <a:endParaRPr lang="es-CO" sz="800" dirty="0"/>
          </a:p>
          <a:p>
            <a:pPr marL="0" indent="0">
              <a:buNone/>
            </a:pPr>
            <a:endParaRPr lang="es-CO" sz="800" dirty="0"/>
          </a:p>
          <a:p>
            <a:pPr marL="0" indent="0">
              <a:buNone/>
            </a:pPr>
            <a:r>
              <a:rPr lang="es-CO" sz="2000" dirty="0"/>
              <a:t>Estas etapas se pueden evidenciar de la siguiente manera.</a:t>
            </a:r>
            <a:endParaRPr lang="es-ES" sz="2000" dirty="0"/>
          </a:p>
          <a:p>
            <a:pPr marL="0" indent="0">
              <a:buNone/>
            </a:pPr>
            <a:endParaRPr lang="es-CO" sz="2000" dirty="0"/>
          </a:p>
        </p:txBody>
      </p:sp>
      <p:sp>
        <p:nvSpPr>
          <p:cNvPr id="5"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7" name="6 Imagen"/>
          <p:cNvPicPr/>
          <p:nvPr/>
        </p:nvPicPr>
        <p:blipFill>
          <a:blip r:embed="rId2"/>
          <a:stretch>
            <a:fillRect/>
          </a:stretch>
        </p:blipFill>
        <p:spPr>
          <a:xfrm>
            <a:off x="683568" y="4259661"/>
            <a:ext cx="6696744" cy="19056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69023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116632"/>
            <a:ext cx="7355160" cy="864096"/>
          </a:xfrm>
        </p:spPr>
        <p:txBody>
          <a:bodyPr>
            <a:normAutofit fontScale="90000"/>
          </a:bodyPr>
          <a:lstStyle/>
          <a:p>
            <a:r>
              <a:rPr lang="es-ES" dirty="0"/>
              <a:t>IDE (</a:t>
            </a:r>
            <a:r>
              <a:rPr lang="es-ES" b="0" dirty="0" err="1">
                <a:effectLst>
                  <a:outerShdw blurRad="38100" dist="38100" dir="2700000" algn="tl">
                    <a:srgbClr val="000000">
                      <a:alpha val="43137"/>
                    </a:srgbClr>
                  </a:outerShdw>
                </a:effectLst>
              </a:rPr>
              <a:t>integrated</a:t>
            </a:r>
            <a:r>
              <a:rPr lang="es-ES" b="0" dirty="0">
                <a:effectLst>
                  <a:outerShdw blurRad="38100" dist="38100" dir="2700000" algn="tl">
                    <a:srgbClr val="000000">
                      <a:alpha val="43137"/>
                    </a:srgbClr>
                  </a:outerShdw>
                </a:effectLst>
              </a:rPr>
              <a:t> </a:t>
            </a:r>
            <a:r>
              <a:rPr lang="es-ES" b="0" dirty="0" err="1">
                <a:effectLst>
                  <a:outerShdw blurRad="38100" dist="38100" dir="2700000" algn="tl">
                    <a:srgbClr val="000000">
                      <a:alpha val="43137"/>
                    </a:srgbClr>
                  </a:outerShdw>
                </a:effectLst>
              </a:rPr>
              <a:t>development</a:t>
            </a:r>
            <a:r>
              <a:rPr lang="es-ES" b="0" dirty="0">
                <a:effectLst>
                  <a:outerShdw blurRad="38100" dist="38100" dir="2700000" algn="tl">
                    <a:srgbClr val="000000">
                      <a:alpha val="43137"/>
                    </a:srgbClr>
                  </a:outerShdw>
                </a:effectLst>
              </a:rPr>
              <a:t> </a:t>
            </a:r>
            <a:r>
              <a:rPr lang="es-ES" b="0" dirty="0" err="1">
                <a:effectLst>
                  <a:outerShdw blurRad="38100" dist="38100" dir="2700000" algn="tl">
                    <a:srgbClr val="000000">
                      <a:alpha val="43137"/>
                    </a:srgbClr>
                  </a:outerShdw>
                </a:effectLst>
              </a:rPr>
              <a:t>environment</a:t>
            </a:r>
            <a:r>
              <a:rPr lang="es-ES" dirty="0"/>
              <a:t>)</a:t>
            </a:r>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754" y="1484784"/>
            <a:ext cx="2327346" cy="138112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271" y="4230682"/>
            <a:ext cx="2751406" cy="1349499"/>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0059" y="3720909"/>
            <a:ext cx="2143663" cy="101954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6557" y="1291496"/>
            <a:ext cx="1733550" cy="154305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920" y="2830492"/>
            <a:ext cx="2363134" cy="11113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02177" y="5085184"/>
            <a:ext cx="2428875" cy="12858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3277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Entorno de Desarrollo</a:t>
            </a:r>
            <a:endParaRPr lang="es-ES" dirty="0"/>
          </a:p>
        </p:txBody>
      </p:sp>
      <p:sp>
        <p:nvSpPr>
          <p:cNvPr id="3" name="2 Marcador de contenido"/>
          <p:cNvSpPr>
            <a:spLocks noGrp="1"/>
          </p:cNvSpPr>
          <p:nvPr>
            <p:ph idx="1"/>
          </p:nvPr>
        </p:nvSpPr>
        <p:spPr>
          <a:xfrm>
            <a:off x="429970" y="2056721"/>
            <a:ext cx="3240360" cy="1935960"/>
          </a:xfrm>
        </p:spPr>
        <p:txBody>
          <a:bodyPr>
            <a:normAutofit/>
          </a:bodyPr>
          <a:lstStyle/>
          <a:p>
            <a:pPr marL="0" indent="0" algn="just">
              <a:buNone/>
            </a:pPr>
            <a:r>
              <a:rPr lang="es-ES" sz="2400" dirty="0"/>
              <a:t>Después de haber instalado java y teniendo el IDE en nuestra máquina, podemos abrirlo y visualizar la siguiente </a:t>
            </a:r>
            <a:r>
              <a:rPr lang="es-ES" sz="2400" dirty="0" err="1"/>
              <a:t>imágen</a:t>
            </a:r>
            <a:r>
              <a:rPr lang="es-ES" sz="2400" dirty="0"/>
              <a:t>.</a:t>
            </a:r>
          </a:p>
          <a:p>
            <a:pPr marL="0" indent="0">
              <a:buNone/>
            </a:pPr>
            <a:endParaRPr lang="es-ES" sz="2800" dirty="0"/>
          </a:p>
          <a:p>
            <a:pPr marL="0" indent="0">
              <a:buNone/>
            </a:pPr>
            <a:endParaRPr lang="es-ES"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1628800"/>
            <a:ext cx="4936232" cy="27918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2 Marcador de contenido"/>
          <p:cNvSpPr txBox="1">
            <a:spLocks/>
          </p:cNvSpPr>
          <p:nvPr/>
        </p:nvSpPr>
        <p:spPr>
          <a:xfrm>
            <a:off x="107504" y="4735228"/>
            <a:ext cx="7992888" cy="15020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1pPr>
            <a:lvl2pPr marL="742950" indent="-28575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2pPr>
            <a:lvl3pPr marL="1143000" indent="-22860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ES" sz="2400" dirty="0"/>
              <a:t>La ventana anterior corresponde a la selección del </a:t>
            </a:r>
            <a:r>
              <a:rPr lang="es-ES" sz="2400" dirty="0" err="1"/>
              <a:t>workspace</a:t>
            </a:r>
            <a:r>
              <a:rPr lang="es-ES" sz="2400" dirty="0"/>
              <a:t> o entorno de trabajo donde se alojarán nuestros proyectos java, corresponde básicamente a la ruta de la carpeta donde queremos guardar los proyectos o aplicaciones.</a:t>
            </a:r>
          </a:p>
          <a:p>
            <a:pPr marL="0" indent="0">
              <a:buFont typeface="Arial" pitchFamily="34" charset="0"/>
              <a:buNone/>
            </a:pPr>
            <a:endParaRPr lang="es-ES" sz="2800" dirty="0"/>
          </a:p>
          <a:p>
            <a:pPr marL="0" indent="0">
              <a:buFont typeface="Arial" pitchFamily="34" charset="0"/>
              <a:buNone/>
            </a:pPr>
            <a:endParaRPr lang="es-ES" dirty="0"/>
          </a:p>
        </p:txBody>
      </p:sp>
    </p:spTree>
    <p:extLst>
      <p:ext uri="{BB962C8B-B14F-4D97-AF65-F5344CB8AC3E}">
        <p14:creationId xmlns:p14="http://schemas.microsoft.com/office/powerpoint/2010/main" val="1786585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Entorno de Desarrollo</a:t>
            </a:r>
            <a:endParaRPr lang="es-ES" dirty="0"/>
          </a:p>
        </p:txBody>
      </p:sp>
      <p:sp>
        <p:nvSpPr>
          <p:cNvPr id="3" name="2 Marcador de contenido"/>
          <p:cNvSpPr>
            <a:spLocks noGrp="1"/>
          </p:cNvSpPr>
          <p:nvPr>
            <p:ph idx="1"/>
          </p:nvPr>
        </p:nvSpPr>
        <p:spPr>
          <a:xfrm>
            <a:off x="272580" y="1268760"/>
            <a:ext cx="8619900" cy="576064"/>
          </a:xfrm>
        </p:spPr>
        <p:txBody>
          <a:bodyPr>
            <a:normAutofit/>
          </a:bodyPr>
          <a:lstStyle/>
          <a:p>
            <a:pPr marL="0" indent="0">
              <a:buNone/>
            </a:pPr>
            <a:r>
              <a:rPr lang="es-ES" sz="2400" dirty="0"/>
              <a:t>Al definir la ruta, se carga la ventana inicial la primera vez con esta forma.</a:t>
            </a:r>
          </a:p>
          <a:p>
            <a:pPr marL="0" indent="0">
              <a:buNone/>
            </a:pPr>
            <a:endParaRPr lang="es-ES" sz="2800" dirty="0"/>
          </a:p>
          <a:p>
            <a:pPr marL="0" indent="0">
              <a:buNone/>
            </a:pPr>
            <a:endParaRPr lang="es-ES"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9" name="8 Imagen"/>
          <p:cNvPicPr/>
          <p:nvPr/>
        </p:nvPicPr>
        <p:blipFill>
          <a:blip r:embed="rId2"/>
          <a:stretch>
            <a:fillRect/>
          </a:stretch>
        </p:blipFill>
        <p:spPr>
          <a:xfrm>
            <a:off x="1619672" y="1772816"/>
            <a:ext cx="5612130" cy="2740025"/>
          </a:xfrm>
          <a:prstGeom prst="rect">
            <a:avLst/>
          </a:prstGeom>
          <a:ln>
            <a:noFill/>
          </a:ln>
          <a:effectLst>
            <a:outerShdw blurRad="292100" dist="139700" dir="2700000" algn="tl" rotWithShape="0">
              <a:srgbClr val="333333">
                <a:alpha val="65000"/>
              </a:srgbClr>
            </a:outerShdw>
          </a:effectLst>
        </p:spPr>
      </p:pic>
      <p:sp>
        <p:nvSpPr>
          <p:cNvPr id="10" name="2 Marcador de contenido"/>
          <p:cNvSpPr txBox="1">
            <a:spLocks/>
          </p:cNvSpPr>
          <p:nvPr/>
        </p:nvSpPr>
        <p:spPr>
          <a:xfrm>
            <a:off x="262050" y="4797152"/>
            <a:ext cx="7622318" cy="15841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1pPr>
            <a:lvl2pPr marL="742950" indent="-28575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2pPr>
            <a:lvl3pPr marL="1143000" indent="-22860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400" dirty="0"/>
              <a:t>Esta es la página de bienvenida del IDE, dependiendo de la versión de Eclipse, esto puede variar, aquí simplemente podemos cerrar la página desde la x en la esquina superior izquierda al lado de </a:t>
            </a:r>
            <a:r>
              <a:rPr lang="es-ES" sz="2400" b="1" dirty="0" err="1"/>
              <a:t>Welcome</a:t>
            </a:r>
            <a:r>
              <a:rPr lang="es-ES" sz="2400" dirty="0"/>
              <a:t>.</a:t>
            </a:r>
          </a:p>
          <a:p>
            <a:pPr marL="0" indent="0">
              <a:buFont typeface="Arial" pitchFamily="34" charset="0"/>
              <a:buNone/>
            </a:pPr>
            <a:endParaRPr lang="es-ES" sz="2800" dirty="0"/>
          </a:p>
          <a:p>
            <a:pPr marL="0" indent="0">
              <a:buFont typeface="Arial" pitchFamily="34" charset="0"/>
              <a:buNone/>
            </a:pPr>
            <a:endParaRPr lang="es-ES" dirty="0"/>
          </a:p>
        </p:txBody>
      </p:sp>
    </p:spTree>
    <p:extLst>
      <p:ext uri="{BB962C8B-B14F-4D97-AF65-F5344CB8AC3E}">
        <p14:creationId xmlns:p14="http://schemas.microsoft.com/office/powerpoint/2010/main" val="2709574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Entorno de Desarrollo</a:t>
            </a:r>
            <a:endParaRPr lang="es-ES" dirty="0"/>
          </a:p>
        </p:txBody>
      </p:sp>
      <p:sp>
        <p:nvSpPr>
          <p:cNvPr id="3" name="2 Marcador de contenido"/>
          <p:cNvSpPr>
            <a:spLocks noGrp="1"/>
          </p:cNvSpPr>
          <p:nvPr>
            <p:ph idx="1"/>
          </p:nvPr>
        </p:nvSpPr>
        <p:spPr>
          <a:xfrm>
            <a:off x="272580" y="1268760"/>
            <a:ext cx="8619900" cy="792088"/>
          </a:xfrm>
        </p:spPr>
        <p:txBody>
          <a:bodyPr>
            <a:normAutofit lnSpcReduction="10000"/>
          </a:bodyPr>
          <a:lstStyle/>
          <a:p>
            <a:pPr marL="0" indent="0">
              <a:buNone/>
            </a:pPr>
            <a:r>
              <a:rPr lang="es-ES" sz="2400" dirty="0"/>
              <a:t>Al hacerlo se carga la siguiente estructura, correspondiente a los paneles principales de nuestro entorno de desarrollo.</a:t>
            </a:r>
          </a:p>
          <a:p>
            <a:pPr marL="0" indent="0">
              <a:buNone/>
            </a:pPr>
            <a:endParaRPr lang="es-ES" sz="2800" dirty="0"/>
          </a:p>
          <a:p>
            <a:pPr marL="0" indent="0">
              <a:buNone/>
            </a:pPr>
            <a:endParaRPr lang="es-ES"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596" y="1927081"/>
            <a:ext cx="7272808" cy="445424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9491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Entorno de Desarrollo</a:t>
            </a:r>
            <a:endParaRPr lang="es-ES" dirty="0"/>
          </a:p>
        </p:txBody>
      </p:sp>
      <p:sp>
        <p:nvSpPr>
          <p:cNvPr id="3" name="2 Marcador de contenido"/>
          <p:cNvSpPr>
            <a:spLocks noGrp="1"/>
          </p:cNvSpPr>
          <p:nvPr>
            <p:ph idx="1"/>
          </p:nvPr>
        </p:nvSpPr>
        <p:spPr>
          <a:xfrm>
            <a:off x="272580" y="1268760"/>
            <a:ext cx="8619900" cy="5184576"/>
          </a:xfrm>
        </p:spPr>
        <p:txBody>
          <a:bodyPr>
            <a:normAutofit lnSpcReduction="10000"/>
          </a:bodyPr>
          <a:lstStyle/>
          <a:p>
            <a:r>
              <a:rPr lang="es-ES" sz="2400" b="1" dirty="0"/>
              <a:t>Panel Explorador de Proyectos:</a:t>
            </a:r>
            <a:r>
              <a:rPr lang="es-ES" sz="2400" dirty="0"/>
              <a:t> Este panel permite visualizar los proyectos con los que estamos trabajando, inicialmente arranca en blanco pues no tenemos creado ningún proyecto, pero a medida que avancemos aquí se cargarán.</a:t>
            </a:r>
          </a:p>
          <a:p>
            <a:endParaRPr lang="es-ES" sz="2400" dirty="0"/>
          </a:p>
          <a:p>
            <a:r>
              <a:rPr lang="es-ES" sz="2400" b="1" dirty="0"/>
              <a:t>Panel para el trabajo con clases:</a:t>
            </a:r>
            <a:r>
              <a:rPr lang="es-ES" sz="2400" dirty="0"/>
              <a:t> este panel será el espacio de trabajo donde visualizaremos las clases con las que vamos a trabajar.</a:t>
            </a:r>
          </a:p>
          <a:p>
            <a:endParaRPr lang="es-ES" sz="2400" dirty="0"/>
          </a:p>
          <a:p>
            <a:r>
              <a:rPr lang="es-ES" sz="2400" b="1" dirty="0"/>
              <a:t>Panel Elementos:</a:t>
            </a:r>
            <a:r>
              <a:rPr lang="es-ES" sz="2400" dirty="0"/>
              <a:t> este panel permite visualizar la estructura interna de nuestras clases, se despliegan los métodos, variables, tipos de datos entre otra información en general.</a:t>
            </a:r>
          </a:p>
          <a:p>
            <a:endParaRPr lang="es-ES" sz="2400" dirty="0"/>
          </a:p>
          <a:p>
            <a:r>
              <a:rPr lang="es-ES" sz="2400" b="1" dirty="0"/>
              <a:t>Consola:</a:t>
            </a:r>
            <a:r>
              <a:rPr lang="es-ES" sz="2400" dirty="0"/>
              <a:t> en este panel se verán los procesos ejecutados por nuestro sistema, si el desarrollador desea imprimir algún valor, se cargará aquí, también permite evidenciar errores, advertencias o mensajes de compilación.</a:t>
            </a:r>
          </a:p>
          <a:p>
            <a:pPr marL="0" indent="0">
              <a:buNone/>
            </a:pPr>
            <a:endParaRPr lang="es-ES" sz="2800" dirty="0"/>
          </a:p>
          <a:p>
            <a:pPr marL="0" indent="0">
              <a:buNone/>
            </a:pPr>
            <a:endParaRPr lang="es-ES"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675459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076266" y="2780928"/>
            <a:ext cx="7067734" cy="1944216"/>
          </a:xfrm>
        </p:spPr>
        <p:txBody>
          <a:bodyPr>
            <a:noAutofit/>
          </a:bodyPr>
          <a:lstStyle/>
          <a:p>
            <a:r>
              <a:rPr lang="es-ES" sz="6000" dirty="0"/>
              <a:t>Primer Proyecto en Java.</a:t>
            </a:r>
          </a:p>
        </p:txBody>
      </p:sp>
    </p:spTree>
    <p:extLst>
      <p:ext uri="{BB962C8B-B14F-4D97-AF65-F5344CB8AC3E}">
        <p14:creationId xmlns:p14="http://schemas.microsoft.com/office/powerpoint/2010/main" val="89841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7384"/>
            <a:ext cx="7704856" cy="1143000"/>
          </a:xfrm>
        </p:spPr>
        <p:txBody>
          <a:bodyPr>
            <a:normAutofit/>
          </a:bodyPr>
          <a:lstStyle/>
          <a:p>
            <a:r>
              <a:rPr lang="es-ES" dirty="0"/>
              <a:t>Primer Proyecto en Java.</a:t>
            </a:r>
          </a:p>
        </p:txBody>
      </p:sp>
      <p:sp>
        <p:nvSpPr>
          <p:cNvPr id="3" name="2 Marcador de contenido"/>
          <p:cNvSpPr>
            <a:spLocks noGrp="1"/>
          </p:cNvSpPr>
          <p:nvPr>
            <p:ph idx="1"/>
          </p:nvPr>
        </p:nvSpPr>
        <p:spPr>
          <a:xfrm>
            <a:off x="323528" y="1700808"/>
            <a:ext cx="8229600" cy="4165923"/>
          </a:xfrm>
        </p:spPr>
        <p:txBody>
          <a:bodyPr/>
          <a:lstStyle/>
          <a:p>
            <a:pPr marL="0" indent="0">
              <a:buNone/>
            </a:pPr>
            <a:r>
              <a:rPr lang="es-ES" dirty="0"/>
              <a:t>Java es un lenguaje de programación Orientado a Objetos, para desarrollar programas en este lenguaje es importante tener claro los conceptos básicos de la POO, sin embargo por el momento vamos a conocer lo básico del trabajo con Java, más adelante nos adentraremos en el mundo de la Programación Orientada a Objetos.</a:t>
            </a:r>
          </a:p>
          <a:p>
            <a:endParaRPr lang="es-ES"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spTree>
    <p:extLst>
      <p:ext uri="{BB962C8B-B14F-4D97-AF65-F5344CB8AC3E}">
        <p14:creationId xmlns:p14="http://schemas.microsoft.com/office/powerpoint/2010/main" val="92790401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1064</Words>
  <Application>Microsoft Office PowerPoint</Application>
  <PresentationFormat>Presentación en pantalla (4:3)</PresentationFormat>
  <Paragraphs>95</Paragraphs>
  <Slides>20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Aparajita</vt:lpstr>
      <vt:lpstr>Arial</vt:lpstr>
      <vt:lpstr>Bell MT</vt:lpstr>
      <vt:lpstr>Calibri</vt:lpstr>
      <vt:lpstr>Tema de Office</vt:lpstr>
      <vt:lpstr>Entorno de Desarrollo</vt:lpstr>
      <vt:lpstr>Entorno de Desarrollo</vt:lpstr>
      <vt:lpstr>IDE (integrated development environment)</vt:lpstr>
      <vt:lpstr>Entorno de Desarrollo</vt:lpstr>
      <vt:lpstr>Entorno de Desarrollo</vt:lpstr>
      <vt:lpstr>Entorno de Desarrollo</vt:lpstr>
      <vt:lpstr>Entorno de Desarrollo</vt:lpstr>
      <vt:lpstr>Primer Proyecto en Java.</vt:lpstr>
      <vt:lpstr>Primer Proyecto en Java.</vt:lpstr>
      <vt:lpstr>Primer Proyecto en Java.</vt:lpstr>
      <vt:lpstr>Nuestro Primer Proyecto en Java.</vt:lpstr>
      <vt:lpstr>Primer Proyecto en Java.</vt:lpstr>
      <vt:lpstr>Primer Proyecto en Java.</vt:lpstr>
      <vt:lpstr>Primer Proyecto en Java.</vt:lpstr>
      <vt:lpstr>Nuestro Primer Proyecto en Java.</vt:lpstr>
      <vt:lpstr>Primer Proyecto en Java.</vt:lpstr>
      <vt:lpstr>Primer Proyecto en Java.</vt:lpstr>
      <vt:lpstr>Proceso de Compilación y Ejecución de un programa Java.</vt:lpstr>
      <vt:lpstr>Primer Proyecto en Java.</vt:lpstr>
      <vt:lpstr>Primer Proyecto en 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CHENAO</dc:creator>
  <cp:lastModifiedBy>cristian david henao hoyos</cp:lastModifiedBy>
  <cp:revision>16</cp:revision>
  <dcterms:created xsi:type="dcterms:W3CDTF">2015-04-05T19:15:56Z</dcterms:created>
  <dcterms:modified xsi:type="dcterms:W3CDTF">2021-07-27T12:14:13Z</dcterms:modified>
</cp:coreProperties>
</file>