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87" r:id="rId4"/>
    <p:sldId id="271" r:id="rId5"/>
    <p:sldId id="267" r:id="rId6"/>
    <p:sldId id="291" r:id="rId7"/>
    <p:sldId id="288" r:id="rId8"/>
    <p:sldId id="289" r:id="rId9"/>
    <p:sldId id="290"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96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 y="0"/>
            <a:ext cx="9154142" cy="6858000"/>
          </a:xfrm>
          <a:prstGeom prst="rect">
            <a:avLst/>
          </a:prstGeom>
        </p:spPr>
      </p:pic>
      <p:sp>
        <p:nvSpPr>
          <p:cNvPr id="2" name="1 Título"/>
          <p:cNvSpPr>
            <a:spLocks noGrp="1"/>
          </p:cNvSpPr>
          <p:nvPr>
            <p:ph type="ctrTitle"/>
          </p:nvPr>
        </p:nvSpPr>
        <p:spPr>
          <a:xfrm>
            <a:off x="2915815" y="2708920"/>
            <a:ext cx="6186195" cy="864096"/>
          </a:xfrm>
        </p:spPr>
        <p:txBody>
          <a:body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3131840" y="3789040"/>
            <a:ext cx="5832648" cy="936104"/>
          </a:xfrm>
        </p:spPr>
        <p:txBody>
          <a:bodyPr/>
          <a:lstStyle>
            <a:lvl1pPr marL="0" indent="0" algn="ctr">
              <a:buNone/>
              <a:defRPr>
                <a:solidFill>
                  <a:schemeClr val="bg1"/>
                </a:solidFill>
                <a:latin typeface="Bell MT" pitchFamily="18" charset="0"/>
                <a:cs typeface="Aparajit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63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280636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6894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3200">
                <a:latin typeface="Aparajita" pitchFamily="34" charset="0"/>
                <a:cs typeface="Aparajita" pitchFamily="34" charset="0"/>
              </a:defRPr>
            </a:lvl1pPr>
            <a:lvl2pPr>
              <a:defRPr sz="3200">
                <a:latin typeface="Aparajita" pitchFamily="34" charset="0"/>
                <a:cs typeface="Aparajita" pitchFamily="34" charset="0"/>
              </a:defRPr>
            </a:lvl2pPr>
            <a:lvl3pPr>
              <a:defRPr sz="3200">
                <a:latin typeface="Aparajita" pitchFamily="34" charset="0"/>
                <a:cs typeface="Aparajita" pitchFamily="34" charset="0"/>
              </a:defRPr>
            </a:lvl3pPr>
            <a:lvl4pPr>
              <a:defRPr sz="3200">
                <a:latin typeface="Aparajita" pitchFamily="34" charset="0"/>
                <a:cs typeface="Aparajita" pitchFamily="34" charset="0"/>
              </a:defRPr>
            </a:lvl4pPr>
            <a:lvl5pPr>
              <a:defRPr sz="3200">
                <a:latin typeface="Aparajita" pitchFamily="34" charset="0"/>
                <a:cs typeface="Aparajita"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2872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5189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4895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5956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133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7626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406547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8151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331640" y="-27384"/>
            <a:ext cx="735516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323528" y="1340768"/>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EFF7D-922A-491D-8465-B5D9F2D65715}" type="datetimeFigureOut">
              <a:rPr lang="es-ES" smtClean="0"/>
              <a:t>19/07/2016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658B-5E04-4234-BFFB-7A4892A6B3B5}" type="slidenum">
              <a:rPr lang="es-ES" smtClean="0"/>
              <a:t>‹Nº›</a:t>
            </a:fld>
            <a:endParaRPr lang="es-ES"/>
          </a:p>
        </p:txBody>
      </p:sp>
    </p:spTree>
    <p:extLst>
      <p:ext uri="{BB962C8B-B14F-4D97-AF65-F5344CB8AC3E}">
        <p14:creationId xmlns:p14="http://schemas.microsoft.com/office/powerpoint/2010/main" val="395242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ES" sz="6000" dirty="0" smtClean="0"/>
              <a:t>Estructuras de Control</a:t>
            </a:r>
            <a:endParaRPr lang="es-ES" sz="6000" dirty="0"/>
          </a:p>
        </p:txBody>
      </p:sp>
    </p:spTree>
    <p:extLst>
      <p:ext uri="{BB962C8B-B14F-4D97-AF65-F5344CB8AC3E}">
        <p14:creationId xmlns:p14="http://schemas.microsoft.com/office/powerpoint/2010/main" val="106549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2780928"/>
            <a:ext cx="7667207" cy="1728192"/>
          </a:xfrm>
        </p:spPr>
        <p:txBody>
          <a:bodyPr>
            <a:noAutofit/>
          </a:bodyPr>
          <a:lstStyle/>
          <a:p>
            <a:r>
              <a:rPr lang="es-ES" sz="6000" dirty="0"/>
              <a:t>Condiciones Dobles (</a:t>
            </a:r>
            <a:r>
              <a:rPr lang="es-ES" sz="6000" dirty="0" err="1"/>
              <a:t>if</a:t>
            </a:r>
            <a:r>
              <a:rPr lang="es-ES" sz="6000" dirty="0"/>
              <a:t> – </a:t>
            </a:r>
            <a:r>
              <a:rPr lang="es-ES" sz="6000" dirty="0" err="1"/>
              <a:t>else</a:t>
            </a:r>
            <a:r>
              <a:rPr lang="es-ES" sz="6000" dirty="0"/>
              <a:t>).</a:t>
            </a:r>
          </a:p>
        </p:txBody>
      </p:sp>
    </p:spTree>
    <p:extLst>
      <p:ext uri="{BB962C8B-B14F-4D97-AF65-F5344CB8AC3E}">
        <p14:creationId xmlns:p14="http://schemas.microsoft.com/office/powerpoint/2010/main" val="3614959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Condiciones Dobles (</a:t>
            </a:r>
            <a:r>
              <a:rPr lang="es-ES" dirty="0" err="1"/>
              <a:t>if</a:t>
            </a:r>
            <a:r>
              <a:rPr lang="es-ES" dirty="0"/>
              <a:t> – </a:t>
            </a:r>
            <a:r>
              <a:rPr lang="es-ES" dirty="0" err="1"/>
              <a:t>else</a:t>
            </a:r>
            <a:r>
              <a:rPr lang="es-ES" dirty="0" smtClean="0"/>
              <a:t>)</a:t>
            </a:r>
            <a:endParaRPr lang="es-ES" dirty="0"/>
          </a:p>
        </p:txBody>
      </p:sp>
      <p:sp>
        <p:nvSpPr>
          <p:cNvPr id="3" name="2 Marcador de contenido"/>
          <p:cNvSpPr>
            <a:spLocks noGrp="1"/>
          </p:cNvSpPr>
          <p:nvPr>
            <p:ph idx="1"/>
          </p:nvPr>
        </p:nvSpPr>
        <p:spPr>
          <a:xfrm>
            <a:off x="611560" y="1484784"/>
            <a:ext cx="7776864" cy="5112568"/>
          </a:xfrm>
        </p:spPr>
        <p:txBody>
          <a:bodyPr>
            <a:normAutofit/>
          </a:bodyPr>
          <a:lstStyle/>
          <a:p>
            <a:pPr marL="0" indent="0">
              <a:buNone/>
            </a:pPr>
            <a:r>
              <a:rPr lang="es-ES" sz="2000" dirty="0"/>
              <a:t>Esta estructura permite no solo ejecutar una determinada acción cuando se cumple determinada condición, sino que en caso de que la condición no se cumpla, brinda otro camino para realizar acciones diferentes</a:t>
            </a:r>
            <a:r>
              <a:rPr lang="es-ES" sz="2000" dirty="0" smtClean="0"/>
              <a:t>.</a:t>
            </a:r>
          </a:p>
          <a:p>
            <a:pPr marL="0" indent="0">
              <a:buNone/>
            </a:pPr>
            <a:endParaRPr lang="es-ES" sz="2000" dirty="0"/>
          </a:p>
          <a:p>
            <a:pPr marL="0" indent="0">
              <a:buNone/>
            </a:pPr>
            <a:r>
              <a:rPr lang="es-ES" sz="2000" dirty="0"/>
              <a:t>Se comporta de la misma manera que la anterior, adicionando la palabra reservada </a:t>
            </a:r>
            <a:r>
              <a:rPr lang="es-ES" sz="2000" b="1" dirty="0" err="1"/>
              <a:t>else</a:t>
            </a:r>
            <a:r>
              <a:rPr lang="es-ES" sz="2000" dirty="0"/>
              <a:t> que es la encargada de determinar que nueva acción ejecutar en caso de que la condición no se cumpla.</a:t>
            </a:r>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408209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Condiciones Dobles (</a:t>
            </a:r>
            <a:r>
              <a:rPr lang="es-ES" dirty="0" err="1"/>
              <a:t>if</a:t>
            </a:r>
            <a:r>
              <a:rPr lang="es-ES" dirty="0"/>
              <a:t> – </a:t>
            </a:r>
            <a:r>
              <a:rPr lang="es-ES" dirty="0" err="1"/>
              <a:t>else</a:t>
            </a:r>
            <a:r>
              <a:rPr lang="es-ES" dirty="0" smtClean="0"/>
              <a:t>)</a:t>
            </a:r>
            <a:endParaRPr lang="es-ES" dirty="0"/>
          </a:p>
        </p:txBody>
      </p:sp>
      <p:sp>
        <p:nvSpPr>
          <p:cNvPr id="3" name="2 Marcador de contenido"/>
          <p:cNvSpPr>
            <a:spLocks noGrp="1"/>
          </p:cNvSpPr>
          <p:nvPr>
            <p:ph idx="1"/>
          </p:nvPr>
        </p:nvSpPr>
        <p:spPr>
          <a:xfrm>
            <a:off x="179512" y="1268760"/>
            <a:ext cx="5616624" cy="6048672"/>
          </a:xfrm>
        </p:spPr>
        <p:txBody>
          <a:bodyPr>
            <a:normAutofit/>
          </a:bodyPr>
          <a:lstStyle/>
          <a:p>
            <a:pPr marL="0" indent="0">
              <a:buNone/>
            </a:pPr>
            <a:r>
              <a:rPr lang="es-ES" sz="2400" b="1" dirty="0"/>
              <a:t>Estructura general</a:t>
            </a:r>
            <a:r>
              <a:rPr lang="es-ES" sz="2400" b="1" dirty="0" smtClean="0"/>
              <a:t>.</a:t>
            </a:r>
          </a:p>
          <a:p>
            <a:pPr lvl="1"/>
            <a:r>
              <a:rPr lang="es-ES" sz="2000" dirty="0" smtClean="0"/>
              <a:t>Si </a:t>
            </a:r>
            <a:r>
              <a:rPr lang="es-ES" sz="2000" dirty="0"/>
              <a:t>la condición (expresión lógica) es Verdadera, ejecuta acciones dentro del </a:t>
            </a:r>
            <a:r>
              <a:rPr lang="es-ES" sz="2000" dirty="0" smtClean="0"/>
              <a:t>condicional</a:t>
            </a:r>
            <a:br>
              <a:rPr lang="es-ES" sz="2000" dirty="0" smtClean="0"/>
            </a:br>
            <a:endParaRPr lang="es-ES" sz="2000" dirty="0" smtClean="0"/>
          </a:p>
          <a:p>
            <a:pPr lvl="1"/>
            <a:r>
              <a:rPr lang="es-ES" sz="2000" dirty="0" smtClean="0"/>
              <a:t>Si </a:t>
            </a:r>
            <a:r>
              <a:rPr lang="es-ES" sz="2000" dirty="0"/>
              <a:t>la condición es Falsa, ejecuta acciones dentro del </a:t>
            </a:r>
            <a:r>
              <a:rPr lang="es-ES" sz="2000" dirty="0" err="1" smtClean="0"/>
              <a:t>else</a:t>
            </a:r>
            <a:r>
              <a:rPr lang="es-ES" sz="2000" dirty="0" smtClean="0"/>
              <a:t/>
            </a:r>
            <a:br>
              <a:rPr lang="es-ES" sz="2000" dirty="0" smtClean="0"/>
            </a:br>
            <a:endParaRPr lang="es-ES" sz="2000" dirty="0" smtClean="0"/>
          </a:p>
          <a:p>
            <a:pPr lvl="1"/>
            <a:r>
              <a:rPr lang="es-ES" sz="2000" dirty="0" smtClean="0"/>
              <a:t>Tenga </a:t>
            </a:r>
            <a:r>
              <a:rPr lang="es-ES" sz="2000" dirty="0"/>
              <a:t>en cuenta que el </a:t>
            </a:r>
            <a:r>
              <a:rPr lang="es-ES" sz="2000" dirty="0" err="1"/>
              <a:t>else</a:t>
            </a:r>
            <a:r>
              <a:rPr lang="es-ES" sz="2000" dirty="0"/>
              <a:t> es opcional, teniendo estructuras solo con el </a:t>
            </a:r>
            <a:r>
              <a:rPr lang="es-ES" sz="2000" dirty="0" err="1" smtClean="0"/>
              <a:t>if</a:t>
            </a:r>
            <a:r>
              <a:rPr lang="es-ES" sz="2000" dirty="0" smtClean="0"/>
              <a:t> </a:t>
            </a:r>
            <a:r>
              <a:rPr lang="es-ES" sz="2000" dirty="0"/>
              <a:t>(condicional simple) pero no puede existir un </a:t>
            </a:r>
            <a:r>
              <a:rPr lang="es-ES" sz="2000" dirty="0" err="1"/>
              <a:t>else</a:t>
            </a:r>
            <a:r>
              <a:rPr lang="es-ES" sz="2000" dirty="0"/>
              <a:t> sin un </a:t>
            </a:r>
            <a:r>
              <a:rPr lang="es-ES" sz="2000" dirty="0" err="1"/>
              <a:t>if</a:t>
            </a:r>
            <a:r>
              <a:rPr lang="es-ES" sz="2000" dirty="0"/>
              <a:t>.</a:t>
            </a:r>
          </a:p>
          <a:p>
            <a:pPr marL="0" indent="0">
              <a:buNone/>
            </a:pP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556792"/>
            <a:ext cx="3245430" cy="28273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665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Condiciones Dobles (</a:t>
            </a:r>
            <a:r>
              <a:rPr lang="es-ES" dirty="0" err="1"/>
              <a:t>if</a:t>
            </a:r>
            <a:r>
              <a:rPr lang="es-ES" dirty="0"/>
              <a:t> – </a:t>
            </a:r>
            <a:r>
              <a:rPr lang="es-ES" dirty="0" err="1"/>
              <a:t>else</a:t>
            </a:r>
            <a:r>
              <a:rPr lang="es-ES" dirty="0" smtClean="0"/>
              <a:t>)</a:t>
            </a:r>
            <a:endParaRPr lang="es-ES" dirty="0"/>
          </a:p>
        </p:txBody>
      </p:sp>
      <p:sp>
        <p:nvSpPr>
          <p:cNvPr id="3" name="2 Marcador de contenido"/>
          <p:cNvSpPr>
            <a:spLocks noGrp="1"/>
          </p:cNvSpPr>
          <p:nvPr>
            <p:ph idx="1"/>
          </p:nvPr>
        </p:nvSpPr>
        <p:spPr>
          <a:xfrm>
            <a:off x="323528" y="1268760"/>
            <a:ext cx="8352928" cy="6048672"/>
          </a:xfrm>
        </p:spPr>
        <p:txBody>
          <a:bodyPr>
            <a:normAutofit/>
          </a:bodyPr>
          <a:lstStyle/>
          <a:p>
            <a:pPr marL="0" indent="0">
              <a:buNone/>
            </a:pPr>
            <a:r>
              <a:rPr lang="es-ES" sz="1400" b="1" dirty="0" err="1"/>
              <a:t>Ej</a:t>
            </a:r>
            <a:r>
              <a:rPr lang="es-ES" sz="1400" b="1" dirty="0"/>
              <a:t>: algoritmo que determina cuando una persona es mayor o menor de edad, teniendo como mayor de edad las personas con edades iguales o superiores a 18 años</a:t>
            </a:r>
            <a:r>
              <a:rPr lang="es-ES" sz="1400" b="1" dirty="0" smtClean="0"/>
              <a:t>.</a:t>
            </a:r>
            <a:endParaRPr lang="es-ES" sz="1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6957553" cy="41044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665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Condiciones Dobles (</a:t>
            </a:r>
            <a:r>
              <a:rPr lang="es-ES" dirty="0" err="1"/>
              <a:t>if</a:t>
            </a:r>
            <a:r>
              <a:rPr lang="es-ES" dirty="0"/>
              <a:t> – </a:t>
            </a:r>
            <a:r>
              <a:rPr lang="es-ES" dirty="0" err="1"/>
              <a:t>else</a:t>
            </a:r>
            <a:r>
              <a:rPr lang="es-ES" dirty="0" smtClean="0"/>
              <a:t>)</a:t>
            </a:r>
            <a:endParaRPr lang="es-ES" dirty="0"/>
          </a:p>
        </p:txBody>
      </p:sp>
      <p:sp>
        <p:nvSpPr>
          <p:cNvPr id="3" name="2 Marcador de contenido"/>
          <p:cNvSpPr>
            <a:spLocks noGrp="1"/>
          </p:cNvSpPr>
          <p:nvPr>
            <p:ph idx="1"/>
          </p:nvPr>
        </p:nvSpPr>
        <p:spPr>
          <a:xfrm>
            <a:off x="323528" y="1484784"/>
            <a:ext cx="8352928" cy="5832648"/>
          </a:xfrm>
        </p:spPr>
        <p:txBody>
          <a:bodyPr>
            <a:normAutofit/>
          </a:bodyPr>
          <a:lstStyle/>
          <a:p>
            <a:pPr marL="0" indent="0">
              <a:buNone/>
            </a:pPr>
            <a:r>
              <a:rPr lang="es-ES" sz="3600" dirty="0"/>
              <a:t>Ejercicio: modifique el algoritmo anterior para solicitar los datos de entrada al usuario, aplique alguna de las técnicas vistas con anterioridad.</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77095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780928"/>
            <a:ext cx="8387287" cy="1728192"/>
          </a:xfrm>
        </p:spPr>
        <p:txBody>
          <a:bodyPr>
            <a:noAutofit/>
          </a:bodyPr>
          <a:lstStyle/>
          <a:p>
            <a:r>
              <a:rPr lang="es-ES" sz="6000" dirty="0"/>
              <a:t>Condiciones Múltiples (</a:t>
            </a:r>
            <a:r>
              <a:rPr lang="es-ES" sz="6000" dirty="0" err="1"/>
              <a:t>if</a:t>
            </a:r>
            <a:r>
              <a:rPr lang="es-ES" sz="6000" dirty="0"/>
              <a:t> anidados).</a:t>
            </a:r>
          </a:p>
        </p:txBody>
      </p:sp>
    </p:spTree>
    <p:extLst>
      <p:ext uri="{BB962C8B-B14F-4D97-AF65-F5344CB8AC3E}">
        <p14:creationId xmlns:p14="http://schemas.microsoft.com/office/powerpoint/2010/main" val="3394754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8244408" cy="1143000"/>
          </a:xfrm>
        </p:spPr>
        <p:txBody>
          <a:bodyPr>
            <a:normAutofit fontScale="90000"/>
          </a:bodyPr>
          <a:lstStyle/>
          <a:p>
            <a:r>
              <a:rPr lang="es-ES" sz="4000" dirty="0"/>
              <a:t>Condiciones Múltiples (</a:t>
            </a:r>
            <a:r>
              <a:rPr lang="es-ES" sz="4000" dirty="0" err="1"/>
              <a:t>if</a:t>
            </a:r>
            <a:r>
              <a:rPr lang="es-ES" sz="4000" dirty="0"/>
              <a:t> anidados).</a:t>
            </a:r>
          </a:p>
        </p:txBody>
      </p:sp>
      <p:sp>
        <p:nvSpPr>
          <p:cNvPr id="3" name="2 Marcador de contenido"/>
          <p:cNvSpPr>
            <a:spLocks noGrp="1"/>
          </p:cNvSpPr>
          <p:nvPr>
            <p:ph idx="1"/>
          </p:nvPr>
        </p:nvSpPr>
        <p:spPr>
          <a:xfrm>
            <a:off x="3635896" y="1268760"/>
            <a:ext cx="5331435" cy="5328592"/>
          </a:xfrm>
        </p:spPr>
        <p:txBody>
          <a:bodyPr>
            <a:normAutofit/>
          </a:bodyPr>
          <a:lstStyle/>
          <a:p>
            <a:pPr marL="0" indent="0" algn="just">
              <a:buNone/>
            </a:pPr>
            <a:r>
              <a:rPr lang="es-ES" sz="2000" dirty="0"/>
              <a:t>Cuando se trabaja con </a:t>
            </a:r>
            <a:r>
              <a:rPr lang="es-ES" sz="2000" dirty="0" smtClean="0"/>
              <a:t>condicionales </a:t>
            </a:r>
            <a:r>
              <a:rPr lang="es-ES" sz="2000" dirty="0"/>
              <a:t>es muy común encontrar casos en los que después de tomar una </a:t>
            </a:r>
            <a:r>
              <a:rPr lang="es-ES" sz="2000" dirty="0" smtClean="0"/>
              <a:t>decisión </a:t>
            </a:r>
            <a:r>
              <a:rPr lang="es-ES" sz="2000" dirty="0"/>
              <a:t>se requiera seguir un posible camino donde se tengan que implementar nuevas condiciones, para esto se aplican las estructuras </a:t>
            </a:r>
            <a:r>
              <a:rPr lang="es-ES" sz="2000" dirty="0" smtClean="0"/>
              <a:t>condicionales donde </a:t>
            </a:r>
            <a:r>
              <a:rPr lang="es-ES" sz="2000" dirty="0"/>
              <a:t>en cada bloque de </a:t>
            </a:r>
            <a:r>
              <a:rPr lang="es-ES" sz="2000" dirty="0" err="1"/>
              <a:t>if</a:t>
            </a:r>
            <a:r>
              <a:rPr lang="es-ES" sz="2000" dirty="0"/>
              <a:t> o </a:t>
            </a:r>
            <a:r>
              <a:rPr lang="es-ES" sz="2000" dirty="0" err="1" smtClean="0"/>
              <a:t>else</a:t>
            </a:r>
            <a:r>
              <a:rPr lang="es-ES" sz="2000" dirty="0" smtClean="0"/>
              <a:t> </a:t>
            </a:r>
            <a:r>
              <a:rPr lang="es-ES" sz="2000" dirty="0"/>
              <a:t>pueden existir nuevas condiciones y dentro de estas nuevos procesos y así sucesivamente</a:t>
            </a:r>
            <a:r>
              <a:rPr lang="es-ES" sz="2000" dirty="0" smtClean="0"/>
              <a:t>.</a:t>
            </a:r>
          </a:p>
          <a:p>
            <a:pPr marL="0" indent="0">
              <a:buNone/>
            </a:pPr>
            <a:endParaRPr lang="es-ES" sz="2000" dirty="0" smtClean="0"/>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3240360" cy="52269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7145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8244408" cy="1143000"/>
          </a:xfrm>
        </p:spPr>
        <p:txBody>
          <a:bodyPr>
            <a:normAutofit fontScale="90000"/>
          </a:bodyPr>
          <a:lstStyle/>
          <a:p>
            <a:r>
              <a:rPr lang="es-ES" sz="4000" dirty="0"/>
              <a:t>Condiciones Múltiples (</a:t>
            </a:r>
            <a:r>
              <a:rPr lang="es-ES" sz="4000" dirty="0" err="1"/>
              <a:t>if</a:t>
            </a:r>
            <a:r>
              <a:rPr lang="es-ES" sz="4000" dirty="0"/>
              <a:t> anidados).</a:t>
            </a:r>
          </a:p>
        </p:txBody>
      </p:sp>
      <p:sp>
        <p:nvSpPr>
          <p:cNvPr id="3" name="2 Marcador de contenido"/>
          <p:cNvSpPr>
            <a:spLocks noGrp="1"/>
          </p:cNvSpPr>
          <p:nvPr>
            <p:ph idx="1"/>
          </p:nvPr>
        </p:nvSpPr>
        <p:spPr>
          <a:xfrm>
            <a:off x="539553" y="1412776"/>
            <a:ext cx="8280919" cy="5904656"/>
          </a:xfrm>
        </p:spPr>
        <p:txBody>
          <a:bodyPr>
            <a:normAutofit/>
          </a:bodyPr>
          <a:lstStyle/>
          <a:p>
            <a:pPr marL="0" indent="0">
              <a:buNone/>
            </a:pPr>
            <a:endParaRPr lang="es-CO" sz="2400" dirty="0"/>
          </a:p>
          <a:p>
            <a:pPr marL="0" indent="0">
              <a:buNone/>
            </a:pPr>
            <a:r>
              <a:rPr lang="es-CO" sz="2400" dirty="0" smtClean="0"/>
              <a:t>Verifique </a:t>
            </a:r>
            <a:r>
              <a:rPr lang="es-CO" sz="2400" dirty="0"/>
              <a:t>el siguiente algoritmo, se puede evidenciar que se hace uso de condiciones anidadas pues ya no dependemos de solo 2 flujos o posibles caminos dependiendo de la condición, sino de más de un camino, por lo tanto se hace necesario aplicar varias condiciones, en caso de que una no se cumpla en el </a:t>
            </a:r>
            <a:r>
              <a:rPr lang="es-CO" sz="2400" dirty="0" err="1"/>
              <a:t>else</a:t>
            </a:r>
            <a:r>
              <a:rPr lang="es-CO" sz="2400" dirty="0"/>
              <a:t> se puede generar la estructura de próximas condiciones hasta </a:t>
            </a:r>
            <a:r>
              <a:rPr lang="es-CO" sz="2400" dirty="0" smtClean="0"/>
              <a:t>llegar </a:t>
            </a:r>
            <a:r>
              <a:rPr lang="es-CO" sz="2400" dirty="0"/>
              <a:t>a </a:t>
            </a:r>
            <a:r>
              <a:rPr lang="es-CO" sz="2400" dirty="0" smtClean="0"/>
              <a:t>una </a:t>
            </a:r>
            <a:r>
              <a:rPr lang="es-CO" sz="2400" dirty="0"/>
              <a:t>posible solución.</a:t>
            </a:r>
            <a:endParaRPr lang="es-ES" sz="2400" dirty="0"/>
          </a:p>
          <a:p>
            <a:pPr marL="0" indent="0" algn="just">
              <a:buNone/>
            </a:pPr>
            <a:endParaRPr lang="es-ES" sz="2000" dirty="0"/>
          </a:p>
          <a:p>
            <a:pPr marL="0" indent="0">
              <a:buNone/>
            </a:pPr>
            <a:endParaRPr lang="es-ES" sz="2400" dirty="0" smtClean="0"/>
          </a:p>
          <a:p>
            <a:pPr marL="0" indent="0">
              <a:buNone/>
            </a:pP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4199904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8244408" cy="1143000"/>
          </a:xfrm>
        </p:spPr>
        <p:txBody>
          <a:bodyPr>
            <a:normAutofit fontScale="90000"/>
          </a:bodyPr>
          <a:lstStyle/>
          <a:p>
            <a:r>
              <a:rPr lang="es-ES" sz="4000" dirty="0"/>
              <a:t>Condiciones Múltiples (</a:t>
            </a:r>
            <a:r>
              <a:rPr lang="es-ES" sz="4000" dirty="0" err="1"/>
              <a:t>if</a:t>
            </a:r>
            <a:r>
              <a:rPr lang="es-ES" sz="4000" dirty="0"/>
              <a:t> anidados).</a:t>
            </a:r>
          </a:p>
        </p:txBody>
      </p:sp>
      <p:sp>
        <p:nvSpPr>
          <p:cNvPr id="3" name="2 Marcador de contenido"/>
          <p:cNvSpPr>
            <a:spLocks noGrp="1"/>
          </p:cNvSpPr>
          <p:nvPr>
            <p:ph idx="1"/>
          </p:nvPr>
        </p:nvSpPr>
        <p:spPr>
          <a:xfrm>
            <a:off x="395537" y="1268760"/>
            <a:ext cx="8424936" cy="6048672"/>
          </a:xfrm>
        </p:spPr>
        <p:txBody>
          <a:bodyPr>
            <a:normAutofit/>
          </a:bodyPr>
          <a:lstStyle/>
          <a:p>
            <a:pPr marL="0" indent="0">
              <a:buNone/>
            </a:pPr>
            <a:r>
              <a:rPr lang="es-CO" sz="2800" dirty="0" err="1"/>
              <a:t>Ej</a:t>
            </a:r>
            <a:r>
              <a:rPr lang="es-CO" sz="2800" dirty="0"/>
              <a:t>: algoritmo para determinar cuándo un número es mayor, menor o igual a cero.</a:t>
            </a:r>
          </a:p>
          <a:p>
            <a:pPr marL="0" indent="0" algn="just">
              <a:buNone/>
            </a:pPr>
            <a:endParaRPr lang="es-ES" sz="2400" dirty="0"/>
          </a:p>
          <a:p>
            <a:pPr marL="0" indent="0">
              <a:buNone/>
            </a:pPr>
            <a:endParaRPr lang="es-ES" sz="2800" dirty="0" smtClean="0"/>
          </a:p>
          <a:p>
            <a:pPr marL="0" indent="0">
              <a:buNone/>
            </a:pPr>
            <a:r>
              <a:rPr lang="es-CO" sz="2800" dirty="0"/>
              <a:t> </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 name="4 Imagen"/>
          <p:cNvPicPr/>
          <p:nvPr/>
        </p:nvPicPr>
        <p:blipFill>
          <a:blip r:embed="rId2"/>
          <a:stretch>
            <a:fillRect/>
          </a:stretch>
        </p:blipFill>
        <p:spPr>
          <a:xfrm>
            <a:off x="251520" y="2164825"/>
            <a:ext cx="7200800" cy="4144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913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8244408" cy="1143000"/>
          </a:xfrm>
        </p:spPr>
        <p:txBody>
          <a:bodyPr>
            <a:normAutofit fontScale="90000"/>
          </a:bodyPr>
          <a:lstStyle/>
          <a:p>
            <a:r>
              <a:rPr lang="es-ES" sz="4000" dirty="0"/>
              <a:t>Condiciones Múltiples (</a:t>
            </a:r>
            <a:r>
              <a:rPr lang="es-ES" sz="4000" dirty="0" err="1"/>
              <a:t>if</a:t>
            </a:r>
            <a:r>
              <a:rPr lang="es-ES" sz="4000" dirty="0"/>
              <a:t> anidados).</a:t>
            </a:r>
          </a:p>
        </p:txBody>
      </p:sp>
      <p:sp>
        <p:nvSpPr>
          <p:cNvPr id="3" name="2 Marcador de contenido"/>
          <p:cNvSpPr>
            <a:spLocks noGrp="1"/>
          </p:cNvSpPr>
          <p:nvPr>
            <p:ph idx="1"/>
          </p:nvPr>
        </p:nvSpPr>
        <p:spPr>
          <a:xfrm>
            <a:off x="395537" y="1628800"/>
            <a:ext cx="8424936" cy="5688632"/>
          </a:xfrm>
        </p:spPr>
        <p:txBody>
          <a:bodyPr>
            <a:normAutofit/>
          </a:bodyPr>
          <a:lstStyle/>
          <a:p>
            <a:pPr marL="0" indent="0">
              <a:buNone/>
            </a:pPr>
            <a:r>
              <a:rPr lang="es-CO" sz="2800" b="1" dirty="0"/>
              <a:t>Actividad</a:t>
            </a:r>
            <a:r>
              <a:rPr lang="es-CO" sz="2800" dirty="0"/>
              <a:t>: analice el ejercicio anterior, modifíquelo para que el usuario pueda ingresar el valor que quiera validar, posteriormente haga una prueba de escritorio para evaluar su comportamiento.</a:t>
            </a:r>
            <a:endParaRPr lang="es-ES" sz="2800" dirty="0"/>
          </a:p>
          <a:p>
            <a:pPr marL="0" indent="0" algn="just">
              <a:buNone/>
            </a:pPr>
            <a:endParaRPr lang="es-ES" sz="1800" dirty="0"/>
          </a:p>
          <a:p>
            <a:pPr marL="0" indent="0">
              <a:buNone/>
            </a:pPr>
            <a:endParaRPr lang="es-ES" sz="2000" dirty="0" smtClean="0"/>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2505253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Estructuras de Control </a:t>
            </a:r>
            <a:endParaRPr lang="es-ES" dirty="0"/>
          </a:p>
        </p:txBody>
      </p:sp>
      <p:sp>
        <p:nvSpPr>
          <p:cNvPr id="3" name="2 Marcador de contenido"/>
          <p:cNvSpPr>
            <a:spLocks noGrp="1"/>
          </p:cNvSpPr>
          <p:nvPr>
            <p:ph idx="1"/>
          </p:nvPr>
        </p:nvSpPr>
        <p:spPr>
          <a:xfrm>
            <a:off x="611560" y="1340768"/>
            <a:ext cx="7848872" cy="5256584"/>
          </a:xfrm>
        </p:spPr>
        <p:txBody>
          <a:bodyPr>
            <a:normAutofit/>
          </a:bodyPr>
          <a:lstStyle/>
          <a:p>
            <a:pPr marL="0" indent="0">
              <a:buNone/>
            </a:pPr>
            <a:r>
              <a:rPr lang="es-CO" sz="2000" dirty="0"/>
              <a:t>Las estructuras de control en java permiten modificar el flujo de ejecución de las instrucciones del programa. </a:t>
            </a:r>
            <a:endParaRPr lang="es-ES" sz="2000" dirty="0"/>
          </a:p>
          <a:p>
            <a:pPr marL="0" indent="0">
              <a:buNone/>
            </a:pPr>
            <a:endParaRPr lang="es-ES" sz="2000" dirty="0"/>
          </a:p>
          <a:p>
            <a:pPr marL="0" indent="0">
              <a:buNone/>
            </a:pPr>
            <a:r>
              <a:rPr lang="es-CO" sz="2000" dirty="0" smtClean="0"/>
              <a:t>Pueden </a:t>
            </a:r>
            <a:r>
              <a:rPr lang="es-CO" sz="2000" dirty="0"/>
              <a:t>ser: </a:t>
            </a:r>
            <a:endParaRPr lang="es-CO" sz="2000" dirty="0" smtClean="0"/>
          </a:p>
          <a:p>
            <a:pPr marL="0" indent="0">
              <a:buNone/>
            </a:pPr>
            <a:endParaRPr lang="es-ES" sz="800" dirty="0"/>
          </a:p>
          <a:p>
            <a:pPr marL="0" indent="0" algn="just">
              <a:buNone/>
            </a:pPr>
            <a:r>
              <a:rPr lang="es-CO" sz="2000" b="1" dirty="0"/>
              <a:t>Secuencia. </a:t>
            </a:r>
            <a:r>
              <a:rPr lang="es-CO" sz="2000" dirty="0"/>
              <a:t>Ejecución sucesiva de una o más operaciones, por ejemplo en los programas anteriores: leer un nombre e imprimirlo, ingresar un número y elevarlo al cuadrado. </a:t>
            </a:r>
            <a:endParaRPr lang="es-CO" sz="2000" dirty="0" smtClean="0"/>
          </a:p>
          <a:p>
            <a:pPr marL="0" indent="0">
              <a:buNone/>
            </a:pPr>
            <a:endParaRPr lang="es-ES" sz="800" dirty="0"/>
          </a:p>
          <a:p>
            <a:pPr marL="0" indent="0" algn="just">
              <a:buNone/>
            </a:pPr>
            <a:r>
              <a:rPr lang="es-CO" sz="2000" b="1" dirty="0"/>
              <a:t>Selección o condicionales</a:t>
            </a:r>
            <a:r>
              <a:rPr lang="es-CO" sz="2000" dirty="0"/>
              <a:t>. Se utilizan para determinar que instrucción o sentencia se debe ejecutar, y cuando se deben ejecutar de acuerdo a una condición lógica</a:t>
            </a:r>
            <a:r>
              <a:rPr lang="es-CO" sz="2000" dirty="0" smtClean="0"/>
              <a:t>.</a:t>
            </a:r>
          </a:p>
          <a:p>
            <a:pPr marL="0" indent="0">
              <a:buNone/>
            </a:pPr>
            <a:endParaRPr lang="es-CO" sz="700" dirty="0"/>
          </a:p>
          <a:p>
            <a:pPr marL="0" indent="0">
              <a:buNone/>
            </a:pPr>
            <a:r>
              <a:rPr lang="es-CO" sz="2000" b="1" dirty="0"/>
              <a:t>Iteración. </a:t>
            </a:r>
            <a:r>
              <a:rPr lang="es-CO" sz="2000" dirty="0"/>
              <a:t>Repetición de una o varias operaciones mientras se </a:t>
            </a:r>
            <a:r>
              <a:rPr lang="es-CO" sz="2000" dirty="0" smtClean="0"/>
              <a:t>cumpla</a:t>
            </a:r>
          </a:p>
          <a:p>
            <a:pPr marL="0" indent="0">
              <a:buNone/>
            </a:pPr>
            <a:r>
              <a:rPr lang="es-CO" sz="2000" dirty="0" smtClean="0"/>
              <a:t>una </a:t>
            </a:r>
            <a:r>
              <a:rPr lang="es-CO" sz="2000" dirty="0"/>
              <a:t>condición</a:t>
            </a:r>
            <a:r>
              <a:rPr lang="es-CO" sz="2000" dirty="0" smtClean="0"/>
              <a:t>.</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68015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780928"/>
            <a:ext cx="8387287" cy="1728192"/>
          </a:xfrm>
        </p:spPr>
        <p:txBody>
          <a:bodyPr>
            <a:noAutofit/>
          </a:bodyPr>
          <a:lstStyle/>
          <a:p>
            <a:r>
              <a:rPr lang="es-CO" sz="6000" dirty="0"/>
              <a:t>Condiciones Múltiples (</a:t>
            </a:r>
            <a:r>
              <a:rPr lang="es-CO" sz="6000" dirty="0" err="1"/>
              <a:t>switch</a:t>
            </a:r>
            <a:r>
              <a:rPr lang="es-CO" sz="6000" dirty="0"/>
              <a:t> case).</a:t>
            </a:r>
            <a:endParaRPr lang="es-ES" sz="6000" dirty="0"/>
          </a:p>
        </p:txBody>
      </p:sp>
    </p:spTree>
    <p:extLst>
      <p:ext uri="{BB962C8B-B14F-4D97-AF65-F5344CB8AC3E}">
        <p14:creationId xmlns:p14="http://schemas.microsoft.com/office/powerpoint/2010/main" val="919689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8244408" cy="1143000"/>
          </a:xfrm>
        </p:spPr>
        <p:txBody>
          <a:bodyPr>
            <a:normAutofit fontScale="90000"/>
          </a:bodyPr>
          <a:lstStyle/>
          <a:p>
            <a:r>
              <a:rPr lang="es-ES" sz="4000" dirty="0"/>
              <a:t>Condiciones Múltiples </a:t>
            </a:r>
            <a:r>
              <a:rPr lang="es-ES" sz="4000" dirty="0" smtClean="0"/>
              <a:t>(</a:t>
            </a:r>
            <a:r>
              <a:rPr lang="es-ES" sz="4000" dirty="0" err="1" smtClean="0"/>
              <a:t>Switch</a:t>
            </a:r>
            <a:r>
              <a:rPr lang="es-ES" sz="4000" dirty="0" smtClean="0"/>
              <a:t> Case).</a:t>
            </a:r>
            <a:endParaRPr lang="es-ES" sz="4000" dirty="0"/>
          </a:p>
        </p:txBody>
      </p:sp>
      <p:sp>
        <p:nvSpPr>
          <p:cNvPr id="3" name="2 Marcador de contenido"/>
          <p:cNvSpPr>
            <a:spLocks noGrp="1"/>
          </p:cNvSpPr>
          <p:nvPr>
            <p:ph idx="1"/>
          </p:nvPr>
        </p:nvSpPr>
        <p:spPr>
          <a:xfrm>
            <a:off x="539553" y="1268760"/>
            <a:ext cx="7776863" cy="5328592"/>
          </a:xfrm>
        </p:spPr>
        <p:txBody>
          <a:bodyPr>
            <a:noAutofit/>
          </a:bodyPr>
          <a:lstStyle/>
          <a:p>
            <a:pPr marL="0" indent="0">
              <a:buNone/>
            </a:pPr>
            <a:r>
              <a:rPr lang="es-ES" sz="2000" dirty="0"/>
              <a:t>En ocasiones se plantean problemas donde para dar solución se hace necesario escoger entre más de una  alternativa, ya vimos que con las estructuras condicionales anteriores esto puede ser posible, sin embargo cuando se tiene un gran número de opciones se puede tornar más complejo, para eso se presentan las estructuras de selección múltiple.</a:t>
            </a:r>
          </a:p>
          <a:p>
            <a:pPr marL="0" indent="0">
              <a:buNone/>
            </a:pPr>
            <a:endParaRPr lang="es-ES" sz="2000" dirty="0" smtClean="0"/>
          </a:p>
          <a:p>
            <a:pPr marL="0" indent="0">
              <a:buNone/>
            </a:pPr>
            <a:r>
              <a:rPr lang="es-ES" sz="2000" dirty="0" smtClean="0"/>
              <a:t>Java </a:t>
            </a:r>
            <a:r>
              <a:rPr lang="es-ES" sz="2000" dirty="0"/>
              <a:t>brinda la estructura </a:t>
            </a:r>
            <a:r>
              <a:rPr lang="es-ES" sz="2000" b="1" dirty="0" err="1"/>
              <a:t>switch</a:t>
            </a:r>
            <a:r>
              <a:rPr lang="es-ES" sz="2000" dirty="0"/>
              <a:t> que permite escoger un camino a seguir dependiendo de una condición (que en este caso se comporta diferente a las condiciones ya vistas).</a:t>
            </a:r>
          </a:p>
          <a:p>
            <a:pPr marL="0" indent="0">
              <a:buNone/>
            </a:pPr>
            <a:endParaRPr lang="es-ES" sz="2000" dirty="0" smtClean="0"/>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557664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8244408" cy="1143000"/>
          </a:xfrm>
        </p:spPr>
        <p:txBody>
          <a:bodyPr>
            <a:normAutofit fontScale="90000"/>
          </a:bodyPr>
          <a:lstStyle/>
          <a:p>
            <a:r>
              <a:rPr lang="es-ES" sz="4000" dirty="0"/>
              <a:t>Condiciones Múltiples </a:t>
            </a:r>
            <a:r>
              <a:rPr lang="es-ES" sz="4000" dirty="0" smtClean="0"/>
              <a:t>(</a:t>
            </a:r>
            <a:r>
              <a:rPr lang="es-ES" sz="4000" dirty="0" err="1" smtClean="0"/>
              <a:t>Switch</a:t>
            </a:r>
            <a:r>
              <a:rPr lang="es-ES" sz="4000" dirty="0" smtClean="0"/>
              <a:t> Case).</a:t>
            </a:r>
            <a:endParaRPr lang="es-ES" sz="4000" dirty="0"/>
          </a:p>
        </p:txBody>
      </p:sp>
      <p:sp>
        <p:nvSpPr>
          <p:cNvPr id="3" name="2 Marcador de contenido"/>
          <p:cNvSpPr>
            <a:spLocks noGrp="1"/>
          </p:cNvSpPr>
          <p:nvPr>
            <p:ph idx="1"/>
          </p:nvPr>
        </p:nvSpPr>
        <p:spPr>
          <a:xfrm>
            <a:off x="539553" y="1628800"/>
            <a:ext cx="3600399" cy="4968552"/>
          </a:xfrm>
        </p:spPr>
        <p:txBody>
          <a:bodyPr>
            <a:normAutofit/>
          </a:bodyPr>
          <a:lstStyle/>
          <a:p>
            <a:pPr marL="0" indent="0">
              <a:buNone/>
            </a:pPr>
            <a:r>
              <a:rPr lang="es-ES" sz="2000" dirty="0"/>
              <a:t>La condición en realidad es un valor que es validado contra una lista de posibles opciones (</a:t>
            </a:r>
            <a:r>
              <a:rPr lang="es-ES" sz="2000" b="1" dirty="0"/>
              <a:t>case</a:t>
            </a:r>
            <a:r>
              <a:rPr lang="es-ES" sz="2000" dirty="0"/>
              <a:t>) y dependiendo de su contenido se escoge el flujo con las acciones correspondientes entre estas opciones de caminos posibles.</a:t>
            </a:r>
          </a:p>
          <a:p>
            <a:pPr marL="0" indent="0">
              <a:buNone/>
            </a:pPr>
            <a:endParaRPr lang="es-ES" sz="2000" dirty="0" smtClean="0"/>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84784"/>
            <a:ext cx="3240360" cy="43204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958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8244408" cy="1143000"/>
          </a:xfrm>
        </p:spPr>
        <p:txBody>
          <a:bodyPr>
            <a:normAutofit fontScale="90000"/>
          </a:bodyPr>
          <a:lstStyle/>
          <a:p>
            <a:r>
              <a:rPr lang="es-ES" sz="4000" dirty="0"/>
              <a:t>Condiciones Múltiples </a:t>
            </a:r>
            <a:r>
              <a:rPr lang="es-ES" sz="4000" dirty="0" smtClean="0"/>
              <a:t>(</a:t>
            </a:r>
            <a:r>
              <a:rPr lang="es-ES" sz="4000" dirty="0" err="1" smtClean="0"/>
              <a:t>Switch</a:t>
            </a:r>
            <a:r>
              <a:rPr lang="es-ES" sz="4000" dirty="0" smtClean="0"/>
              <a:t> Case).</a:t>
            </a:r>
            <a:endParaRPr lang="es-ES" sz="4000" dirty="0"/>
          </a:p>
        </p:txBody>
      </p:sp>
      <p:sp>
        <p:nvSpPr>
          <p:cNvPr id="3" name="2 Marcador de contenido"/>
          <p:cNvSpPr>
            <a:spLocks noGrp="1"/>
          </p:cNvSpPr>
          <p:nvPr>
            <p:ph idx="1"/>
          </p:nvPr>
        </p:nvSpPr>
        <p:spPr>
          <a:xfrm>
            <a:off x="467544" y="1268760"/>
            <a:ext cx="7992887" cy="4968552"/>
          </a:xfrm>
        </p:spPr>
        <p:txBody>
          <a:bodyPr>
            <a:normAutofit/>
          </a:bodyPr>
          <a:lstStyle/>
          <a:p>
            <a:pPr marL="0" indent="0">
              <a:buNone/>
            </a:pPr>
            <a:r>
              <a:rPr lang="es-ES" sz="2000" dirty="0" err="1"/>
              <a:t>Ej</a:t>
            </a:r>
            <a:r>
              <a:rPr lang="es-ES" sz="2000" dirty="0"/>
              <a:t>: algoritmo que permite validar cual es la operación que se desea realizar, dependiendo del signo ingresado:</a:t>
            </a:r>
          </a:p>
          <a:p>
            <a:pPr marL="0" indent="0">
              <a:buNone/>
            </a:pPr>
            <a:endParaRPr lang="es-ES" sz="2000" dirty="0" smtClean="0"/>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6" name="5 Imagen"/>
          <p:cNvPicPr/>
          <p:nvPr/>
        </p:nvPicPr>
        <p:blipFill>
          <a:blip r:embed="rId2"/>
          <a:stretch>
            <a:fillRect/>
          </a:stretch>
        </p:blipFill>
        <p:spPr>
          <a:xfrm>
            <a:off x="1331640" y="2204864"/>
            <a:ext cx="5904656" cy="4248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4822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8244408" cy="1143000"/>
          </a:xfrm>
        </p:spPr>
        <p:txBody>
          <a:bodyPr>
            <a:normAutofit fontScale="90000"/>
          </a:bodyPr>
          <a:lstStyle/>
          <a:p>
            <a:r>
              <a:rPr lang="es-ES" sz="4000" dirty="0"/>
              <a:t>Condiciones Múltiples </a:t>
            </a:r>
            <a:r>
              <a:rPr lang="es-ES" sz="4000" dirty="0" smtClean="0"/>
              <a:t>(</a:t>
            </a:r>
            <a:r>
              <a:rPr lang="es-ES" sz="4000" dirty="0" err="1" smtClean="0"/>
              <a:t>Switch</a:t>
            </a:r>
            <a:r>
              <a:rPr lang="es-ES" sz="4000" dirty="0" smtClean="0"/>
              <a:t> Case).</a:t>
            </a:r>
            <a:endParaRPr lang="es-ES" sz="4000" dirty="0"/>
          </a:p>
        </p:txBody>
      </p:sp>
      <p:sp>
        <p:nvSpPr>
          <p:cNvPr id="3" name="2 Marcador de contenido"/>
          <p:cNvSpPr>
            <a:spLocks noGrp="1"/>
          </p:cNvSpPr>
          <p:nvPr>
            <p:ph idx="1"/>
          </p:nvPr>
        </p:nvSpPr>
        <p:spPr>
          <a:xfrm>
            <a:off x="467544" y="1268760"/>
            <a:ext cx="7992887" cy="4968552"/>
          </a:xfrm>
        </p:spPr>
        <p:txBody>
          <a:bodyPr>
            <a:normAutofit/>
          </a:bodyPr>
          <a:lstStyle/>
          <a:p>
            <a:pPr marL="0" indent="0">
              <a:buNone/>
            </a:pPr>
            <a:r>
              <a:rPr lang="es-ES" sz="2400" dirty="0"/>
              <a:t>Ejercicio: Cree un algoritmo en java que, basado en la siguiente tabla, lea un número entero e imprima el nombre de la estación correspondiente.</a:t>
            </a:r>
          </a:p>
          <a:p>
            <a:pPr marL="0" indent="0">
              <a:buNone/>
            </a:pPr>
            <a:endParaRPr lang="es-ES" sz="2400" dirty="0" smtClean="0"/>
          </a:p>
          <a:p>
            <a:pPr marL="0" indent="0">
              <a:buNone/>
            </a:pP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graphicFrame>
        <p:nvGraphicFramePr>
          <p:cNvPr id="8" name="7 Tabla"/>
          <p:cNvGraphicFramePr>
            <a:graphicFrameLocks noGrp="1"/>
          </p:cNvGraphicFramePr>
          <p:nvPr>
            <p:extLst>
              <p:ext uri="{D42A27DB-BD31-4B8C-83A1-F6EECF244321}">
                <p14:modId xmlns:p14="http://schemas.microsoft.com/office/powerpoint/2010/main" val="2203602681"/>
              </p:ext>
            </p:extLst>
          </p:nvPr>
        </p:nvGraphicFramePr>
        <p:xfrm>
          <a:off x="1475656" y="3068960"/>
          <a:ext cx="6048672" cy="2520280"/>
        </p:xfrm>
        <a:graphic>
          <a:graphicData uri="http://schemas.openxmlformats.org/drawingml/2006/table">
            <a:tbl>
              <a:tblPr firstRow="1" firstCol="1" bandRow="1">
                <a:effectLst>
                  <a:outerShdw blurRad="50800" dist="38100" algn="l" rotWithShape="0">
                    <a:prstClr val="black">
                      <a:alpha val="40000"/>
                    </a:prstClr>
                  </a:outerShdw>
                </a:effectLst>
                <a:tableStyleId>{08FB837D-C827-4EFA-A057-4D05807E0F7C}</a:tableStyleId>
              </a:tblPr>
              <a:tblGrid>
                <a:gridCol w="2658962"/>
                <a:gridCol w="3389710"/>
              </a:tblGrid>
              <a:tr h="504056">
                <a:tc>
                  <a:txBody>
                    <a:bodyPr/>
                    <a:lstStyle/>
                    <a:p>
                      <a:pPr algn="ctr">
                        <a:lnSpc>
                          <a:spcPct val="115000"/>
                        </a:lnSpc>
                        <a:spcAft>
                          <a:spcPts val="0"/>
                        </a:spcAft>
                      </a:pPr>
                      <a:r>
                        <a:rPr lang="es-ES" sz="2800" dirty="0">
                          <a:effectLst/>
                        </a:rPr>
                        <a:t>Código</a:t>
                      </a:r>
                      <a:endParaRPr lang="es-ES" sz="2800" dirty="0">
                        <a:effectLst/>
                        <a:latin typeface="Calibri"/>
                        <a:ea typeface="Calibri"/>
                        <a:cs typeface="Times New Roman"/>
                      </a:endParaRPr>
                    </a:p>
                  </a:txBody>
                  <a:tcPr marL="68580" marR="68580" marT="0" marB="0">
                    <a:cell3D prstMaterial="dkEdge">
                      <a:bevel/>
                      <a:lightRig rig="flood" dir="t"/>
                    </a:cell3D>
                    <a:blipFill>
                      <a:blip r:embed="rId2"/>
                      <a:stretch>
                        <a:fillRect/>
                      </a:stretch>
                    </a:blipFill>
                  </a:tcPr>
                </a:tc>
                <a:tc>
                  <a:txBody>
                    <a:bodyPr/>
                    <a:lstStyle/>
                    <a:p>
                      <a:pPr algn="ctr">
                        <a:lnSpc>
                          <a:spcPct val="115000"/>
                        </a:lnSpc>
                        <a:spcAft>
                          <a:spcPts val="0"/>
                        </a:spcAft>
                      </a:pPr>
                      <a:r>
                        <a:rPr lang="es-ES" sz="2800" dirty="0">
                          <a:effectLst/>
                        </a:rPr>
                        <a:t>Estación</a:t>
                      </a:r>
                      <a:endParaRPr lang="es-ES" sz="2800" dirty="0">
                        <a:effectLst/>
                        <a:latin typeface="Calibri"/>
                        <a:ea typeface="Calibri"/>
                        <a:cs typeface="Times New Roman"/>
                      </a:endParaRPr>
                    </a:p>
                  </a:txBody>
                  <a:tcPr marL="68580" marR="68580" marT="0" marB="0">
                    <a:cell3D prstMaterial="dkEdge">
                      <a:bevel/>
                      <a:lightRig rig="flood" dir="t"/>
                    </a:cell3D>
                    <a:blipFill>
                      <a:blip r:embed="rId2"/>
                      <a:stretch>
                        <a:fillRect/>
                      </a:stretch>
                    </a:blipFill>
                  </a:tcPr>
                </a:tc>
              </a:tr>
              <a:tr h="504056">
                <a:tc>
                  <a:txBody>
                    <a:bodyPr/>
                    <a:lstStyle/>
                    <a:p>
                      <a:pPr algn="ctr">
                        <a:lnSpc>
                          <a:spcPct val="115000"/>
                        </a:lnSpc>
                        <a:spcAft>
                          <a:spcPts val="0"/>
                        </a:spcAft>
                      </a:pPr>
                      <a:r>
                        <a:rPr lang="es-ES" sz="2400" dirty="0">
                          <a:effectLst/>
                        </a:rPr>
                        <a:t>1</a:t>
                      </a:r>
                      <a:endParaRPr lang="es-ES" sz="2400" dirty="0">
                        <a:effectLst/>
                        <a:latin typeface="Calibri"/>
                        <a:ea typeface="Calibri"/>
                        <a:cs typeface="Times New Roman"/>
                      </a:endParaRPr>
                    </a:p>
                  </a:txBody>
                  <a:tcPr marL="68580" marR="68580" marT="0" marB="0">
                    <a:cell3D prstMaterial="dkEdge">
                      <a:bevel w="77470" h="12700" prst="softRound"/>
                      <a:lightRig rig="flood" dir="t"/>
                    </a:cell3D>
                    <a:solidFill>
                      <a:schemeClr val="accent6">
                        <a:lumMod val="75000"/>
                        <a:alpha val="40000"/>
                      </a:schemeClr>
                    </a:solidFill>
                  </a:tcPr>
                </a:tc>
                <a:tc>
                  <a:txBody>
                    <a:bodyPr/>
                    <a:lstStyle/>
                    <a:p>
                      <a:pPr algn="ctr">
                        <a:lnSpc>
                          <a:spcPct val="115000"/>
                        </a:lnSpc>
                        <a:spcAft>
                          <a:spcPts val="0"/>
                        </a:spcAft>
                      </a:pPr>
                      <a:r>
                        <a:rPr lang="es-ES" sz="2400" dirty="0">
                          <a:effectLst/>
                        </a:rPr>
                        <a:t>Invierno</a:t>
                      </a:r>
                      <a:endParaRPr lang="es-ES" sz="2400" dirty="0">
                        <a:effectLst/>
                        <a:latin typeface="Calibri"/>
                        <a:ea typeface="Calibri"/>
                        <a:cs typeface="Times New Roman"/>
                      </a:endParaRPr>
                    </a:p>
                  </a:txBody>
                  <a:tcPr marL="68580" marR="68580" marT="0" marB="0">
                    <a:cell3D prstMaterial="dkEdge">
                      <a:bevel w="77470" h="12700" prst="softRound"/>
                      <a:lightRig rig="flood" dir="t"/>
                    </a:cell3D>
                    <a:solidFill>
                      <a:schemeClr val="accent6">
                        <a:lumMod val="75000"/>
                        <a:alpha val="40000"/>
                      </a:schemeClr>
                    </a:solidFill>
                  </a:tcPr>
                </a:tc>
              </a:tr>
              <a:tr h="504056">
                <a:tc>
                  <a:txBody>
                    <a:bodyPr/>
                    <a:lstStyle/>
                    <a:p>
                      <a:pPr algn="ctr">
                        <a:lnSpc>
                          <a:spcPct val="115000"/>
                        </a:lnSpc>
                        <a:spcAft>
                          <a:spcPts val="0"/>
                        </a:spcAft>
                      </a:pPr>
                      <a:r>
                        <a:rPr lang="es-ES" sz="2400" dirty="0">
                          <a:effectLst/>
                        </a:rPr>
                        <a:t>2</a:t>
                      </a:r>
                      <a:endParaRPr lang="es-ES" sz="2400" dirty="0">
                        <a:effectLst/>
                        <a:latin typeface="Calibri"/>
                        <a:ea typeface="Calibri"/>
                        <a:cs typeface="Times New Roman"/>
                      </a:endParaRPr>
                    </a:p>
                  </a:txBody>
                  <a:tcPr marL="68580" marR="68580" marT="0" marB="0">
                    <a:cell3D prstMaterial="dkEdge">
                      <a:bevel w="77470" h="12700" prst="softRound"/>
                      <a:lightRig rig="flood" dir="t"/>
                    </a:cell3D>
                    <a:solidFill>
                      <a:schemeClr val="accent6">
                        <a:lumMod val="75000"/>
                      </a:schemeClr>
                    </a:solidFill>
                  </a:tcPr>
                </a:tc>
                <a:tc>
                  <a:txBody>
                    <a:bodyPr/>
                    <a:lstStyle/>
                    <a:p>
                      <a:pPr algn="ctr">
                        <a:lnSpc>
                          <a:spcPct val="115000"/>
                        </a:lnSpc>
                        <a:spcAft>
                          <a:spcPts val="0"/>
                        </a:spcAft>
                      </a:pPr>
                      <a:r>
                        <a:rPr lang="es-ES" sz="2400" dirty="0">
                          <a:effectLst/>
                        </a:rPr>
                        <a:t>Verano</a:t>
                      </a:r>
                      <a:endParaRPr lang="es-ES" sz="2400" dirty="0">
                        <a:effectLst/>
                        <a:latin typeface="Calibri"/>
                        <a:ea typeface="Calibri"/>
                        <a:cs typeface="Times New Roman"/>
                      </a:endParaRPr>
                    </a:p>
                  </a:txBody>
                  <a:tcPr marL="68580" marR="68580" marT="0" marB="0">
                    <a:cell3D prstMaterial="dkEdge">
                      <a:bevel w="77470" h="12700" prst="softRound"/>
                      <a:lightRig rig="flood" dir="t"/>
                    </a:cell3D>
                    <a:solidFill>
                      <a:schemeClr val="accent6">
                        <a:lumMod val="75000"/>
                      </a:schemeClr>
                    </a:solidFill>
                  </a:tcPr>
                </a:tc>
              </a:tr>
              <a:tr h="504056">
                <a:tc>
                  <a:txBody>
                    <a:bodyPr/>
                    <a:lstStyle/>
                    <a:p>
                      <a:pPr algn="ctr">
                        <a:lnSpc>
                          <a:spcPct val="115000"/>
                        </a:lnSpc>
                        <a:spcAft>
                          <a:spcPts val="0"/>
                        </a:spcAft>
                      </a:pPr>
                      <a:r>
                        <a:rPr lang="es-ES" sz="2400" dirty="0">
                          <a:effectLst/>
                        </a:rPr>
                        <a:t>3</a:t>
                      </a:r>
                      <a:endParaRPr lang="es-ES" sz="2400" dirty="0">
                        <a:effectLst/>
                        <a:latin typeface="Calibri"/>
                        <a:ea typeface="Calibri"/>
                        <a:cs typeface="Times New Roman"/>
                      </a:endParaRPr>
                    </a:p>
                  </a:txBody>
                  <a:tcPr marL="68580" marR="68580" marT="0" marB="0">
                    <a:cell3D prstMaterial="dkEdge">
                      <a:bevel w="77470" h="12700" prst="softRound"/>
                      <a:lightRig rig="flood" dir="t"/>
                    </a:cell3D>
                    <a:solidFill>
                      <a:schemeClr val="accent6">
                        <a:lumMod val="75000"/>
                        <a:alpha val="40000"/>
                      </a:schemeClr>
                    </a:solidFill>
                  </a:tcPr>
                </a:tc>
                <a:tc>
                  <a:txBody>
                    <a:bodyPr/>
                    <a:lstStyle/>
                    <a:p>
                      <a:pPr algn="ctr">
                        <a:lnSpc>
                          <a:spcPct val="115000"/>
                        </a:lnSpc>
                        <a:spcAft>
                          <a:spcPts val="0"/>
                        </a:spcAft>
                      </a:pPr>
                      <a:r>
                        <a:rPr lang="es-ES" sz="2400" dirty="0">
                          <a:effectLst/>
                        </a:rPr>
                        <a:t>Otoño</a:t>
                      </a:r>
                      <a:endParaRPr lang="es-ES" sz="2400" dirty="0">
                        <a:effectLst/>
                        <a:latin typeface="Calibri"/>
                        <a:ea typeface="Calibri"/>
                        <a:cs typeface="Times New Roman"/>
                      </a:endParaRPr>
                    </a:p>
                  </a:txBody>
                  <a:tcPr marL="68580" marR="68580" marT="0" marB="0">
                    <a:cell3D prstMaterial="dkEdge">
                      <a:bevel w="77470" h="12700" prst="softRound"/>
                      <a:lightRig rig="flood" dir="t"/>
                    </a:cell3D>
                    <a:solidFill>
                      <a:schemeClr val="accent6">
                        <a:lumMod val="75000"/>
                        <a:alpha val="40000"/>
                      </a:schemeClr>
                    </a:solidFill>
                  </a:tcPr>
                </a:tc>
              </a:tr>
              <a:tr h="504056">
                <a:tc>
                  <a:txBody>
                    <a:bodyPr/>
                    <a:lstStyle/>
                    <a:p>
                      <a:pPr algn="ctr">
                        <a:lnSpc>
                          <a:spcPct val="115000"/>
                        </a:lnSpc>
                        <a:spcAft>
                          <a:spcPts val="0"/>
                        </a:spcAft>
                      </a:pPr>
                      <a:r>
                        <a:rPr lang="es-ES" sz="2400" dirty="0">
                          <a:effectLst/>
                        </a:rPr>
                        <a:t>4</a:t>
                      </a:r>
                      <a:endParaRPr lang="es-ES" sz="2400" dirty="0">
                        <a:effectLst/>
                        <a:latin typeface="Calibri"/>
                        <a:ea typeface="Calibri"/>
                        <a:cs typeface="Times New Roman"/>
                      </a:endParaRPr>
                    </a:p>
                  </a:txBody>
                  <a:tcPr marL="68580" marR="68580" marT="0" marB="0">
                    <a:cell3D prstMaterial="dkEdge">
                      <a:bevel w="77470" h="12700" prst="softRound"/>
                      <a:lightRig rig="flood" dir="t"/>
                    </a:cell3D>
                    <a:solidFill>
                      <a:schemeClr val="accent6">
                        <a:lumMod val="75000"/>
                      </a:schemeClr>
                    </a:solidFill>
                  </a:tcPr>
                </a:tc>
                <a:tc>
                  <a:txBody>
                    <a:bodyPr/>
                    <a:lstStyle/>
                    <a:p>
                      <a:pPr algn="ctr">
                        <a:lnSpc>
                          <a:spcPct val="115000"/>
                        </a:lnSpc>
                        <a:spcAft>
                          <a:spcPts val="0"/>
                        </a:spcAft>
                      </a:pPr>
                      <a:r>
                        <a:rPr lang="es-ES" sz="2400" dirty="0">
                          <a:effectLst/>
                        </a:rPr>
                        <a:t>Primavera</a:t>
                      </a:r>
                      <a:endParaRPr lang="es-ES" sz="2400" dirty="0">
                        <a:effectLst/>
                        <a:latin typeface="Calibri"/>
                        <a:ea typeface="Calibri"/>
                        <a:cs typeface="Times New Roman"/>
                      </a:endParaRPr>
                    </a:p>
                  </a:txBody>
                  <a:tcPr marL="68580" marR="68580" marT="0" marB="0">
                    <a:cell3D prstMaterial="dkEdge">
                      <a:bevel w="77470" h="12700" prst="softRound"/>
                      <a:lightRig rig="flood" dir="t"/>
                    </a:cell3D>
                    <a:solidFill>
                      <a:schemeClr val="accent6">
                        <a:lumMod val="75000"/>
                      </a:schemeClr>
                    </a:solidFill>
                  </a:tcPr>
                </a:tc>
              </a:tr>
            </a:tbl>
          </a:graphicData>
        </a:graphic>
      </p:graphicFrame>
    </p:spTree>
    <p:extLst>
      <p:ext uri="{BB962C8B-B14F-4D97-AF65-F5344CB8AC3E}">
        <p14:creationId xmlns:p14="http://schemas.microsoft.com/office/powerpoint/2010/main" val="228055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Estructuras de Control </a:t>
            </a:r>
            <a:endParaRPr lang="es-ES" dirty="0"/>
          </a:p>
        </p:txBody>
      </p:sp>
      <p:sp>
        <p:nvSpPr>
          <p:cNvPr id="3" name="2 Marcador de contenido"/>
          <p:cNvSpPr>
            <a:spLocks noGrp="1"/>
          </p:cNvSpPr>
          <p:nvPr>
            <p:ph idx="1"/>
          </p:nvPr>
        </p:nvSpPr>
        <p:spPr>
          <a:xfrm>
            <a:off x="611560" y="1340768"/>
            <a:ext cx="7848872" cy="4608512"/>
          </a:xfrm>
        </p:spPr>
        <p:txBody>
          <a:bodyPr>
            <a:normAutofit lnSpcReduction="10000"/>
          </a:bodyPr>
          <a:lstStyle/>
          <a:p>
            <a:pPr marL="0" indent="0">
              <a:buNone/>
            </a:pPr>
            <a:r>
              <a:rPr lang="es-CO" sz="2400" b="1" dirty="0" smtClean="0"/>
              <a:t>Selección </a:t>
            </a:r>
            <a:r>
              <a:rPr lang="es-CO" sz="2400" b="1" dirty="0"/>
              <a:t>o condicionales </a:t>
            </a:r>
            <a:endParaRPr lang="es-CO" sz="2400" b="1" dirty="0" smtClean="0"/>
          </a:p>
          <a:p>
            <a:pPr lvl="1">
              <a:buFont typeface="Wingdings" pitchFamily="2" charset="2"/>
              <a:buChar char="Ø"/>
            </a:pPr>
            <a:r>
              <a:rPr lang="es-CO" sz="2400" dirty="0" smtClean="0"/>
              <a:t>Sentencia </a:t>
            </a:r>
            <a:r>
              <a:rPr lang="es-CO" sz="2400" dirty="0"/>
              <a:t>if </a:t>
            </a:r>
            <a:r>
              <a:rPr lang="es-CO" sz="2400" dirty="0" smtClean="0"/>
              <a:t> </a:t>
            </a:r>
            <a:r>
              <a:rPr lang="es-CO" sz="2400" dirty="0" smtClean="0">
                <a:solidFill>
                  <a:schemeClr val="accent6"/>
                </a:solidFill>
              </a:rPr>
              <a:t>//Equivalente al si en algoritmia</a:t>
            </a:r>
            <a:endParaRPr lang="es-ES" sz="2400" dirty="0">
              <a:solidFill>
                <a:schemeClr val="accent6"/>
              </a:solidFill>
            </a:endParaRPr>
          </a:p>
          <a:p>
            <a:pPr lvl="1">
              <a:buFont typeface="Wingdings" pitchFamily="2" charset="2"/>
              <a:buChar char="Ø"/>
            </a:pPr>
            <a:r>
              <a:rPr lang="es-CO" sz="2400" dirty="0"/>
              <a:t>Sentencia </a:t>
            </a:r>
            <a:r>
              <a:rPr lang="es-CO" sz="2400" dirty="0" err="1"/>
              <a:t>if-else</a:t>
            </a:r>
            <a:r>
              <a:rPr lang="es-CO" sz="2400" dirty="0"/>
              <a:t> </a:t>
            </a:r>
            <a:r>
              <a:rPr lang="es-CO" sz="2400" dirty="0" smtClean="0"/>
              <a:t> </a:t>
            </a:r>
            <a:r>
              <a:rPr lang="es-CO" sz="2400" dirty="0" smtClean="0">
                <a:solidFill>
                  <a:schemeClr val="accent6"/>
                </a:solidFill>
              </a:rPr>
              <a:t>//Equivalente al si – no en algoritmia </a:t>
            </a:r>
            <a:endParaRPr lang="es-ES" sz="2400" dirty="0">
              <a:solidFill>
                <a:schemeClr val="accent6"/>
              </a:solidFill>
            </a:endParaRPr>
          </a:p>
          <a:p>
            <a:pPr lvl="1">
              <a:buFont typeface="Wingdings" pitchFamily="2" charset="2"/>
              <a:buChar char="Ø"/>
            </a:pPr>
            <a:r>
              <a:rPr lang="es-CO" sz="2400" dirty="0"/>
              <a:t>Sentencia </a:t>
            </a:r>
            <a:r>
              <a:rPr lang="es-CO" sz="2400" dirty="0" err="1" smtClean="0"/>
              <a:t>switch</a:t>
            </a:r>
            <a:r>
              <a:rPr lang="es-CO" sz="2400" dirty="0" smtClean="0"/>
              <a:t> case </a:t>
            </a:r>
            <a:r>
              <a:rPr lang="es-CO" sz="2400" dirty="0" smtClean="0">
                <a:solidFill>
                  <a:schemeClr val="accent6"/>
                </a:solidFill>
              </a:rPr>
              <a:t>//Equivalente al según sea caso </a:t>
            </a:r>
            <a:endParaRPr lang="es-ES" sz="2400" dirty="0"/>
          </a:p>
          <a:p>
            <a:pPr marL="0" indent="0">
              <a:buNone/>
            </a:pPr>
            <a:r>
              <a:rPr lang="es-CO" sz="2400" dirty="0"/>
              <a:t> </a:t>
            </a:r>
            <a:endParaRPr lang="es-ES" sz="2400" dirty="0"/>
          </a:p>
          <a:p>
            <a:pPr marL="0" indent="0">
              <a:buNone/>
            </a:pPr>
            <a:r>
              <a:rPr lang="es-CO" sz="2400" b="1" dirty="0"/>
              <a:t>Iteración. </a:t>
            </a:r>
            <a:r>
              <a:rPr lang="es-CO" sz="2400" dirty="0"/>
              <a:t> </a:t>
            </a:r>
            <a:endParaRPr lang="es-ES" sz="2400" dirty="0"/>
          </a:p>
          <a:p>
            <a:pPr lvl="1">
              <a:buFont typeface="Wingdings" pitchFamily="2" charset="2"/>
              <a:buChar char="Ø"/>
            </a:pPr>
            <a:r>
              <a:rPr lang="es-CO" sz="2400" dirty="0" err="1"/>
              <a:t>while</a:t>
            </a:r>
            <a:r>
              <a:rPr lang="es-CO" sz="2400" dirty="0"/>
              <a:t> </a:t>
            </a:r>
            <a:r>
              <a:rPr lang="es-CO" sz="2400" dirty="0">
                <a:solidFill>
                  <a:schemeClr val="accent6"/>
                </a:solidFill>
              </a:rPr>
              <a:t>//Equivalente </a:t>
            </a:r>
            <a:r>
              <a:rPr lang="es-CO" sz="2400" dirty="0" smtClean="0">
                <a:solidFill>
                  <a:schemeClr val="accent6"/>
                </a:solidFill>
              </a:rPr>
              <a:t>al ciclo mientras</a:t>
            </a:r>
            <a:endParaRPr lang="es-ES" sz="2400" dirty="0"/>
          </a:p>
          <a:p>
            <a:pPr lvl="1">
              <a:buFont typeface="Wingdings" pitchFamily="2" charset="2"/>
              <a:buChar char="Ø"/>
            </a:pPr>
            <a:r>
              <a:rPr lang="es-CO" sz="2400" dirty="0"/>
              <a:t>do </a:t>
            </a:r>
            <a:r>
              <a:rPr lang="es-CO" sz="2400" dirty="0" err="1" smtClean="0"/>
              <a:t>while</a:t>
            </a:r>
            <a:r>
              <a:rPr lang="es-CO" sz="2400" dirty="0" smtClean="0"/>
              <a:t> </a:t>
            </a:r>
            <a:r>
              <a:rPr lang="es-CO" sz="2400" dirty="0">
                <a:solidFill>
                  <a:schemeClr val="accent6"/>
                </a:solidFill>
              </a:rPr>
              <a:t>//Equivalente al </a:t>
            </a:r>
            <a:r>
              <a:rPr lang="es-CO" sz="2400" dirty="0" smtClean="0">
                <a:solidFill>
                  <a:schemeClr val="accent6"/>
                </a:solidFill>
              </a:rPr>
              <a:t>ciclo repita mientras</a:t>
            </a:r>
            <a:endParaRPr lang="es-ES" sz="2400" dirty="0"/>
          </a:p>
          <a:p>
            <a:pPr lvl="1">
              <a:buFont typeface="Wingdings" pitchFamily="2" charset="2"/>
              <a:buChar char="Ø"/>
            </a:pPr>
            <a:r>
              <a:rPr lang="es-CO" sz="2400" dirty="0" err="1" smtClean="0"/>
              <a:t>for</a:t>
            </a:r>
            <a:r>
              <a:rPr lang="es-CO" sz="2400" dirty="0"/>
              <a:t> </a:t>
            </a:r>
            <a:r>
              <a:rPr lang="es-CO" sz="2400" dirty="0">
                <a:solidFill>
                  <a:schemeClr val="accent6"/>
                </a:solidFill>
              </a:rPr>
              <a:t>//Equivalente al ciclo repita </a:t>
            </a:r>
            <a:r>
              <a:rPr lang="es-CO" sz="2400" dirty="0" smtClean="0">
                <a:solidFill>
                  <a:schemeClr val="accent6"/>
                </a:solidFill>
              </a:rPr>
              <a:t>para</a:t>
            </a:r>
            <a:endParaRPr lang="es-ES" sz="2400" dirty="0"/>
          </a:p>
          <a:p>
            <a:pPr marL="457200" lvl="1" indent="0">
              <a:buNone/>
            </a:pPr>
            <a:endParaRPr lang="es-ES" sz="2400" dirty="0"/>
          </a:p>
          <a:p>
            <a:pPr marL="0" indent="0">
              <a:buNone/>
            </a:pPr>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285319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2780928"/>
            <a:ext cx="7667207" cy="1728192"/>
          </a:xfrm>
        </p:spPr>
        <p:txBody>
          <a:bodyPr>
            <a:noAutofit/>
          </a:bodyPr>
          <a:lstStyle/>
          <a:p>
            <a:r>
              <a:rPr lang="es-CO" sz="4800" dirty="0"/>
              <a:t>Estructuras de Selección o condicionales</a:t>
            </a:r>
            <a:r>
              <a:rPr lang="es-CO" sz="4800" dirty="0" smtClean="0"/>
              <a:t>.</a:t>
            </a:r>
            <a:endParaRPr lang="es-ES" sz="6000" dirty="0"/>
          </a:p>
        </p:txBody>
      </p:sp>
    </p:spTree>
    <p:extLst>
      <p:ext uri="{BB962C8B-B14F-4D97-AF65-F5344CB8AC3E}">
        <p14:creationId xmlns:p14="http://schemas.microsoft.com/office/powerpoint/2010/main" val="1299298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Selección o condicionales</a:t>
            </a:r>
            <a:r>
              <a:rPr lang="es-CO" dirty="0" smtClean="0"/>
              <a:t>.</a:t>
            </a:r>
            <a:endParaRPr lang="es-ES" dirty="0"/>
          </a:p>
        </p:txBody>
      </p:sp>
      <p:sp>
        <p:nvSpPr>
          <p:cNvPr id="3" name="2 Marcador de contenido"/>
          <p:cNvSpPr>
            <a:spLocks noGrp="1"/>
          </p:cNvSpPr>
          <p:nvPr>
            <p:ph idx="1"/>
          </p:nvPr>
        </p:nvSpPr>
        <p:spPr>
          <a:xfrm>
            <a:off x="323528" y="1340768"/>
            <a:ext cx="8352928" cy="5112568"/>
          </a:xfrm>
        </p:spPr>
        <p:txBody>
          <a:bodyPr>
            <a:normAutofit/>
          </a:bodyPr>
          <a:lstStyle/>
          <a:p>
            <a:pPr marL="0" indent="0">
              <a:buNone/>
            </a:pPr>
            <a:r>
              <a:rPr lang="es-ES" sz="2000" dirty="0"/>
              <a:t>Las estructuras selectivas se utilizan para tomar decisiones lógicas; de ahí que se suelan denominar también estructuras de decisión o alternativas</a:t>
            </a:r>
            <a:r>
              <a:rPr lang="es-ES" sz="2000" dirty="0" smtClean="0"/>
              <a:t>.</a:t>
            </a:r>
          </a:p>
          <a:p>
            <a:pPr marL="0" indent="0">
              <a:buNone/>
            </a:pPr>
            <a:endParaRPr lang="es-ES" sz="600" dirty="0"/>
          </a:p>
          <a:p>
            <a:pPr marL="0" indent="0">
              <a:buNone/>
            </a:pPr>
            <a:r>
              <a:rPr lang="es-ES" sz="2000" dirty="0"/>
              <a:t>En las estructuras de decisión, se evalúa una condición y dependiendo del resultado de la misma se define que camino o acción realizar, en java esta condición es evaluada en términos booleanos (true o false</a:t>
            </a:r>
            <a:r>
              <a:rPr lang="es-ES" sz="2000" dirty="0" smtClean="0"/>
              <a:t>).</a:t>
            </a:r>
          </a:p>
          <a:p>
            <a:pPr marL="0" indent="0">
              <a:buNone/>
            </a:pPr>
            <a:endParaRPr lang="es-ES" sz="600" dirty="0"/>
          </a:p>
          <a:p>
            <a:pPr marL="0" indent="0">
              <a:buNone/>
            </a:pPr>
            <a:r>
              <a:rPr lang="es-ES" sz="2000" dirty="0"/>
              <a:t>Al igual que en algoritmia, en java se tienen 3 grupos de condiciones o estructuras selectivas, estos son:</a:t>
            </a:r>
          </a:p>
          <a:p>
            <a:pPr lvl="1"/>
            <a:r>
              <a:rPr lang="es-ES" sz="2000" dirty="0"/>
              <a:t>Condiciones Simples (</a:t>
            </a:r>
            <a:r>
              <a:rPr lang="es-ES" sz="2000" dirty="0" err="1"/>
              <a:t>if</a:t>
            </a:r>
            <a:r>
              <a:rPr lang="es-ES" sz="2000" dirty="0"/>
              <a:t>) .</a:t>
            </a:r>
          </a:p>
          <a:p>
            <a:pPr lvl="1"/>
            <a:r>
              <a:rPr lang="es-ES" sz="2000" dirty="0"/>
              <a:t>Condiciones Dobles (</a:t>
            </a:r>
            <a:r>
              <a:rPr lang="es-ES" sz="2000" dirty="0" err="1"/>
              <a:t>if</a:t>
            </a:r>
            <a:r>
              <a:rPr lang="es-ES" sz="2000" dirty="0"/>
              <a:t> – </a:t>
            </a:r>
            <a:r>
              <a:rPr lang="es-ES" sz="2000" dirty="0" err="1"/>
              <a:t>else</a:t>
            </a:r>
            <a:r>
              <a:rPr lang="es-ES" sz="2000" dirty="0"/>
              <a:t>).</a:t>
            </a:r>
          </a:p>
          <a:p>
            <a:pPr lvl="1"/>
            <a:r>
              <a:rPr lang="es-ES" sz="2000" dirty="0"/>
              <a:t>Condiciones Múltiples (</a:t>
            </a:r>
            <a:r>
              <a:rPr lang="es-ES" sz="2000" dirty="0" err="1"/>
              <a:t>if</a:t>
            </a:r>
            <a:r>
              <a:rPr lang="es-ES" sz="2000" dirty="0"/>
              <a:t> anidados – </a:t>
            </a:r>
            <a:r>
              <a:rPr lang="es-ES" sz="2000" dirty="0" err="1"/>
              <a:t>switch</a:t>
            </a:r>
            <a:r>
              <a:rPr lang="es-ES" sz="2000" dirty="0"/>
              <a:t> case).</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701262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2780928"/>
            <a:ext cx="7667207" cy="1728192"/>
          </a:xfrm>
        </p:spPr>
        <p:txBody>
          <a:bodyPr>
            <a:noAutofit/>
          </a:bodyPr>
          <a:lstStyle/>
          <a:p>
            <a:r>
              <a:rPr lang="es-CO" sz="6000" dirty="0"/>
              <a:t>Condiciones simples (if)</a:t>
            </a:r>
            <a:endParaRPr lang="es-ES" sz="6000" dirty="0"/>
          </a:p>
        </p:txBody>
      </p:sp>
    </p:spTree>
    <p:extLst>
      <p:ext uri="{BB962C8B-B14F-4D97-AF65-F5344CB8AC3E}">
        <p14:creationId xmlns:p14="http://schemas.microsoft.com/office/powerpoint/2010/main" val="4151663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Condiciones simples (if)</a:t>
            </a:r>
            <a:endParaRPr lang="es-ES" dirty="0"/>
          </a:p>
        </p:txBody>
      </p:sp>
      <p:sp>
        <p:nvSpPr>
          <p:cNvPr id="3" name="2 Marcador de contenido"/>
          <p:cNvSpPr>
            <a:spLocks noGrp="1"/>
          </p:cNvSpPr>
          <p:nvPr>
            <p:ph idx="1"/>
          </p:nvPr>
        </p:nvSpPr>
        <p:spPr>
          <a:xfrm>
            <a:off x="323528" y="1340768"/>
            <a:ext cx="8352928" cy="5112568"/>
          </a:xfrm>
        </p:spPr>
        <p:txBody>
          <a:bodyPr>
            <a:normAutofit/>
          </a:bodyPr>
          <a:lstStyle/>
          <a:p>
            <a:pPr marL="0" indent="0">
              <a:buNone/>
            </a:pPr>
            <a:r>
              <a:rPr lang="es-ES" sz="2000" dirty="0"/>
              <a:t>Este tipo de estructuras permite ejecutar una determinada acción cuando se cumple determinada condición</a:t>
            </a:r>
            <a:r>
              <a:rPr lang="es-ES" sz="2000" dirty="0" smtClean="0"/>
              <a:t>.</a:t>
            </a:r>
          </a:p>
          <a:p>
            <a:pPr marL="0" indent="0">
              <a:buNone/>
            </a:pPr>
            <a:endParaRPr lang="es-ES" sz="700" dirty="0"/>
          </a:p>
          <a:p>
            <a:pPr marL="0" indent="0">
              <a:buNone/>
            </a:pPr>
            <a:r>
              <a:rPr lang="es-CO" sz="2000" dirty="0"/>
              <a:t>Se evalúa una sola condición, si no se cumple la condición no se efectúa ningún proceso, y si se </a:t>
            </a:r>
            <a:r>
              <a:rPr lang="es-CO" sz="2000" dirty="0" smtClean="0"/>
              <a:t>cumple </a:t>
            </a:r>
            <a:r>
              <a:rPr lang="es-CO" sz="2000" dirty="0"/>
              <a:t>realiza la acción correspondiente. </a:t>
            </a:r>
            <a:endParaRPr lang="es-ES" sz="2000" dirty="0"/>
          </a:p>
          <a:p>
            <a:pPr marL="0" indent="0">
              <a:buNone/>
            </a:pPr>
            <a:r>
              <a:rPr lang="es-CO" sz="2000" dirty="0"/>
              <a:t> </a:t>
            </a:r>
            <a:endParaRPr lang="es-ES" sz="2000" dirty="0"/>
          </a:p>
          <a:p>
            <a:pPr marL="0" indent="0">
              <a:buNone/>
            </a:pPr>
            <a:r>
              <a:rPr lang="es-CO" sz="2000" dirty="0"/>
              <a:t>estructura </a:t>
            </a:r>
            <a:r>
              <a:rPr lang="es-CO" sz="2000" b="1" dirty="0"/>
              <a:t>if: </a:t>
            </a:r>
            <a:endParaRPr lang="es-ES" sz="2000" dirty="0"/>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005064"/>
            <a:ext cx="3619385" cy="21211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746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Condiciones simples (if)</a:t>
            </a:r>
            <a:endParaRPr lang="es-ES" dirty="0"/>
          </a:p>
        </p:txBody>
      </p:sp>
      <p:sp>
        <p:nvSpPr>
          <p:cNvPr id="3" name="2 Marcador de contenido"/>
          <p:cNvSpPr>
            <a:spLocks noGrp="1"/>
          </p:cNvSpPr>
          <p:nvPr>
            <p:ph idx="1"/>
          </p:nvPr>
        </p:nvSpPr>
        <p:spPr>
          <a:xfrm>
            <a:off x="323528" y="1340768"/>
            <a:ext cx="8352928" cy="5112568"/>
          </a:xfrm>
        </p:spPr>
        <p:txBody>
          <a:bodyPr>
            <a:normAutofit/>
          </a:bodyPr>
          <a:lstStyle/>
          <a:p>
            <a:pPr marL="0" indent="0">
              <a:buNone/>
            </a:pPr>
            <a:r>
              <a:rPr lang="es-ES" sz="2000" b="1" dirty="0" err="1"/>
              <a:t>Ej</a:t>
            </a:r>
            <a:r>
              <a:rPr lang="es-ES" sz="2000" b="1" dirty="0"/>
              <a:t>: </a:t>
            </a:r>
            <a:r>
              <a:rPr lang="es-ES" sz="2000" dirty="0"/>
              <a:t>Crear</a:t>
            </a:r>
            <a:r>
              <a:rPr lang="es-CO" sz="2000" dirty="0"/>
              <a:t> un algoritmo que lea un número entero y si el número es negativo, lo convierta a un número positivo y Luego lo imprima.</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 name="4 Imagen"/>
          <p:cNvPicPr/>
          <p:nvPr/>
        </p:nvPicPr>
        <p:blipFill>
          <a:blip r:embed="rId2"/>
          <a:stretch>
            <a:fillRect/>
          </a:stretch>
        </p:blipFill>
        <p:spPr>
          <a:xfrm>
            <a:off x="567164" y="2276872"/>
            <a:ext cx="6669132" cy="41044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783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7384"/>
            <a:ext cx="8075240" cy="1143000"/>
          </a:xfrm>
        </p:spPr>
        <p:txBody>
          <a:bodyPr>
            <a:normAutofit/>
          </a:bodyPr>
          <a:lstStyle/>
          <a:p>
            <a:r>
              <a:rPr lang="es-CO" dirty="0" smtClean="0"/>
              <a:t>Actividad</a:t>
            </a:r>
            <a:endParaRPr lang="es-ES" dirty="0"/>
          </a:p>
        </p:txBody>
      </p:sp>
      <p:sp>
        <p:nvSpPr>
          <p:cNvPr id="3" name="2 Marcador de contenido"/>
          <p:cNvSpPr>
            <a:spLocks noGrp="1"/>
          </p:cNvSpPr>
          <p:nvPr>
            <p:ph idx="1"/>
          </p:nvPr>
        </p:nvSpPr>
        <p:spPr>
          <a:xfrm>
            <a:off x="323528" y="1484784"/>
            <a:ext cx="7992888" cy="4968552"/>
          </a:xfrm>
        </p:spPr>
        <p:txBody>
          <a:bodyPr>
            <a:normAutofit/>
          </a:bodyPr>
          <a:lstStyle/>
          <a:p>
            <a:pPr algn="just"/>
            <a:r>
              <a:rPr lang="es-CO" sz="2000" dirty="0" smtClean="0"/>
              <a:t>Analice </a:t>
            </a:r>
            <a:r>
              <a:rPr lang="es-CO" sz="2000" dirty="0"/>
              <a:t>el algoritmo anterior, verifique si la condición se cumple y </a:t>
            </a:r>
            <a:r>
              <a:rPr lang="es-CO" sz="2000" dirty="0" smtClean="0"/>
              <a:t>porqué, </a:t>
            </a:r>
            <a:r>
              <a:rPr lang="es-CO" sz="2000" dirty="0"/>
              <a:t>modifique el algoritmo para validar el ingreso de nuevos datos, utilice las técnicas vistas con anterioridad para solicitar el ingreso de datos al usuario.</a:t>
            </a:r>
            <a:endParaRPr lang="es-ES" sz="2000" dirty="0"/>
          </a:p>
          <a:p>
            <a:pPr marL="0" indent="0">
              <a:buNone/>
            </a:pPr>
            <a:r>
              <a:rPr lang="es-CO" sz="500" dirty="0"/>
              <a:t> </a:t>
            </a:r>
            <a:endParaRPr lang="es-ES" sz="500" dirty="0"/>
          </a:p>
          <a:p>
            <a:pPr algn="just"/>
            <a:r>
              <a:rPr lang="es-CO" sz="2000" dirty="0"/>
              <a:t>Haga un algoritmo que permita calcular el precio de una compra, donde, por compras superiores a $50.000 se hace un descuento del 10% sobre el valor inicial</a:t>
            </a:r>
            <a:r>
              <a:rPr lang="es-CO" sz="2000" dirty="0" smtClean="0"/>
              <a:t>.</a:t>
            </a:r>
          </a:p>
          <a:p>
            <a:pPr marL="0" lvl="0" indent="0">
              <a:buNone/>
            </a:pPr>
            <a:endParaRPr lang="es-ES" sz="500" dirty="0"/>
          </a:p>
          <a:p>
            <a:r>
              <a:rPr lang="es-CO" sz="2000" dirty="0"/>
              <a:t>Haga un algoritmo que imprima cual es el mayor de 2 </a:t>
            </a:r>
            <a:br>
              <a:rPr lang="es-CO" sz="2000" dirty="0"/>
            </a:br>
            <a:r>
              <a:rPr lang="es-CO" sz="2000" dirty="0" smtClean="0"/>
              <a:t>números</a:t>
            </a:r>
            <a:r>
              <a:rPr lang="es-CO" sz="2000" dirty="0"/>
              <a:t>.</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2651262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1106</Words>
  <Application>Microsoft Office PowerPoint</Application>
  <PresentationFormat>Presentación en pantalla (4:3)</PresentationFormat>
  <Paragraphs>132</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Aparajita</vt:lpstr>
      <vt:lpstr>Arial</vt:lpstr>
      <vt:lpstr>Bell MT</vt:lpstr>
      <vt:lpstr>Calibri</vt:lpstr>
      <vt:lpstr>Times New Roman</vt:lpstr>
      <vt:lpstr>Wingdings</vt:lpstr>
      <vt:lpstr>Tema de Office</vt:lpstr>
      <vt:lpstr>Estructuras de Control</vt:lpstr>
      <vt:lpstr>Estructuras de Control </vt:lpstr>
      <vt:lpstr>Estructuras de Control </vt:lpstr>
      <vt:lpstr>Estructuras de Selección o condicionales.</vt:lpstr>
      <vt:lpstr>Selección o condicionales.</vt:lpstr>
      <vt:lpstr>Condiciones simples (if)</vt:lpstr>
      <vt:lpstr>Condiciones simples (if)</vt:lpstr>
      <vt:lpstr>Condiciones simples (if)</vt:lpstr>
      <vt:lpstr>Actividad</vt:lpstr>
      <vt:lpstr>Condiciones Dobles (if – else).</vt:lpstr>
      <vt:lpstr>Condiciones Dobles (if – else)</vt:lpstr>
      <vt:lpstr>Condiciones Dobles (if – else)</vt:lpstr>
      <vt:lpstr>Condiciones Dobles (if – else)</vt:lpstr>
      <vt:lpstr>Condiciones Dobles (if – else)</vt:lpstr>
      <vt:lpstr>Condiciones Múltiples (if anidados).</vt:lpstr>
      <vt:lpstr>Condiciones Múltiples (if anidados).</vt:lpstr>
      <vt:lpstr>Condiciones Múltiples (if anidados).</vt:lpstr>
      <vt:lpstr>Condiciones Múltiples (if anidados).</vt:lpstr>
      <vt:lpstr>Condiciones Múltiples (if anidados).</vt:lpstr>
      <vt:lpstr>Condiciones Múltiples (switch case).</vt:lpstr>
      <vt:lpstr>Condiciones Múltiples (Switch Case).</vt:lpstr>
      <vt:lpstr>Condiciones Múltiples (Switch Case).</vt:lpstr>
      <vt:lpstr>Condiciones Múltiples (Switch Case).</vt:lpstr>
      <vt:lpstr>Condiciones Múltiples (Switch Case).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CHENAO</dc:creator>
  <cp:lastModifiedBy>CHENAO</cp:lastModifiedBy>
  <cp:revision>42</cp:revision>
  <dcterms:created xsi:type="dcterms:W3CDTF">2015-04-05T19:15:56Z</dcterms:created>
  <dcterms:modified xsi:type="dcterms:W3CDTF">2016-07-19T22:48:26Z</dcterms:modified>
</cp:coreProperties>
</file>