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4" r:id="rId4"/>
    <p:sldId id="267" r:id="rId5"/>
    <p:sldId id="275" r:id="rId6"/>
    <p:sldId id="268" r:id="rId7"/>
    <p:sldId id="269" r:id="rId8"/>
    <p:sldId id="270" r:id="rId9"/>
    <p:sldId id="276" r:id="rId10"/>
    <p:sldId id="271" r:id="rId11"/>
    <p:sldId id="272" r:id="rId12"/>
    <p:sldId id="273" r:id="rId13"/>
    <p:sldId id="274" r:id="rId14"/>
    <p:sldId id="277" r:id="rId15"/>
    <p:sldId id="280" r:id="rId16"/>
    <p:sldId id="281" r:id="rId17"/>
    <p:sldId id="282" r:id="rId18"/>
    <p:sldId id="283" r:id="rId19"/>
    <p:sldId id="284" r:id="rId20"/>
    <p:sldId id="285" r:id="rId21"/>
    <p:sldId id="286" r:id="rId22"/>
    <p:sldId id="287" r:id="rId23"/>
    <p:sldId id="289" r:id="rId24"/>
    <p:sldId id="288"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86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42" y="0"/>
            <a:ext cx="9154142" cy="6858000"/>
          </a:xfrm>
          <a:prstGeom prst="rect">
            <a:avLst/>
          </a:prstGeom>
        </p:spPr>
      </p:pic>
      <p:sp>
        <p:nvSpPr>
          <p:cNvPr id="2" name="1 Título"/>
          <p:cNvSpPr>
            <a:spLocks noGrp="1"/>
          </p:cNvSpPr>
          <p:nvPr>
            <p:ph type="ctrTitle"/>
          </p:nvPr>
        </p:nvSpPr>
        <p:spPr>
          <a:xfrm>
            <a:off x="2915815" y="2708920"/>
            <a:ext cx="6186195" cy="864096"/>
          </a:xfrm>
        </p:spPr>
        <p:txBody>
          <a:bodyPr/>
          <a:lstStyle/>
          <a:p>
            <a:r>
              <a:rPr lang="es-ES" dirty="0"/>
              <a:t>Haga clic para modificar el estilo de título del patrón</a:t>
            </a:r>
          </a:p>
        </p:txBody>
      </p:sp>
      <p:sp>
        <p:nvSpPr>
          <p:cNvPr id="3" name="2 Subtítulo"/>
          <p:cNvSpPr>
            <a:spLocks noGrp="1"/>
          </p:cNvSpPr>
          <p:nvPr>
            <p:ph type="subTitle" idx="1"/>
          </p:nvPr>
        </p:nvSpPr>
        <p:spPr>
          <a:xfrm>
            <a:off x="3131840" y="3789040"/>
            <a:ext cx="5832648" cy="936104"/>
          </a:xfrm>
        </p:spPr>
        <p:txBody>
          <a:bodyPr/>
          <a:lstStyle>
            <a:lvl1pPr marL="0" indent="0" algn="ctr">
              <a:buNone/>
              <a:defRPr>
                <a:solidFill>
                  <a:schemeClr val="bg1"/>
                </a:solidFill>
                <a:latin typeface="Bell MT" pitchFamily="18" charset="0"/>
                <a:cs typeface="Aparajit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63380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280636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6894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a:t>Haga clic para modificar el estilo de título del patrón</a:t>
            </a:r>
          </a:p>
        </p:txBody>
      </p:sp>
      <p:sp>
        <p:nvSpPr>
          <p:cNvPr id="3" name="2 Marcador de contenido"/>
          <p:cNvSpPr>
            <a:spLocks noGrp="1"/>
          </p:cNvSpPr>
          <p:nvPr>
            <p:ph idx="1"/>
          </p:nvPr>
        </p:nvSpPr>
        <p:spPr/>
        <p:txBody>
          <a:bodyPr>
            <a:normAutofit/>
          </a:bodyPr>
          <a:lstStyle>
            <a:lvl1pPr>
              <a:defRPr sz="3200">
                <a:latin typeface="Aparajita" pitchFamily="34" charset="0"/>
                <a:cs typeface="Aparajita" pitchFamily="34" charset="0"/>
              </a:defRPr>
            </a:lvl1pPr>
            <a:lvl2pPr>
              <a:defRPr sz="3200">
                <a:latin typeface="Aparajita" pitchFamily="34" charset="0"/>
                <a:cs typeface="Aparajita" pitchFamily="34" charset="0"/>
              </a:defRPr>
            </a:lvl2pPr>
            <a:lvl3pPr>
              <a:defRPr sz="3200">
                <a:latin typeface="Aparajita" pitchFamily="34" charset="0"/>
                <a:cs typeface="Aparajita" pitchFamily="34" charset="0"/>
              </a:defRPr>
            </a:lvl3pPr>
            <a:lvl4pPr>
              <a:defRPr sz="3200">
                <a:latin typeface="Aparajita" pitchFamily="34" charset="0"/>
                <a:cs typeface="Aparajita" pitchFamily="34" charset="0"/>
              </a:defRPr>
            </a:lvl4pPr>
            <a:lvl5pPr>
              <a:defRPr sz="3200">
                <a:latin typeface="Aparajita" pitchFamily="34" charset="0"/>
                <a:cs typeface="Aparajita" pitchFamily="34" charset="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28724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51892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48952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59561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1335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7626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406547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25/07/2021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81514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331640" y="-27384"/>
            <a:ext cx="7355160" cy="114300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323528" y="1340768"/>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EFF7D-922A-491D-8465-B5D9F2D65715}" type="datetimeFigureOut">
              <a:rPr lang="es-ES" smtClean="0"/>
              <a:t>25/07/2021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0658B-5E04-4234-BFFB-7A4892A6B3B5}" type="slidenum">
              <a:rPr lang="es-ES" smtClean="0"/>
              <a:t>‹Nº›</a:t>
            </a:fld>
            <a:endParaRPr lang="es-ES"/>
          </a:p>
        </p:txBody>
      </p:sp>
    </p:spTree>
    <p:extLst>
      <p:ext uri="{BB962C8B-B14F-4D97-AF65-F5344CB8AC3E}">
        <p14:creationId xmlns:p14="http://schemas.microsoft.com/office/powerpoint/2010/main" val="395242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latin typeface="Bell MT"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ES" sz="6000" dirty="0"/>
              <a:t>Introducción</a:t>
            </a:r>
            <a:r>
              <a:rPr lang="es-CO" sz="6000" dirty="0"/>
              <a:t> a la POO</a:t>
            </a:r>
            <a:endParaRPr lang="es-ES" sz="6000" dirty="0"/>
          </a:p>
        </p:txBody>
      </p:sp>
    </p:spTree>
    <p:extLst>
      <p:ext uri="{BB962C8B-B14F-4D97-AF65-F5344CB8AC3E}">
        <p14:creationId xmlns:p14="http://schemas.microsoft.com/office/powerpoint/2010/main" val="106549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Clases</a:t>
            </a:r>
            <a:endParaRPr lang="es-ES" sz="5400" dirty="0"/>
          </a:p>
        </p:txBody>
      </p:sp>
      <p:sp>
        <p:nvSpPr>
          <p:cNvPr id="3" name="2 Marcador de contenido"/>
          <p:cNvSpPr>
            <a:spLocks noGrp="1"/>
          </p:cNvSpPr>
          <p:nvPr>
            <p:ph idx="1"/>
          </p:nvPr>
        </p:nvSpPr>
        <p:spPr>
          <a:xfrm>
            <a:off x="107504" y="1196752"/>
            <a:ext cx="8784976" cy="1080120"/>
          </a:xfrm>
        </p:spPr>
        <p:txBody>
          <a:bodyPr>
            <a:normAutofit/>
          </a:bodyPr>
          <a:lstStyle/>
          <a:p>
            <a:pPr marL="0" indent="0">
              <a:buNone/>
            </a:pPr>
            <a:r>
              <a:rPr lang="es-ES" sz="2600" dirty="0"/>
              <a:t>Para la creación de Objetos se incluye el concepto de clases, entendiendo un Objeto como la instancia de una clase…</a:t>
            </a: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2 Marcador de contenido"/>
          <p:cNvSpPr txBox="1">
            <a:spLocks/>
          </p:cNvSpPr>
          <p:nvPr/>
        </p:nvSpPr>
        <p:spPr>
          <a:xfrm>
            <a:off x="107504" y="2060848"/>
            <a:ext cx="4392488"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2600" dirty="0"/>
              <a:t>Las clases son uno de los principales componentes de un lenguaje de programación, pues en ellas ocurren todos los procesos lógicos requeridos para un sistema, en si podemos definirlas como estructuras que representan objetos del mundo real, </a:t>
            </a:r>
          </a:p>
        </p:txBody>
      </p:sp>
      <p:sp>
        <p:nvSpPr>
          <p:cNvPr id="7" name="2 Marcador de contenido"/>
          <p:cNvSpPr txBox="1">
            <a:spLocks/>
          </p:cNvSpPr>
          <p:nvPr/>
        </p:nvSpPr>
        <p:spPr>
          <a:xfrm>
            <a:off x="86023" y="4885195"/>
            <a:ext cx="8086377" cy="14961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600" dirty="0"/>
              <a:t>tomando como objetos a personas, lugares o cosas en general. las clases poseen propiedades, comportamientos y relaciones con otras clases del sistema. </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2"/>
          <a:stretch/>
        </p:blipFill>
        <p:spPr bwMode="auto">
          <a:xfrm>
            <a:off x="4552950" y="1700808"/>
            <a:ext cx="4545861"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23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Estructura de Clases</a:t>
            </a:r>
            <a:endParaRPr lang="es-ES" sz="5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7826043" cy="2121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4" y="4005064"/>
            <a:ext cx="2308371"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76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Ejemplo de Clases</a:t>
            </a:r>
            <a:endParaRPr lang="es-ES" sz="5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412777"/>
            <a:ext cx="1534313" cy="143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83" y="1659560"/>
            <a:ext cx="5760640" cy="118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1" y="3658280"/>
            <a:ext cx="6441355" cy="1484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82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Ejemplo de Clases</a:t>
            </a:r>
            <a:endParaRPr lang="es-ES" sz="5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197"/>
          <a:stretch/>
        </p:blipFill>
        <p:spPr bwMode="auto">
          <a:xfrm>
            <a:off x="65583" y="1628800"/>
            <a:ext cx="751655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23" t="22125" r="79248" b="35610"/>
          <a:stretch/>
        </p:blipFill>
        <p:spPr bwMode="auto">
          <a:xfrm>
            <a:off x="6804248" y="1196752"/>
            <a:ext cx="1872208" cy="190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508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CO" sz="6000" dirty="0"/>
              <a:t>Clases y Objetos</a:t>
            </a:r>
            <a:endParaRPr lang="es-ES" sz="6000" dirty="0"/>
          </a:p>
        </p:txBody>
      </p:sp>
    </p:spTree>
    <p:extLst>
      <p:ext uri="{BB962C8B-B14F-4D97-AF65-F5344CB8AC3E}">
        <p14:creationId xmlns:p14="http://schemas.microsoft.com/office/powerpoint/2010/main" val="545108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Clases y Objetos</a:t>
            </a:r>
            <a:endParaRPr lang="es-ES" sz="5400" dirty="0"/>
          </a:p>
        </p:txBody>
      </p:sp>
      <p:sp>
        <p:nvSpPr>
          <p:cNvPr id="3" name="2 Marcador de contenido"/>
          <p:cNvSpPr>
            <a:spLocks noGrp="1"/>
          </p:cNvSpPr>
          <p:nvPr>
            <p:ph idx="1"/>
          </p:nvPr>
        </p:nvSpPr>
        <p:spPr>
          <a:xfrm>
            <a:off x="467544" y="1268760"/>
            <a:ext cx="7704856" cy="1584176"/>
          </a:xfrm>
        </p:spPr>
        <p:txBody>
          <a:bodyPr>
            <a:normAutofit fontScale="92500" lnSpcReduction="10000"/>
          </a:bodyPr>
          <a:lstStyle/>
          <a:p>
            <a:pPr marL="0" indent="0" algn="just">
              <a:buNone/>
            </a:pPr>
            <a:r>
              <a:rPr lang="es-ES" sz="2800" dirty="0"/>
              <a:t>En la imagen, los moldes representan las clases, mientras que las galletas obtenidas de estos moldes representan los objetos instancias de estas clases, por ejemplo atributos del objeto galleta podría ser sabor, color, tamaño etc...... </a:t>
            </a: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78"/>
          <a:stretch/>
        </p:blipFill>
        <p:spPr bwMode="auto">
          <a:xfrm>
            <a:off x="1056487" y="2743971"/>
            <a:ext cx="5832648" cy="3781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29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Clases y Objetos</a:t>
            </a:r>
            <a:endParaRPr lang="es-ES" sz="5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1" y="1556792"/>
            <a:ext cx="7782550" cy="4217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16200000">
            <a:off x="3776366" y="2423809"/>
            <a:ext cx="1033915" cy="4520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5584"/>
          <a:stretch/>
        </p:blipFill>
        <p:spPr bwMode="auto">
          <a:xfrm>
            <a:off x="3558623" y="1340768"/>
            <a:ext cx="1458873" cy="66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382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Clases y Objetos</a:t>
            </a:r>
            <a:endParaRPr lang="es-ES" sz="5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62" r="1753"/>
          <a:stretch/>
        </p:blipFill>
        <p:spPr bwMode="auto">
          <a:xfrm>
            <a:off x="35496" y="1196752"/>
            <a:ext cx="7318341"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466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CO" sz="6000" dirty="0"/>
              <a:t>Creación de Objetos</a:t>
            </a:r>
            <a:endParaRPr lang="es-ES" sz="6000" dirty="0"/>
          </a:p>
        </p:txBody>
      </p:sp>
    </p:spTree>
    <p:extLst>
      <p:ext uri="{BB962C8B-B14F-4D97-AF65-F5344CB8AC3E}">
        <p14:creationId xmlns:p14="http://schemas.microsoft.com/office/powerpoint/2010/main" val="1257190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Creando Objetos</a:t>
            </a:r>
            <a:endParaRPr lang="es-ES" sz="5400" dirty="0"/>
          </a:p>
        </p:txBody>
      </p:sp>
      <p:sp>
        <p:nvSpPr>
          <p:cNvPr id="3" name="2 Marcador de contenido"/>
          <p:cNvSpPr>
            <a:spLocks noGrp="1"/>
          </p:cNvSpPr>
          <p:nvPr>
            <p:ph idx="1"/>
          </p:nvPr>
        </p:nvSpPr>
        <p:spPr>
          <a:xfrm>
            <a:off x="323528" y="1268760"/>
            <a:ext cx="7848872" cy="5040560"/>
          </a:xfrm>
        </p:spPr>
        <p:txBody>
          <a:bodyPr>
            <a:normAutofit fontScale="92500" lnSpcReduction="10000"/>
          </a:bodyPr>
          <a:lstStyle/>
          <a:p>
            <a:pPr marL="0" indent="0" algn="just">
              <a:buNone/>
            </a:pPr>
            <a:r>
              <a:rPr lang="es-ES" sz="2800" dirty="0"/>
              <a:t>Un objeto en java se representa creando una instancia de la clase por medio de la palabra </a:t>
            </a:r>
            <a:r>
              <a:rPr lang="es-ES" sz="2800" b="1" dirty="0"/>
              <a:t>new </a:t>
            </a:r>
            <a:r>
              <a:rPr lang="es-ES" sz="2800" dirty="0"/>
              <a:t>al hacer eso creamos el objeto de la clase y podemos hacer uso de los métodos o atributos de esta (dependiendo de la visibilidad de los mismos ) por medio de un punto (</a:t>
            </a:r>
            <a:r>
              <a:rPr lang="es-ES" sz="2800" b="1" dirty="0"/>
              <a:t>.</a:t>
            </a:r>
            <a:r>
              <a:rPr lang="es-ES" sz="2800" dirty="0"/>
              <a:t>) </a:t>
            </a:r>
          </a:p>
          <a:p>
            <a:pPr marL="0" indent="0" algn="just">
              <a:buNone/>
            </a:pPr>
            <a:r>
              <a:rPr lang="es-ES" sz="2800" dirty="0"/>
              <a:t>Se pueden crear la cantidad de objetos de la clase que se requieran, cada instancia representa un Objeto diferente. </a:t>
            </a:r>
          </a:p>
          <a:p>
            <a:endParaRPr lang="es-ES" sz="2800" dirty="0"/>
          </a:p>
          <a:p>
            <a:pPr marL="0" indent="0">
              <a:buNone/>
            </a:pPr>
            <a:r>
              <a:rPr lang="es-ES" sz="2800" dirty="0" err="1"/>
              <a:t>Ej</a:t>
            </a:r>
            <a:r>
              <a:rPr lang="es-ES" sz="2800" dirty="0"/>
              <a:t>: </a:t>
            </a:r>
          </a:p>
          <a:p>
            <a:pPr lvl="1"/>
            <a:r>
              <a:rPr lang="es-ES" sz="2800" b="1" dirty="0" err="1"/>
              <a:t>NombreClase</a:t>
            </a:r>
            <a:r>
              <a:rPr lang="es-ES" sz="2800" b="1" dirty="0"/>
              <a:t> nombreObjeto1 = new </a:t>
            </a:r>
            <a:r>
              <a:rPr lang="es-ES" sz="2800" b="1" dirty="0" err="1"/>
              <a:t>NombreClase</a:t>
            </a:r>
            <a:r>
              <a:rPr lang="es-ES" sz="2800" b="1" dirty="0"/>
              <a:t>(); </a:t>
            </a:r>
            <a:endParaRPr lang="es-ES" sz="2800" dirty="0"/>
          </a:p>
          <a:p>
            <a:pPr lvl="1"/>
            <a:r>
              <a:rPr lang="es-ES" sz="2800" b="1" dirty="0" err="1"/>
              <a:t>NombreClase</a:t>
            </a:r>
            <a:r>
              <a:rPr lang="es-ES" sz="2800" b="1" dirty="0"/>
              <a:t> nombreObjeto2 = new </a:t>
            </a:r>
            <a:r>
              <a:rPr lang="es-ES" sz="2800" b="1" dirty="0" err="1"/>
              <a:t>NombreClase</a:t>
            </a:r>
            <a:r>
              <a:rPr lang="es-ES" sz="2800" b="1" dirty="0"/>
              <a:t>(); </a:t>
            </a:r>
            <a:endParaRPr lang="es-ES" sz="2800" dirty="0"/>
          </a:p>
          <a:p>
            <a:pPr lvl="1"/>
            <a:r>
              <a:rPr lang="es-ES" sz="2800" b="1" dirty="0" err="1"/>
              <a:t>NombreClase</a:t>
            </a:r>
            <a:r>
              <a:rPr lang="es-ES" sz="2800" b="1" dirty="0"/>
              <a:t> nombreObjeto3 = new </a:t>
            </a:r>
            <a:r>
              <a:rPr lang="es-ES" sz="2800" b="1" dirty="0" err="1"/>
              <a:t>NombreClase</a:t>
            </a:r>
            <a:r>
              <a:rPr lang="es-ES" sz="2800" b="1" dirty="0"/>
              <a:t>(); </a:t>
            </a:r>
            <a:endParaRPr lang="es-ES" sz="2800" dirty="0"/>
          </a:p>
          <a:p>
            <a:pPr lvl="1"/>
            <a:r>
              <a:rPr lang="es-ES" sz="2800" b="1" dirty="0" err="1"/>
              <a:t>NombreClase</a:t>
            </a:r>
            <a:r>
              <a:rPr lang="es-ES" sz="2800" b="1" dirty="0"/>
              <a:t> nombreObjeto4 = new </a:t>
            </a:r>
            <a:r>
              <a:rPr lang="es-ES" sz="2800" b="1" dirty="0" err="1"/>
              <a:t>NombreClase</a:t>
            </a:r>
            <a:r>
              <a:rPr lang="es-ES" sz="2800" b="1" dirty="0"/>
              <a:t>(); </a:t>
            </a: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643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4800" dirty="0"/>
              <a:t>Tipos de Programación</a:t>
            </a:r>
            <a:endParaRPr lang="es-ES" sz="4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2" y="1118427"/>
            <a:ext cx="9114188" cy="5449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82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Creando Objetos</a:t>
            </a:r>
            <a:endParaRPr lang="es-ES" sz="5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052736"/>
            <a:ext cx="9114189" cy="5502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472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Creando Objetos</a:t>
            </a:r>
            <a:endParaRPr lang="es-ES" sz="5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252" y="2018627"/>
            <a:ext cx="1841748" cy="1343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33" y="1340768"/>
            <a:ext cx="6140665" cy="219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2" y="3933056"/>
            <a:ext cx="8216016" cy="91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a:off x="5724128" y="1327014"/>
            <a:ext cx="1033915" cy="68960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9" name="8 Flecha derecha"/>
          <p:cNvSpPr/>
          <p:nvPr/>
        </p:nvSpPr>
        <p:spPr>
          <a:xfrm rot="2662590">
            <a:off x="1676994" y="4961940"/>
            <a:ext cx="1033915" cy="68960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pic>
        <p:nvPicPr>
          <p:cNvPr id="1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15287"/>
          <a:stretch/>
        </p:blipFill>
        <p:spPr bwMode="auto">
          <a:xfrm>
            <a:off x="7056842" y="1327014"/>
            <a:ext cx="1224136" cy="553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r="12262"/>
          <a:stretch/>
        </p:blipFill>
        <p:spPr bwMode="auto">
          <a:xfrm>
            <a:off x="2724546" y="5660491"/>
            <a:ext cx="1472041" cy="573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90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Creando Objetos</a:t>
            </a:r>
            <a:endParaRPr lang="es-ES" sz="5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7056784" cy="477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Flecha derecha"/>
          <p:cNvSpPr/>
          <p:nvPr/>
        </p:nvSpPr>
        <p:spPr>
          <a:xfrm rot="1424183">
            <a:off x="5825812" y="2487173"/>
            <a:ext cx="1249939" cy="3448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pic>
        <p:nvPicPr>
          <p:cNvPr id="1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2262"/>
          <a:stretch/>
        </p:blipFill>
        <p:spPr bwMode="auto">
          <a:xfrm>
            <a:off x="7204415" y="2855029"/>
            <a:ext cx="1472041" cy="573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Flecha derecha"/>
          <p:cNvSpPr/>
          <p:nvPr/>
        </p:nvSpPr>
        <p:spPr>
          <a:xfrm rot="19326084">
            <a:off x="5940255" y="3600756"/>
            <a:ext cx="1249939" cy="3448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3" name="2 Rectángulo"/>
          <p:cNvSpPr/>
          <p:nvPr/>
        </p:nvSpPr>
        <p:spPr>
          <a:xfrm>
            <a:off x="899592" y="2060848"/>
            <a:ext cx="4896544" cy="360040"/>
          </a:xfrm>
          <a:prstGeom prst="rect">
            <a:avLst/>
          </a:prstGeom>
          <a:no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6" name="15 Rectángulo"/>
          <p:cNvSpPr/>
          <p:nvPr/>
        </p:nvSpPr>
        <p:spPr>
          <a:xfrm>
            <a:off x="907774" y="4293096"/>
            <a:ext cx="6040490" cy="360040"/>
          </a:xfrm>
          <a:prstGeom prst="rect">
            <a:avLst/>
          </a:prstGeom>
          <a:no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3136370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Creando Objetos</a:t>
            </a:r>
            <a:endParaRPr lang="es-ES" sz="5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6108849" cy="4618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derecha"/>
          <p:cNvSpPr/>
          <p:nvPr/>
        </p:nvSpPr>
        <p:spPr>
          <a:xfrm>
            <a:off x="3843788" y="2095362"/>
            <a:ext cx="1249939" cy="3448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5" name="14 Flecha derecha"/>
          <p:cNvSpPr/>
          <p:nvPr/>
        </p:nvSpPr>
        <p:spPr>
          <a:xfrm>
            <a:off x="3843788" y="1495822"/>
            <a:ext cx="1249939" cy="3448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7" name="16 Flecha derecha"/>
          <p:cNvSpPr/>
          <p:nvPr/>
        </p:nvSpPr>
        <p:spPr>
          <a:xfrm rot="161463">
            <a:off x="4141725" y="2900731"/>
            <a:ext cx="1904004" cy="3448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8" name="17 Flecha derecha"/>
          <p:cNvSpPr/>
          <p:nvPr/>
        </p:nvSpPr>
        <p:spPr>
          <a:xfrm rot="20030629">
            <a:off x="4944037" y="3593500"/>
            <a:ext cx="1249939" cy="34480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5" name="4 CuadroTexto"/>
          <p:cNvSpPr txBox="1"/>
          <p:nvPr/>
        </p:nvSpPr>
        <p:spPr>
          <a:xfrm>
            <a:off x="5233867" y="1421254"/>
            <a:ext cx="1944216" cy="584775"/>
          </a:xfrm>
          <a:prstGeom prst="rect">
            <a:avLst/>
          </a:prstGeom>
          <a:noFill/>
        </p:spPr>
        <p:txBody>
          <a:bodyPr wrap="square" rtlCol="0">
            <a:spAutoFit/>
          </a:bodyPr>
          <a:lstStyle/>
          <a:p>
            <a:r>
              <a:rPr lang="es-ES" sz="3200" dirty="0">
                <a:latin typeface="Aparajita" pitchFamily="34" charset="0"/>
                <a:cs typeface="Aparajita" pitchFamily="34" charset="0"/>
              </a:rPr>
              <a:t>Clase </a:t>
            </a:r>
          </a:p>
        </p:txBody>
      </p:sp>
      <p:sp>
        <p:nvSpPr>
          <p:cNvPr id="19" name="18 CuadroTexto"/>
          <p:cNvSpPr txBox="1"/>
          <p:nvPr/>
        </p:nvSpPr>
        <p:spPr>
          <a:xfrm>
            <a:off x="5381933" y="1975375"/>
            <a:ext cx="1944216" cy="584775"/>
          </a:xfrm>
          <a:prstGeom prst="rect">
            <a:avLst/>
          </a:prstGeom>
          <a:noFill/>
        </p:spPr>
        <p:txBody>
          <a:bodyPr wrap="square" rtlCol="0">
            <a:spAutoFit/>
          </a:bodyPr>
          <a:lstStyle/>
          <a:p>
            <a:r>
              <a:rPr lang="es-ES" sz="3200" dirty="0">
                <a:latin typeface="Aparajita" pitchFamily="34" charset="0"/>
                <a:cs typeface="Aparajita" pitchFamily="34" charset="0"/>
              </a:rPr>
              <a:t>Atributo </a:t>
            </a:r>
          </a:p>
        </p:txBody>
      </p:sp>
      <p:sp>
        <p:nvSpPr>
          <p:cNvPr id="20" name="19 CuadroTexto"/>
          <p:cNvSpPr txBox="1"/>
          <p:nvPr/>
        </p:nvSpPr>
        <p:spPr>
          <a:xfrm>
            <a:off x="6354041" y="2997652"/>
            <a:ext cx="1944216" cy="584775"/>
          </a:xfrm>
          <a:prstGeom prst="rect">
            <a:avLst/>
          </a:prstGeom>
          <a:noFill/>
        </p:spPr>
        <p:txBody>
          <a:bodyPr wrap="square" rtlCol="0">
            <a:spAutoFit/>
          </a:bodyPr>
          <a:lstStyle/>
          <a:p>
            <a:r>
              <a:rPr lang="es-ES" sz="3200" dirty="0">
                <a:latin typeface="Aparajita" pitchFamily="34" charset="0"/>
                <a:cs typeface="Aparajita" pitchFamily="34" charset="0"/>
              </a:rPr>
              <a:t>Métodos</a:t>
            </a:r>
          </a:p>
        </p:txBody>
      </p:sp>
    </p:spTree>
    <p:extLst>
      <p:ext uri="{BB962C8B-B14F-4D97-AF65-F5344CB8AC3E}">
        <p14:creationId xmlns:p14="http://schemas.microsoft.com/office/powerpoint/2010/main" val="2061012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5400" dirty="0"/>
              <a:t>Fuentes</a:t>
            </a:r>
            <a:endParaRPr lang="es-ES" sz="5400" dirty="0"/>
          </a:p>
        </p:txBody>
      </p:sp>
      <p:sp>
        <p:nvSpPr>
          <p:cNvPr id="3" name="2 Marcador de contenido"/>
          <p:cNvSpPr>
            <a:spLocks noGrp="1"/>
          </p:cNvSpPr>
          <p:nvPr>
            <p:ph idx="1"/>
          </p:nvPr>
        </p:nvSpPr>
        <p:spPr>
          <a:xfrm>
            <a:off x="323528" y="1268760"/>
            <a:ext cx="7848872" cy="5040560"/>
          </a:xfrm>
        </p:spPr>
        <p:txBody>
          <a:bodyPr>
            <a:normAutofit fontScale="92500" lnSpcReduction="10000"/>
          </a:bodyPr>
          <a:lstStyle/>
          <a:p>
            <a:pPr marL="0" indent="0">
              <a:buNone/>
            </a:pPr>
            <a:endParaRPr lang="es-ES" sz="2800" dirty="0"/>
          </a:p>
          <a:p>
            <a:r>
              <a:rPr lang="es-ES" sz="2800" dirty="0"/>
              <a:t>Introducción a la Programación en Java2 1.5 (Java2 5.0), Universidad del Quindío, Facultad de Ingeniería, Ingeniería de Sistemas y Computación, </a:t>
            </a:r>
            <a:r>
              <a:rPr lang="es-ES" sz="2800" dirty="0" err="1"/>
              <a:t>Ing</a:t>
            </a:r>
            <a:r>
              <a:rPr lang="es-ES" sz="2800" dirty="0"/>
              <a:t> </a:t>
            </a:r>
            <a:r>
              <a:rPr lang="es-ES" sz="2800" dirty="0" err="1"/>
              <a:t>Julian</a:t>
            </a:r>
            <a:r>
              <a:rPr lang="es-ES" sz="2800" dirty="0"/>
              <a:t> Esteban </a:t>
            </a:r>
            <a:r>
              <a:rPr lang="es-ES" sz="2800" dirty="0" err="1"/>
              <a:t>Gutierrez</a:t>
            </a:r>
            <a:r>
              <a:rPr lang="es-ES" sz="2800" dirty="0"/>
              <a:t> </a:t>
            </a:r>
          </a:p>
          <a:p>
            <a:endParaRPr lang="es-ES" sz="2800" dirty="0"/>
          </a:p>
          <a:p>
            <a:r>
              <a:rPr lang="es-ES" sz="2800" dirty="0"/>
              <a:t>Fundamentos de programación. Problemas resueltos de programación en lenguaje Java. José María Pérez Menor, Jesús Carretero Pérez, Félix García </a:t>
            </a:r>
            <a:r>
              <a:rPr lang="es-ES" sz="2800" dirty="0" err="1"/>
              <a:t>Carballeira</a:t>
            </a:r>
            <a:r>
              <a:rPr lang="es-ES" sz="2800" dirty="0"/>
              <a:t>, and José Manuel Pérez Lobato. Madrid: Paraninfo, 2003. p[1]-22 </a:t>
            </a:r>
          </a:p>
          <a:p>
            <a:endParaRPr lang="es-ES" sz="2800" dirty="0"/>
          </a:p>
          <a:p>
            <a:r>
              <a:rPr lang="es-ES" sz="2800" dirty="0"/>
              <a:t>Introducción a la programación orientada a objetos y al lenguaje JAVA, curso </a:t>
            </a:r>
            <a:r>
              <a:rPr lang="es-ES" sz="2800" dirty="0" err="1"/>
              <a:t>sena</a:t>
            </a:r>
            <a:r>
              <a:rPr lang="es-ES" sz="2800" dirty="0"/>
              <a:t> virtual. </a:t>
            </a:r>
          </a:p>
          <a:p>
            <a:pPr marL="457200" lvl="1" indent="0">
              <a:buNone/>
            </a:pP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23330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3700" dirty="0"/>
              <a:t>Programación Estructurada</a:t>
            </a:r>
            <a:endParaRPr lang="es-ES" sz="3700" dirty="0"/>
          </a:p>
        </p:txBody>
      </p:sp>
      <p:sp>
        <p:nvSpPr>
          <p:cNvPr id="3" name="2 Marcador de contenido"/>
          <p:cNvSpPr>
            <a:spLocks noGrp="1"/>
          </p:cNvSpPr>
          <p:nvPr>
            <p:ph idx="1"/>
          </p:nvPr>
        </p:nvSpPr>
        <p:spPr>
          <a:xfrm>
            <a:off x="179512" y="1196752"/>
            <a:ext cx="8784976" cy="3456384"/>
          </a:xfrm>
        </p:spPr>
        <p:txBody>
          <a:bodyPr>
            <a:normAutofit/>
          </a:bodyPr>
          <a:lstStyle/>
          <a:p>
            <a:pPr marL="0" indent="0" algn="just">
              <a:buNone/>
            </a:pPr>
            <a:r>
              <a:rPr lang="es-ES" sz="2000" dirty="0"/>
              <a:t>Según Wikipedia La programación estructurada es un paradigma de programación orientado a mejorar la claridad, calidad y tiempo de desarrollo de un programa de computadora, utilizando únicamente subrutinas y tres estructuras: secuencia, selección (</a:t>
            </a:r>
            <a:r>
              <a:rPr lang="es-ES" sz="2000" dirty="0" err="1"/>
              <a:t>if</a:t>
            </a:r>
            <a:r>
              <a:rPr lang="es-ES" sz="2000" dirty="0"/>
              <a:t> y </a:t>
            </a:r>
            <a:r>
              <a:rPr lang="es-ES" sz="2000" dirty="0" err="1"/>
              <a:t>switch</a:t>
            </a:r>
            <a:r>
              <a:rPr lang="es-ES" sz="2000" dirty="0"/>
              <a:t>) e iteración (bucles </a:t>
            </a:r>
            <a:r>
              <a:rPr lang="es-ES" sz="2000" dirty="0" err="1"/>
              <a:t>for</a:t>
            </a:r>
            <a:r>
              <a:rPr lang="es-ES" sz="2000" dirty="0"/>
              <a:t> y </a:t>
            </a:r>
            <a:r>
              <a:rPr lang="es-ES" sz="2000" dirty="0" err="1"/>
              <a:t>while</a:t>
            </a:r>
            <a:r>
              <a:rPr lang="es-ES" sz="2000" dirty="0"/>
              <a:t>). </a:t>
            </a: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76872"/>
            <a:ext cx="7667885"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15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3700" dirty="0"/>
              <a:t>Programación Orientada a Objetos (POO)</a:t>
            </a:r>
            <a:endParaRPr lang="es-ES" sz="3700" dirty="0"/>
          </a:p>
        </p:txBody>
      </p:sp>
      <p:sp>
        <p:nvSpPr>
          <p:cNvPr id="3" name="2 Marcador de contenido"/>
          <p:cNvSpPr>
            <a:spLocks noGrp="1"/>
          </p:cNvSpPr>
          <p:nvPr>
            <p:ph idx="1"/>
          </p:nvPr>
        </p:nvSpPr>
        <p:spPr>
          <a:xfrm>
            <a:off x="107504" y="1196752"/>
            <a:ext cx="8784976" cy="5400600"/>
          </a:xfrm>
        </p:spPr>
        <p:txBody>
          <a:bodyPr>
            <a:normAutofit/>
          </a:bodyPr>
          <a:lstStyle/>
          <a:p>
            <a:pPr marL="0" indent="0" algn="just">
              <a:buNone/>
            </a:pPr>
            <a:r>
              <a:rPr lang="es-ES" sz="2400" dirty="0"/>
              <a:t>La POO es un paradigma de programación que surgió a principios de los años 90 y hoy día es el más empleado en la industria de desarrollo de software. La palabra paradigma indica una forma diferente de pensar o hacer algo, por lo tanto, es necesario tener la mente abierta para realizar los programas aplicando este nuevo paradigma de programación. </a:t>
            </a: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31" y="2708920"/>
            <a:ext cx="5390365" cy="37079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363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CO" sz="6000" dirty="0"/>
              <a:t>¿Que son los Objetos?</a:t>
            </a:r>
            <a:endParaRPr lang="es-ES" sz="6000" dirty="0"/>
          </a:p>
        </p:txBody>
      </p:sp>
    </p:spTree>
    <p:extLst>
      <p:ext uri="{BB962C8B-B14F-4D97-AF65-F5344CB8AC3E}">
        <p14:creationId xmlns:p14="http://schemas.microsoft.com/office/powerpoint/2010/main" val="54510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3700" dirty="0"/>
              <a:t>Programación Orientada a Objetos (POO)</a:t>
            </a:r>
            <a:endParaRPr lang="es-ES" sz="3700" dirty="0"/>
          </a:p>
        </p:txBody>
      </p:sp>
      <p:sp>
        <p:nvSpPr>
          <p:cNvPr id="3" name="2 Marcador de contenido"/>
          <p:cNvSpPr>
            <a:spLocks noGrp="1"/>
          </p:cNvSpPr>
          <p:nvPr>
            <p:ph idx="1"/>
          </p:nvPr>
        </p:nvSpPr>
        <p:spPr>
          <a:xfrm>
            <a:off x="323528" y="1268760"/>
            <a:ext cx="3255091" cy="1296144"/>
          </a:xfrm>
        </p:spPr>
        <p:txBody>
          <a:bodyPr>
            <a:normAutofit/>
          </a:bodyPr>
          <a:lstStyle/>
          <a:p>
            <a:pPr marL="0" indent="0">
              <a:buNone/>
            </a:pPr>
            <a:r>
              <a:rPr lang="es-ES" sz="2400" dirty="0"/>
              <a:t>Un objeto representa una entidad concreta o abstracta del mundo real. </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6" name="2 Marcador de contenido"/>
          <p:cNvSpPr txBox="1">
            <a:spLocks/>
          </p:cNvSpPr>
          <p:nvPr/>
        </p:nvSpPr>
        <p:spPr>
          <a:xfrm>
            <a:off x="3845937" y="2132856"/>
            <a:ext cx="2526263" cy="295232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400" dirty="0"/>
              <a:t>Los Objetos pueden representar algo concreto como una silla, un archivo.  O pueden ser conceptuales como el espacio, cuenta bancaria etc. </a:t>
            </a:r>
          </a:p>
        </p:txBody>
      </p:sp>
      <p:sp>
        <p:nvSpPr>
          <p:cNvPr id="7" name="2 Marcador de contenido"/>
          <p:cNvSpPr txBox="1">
            <a:spLocks/>
          </p:cNvSpPr>
          <p:nvPr/>
        </p:nvSpPr>
        <p:spPr>
          <a:xfrm>
            <a:off x="57842" y="5373216"/>
            <a:ext cx="6890421" cy="12241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400" dirty="0"/>
              <a:t>Es un concepto, una abstracción o algo que dispone de unos limites bien definidos y tiene una significación para el sistema que pretende modelar.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15" y="2420888"/>
            <a:ext cx="3238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778" y="2236279"/>
            <a:ext cx="307657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2 Marcador de contenido"/>
          <p:cNvSpPr txBox="1">
            <a:spLocks/>
          </p:cNvSpPr>
          <p:nvPr/>
        </p:nvSpPr>
        <p:spPr>
          <a:xfrm>
            <a:off x="3847493" y="1268760"/>
            <a:ext cx="4972979" cy="9675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400" dirty="0"/>
              <a:t>Los objetos son variables de referencia, ya que el sistema asigna una referencia en memoria…</a:t>
            </a:r>
          </a:p>
        </p:txBody>
      </p:sp>
    </p:spTree>
    <p:extLst>
      <p:ext uri="{BB962C8B-B14F-4D97-AF65-F5344CB8AC3E}">
        <p14:creationId xmlns:p14="http://schemas.microsoft.com/office/powerpoint/2010/main" val="325060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3700" dirty="0"/>
              <a:t>Programación Orientada a Objetos (POO)</a:t>
            </a:r>
            <a:endParaRPr lang="es-ES" sz="3700" dirty="0"/>
          </a:p>
        </p:txBody>
      </p:sp>
      <p:sp>
        <p:nvSpPr>
          <p:cNvPr id="3" name="2 Marcador de contenido"/>
          <p:cNvSpPr>
            <a:spLocks noGrp="1"/>
          </p:cNvSpPr>
          <p:nvPr>
            <p:ph idx="1"/>
          </p:nvPr>
        </p:nvSpPr>
        <p:spPr>
          <a:xfrm>
            <a:off x="7740352" y="1340768"/>
            <a:ext cx="1224136" cy="3528392"/>
          </a:xfrm>
        </p:spPr>
        <p:txBody>
          <a:bodyPr>
            <a:normAutofit/>
          </a:bodyPr>
          <a:lstStyle/>
          <a:p>
            <a:pPr marL="0" indent="0">
              <a:buNone/>
            </a:pPr>
            <a:r>
              <a:rPr lang="es-ES" sz="2400" dirty="0"/>
              <a:t>Los objetos se componen de estado, comportamiento e identidad. </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1196752"/>
            <a:ext cx="7452320" cy="50569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83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sz="3700" dirty="0"/>
              <a:t>Programación Orientada a Objetos (POO)</a:t>
            </a:r>
            <a:endParaRPr lang="es-ES" sz="37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7" y="1157620"/>
            <a:ext cx="661365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3985" y="1215087"/>
            <a:ext cx="1552884" cy="239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91318" y="3133781"/>
            <a:ext cx="1706388" cy="223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013" y="3501008"/>
            <a:ext cx="7057335" cy="112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4636" y="4652733"/>
            <a:ext cx="1365446" cy="1872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t="-162" r="47178" b="1"/>
          <a:stretch/>
        </p:blipFill>
        <p:spPr bwMode="auto">
          <a:xfrm>
            <a:off x="1844511" y="5465282"/>
            <a:ext cx="3591132" cy="58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l="52795" t="50000"/>
          <a:stretch/>
        </p:blipFill>
        <p:spPr bwMode="auto">
          <a:xfrm>
            <a:off x="2272919" y="6043577"/>
            <a:ext cx="3162724" cy="28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99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CO" sz="6000" dirty="0"/>
              <a:t>¿Qué son las Clases?</a:t>
            </a:r>
            <a:endParaRPr lang="es-ES" sz="6000" dirty="0"/>
          </a:p>
        </p:txBody>
      </p:sp>
    </p:spTree>
    <p:extLst>
      <p:ext uri="{BB962C8B-B14F-4D97-AF65-F5344CB8AC3E}">
        <p14:creationId xmlns:p14="http://schemas.microsoft.com/office/powerpoint/2010/main" val="5451082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TotalTime>
  <Words>742</Words>
  <Application>Microsoft Office PowerPoint</Application>
  <PresentationFormat>Presentación en pantalla (4:3)</PresentationFormat>
  <Paragraphs>71</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Aparajita</vt:lpstr>
      <vt:lpstr>Arial</vt:lpstr>
      <vt:lpstr>Bell MT</vt:lpstr>
      <vt:lpstr>Calibri</vt:lpstr>
      <vt:lpstr>Tema de Office</vt:lpstr>
      <vt:lpstr>Introducción a la POO</vt:lpstr>
      <vt:lpstr>Tipos de Programación</vt:lpstr>
      <vt:lpstr>Programación Estructurada</vt:lpstr>
      <vt:lpstr>Programación Orientada a Objetos (POO)</vt:lpstr>
      <vt:lpstr>¿Que son los Objetos?</vt:lpstr>
      <vt:lpstr>Programación Orientada a Objetos (POO)</vt:lpstr>
      <vt:lpstr>Programación Orientada a Objetos (POO)</vt:lpstr>
      <vt:lpstr>Programación Orientada a Objetos (POO)</vt:lpstr>
      <vt:lpstr>¿Qué son las Clases?</vt:lpstr>
      <vt:lpstr>Clases</vt:lpstr>
      <vt:lpstr>Estructura de Clases</vt:lpstr>
      <vt:lpstr>Ejemplo de Clases</vt:lpstr>
      <vt:lpstr>Ejemplo de Clases</vt:lpstr>
      <vt:lpstr>Clases y Objetos</vt:lpstr>
      <vt:lpstr>Clases y Objetos</vt:lpstr>
      <vt:lpstr>Clases y Objetos</vt:lpstr>
      <vt:lpstr>Clases y Objetos</vt:lpstr>
      <vt:lpstr>Creación de Objetos</vt:lpstr>
      <vt:lpstr>Creando Objetos</vt:lpstr>
      <vt:lpstr>Creando Objetos</vt:lpstr>
      <vt:lpstr>Creando Objetos</vt:lpstr>
      <vt:lpstr>Creando Objetos</vt:lpstr>
      <vt:lpstr>Creando Objetos</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CHENAO</dc:creator>
  <cp:lastModifiedBy>cristian david henao hoyos</cp:lastModifiedBy>
  <cp:revision>59</cp:revision>
  <dcterms:created xsi:type="dcterms:W3CDTF">2015-04-05T19:15:56Z</dcterms:created>
  <dcterms:modified xsi:type="dcterms:W3CDTF">2021-07-26T01:39:27Z</dcterms:modified>
</cp:coreProperties>
</file>