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notesMasterIdLst>
    <p:notesMasterId r:id="rId21"/>
  </p:notesMasterIdLst>
  <p:sldIdLst>
    <p:sldId id="288" r:id="rId2"/>
    <p:sldId id="258" r:id="rId3"/>
    <p:sldId id="289" r:id="rId4"/>
    <p:sldId id="290" r:id="rId5"/>
    <p:sldId id="291" r:id="rId6"/>
    <p:sldId id="284" r:id="rId7"/>
    <p:sldId id="285" r:id="rId8"/>
    <p:sldId id="295" r:id="rId9"/>
    <p:sldId id="296" r:id="rId10"/>
    <p:sldId id="278" r:id="rId11"/>
    <p:sldId id="293" r:id="rId12"/>
    <p:sldId id="292" r:id="rId13"/>
    <p:sldId id="298" r:id="rId14"/>
    <p:sldId id="300" r:id="rId15"/>
    <p:sldId id="297" r:id="rId16"/>
    <p:sldId id="294" r:id="rId17"/>
    <p:sldId id="302" r:id="rId18"/>
    <p:sldId id="303" r:id="rId19"/>
    <p:sldId id="305" r:id="rId2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EFB9-AB07-4128-9EA7-1D141A665C5C}" type="datetimeFigureOut">
              <a:rPr lang="es-CO" smtClean="0"/>
              <a:t>2/02/2022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176A-E779-4AC2-BCA6-F661AA27D2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7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69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39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90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90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*  </a:t>
            </a:r>
          </a:p>
          <a:p>
            <a:endParaRPr lang="es-CO" dirty="0"/>
          </a:p>
          <a:p>
            <a:r>
              <a:rPr lang="es-CO" dirty="0"/>
              <a:t>CIRCULAR 13 DE 2013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0176A-E779-4AC2-BCA6-F661AA27D24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8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valenciam@sena.edu.co" TargetMode="External" /><Relationship Id="rId7" Type="http://schemas.openxmlformats.org/officeDocument/2006/relationships/hyperlink" Target="mailto:pinzong@sena.edu.co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6" Type="http://schemas.openxmlformats.org/officeDocument/2006/relationships/hyperlink" Target="mailto:Dafrancov@sena.edu.co" TargetMode="External" /><Relationship Id="rId5" Type="http://schemas.openxmlformats.org/officeDocument/2006/relationships/hyperlink" Target="mailto:ydelgado@sena.edu.co" TargetMode="External" /><Relationship Id="rId4" Type="http://schemas.openxmlformats.org/officeDocument/2006/relationships/hyperlink" Target="mailto:mvasquezb@sena.edu.co" TargetMode="Externa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ificados.sena.edu.co/" TargetMode="External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munozp@sena.edu.co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ydelgado@sena.edu.co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hyperlink" Target="mailto:certificacion9538@sena.edu.co" TargetMode="Externa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3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2.emf" /><Relationship Id="rId4" Type="http://schemas.openxmlformats.org/officeDocument/2006/relationships/oleObject" Target="../embeddings/oleObject1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6162" y="159046"/>
            <a:ext cx="6751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526" y="1174709"/>
            <a:ext cx="819723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900" b="1" dirty="0">
              <a:solidFill>
                <a:srgbClr val="FF66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CO" sz="9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Carlos Arturo Valencia Montoya </a:t>
            </a:r>
            <a:endParaRPr lang="es-CO" sz="900" b="1" dirty="0">
              <a:solidFill>
                <a:srgbClr val="CCCCCC"/>
              </a:solidFill>
              <a:latin typeface="Times" panose="02020603050405020304" pitchFamily="18" charset="0"/>
              <a:ea typeface="Calibri" panose="020F0502020204030204" pitchFamily="34" charset="0"/>
            </a:endParaRPr>
          </a:p>
          <a:p>
            <a:r>
              <a:rPr lang="es-CO" sz="900" b="1" spc="75" dirty="0">
                <a:solidFill>
                  <a:srgbClr val="6D6E7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Coordinador Grupo de Formación Integral y Gestión Educativa</a:t>
            </a:r>
          </a:p>
          <a:p>
            <a:r>
              <a:rPr lang="es-CO" sz="9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cvalenciam@sena.edu.co</a:t>
            </a:r>
            <a:endParaRPr lang="es-CO" sz="9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900" b="1" dirty="0">
              <a:solidFill>
                <a:srgbClr val="FF6600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s-CO" sz="900" b="1" dirty="0"/>
              <a:t>Fabiola Muñoz Pérez</a:t>
            </a:r>
            <a:r>
              <a:rPr lang="es-CO" sz="900" dirty="0"/>
              <a:t>: fmunozp@sena.edu.co</a:t>
            </a:r>
          </a:p>
          <a:p>
            <a:pPr algn="just">
              <a:defRPr/>
            </a:pPr>
            <a:r>
              <a:rPr lang="es-CO" sz="900" dirty="0"/>
              <a:t>Rol asignado de Agente GAE Y SGS</a:t>
            </a:r>
          </a:p>
          <a:p>
            <a:pPr algn="just">
              <a:defRPr/>
            </a:pPr>
            <a:r>
              <a:rPr lang="es-CO" sz="900" dirty="0"/>
              <a:t>Actualizaciones y modificaciones de datos aprendices, </a:t>
            </a:r>
          </a:p>
          <a:p>
            <a:pPr algn="just">
              <a:defRPr/>
            </a:pPr>
            <a:r>
              <a:rPr lang="es-CO" sz="900" dirty="0"/>
              <a:t>Contraseñas Instructores y Administrativos,</a:t>
            </a:r>
          </a:p>
          <a:p>
            <a:pPr algn="just">
              <a:defRPr/>
            </a:pPr>
            <a:r>
              <a:rPr lang="es-CO" sz="900" dirty="0"/>
              <a:t>Modificación de Juicios Evaluativos</a:t>
            </a:r>
          </a:p>
          <a:p>
            <a:pPr algn="just">
              <a:defRPr/>
            </a:pPr>
            <a:endParaRPr lang="es-CO" sz="900" dirty="0"/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pt-BR" sz="900" b="1" dirty="0"/>
              <a:t>Myriam Vasquez Bañol</a:t>
            </a:r>
            <a:r>
              <a:rPr lang="pt-BR" sz="900" dirty="0"/>
              <a:t>: </a:t>
            </a:r>
            <a:r>
              <a:rPr lang="pt-BR" sz="900" dirty="0">
                <a:hlinkClick r:id="rId4"/>
              </a:rPr>
              <a:t>mvasquezb@sena.edu.co</a:t>
            </a:r>
            <a:endParaRPr lang="pt-BR" sz="900" dirty="0"/>
          </a:p>
          <a:p>
            <a:pPr algn="just">
              <a:defRPr/>
            </a:pPr>
            <a:r>
              <a:rPr lang="pt-BR" sz="900" dirty="0" err="1"/>
              <a:t>Certificación</a:t>
            </a:r>
            <a:r>
              <a:rPr lang="pt-BR" sz="900" dirty="0"/>
              <a:t> </a:t>
            </a:r>
            <a:r>
              <a:rPr lang="pt-BR" sz="900" dirty="0" err="1"/>
              <a:t>Formaciones</a:t>
            </a:r>
            <a:r>
              <a:rPr lang="pt-BR" sz="900" dirty="0"/>
              <a:t> complementarias</a:t>
            </a:r>
          </a:p>
          <a:p>
            <a:r>
              <a:rPr lang="es-ES" sz="900" dirty="0"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establecimiento de contraseñas usuarios y aprendices. </a:t>
            </a:r>
            <a:endParaRPr lang="es-CO" sz="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defRPr/>
            </a:pPr>
            <a:endParaRPr lang="pt-BR" sz="900" dirty="0"/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pt-BR" sz="900" b="1" dirty="0"/>
              <a:t>Yuliana Andrea Delgado Muñoz</a:t>
            </a:r>
            <a:r>
              <a:rPr lang="pt-BR" sz="900" dirty="0"/>
              <a:t>,: </a:t>
            </a:r>
            <a:r>
              <a:rPr lang="pt-BR" sz="900" dirty="0">
                <a:hlinkClick r:id="rId5"/>
              </a:rPr>
              <a:t>ydelgado@sena.edu.co</a:t>
            </a:r>
            <a:endParaRPr lang="pt-BR" sz="900" dirty="0"/>
          </a:p>
          <a:p>
            <a:pPr algn="just">
              <a:defRPr/>
            </a:pPr>
            <a:r>
              <a:rPr lang="pt-BR" sz="900" dirty="0" err="1"/>
              <a:t>Certificación</a:t>
            </a:r>
            <a:r>
              <a:rPr lang="pt-BR" sz="900" dirty="0"/>
              <a:t> </a:t>
            </a:r>
            <a:r>
              <a:rPr lang="pt-BR" sz="900" dirty="0" err="1"/>
              <a:t>Formaciones</a:t>
            </a:r>
            <a:r>
              <a:rPr lang="pt-BR" sz="900" dirty="0"/>
              <a:t> Tituladas</a:t>
            </a:r>
          </a:p>
          <a:p>
            <a:pPr algn="just">
              <a:defRPr/>
            </a:pPr>
            <a:endParaRPr lang="pt-BR" sz="900" dirty="0"/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s-ES" sz="900" b="1" dirty="0"/>
              <a:t>Diego Alejandro Franco Velasquez 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Correo: </a:t>
            </a:r>
            <a:r>
              <a:rPr lang="es-ES" sz="9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s-ES" sz="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afrancov@sena.edu.co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defRPr/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Solicitudes de formación complementaria, ingreso,</a:t>
            </a:r>
          </a:p>
          <a:p>
            <a:pPr algn="just">
              <a:defRPr/>
            </a:pPr>
            <a:r>
              <a:rPr lang="es-ES" sz="9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elección y matricula de formaciones complementarias</a:t>
            </a:r>
          </a:p>
          <a:p>
            <a:pPr algn="just">
              <a:defRPr/>
            </a:pPr>
            <a:endParaRPr lang="es-ES" sz="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s-ES" sz="900" b="1" dirty="0"/>
              <a:t>Ruben Dario Pinzón: </a:t>
            </a:r>
            <a:r>
              <a:rPr lang="es-ES" sz="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pinzong@sena.edu.co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</a:t>
            </a:r>
            <a:r>
              <a:rPr lang="es-ES" sz="9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mailto:pinzong@sena.edu.co</a:t>
            </a: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</a:p>
          <a:p>
            <a:pPr algn="just">
              <a:defRPr/>
            </a:pPr>
            <a:r>
              <a:rPr lang="es-ES" sz="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Inscripción, selección y matrícula de formaciones tituladas</a:t>
            </a:r>
            <a:endParaRPr lang="pt-BR" sz="900" dirty="0"/>
          </a:p>
          <a:p>
            <a:pPr algn="just">
              <a:defRPr/>
            </a:pPr>
            <a:endParaRPr lang="pt-BR" sz="900" dirty="0"/>
          </a:p>
          <a:p>
            <a:pPr algn="just">
              <a:defRPr/>
            </a:pPr>
            <a:endParaRPr lang="pt-BR" sz="900" dirty="0"/>
          </a:p>
          <a:p>
            <a:pPr algn="just">
              <a:defRPr/>
            </a:pPr>
            <a:endParaRPr lang="pt-BR" sz="900" dirty="0"/>
          </a:p>
          <a:p>
            <a:pPr algn="just">
              <a:defRPr/>
            </a:pPr>
            <a:endParaRPr lang="pt-BR" sz="900" dirty="0"/>
          </a:p>
          <a:p>
            <a:pPr algn="just">
              <a:defRPr/>
            </a:pPr>
            <a:endParaRPr lang="es-CO" sz="900" dirty="0"/>
          </a:p>
          <a:p>
            <a:pPr>
              <a:defRPr/>
            </a:pPr>
            <a:r>
              <a:rPr lang="es-CO" sz="900" dirty="0"/>
              <a:t> </a:t>
            </a:r>
          </a:p>
          <a:p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7136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492112"/>
            <a:ext cx="4254500" cy="1073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289550-5F26-481A-B770-1D1E1A64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55455"/>
            <a:ext cx="3789277" cy="7768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sz="2400" b="1" dirty="0">
                <a:solidFill>
                  <a:srgbClr val="FF6600"/>
                </a:solidFill>
              </a:rPr>
              <a:t>¡TIPS! 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  <a:b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53A2E-EDE1-4D7D-BB65-5DB63E78A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771" y="1893540"/>
            <a:ext cx="3743722" cy="2757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BASICOS:</a:t>
            </a:r>
          </a:p>
          <a:p>
            <a:pPr algn="just" defTabSz="914400">
              <a:lnSpc>
                <a:spcPct val="90000"/>
              </a:lnSpc>
            </a:pPr>
            <a:r>
              <a:rPr lang="es-CO" sz="18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CO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datos básicos como dirección y teléfono en el aplicativo Sofia Plus, se cambian entrando con el usuario y clave, como lo muestra la imagen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456300"/>
            <a:ext cx="3478126" cy="41950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2E4DC79-DA55-4C1B-B616-74505966B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847" y="675774"/>
            <a:ext cx="2191483" cy="383716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918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503C86A-36D5-4216-A4C2-89566A69BF5F}"/>
              </a:ext>
            </a:extLst>
          </p:cNvPr>
          <p:cNvSpPr/>
          <p:nvPr/>
        </p:nvSpPr>
        <p:spPr>
          <a:xfrm>
            <a:off x="3572122" y="3928139"/>
            <a:ext cx="760527" cy="328074"/>
          </a:xfrm>
          <a:prstGeom prst="rightArrow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DC1B6E4-E6FD-46D9-97CC-73520F211E27}"/>
              </a:ext>
            </a:extLst>
          </p:cNvPr>
          <p:cNvSpPr txBox="1"/>
          <p:nvPr/>
        </p:nvSpPr>
        <p:spPr>
          <a:xfrm>
            <a:off x="1754842" y="1230405"/>
            <a:ext cx="6010835" cy="216514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CONTRASEÑA CORREO MI SENA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correo Mi Sena es personal, para el restablecimiento de contraseñas se deben dirigir directamente a la pagina, tal como lo indicado en la imagen a continuación: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A4AC02F-0905-4AAB-8414-1B1C1BFC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9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DC1B6E4-E6FD-46D9-97CC-73520F211E27}"/>
              </a:ext>
            </a:extLst>
          </p:cNvPr>
          <p:cNvSpPr txBox="1"/>
          <p:nvPr/>
        </p:nvSpPr>
        <p:spPr>
          <a:xfrm>
            <a:off x="1754842" y="1230405"/>
            <a:ext cx="6010835" cy="259340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CONTRASEÑA CORREO SENA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restablecimiento de contraseñas del correo institucional debe pedir el caso a la Mesa de Servicio </a:t>
            </a: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 al correo: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mesadeservicio@sena.edu.co, o </a:t>
            </a:r>
            <a:r>
              <a:rPr lang="es-CO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comunicarse al número en Bogotá 5461500 Ext 10100 o a la línea gratuita nacional 01 8000 91 02 70.</a:t>
            </a:r>
            <a:br>
              <a:rPr lang="es-CO" sz="18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FB64F-FDB4-427E-BF4E-7DFE41949EFE}"/>
              </a:ext>
            </a:extLst>
          </p:cNvPr>
          <p:cNvSpPr txBox="1"/>
          <p:nvPr/>
        </p:nvSpPr>
        <p:spPr>
          <a:xfrm>
            <a:off x="1418665" y="517712"/>
            <a:ext cx="62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solidFill>
                  <a:srgbClr val="FF0000"/>
                </a:solidFill>
                <a:latin typeface="Calibri"/>
              </a:rPr>
              <a:t>MESA DE SERVICIO SENA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D3DAC1-B5FC-416F-8341-BD94418DE0A2}"/>
              </a:ext>
            </a:extLst>
          </p:cNvPr>
          <p:cNvSpPr txBox="1"/>
          <p:nvPr/>
        </p:nvSpPr>
        <p:spPr>
          <a:xfrm>
            <a:off x="857250" y="1476869"/>
            <a:ext cx="7429500" cy="20313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solidFill>
                  <a:prstClr val="black"/>
                </a:solidFill>
                <a:latin typeface="Calibri"/>
              </a:rPr>
              <a:t>Solicitar el caso a través delos siguientes canales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Correo electrónico: mesadeservicio@sena.edu.co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Línea de la mesa de servicios del Sena en Bogotá 5461500 Ext </a:t>
            </a:r>
            <a:r>
              <a:rPr lang="es-CO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10100 </a:t>
            </a:r>
            <a:endParaRPr lang="es-CO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s-CO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ínea gratuita nacional 01 8000 91 02 70.</a:t>
            </a:r>
            <a:br>
              <a:rPr lang="es-CO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19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FB64F-FDB4-427E-BF4E-7DFE41949EFE}"/>
              </a:ext>
            </a:extLst>
          </p:cNvPr>
          <p:cNvSpPr txBox="1"/>
          <p:nvPr/>
        </p:nvSpPr>
        <p:spPr>
          <a:xfrm>
            <a:off x="1418665" y="517712"/>
            <a:ext cx="62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AYUDAS Y MANUALES SOFIA PLUS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D3DAC1-B5FC-416F-8341-BD94418DE0A2}"/>
              </a:ext>
            </a:extLst>
          </p:cNvPr>
          <p:cNvSpPr txBox="1"/>
          <p:nvPr/>
        </p:nvSpPr>
        <p:spPr>
          <a:xfrm>
            <a:off x="658906" y="1633818"/>
            <a:ext cx="742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Siga el siguiente enlace: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http://portal.senasofiaplus.edu.co/index.php/ayudas</a:t>
            </a:r>
          </a:p>
        </p:txBody>
      </p:sp>
    </p:spTree>
    <p:extLst>
      <p:ext uri="{BB962C8B-B14F-4D97-AF65-F5344CB8AC3E}">
        <p14:creationId xmlns:p14="http://schemas.microsoft.com/office/powerpoint/2010/main" val="27361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5E1379-169A-4778-96A6-C50A059C8EE6}"/>
              </a:ext>
            </a:extLst>
          </p:cNvPr>
          <p:cNvSpPr txBox="1"/>
          <p:nvPr/>
        </p:nvSpPr>
        <p:spPr>
          <a:xfrm>
            <a:off x="1707775" y="998213"/>
            <a:ext cx="6320118" cy="258532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FF6600"/>
                </a:solidFill>
              </a:rPr>
              <a:t>Usuarios </a:t>
            </a:r>
            <a:r>
              <a:rPr lang="es-CO" dirty="0" err="1">
                <a:solidFill>
                  <a:srgbClr val="FF6600"/>
                </a:solidFill>
              </a:rPr>
              <a:t>Territorium</a:t>
            </a:r>
            <a:r>
              <a:rPr lang="es-CO" dirty="0">
                <a:solidFill>
                  <a:srgbClr val="FF6600"/>
                </a:solidFill>
              </a:rPr>
              <a:t>:</a:t>
            </a:r>
          </a:p>
          <a:p>
            <a:pPr algn="ctr"/>
            <a:endParaRPr lang="es-CO" dirty="0">
              <a:solidFill>
                <a:srgbClr val="FF6600"/>
              </a:solidFill>
            </a:endParaRPr>
          </a:p>
          <a:p>
            <a:r>
              <a:rPr lang="es-CO" dirty="0"/>
              <a:t>Los inconvenientes con la plataforma </a:t>
            </a:r>
            <a:r>
              <a:rPr lang="es-CO" dirty="0" err="1"/>
              <a:t>Territorium</a:t>
            </a:r>
            <a:r>
              <a:rPr lang="es-CO" dirty="0"/>
              <a:t> los debe tramitar el Instructor directamente en la plataforma SAVA.</a:t>
            </a:r>
          </a:p>
          <a:p>
            <a:endParaRPr lang="es-CO" dirty="0"/>
          </a:p>
          <a:p>
            <a:r>
              <a:rPr lang="es-CO" dirty="0"/>
              <a:t>En el siguiente enlace, puede descargar el manual de usuario:</a:t>
            </a:r>
          </a:p>
          <a:p>
            <a:pPr algn="ctr"/>
            <a:endParaRPr lang="es-CO" dirty="0"/>
          </a:p>
          <a:p>
            <a:pPr algn="ctr"/>
            <a:r>
              <a:rPr lang="es-CO" dirty="0"/>
              <a:t>https://sava.sena.edu.co/gfvd/</a:t>
            </a:r>
          </a:p>
          <a:p>
            <a:pPr algn="ctr"/>
            <a:endParaRPr lang="es-CO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FB64F-FDB4-427E-BF4E-7DFE41949EFE}"/>
              </a:ext>
            </a:extLst>
          </p:cNvPr>
          <p:cNvSpPr txBox="1"/>
          <p:nvPr/>
        </p:nvSpPr>
        <p:spPr>
          <a:xfrm>
            <a:off x="1418665" y="517712"/>
            <a:ext cx="62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solidFill>
                  <a:srgbClr val="FF0000"/>
                </a:solidFill>
                <a:latin typeface="Calibri"/>
              </a:rPr>
              <a:t>DESCARGAR CERTIFICACIONES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D3DAC1-B5FC-416F-8341-BD94418DE0A2}"/>
              </a:ext>
            </a:extLst>
          </p:cNvPr>
          <p:cNvSpPr txBox="1"/>
          <p:nvPr/>
        </p:nvSpPr>
        <p:spPr>
          <a:xfrm>
            <a:off x="763121" y="1476869"/>
            <a:ext cx="7429500" cy="175432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Para descargar su certificado siga el siguientes enlace: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>
              <a:solidFill>
                <a:srgbClr val="FF0000"/>
              </a:solidFill>
              <a:latin typeface="Calibri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https://certificados.sena.edu.co/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>
              <a:solidFill>
                <a:srgbClr val="FF0000"/>
              </a:solidFill>
              <a:latin typeface="Calibri"/>
            </a:endParaRPr>
          </a:p>
          <a:p>
            <a:pPr>
              <a:defRPr/>
            </a:pPr>
            <a:r>
              <a:rPr lang="es-CO" dirty="0">
                <a:latin typeface="Calibri"/>
              </a:rPr>
              <a:t>Siga las siguientes instrucciones: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93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75643F-08BA-41E6-8D4F-57D85518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6" y="0"/>
            <a:ext cx="8637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FB64F-FDB4-427E-BF4E-7DFE41949EFE}"/>
              </a:ext>
            </a:extLst>
          </p:cNvPr>
          <p:cNvSpPr txBox="1"/>
          <p:nvPr/>
        </p:nvSpPr>
        <p:spPr>
          <a:xfrm>
            <a:off x="1250577" y="208429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>
                <a:solidFill>
                  <a:srgbClr val="FF0000"/>
                </a:solidFill>
                <a:latin typeface="Calibri"/>
              </a:rPr>
              <a:t>APOYOS DE SOSTENIMIENTO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err="1">
                <a:solidFill>
                  <a:srgbClr val="FF0000"/>
                </a:solidFill>
                <a:latin typeface="Calibri"/>
              </a:rPr>
              <a:t>Pà</a:t>
            </a:r>
            <a:r>
              <a:rPr kumimoji="0" lang="es-CO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gina</a:t>
            </a: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Principal Sofía Plus: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90D30A-911B-4BF6-A327-4C50B161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145844"/>
            <a:ext cx="7174005" cy="346367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C60B54E-B042-4E73-B7AA-2FE78489F9D5}"/>
              </a:ext>
            </a:extLst>
          </p:cNvPr>
          <p:cNvCxnSpPr>
            <a:cxnSpLocks/>
          </p:cNvCxnSpPr>
          <p:nvPr/>
        </p:nvCxnSpPr>
        <p:spPr>
          <a:xfrm>
            <a:off x="3832412" y="854760"/>
            <a:ext cx="1459006" cy="3535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6162" y="159046"/>
            <a:ext cx="675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</a:rPr>
              <a:t>¡TIPS!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526" y="1162140"/>
            <a:ext cx="8197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900" dirty="0">
                <a:solidFill>
                  <a:srgbClr val="FF0000"/>
                </a:solidFill>
              </a:rPr>
              <a:t>RESTABLECIMIENTO DE CONTRASEÑA APRENDICES: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Opción OLVIDO SU CONTRASEÑA en la página principal del aplicativo Sofia Plus:</a:t>
            </a: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caso de presentar algún inconveniente puede escribir a la funcionaria </a:t>
            </a:r>
            <a:r>
              <a:rPr lang="es-ES" sz="900" dirty="0">
                <a:solidFill>
                  <a:srgbClr val="FF0000"/>
                </a:solidFill>
              </a:rPr>
              <a:t>Myriam Vasquez Bañol</a:t>
            </a:r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correo: mvasquezb@sena.edu.co con los siguientes datos del aprendiz: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y apellidos completos</a:t>
            </a: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de documento</a:t>
            </a: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Numero de documento</a:t>
            </a: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Correo electrónico para actualizar en Sofia plus</a:t>
            </a:r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900" dirty="0">
                <a:solidFill>
                  <a:srgbClr val="FF0000"/>
                </a:solidFill>
              </a:rPr>
              <a:t>IMPORTANTE: </a:t>
            </a:r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todo tipo de cambios o actualizaciones de datos es indispensable el envío de la copia del documento de identidad por ambos lados y legible.</a:t>
            </a: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DDCAA6-2493-4A7B-B781-54D1136F29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4124" y="1714909"/>
            <a:ext cx="4121523" cy="16871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CDAF542-5A4F-40F3-9CA0-D2E4B7BA25D3}"/>
              </a:ext>
            </a:extLst>
          </p:cNvPr>
          <p:cNvCxnSpPr/>
          <p:nvPr/>
        </p:nvCxnSpPr>
        <p:spPr>
          <a:xfrm>
            <a:off x="1472453" y="1714909"/>
            <a:ext cx="3348318" cy="107535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EA527D-F3E5-4E10-A62D-7354D1D7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48" y="1096390"/>
            <a:ext cx="5614903" cy="29507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C0C8EB-08B5-4744-A99F-5833EF7D3BCB}"/>
              </a:ext>
            </a:extLst>
          </p:cNvPr>
          <p:cNvSpPr txBox="1"/>
          <p:nvPr/>
        </p:nvSpPr>
        <p:spPr>
          <a:xfrm>
            <a:off x="1179646" y="446730"/>
            <a:ext cx="65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1. Cambio de correo electrónico registrado en Sofia Plus</a:t>
            </a:r>
          </a:p>
        </p:txBody>
      </p:sp>
    </p:spTree>
    <p:extLst>
      <p:ext uri="{BB962C8B-B14F-4D97-AF65-F5344CB8AC3E}">
        <p14:creationId xmlns:p14="http://schemas.microsoft.com/office/powerpoint/2010/main" val="147383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26FE3E-8401-408B-AE1D-06A1C942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72" y="193481"/>
            <a:ext cx="6596444" cy="4938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CCDC65-922A-4C7F-A7D0-4BD8DE54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87" y="973560"/>
            <a:ext cx="5762192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F421458-9099-4580-BB62-11F3A54F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82" y="663536"/>
            <a:ext cx="6785436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6162" y="159046"/>
            <a:ext cx="675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6600"/>
                </a:solidFill>
              </a:rPr>
              <a:t>¡TIPS!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526" y="1162140"/>
            <a:ext cx="81972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900" b="1" dirty="0">
                <a:solidFill>
                  <a:srgbClr val="FF6600"/>
                </a:solidFill>
              </a:rPr>
              <a:t>ACTUALIZACION DE DATOS APRENDICES:</a:t>
            </a:r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r>
              <a:rPr lang="es-CO" sz="900" dirty="0"/>
              <a:t>De acuerdo con el reglamento del aprendiz en el capitulo III, Articulo 9, Numeral 3 es un deber del aprendiz:</a:t>
            </a:r>
          </a:p>
          <a:p>
            <a:pPr algn="just">
              <a:defRPr/>
            </a:pPr>
            <a:endParaRPr lang="es-CO" sz="900" b="1" i="1" dirty="0"/>
          </a:p>
          <a:p>
            <a:pPr algn="just">
              <a:defRPr/>
            </a:pPr>
            <a:r>
              <a:rPr lang="es-CO" sz="900" b="1" i="1" dirty="0"/>
              <a:t>“Verificar en el sistema que sus datos básicos se encuentren totalmente diligenciados y/o actualizados de acuerdo con el tramite administrativo correspondiente”</a:t>
            </a:r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r>
              <a:rPr lang="es-ES" sz="900" b="1" i="1" dirty="0"/>
              <a:t>Debe registrar y mantener actualizados los datos personales en el aplicativo, obligación que adquiere al momento de firmar el acta de compromiso como aprendiz SENA.</a:t>
            </a:r>
            <a:endParaRPr lang="es-CO" sz="900" b="1" i="1" dirty="0"/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r>
              <a:rPr lang="es-CO" sz="900" b="1" dirty="0"/>
              <a:t>En caso de requerir modificación de datos: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s-CO" sz="900" dirty="0"/>
              <a:t>llenar completamente el formato de actualización en todos los campos (Solicitarlo al encargado en el centro de formación)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s-CO" sz="900" dirty="0"/>
              <a:t>enviar las fotocopias del documento de identidad, T.I Y CC. (Por ambos lados y legibles) al funcionario encargado en el centro de formación.</a:t>
            </a:r>
          </a:p>
          <a:p>
            <a:pPr algn="just">
              <a:defRPr/>
            </a:pPr>
            <a:r>
              <a:rPr lang="es-CO" sz="900" dirty="0"/>
              <a:t> 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s-CO" sz="900" b="1" dirty="0"/>
              <a:t>Para el Formato: </a:t>
            </a:r>
          </a:p>
          <a:p>
            <a:pPr algn="just">
              <a:defRPr/>
            </a:pPr>
            <a:r>
              <a:rPr lang="es-CO" sz="900" dirty="0"/>
              <a:t>En Observaciones se debe especificar claramente a que se debe la modificación: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defRPr/>
            </a:pPr>
            <a:r>
              <a:rPr lang="es-CO" sz="900" dirty="0"/>
              <a:t>Actualización Tipo de Documento. 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defRPr/>
            </a:pPr>
            <a:r>
              <a:rPr lang="es-CO" sz="900" dirty="0"/>
              <a:t>Mal registro por errores involuntarios o por cambio de datos con escritura pública. 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defRPr/>
            </a:pPr>
            <a:r>
              <a:rPr lang="es-CO" sz="900" dirty="0"/>
              <a:t>Cambio de estrato, debe adjuntar ultimo recibo de servicios públicos que concuerde con la dirección registrada.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defRPr/>
            </a:pPr>
            <a:endParaRPr lang="es-CO" sz="900" dirty="0"/>
          </a:p>
          <a:p>
            <a:pPr marL="171450" indent="-171450" algn="just">
              <a:buFont typeface="Wingdings" panose="05000000000000000000" pitchFamily="2" charset="2"/>
              <a:buChar char="q"/>
              <a:defRPr/>
            </a:pPr>
            <a:r>
              <a:rPr lang="es-CO" sz="900" dirty="0"/>
              <a:t>UNICAMENTE SE PUDEN ACTUALIZAR O MODIFICAR DATOS A LOS APRENDICES QUE INICIALMENTE SE REGISTRARON EN EL CENTRO DE COMERCIO Y TURISMO.</a:t>
            </a:r>
          </a:p>
          <a:p>
            <a:pPr marL="171450" indent="-171450" algn="just">
              <a:buFont typeface="Wingdings" panose="05000000000000000000" pitchFamily="2" charset="2"/>
              <a:buChar char="ü"/>
              <a:defRPr/>
            </a:pPr>
            <a:endParaRPr lang="es-CO" sz="900" dirty="0"/>
          </a:p>
          <a:p>
            <a:pPr algn="just">
              <a:defRPr/>
            </a:pPr>
            <a:r>
              <a:rPr lang="es-CO" sz="900" b="1" dirty="0"/>
              <a:t>Funcionario encargado para el Centro de Comercio y Turismo:</a:t>
            </a:r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r>
              <a:rPr lang="es-CO" sz="900" b="1" dirty="0">
                <a:solidFill>
                  <a:srgbClr val="FF6600"/>
                </a:solidFill>
              </a:rPr>
              <a:t>Fabiola Muñoz Pérez</a:t>
            </a:r>
          </a:p>
          <a:p>
            <a:pPr algn="just">
              <a:defRPr/>
            </a:pPr>
            <a:r>
              <a:rPr lang="es-CO" sz="900" dirty="0"/>
              <a:t>Correo: fmunozp@sena.edu.co</a:t>
            </a:r>
          </a:p>
          <a:p>
            <a:pPr>
              <a:defRPr/>
            </a:pPr>
            <a:r>
              <a:rPr lang="es-CO" sz="900" dirty="0"/>
              <a:t> 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88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6162" y="159046"/>
            <a:ext cx="675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6600"/>
                </a:solidFill>
              </a:rPr>
              <a:t>¡TIPS!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526" y="1162140"/>
            <a:ext cx="81972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rgbClr val="FF6600"/>
                </a:solidFill>
              </a:rPr>
              <a:t>RESTABLECIMIENTO CONTRASEÑA INSTRUCTORES Y ADMINISTRATIVOS SOFIA PLUS:</a:t>
            </a:r>
          </a:p>
          <a:p>
            <a:pPr algn="just">
              <a:defRPr/>
            </a:pPr>
            <a:endParaRPr lang="es-CO" sz="1600" dirty="0"/>
          </a:p>
          <a:p>
            <a:pPr algn="just">
              <a:defRPr/>
            </a:pPr>
            <a:r>
              <a:rPr lang="es-CO" sz="1600" dirty="0"/>
              <a:t>Enviar correo con el numero de su documento de identidad a la funcionaria encargada para el Centro de Comercio y Turismo:</a:t>
            </a:r>
          </a:p>
          <a:p>
            <a:pPr algn="just">
              <a:defRPr/>
            </a:pPr>
            <a:endParaRPr lang="es-CO" sz="1600" dirty="0"/>
          </a:p>
          <a:p>
            <a:pPr algn="just">
              <a:defRPr/>
            </a:pPr>
            <a:r>
              <a:rPr lang="es-CO" sz="1600" dirty="0">
                <a:solidFill>
                  <a:srgbClr val="FF6600"/>
                </a:solidFill>
              </a:rPr>
              <a:t>Fabiola Muñoz Pérez</a:t>
            </a:r>
          </a:p>
          <a:p>
            <a:pPr algn="just">
              <a:defRPr/>
            </a:pPr>
            <a:r>
              <a:rPr lang="es-CO" sz="1600" dirty="0"/>
              <a:t>Correo: </a:t>
            </a:r>
            <a:r>
              <a:rPr lang="es-CO" sz="1600" dirty="0">
                <a:hlinkClick r:id="rId3"/>
              </a:rPr>
              <a:t>fmunozp@sena.edu.co</a:t>
            </a:r>
            <a:endParaRPr lang="es-CO" sz="1600" dirty="0"/>
          </a:p>
          <a:p>
            <a:pPr algn="just">
              <a:defRPr/>
            </a:pPr>
            <a:endParaRPr lang="es-CO" sz="1600" dirty="0"/>
          </a:p>
          <a:p>
            <a:pPr algn="just">
              <a:defRPr/>
            </a:pPr>
            <a:r>
              <a:rPr lang="es-CO" sz="1600" b="1" dirty="0"/>
              <a:t>¡Recuerde!</a:t>
            </a:r>
          </a:p>
          <a:p>
            <a:pPr algn="just">
              <a:defRPr/>
            </a:pPr>
            <a:endParaRPr lang="es-CO" sz="1600" dirty="0"/>
          </a:p>
          <a:p>
            <a:pPr algn="just">
              <a:defRPr/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en el correo que tiene registrado en el aplicativo Sofía Plus, allí le llegara una clave temporal, debe entrar al aplicativo y personalizarla, debido a que solo tiene una duración de 48 horas.</a:t>
            </a:r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endParaRPr lang="es-CO" sz="900" dirty="0"/>
          </a:p>
          <a:p>
            <a:pPr algn="just">
              <a:defRPr/>
            </a:pPr>
            <a:endParaRPr lang="es-CO" sz="900" dirty="0"/>
          </a:p>
          <a:p>
            <a:pPr>
              <a:defRPr/>
            </a:pPr>
            <a:r>
              <a:rPr lang="es-CO" sz="900" dirty="0"/>
              <a:t> 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endParaRPr lang="es-ES" sz="900" dirty="0">
              <a:solidFill>
                <a:srgbClr val="FF0000"/>
              </a:solidFill>
            </a:endParaRPr>
          </a:p>
          <a:p>
            <a:r>
              <a:rPr lang="es-E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59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6162" y="159046"/>
            <a:ext cx="6751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6600"/>
                </a:solidFill>
              </a:rPr>
              <a:t>¡TIPS! 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de Formación Integral y Gestión Educativa</a:t>
            </a: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de Comercio y Turismo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03411" y="880783"/>
            <a:ext cx="816908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s-CO" sz="1200" b="1" dirty="0">
                <a:solidFill>
                  <a:srgbClr val="FF6600"/>
                </a:solidFill>
              </a:rPr>
              <a:t>CERTIFICACIONES APRENDICES:</a:t>
            </a:r>
          </a:p>
          <a:p>
            <a:pPr algn="just">
              <a:defRPr/>
            </a:pPr>
            <a:endParaRPr lang="es-CO" sz="1200" dirty="0"/>
          </a:p>
          <a:p>
            <a:pPr algn="just">
              <a:defRPr/>
            </a:pPr>
            <a:r>
              <a:rPr lang="es-CO" sz="1200" dirty="0"/>
              <a:t>Funcionaria encargada para el Centro de Comercio y Turismo:</a:t>
            </a:r>
          </a:p>
          <a:p>
            <a:pPr algn="just">
              <a:defRPr/>
            </a:pPr>
            <a:endParaRPr lang="es-CO" sz="1200" dirty="0"/>
          </a:p>
          <a:p>
            <a:pPr algn="just">
              <a:defRPr/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Yuliana Andrea Delgado Muñoz </a:t>
            </a:r>
          </a:p>
          <a:p>
            <a:pPr algn="just">
              <a:defRPr/>
            </a:pPr>
            <a:r>
              <a:rPr lang="es-CO" sz="1200" dirty="0"/>
              <a:t>Correo: </a:t>
            </a:r>
            <a:r>
              <a:rPr lang="es-ES" sz="1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ydelgado@sena.edu.co</a:t>
            </a:r>
            <a:endParaRPr lang="es-ES" sz="12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defRPr/>
            </a:pPr>
            <a:endParaRPr lang="es-CO" sz="1200" dirty="0"/>
          </a:p>
          <a:p>
            <a:r>
              <a:rPr lang="es-CO" sz="1200" dirty="0"/>
              <a:t>Si usted ya finalizó su etapa productiva, lo invitamos a presentar los documentos requeridos para dar inicio al proceso de certificación. </a:t>
            </a:r>
            <a:endParaRPr lang="es-ES" sz="1200" dirty="0"/>
          </a:p>
          <a:p>
            <a:r>
              <a:rPr lang="es-CO" sz="1200" dirty="0"/>
              <a:t>  </a:t>
            </a:r>
            <a:endParaRPr lang="es-ES" sz="1200" dirty="0"/>
          </a:p>
          <a:p>
            <a:r>
              <a:rPr lang="es-CO" sz="1200" dirty="0"/>
              <a:t>Los documentos deben ser enviados al correo:  </a:t>
            </a:r>
            <a:r>
              <a:rPr lang="es-CO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certificacion9538@sena.edu.co</a:t>
            </a:r>
            <a:r>
              <a:rPr lang="es-CO" sz="1200" dirty="0"/>
              <a:t>, es importante que en el cuerpo del correo se identifique con sus datos personales y a que formación pertenece. </a:t>
            </a:r>
            <a:endParaRPr lang="es-ES" sz="1200" dirty="0"/>
          </a:p>
          <a:p>
            <a:endParaRPr lang="es-CO" sz="1200" dirty="0"/>
          </a:p>
          <a:p>
            <a:r>
              <a:rPr lang="es-CO" sz="1200" dirty="0"/>
              <a:t>REQUISITOS (SE ENCUENTRAN  EN LA SIGUIENTE DIAPOSITIVA) </a:t>
            </a:r>
            <a:endParaRPr lang="es-ES" sz="1200" dirty="0"/>
          </a:p>
          <a:p>
            <a:r>
              <a:rPr lang="es-CO" sz="1200" dirty="0"/>
              <a:t>  </a:t>
            </a:r>
            <a:endParaRPr lang="es-ES" sz="1200" dirty="0"/>
          </a:p>
          <a:p>
            <a:r>
              <a:rPr lang="es-CO" sz="1200" dirty="0"/>
              <a:t>NOTA: Es importante aclarar que dadas las medidas dispuestas por la contención del COVID-19, es preciso que los aspirantes no acudan a los centros de formación, por lo tanto, todos deben remitir la información como se indica en la anterior guía. </a:t>
            </a:r>
            <a:endParaRPr lang="es-ES" sz="1200" dirty="0"/>
          </a:p>
          <a:p>
            <a:r>
              <a:rPr lang="es-CO" sz="1200" dirty="0"/>
              <a:t> </a:t>
            </a:r>
            <a:endParaRPr lang="es-ES" sz="1200" dirty="0"/>
          </a:p>
          <a:p>
            <a:r>
              <a:rPr lang="es-CO" sz="1200" dirty="0"/>
              <a:t>RECUERDE QUE ESTE PROCESO SE LLEVARÁ A CABO UNICAMENTE SI CUMPLE CON EL ENVIO LA TOTALIDAD DE REQUISITOS. </a:t>
            </a:r>
            <a:endParaRPr lang="es-ES" sz="1200" dirty="0"/>
          </a:p>
          <a:p>
            <a:r>
              <a:rPr lang="es-CO" sz="1200" dirty="0"/>
              <a:t> </a:t>
            </a:r>
            <a:endParaRPr lang="es-ES" sz="1200" dirty="0"/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9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7454" y="318721"/>
            <a:ext cx="61688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es-CO" sz="1200" b="1" dirty="0">
                <a:solidFill>
                  <a:srgbClr val="FF6600"/>
                </a:solidFill>
              </a:rPr>
              <a:t>CERTIFICACIONES APRENDICES:</a:t>
            </a:r>
          </a:p>
          <a:p>
            <a:pPr algn="just">
              <a:defRPr/>
            </a:pPr>
            <a:endParaRPr lang="es-CO" sz="1200" dirty="0"/>
          </a:p>
          <a:p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12756" y="103721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3785D86-3648-42DC-A9BD-2556323C2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9431"/>
              </p:ext>
            </p:extLst>
          </p:nvPr>
        </p:nvGraphicFramePr>
        <p:xfrm>
          <a:off x="1835525" y="618803"/>
          <a:ext cx="4901452" cy="439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Acrobat Document" r:id="rId4" imgW="5829257" imgH="7543568" progId="AcroExch.Document.7">
                  <p:embed/>
                </p:oleObj>
              </mc:Choice>
              <mc:Fallback>
                <p:oleObj name="Acrobat Document" r:id="rId4" imgW="5829257" imgH="7543568" progId="AcroExch.Document.7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3785D86-3648-42DC-A9BD-2556323C2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525" y="618803"/>
                        <a:ext cx="4901452" cy="4391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915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1137</Words>
  <Application>Microsoft Office PowerPoint</Application>
  <PresentationFormat>Presentación en pantalla (16:9)</PresentationFormat>
  <Paragraphs>204</Paragraphs>
  <Slides>19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¡TIPS! Grupo de Formación Integral y Gestión Educativa Centro de Comercio y Turismo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Usuario desconocido</cp:lastModifiedBy>
  <cp:revision>92</cp:revision>
  <dcterms:created xsi:type="dcterms:W3CDTF">2019-11-27T03:16:21Z</dcterms:created>
  <dcterms:modified xsi:type="dcterms:W3CDTF">2022-02-03T01:10:25Z</dcterms:modified>
</cp:coreProperties>
</file>