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56"/>
  </p:notesMasterIdLst>
  <p:sldIdLst>
    <p:sldId id="373" r:id="rId3"/>
    <p:sldId id="410" r:id="rId4"/>
    <p:sldId id="407" r:id="rId5"/>
    <p:sldId id="366" r:id="rId6"/>
    <p:sldId id="437" r:id="rId7"/>
    <p:sldId id="367" r:id="rId8"/>
    <p:sldId id="405" r:id="rId9"/>
    <p:sldId id="408" r:id="rId10"/>
    <p:sldId id="409" r:id="rId11"/>
    <p:sldId id="411" r:id="rId12"/>
    <p:sldId id="368" r:id="rId13"/>
    <p:sldId id="426" r:id="rId14"/>
    <p:sldId id="429" r:id="rId15"/>
    <p:sldId id="369" r:id="rId16"/>
    <p:sldId id="370" r:id="rId17"/>
    <p:sldId id="371" r:id="rId18"/>
    <p:sldId id="430" r:id="rId19"/>
    <p:sldId id="427" r:id="rId20"/>
    <p:sldId id="433" r:id="rId21"/>
    <p:sldId id="412" r:id="rId22"/>
    <p:sldId id="307" r:id="rId23"/>
    <p:sldId id="413" r:id="rId24"/>
    <p:sldId id="374" r:id="rId25"/>
    <p:sldId id="414" r:id="rId26"/>
    <p:sldId id="394" r:id="rId27"/>
    <p:sldId id="403" r:id="rId28"/>
    <p:sldId id="404" r:id="rId29"/>
    <p:sldId id="423" r:id="rId30"/>
    <p:sldId id="395" r:id="rId31"/>
    <p:sldId id="422" r:id="rId32"/>
    <p:sldId id="338" r:id="rId33"/>
    <p:sldId id="420" r:id="rId34"/>
    <p:sldId id="417" r:id="rId35"/>
    <p:sldId id="419" r:id="rId36"/>
    <p:sldId id="418" r:id="rId37"/>
    <p:sldId id="416" r:id="rId38"/>
    <p:sldId id="424" r:id="rId39"/>
    <p:sldId id="393" r:id="rId40"/>
    <p:sldId id="378" r:id="rId41"/>
    <p:sldId id="384" r:id="rId42"/>
    <p:sldId id="398" r:id="rId43"/>
    <p:sldId id="431" r:id="rId44"/>
    <p:sldId id="399" r:id="rId45"/>
    <p:sldId id="432" r:id="rId46"/>
    <p:sldId id="383" r:id="rId47"/>
    <p:sldId id="428" r:id="rId48"/>
    <p:sldId id="434" r:id="rId49"/>
    <p:sldId id="382" r:id="rId50"/>
    <p:sldId id="436" r:id="rId51"/>
    <p:sldId id="379" r:id="rId52"/>
    <p:sldId id="380" r:id="rId53"/>
    <p:sldId id="381" r:id="rId54"/>
    <p:sldId id="43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  <p14:sldId id="410"/>
            <p14:sldId id="407"/>
          </p14:sldIdLst>
        </p14:section>
        <p14:section name="Тесты как спецификация" id="{098AA2A7-86A6-4C3C-8BAC-4427CA36CEDC}">
          <p14:sldIdLst>
            <p14:sldId id="366"/>
            <p14:sldId id="437"/>
            <p14:sldId id="367"/>
            <p14:sldId id="405"/>
            <p14:sldId id="408"/>
            <p14:sldId id="409"/>
            <p14:sldId id="411"/>
            <p14:sldId id="368"/>
            <p14:sldId id="426"/>
            <p14:sldId id="429"/>
            <p14:sldId id="369"/>
            <p14:sldId id="370"/>
            <p14:sldId id="371"/>
            <p14:sldId id="430"/>
            <p14:sldId id="427"/>
            <p14:sldId id="433"/>
            <p14:sldId id="412"/>
            <p14:sldId id="307"/>
            <p14:sldId id="413"/>
          </p14:sldIdLst>
        </p14:section>
        <p14:section name="Пишем тесты легко" id="{91725F16-DAA5-49DF-AC15-5F81BAB28E03}">
          <p14:sldIdLst>
            <p14:sldId id="374"/>
            <p14:sldId id="414"/>
            <p14:sldId id="394"/>
            <p14:sldId id="403"/>
            <p14:sldId id="404"/>
            <p14:sldId id="423"/>
            <p14:sldId id="395"/>
            <p14:sldId id="422"/>
            <p14:sldId id="338"/>
            <p14:sldId id="420"/>
            <p14:sldId id="417"/>
            <p14:sldId id="419"/>
            <p14:sldId id="418"/>
            <p14:sldId id="416"/>
            <p14:sldId id="424"/>
            <p14:sldId id="393"/>
            <p14:sldId id="378"/>
            <p14:sldId id="384"/>
            <p14:sldId id="398"/>
            <p14:sldId id="431"/>
            <p14:sldId id="399"/>
            <p14:sldId id="432"/>
            <p14:sldId id="383"/>
            <p14:sldId id="428"/>
            <p14:sldId id="434"/>
          </p14:sldIdLst>
        </p14:section>
        <p14:section name="Challenge" id="{9DB4C641-0609-4A3A-A977-FBC2EBD1583E}">
          <p14:sldIdLst>
            <p14:sldId id="382"/>
            <p14:sldId id="436"/>
            <p14:sldId id="379"/>
            <p14:sldId id="380"/>
            <p14:sldId id="381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7F"/>
    <a:srgbClr val="F9DD3E"/>
    <a:srgbClr val="672179"/>
    <a:srgbClr val="2B91AF"/>
    <a:srgbClr val="A31515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61" autoAdjust="0"/>
    <p:restoredTop sz="72597" autoAdjust="0"/>
  </p:normalViewPr>
  <p:slideViewPr>
    <p:cSldViewPr>
      <p:cViewPr varScale="1">
        <p:scale>
          <a:sx n="80" d="100"/>
          <a:sy n="80" d="100"/>
        </p:scale>
        <p:origin x="13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уже применял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ru-RU" baseline="0" dirty="0"/>
              <a:t> или подобные тесты?</a:t>
            </a:r>
            <a:br>
              <a:rPr lang="ru-RU" baseline="0" dirty="0"/>
            </a:br>
            <a:r>
              <a:rPr lang="ru-RU" dirty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оперативная</a:t>
            </a:r>
            <a:r>
              <a:rPr lang="ru-RU" baseline="0" dirty="0"/>
              <a:t> обратная связь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доверие к коду</a:t>
            </a:r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baseline="0" dirty="0"/>
              <a:t> – </a:t>
            </a:r>
            <a:r>
              <a:rPr lang="ru-RU" baseline="0" dirty="0"/>
              <a:t>это метод какого-то класса. По умолчанию взят случай </a:t>
            </a:r>
            <a:r>
              <a:rPr lang="en-US" baseline="0" dirty="0"/>
              <a:t>Success</a:t>
            </a:r>
            <a:r>
              <a:rPr lang="ru-RU" baseline="0" dirty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/>
          </a:p>
          <a:p>
            <a:r>
              <a:rPr lang="ru-RU" dirty="0"/>
              <a:t>Резюме</a:t>
            </a:r>
            <a:r>
              <a:rPr lang="ru-RU" baseline="0" dirty="0"/>
              <a:t>: </a:t>
            </a:r>
            <a:r>
              <a:rPr lang="ru-RU" baseline="0" dirty="0" err="1"/>
              <a:t>нейминг</a:t>
            </a:r>
            <a:r>
              <a:rPr lang="ru-RU" baseline="0" dirty="0"/>
              <a:t> – наше всё и не только для основного кода, но и для тестов.</a:t>
            </a:r>
          </a:p>
          <a:p>
            <a:endParaRPr lang="ru-RU" baseline="0" dirty="0"/>
          </a:p>
          <a:p>
            <a:r>
              <a:rPr lang="ru-RU" baseline="0" dirty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baseline="0" dirty="0"/>
              <a:t> – </a:t>
            </a:r>
            <a:r>
              <a:rPr lang="ru-RU" baseline="0" dirty="0"/>
              <a:t>это метод какого-то класса. По умолчанию взят случай </a:t>
            </a:r>
            <a:r>
              <a:rPr lang="en-US" baseline="0" dirty="0"/>
              <a:t>Success</a:t>
            </a:r>
            <a:r>
              <a:rPr lang="ru-RU" baseline="0" dirty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/>
          </a:p>
          <a:p>
            <a:r>
              <a:rPr lang="ru-RU" dirty="0"/>
              <a:t>Резюме</a:t>
            </a:r>
            <a:r>
              <a:rPr lang="ru-RU" baseline="0" dirty="0"/>
              <a:t>: </a:t>
            </a:r>
            <a:r>
              <a:rPr lang="ru-RU" baseline="0" dirty="0" err="1"/>
              <a:t>нейминг</a:t>
            </a:r>
            <a:r>
              <a:rPr lang="ru-RU" baseline="0" dirty="0"/>
              <a:t> – наше всё и не только для основного кода, но и для тестов.</a:t>
            </a:r>
          </a:p>
          <a:p>
            <a:endParaRPr lang="ru-RU" baseline="0" dirty="0"/>
          </a:p>
          <a:p>
            <a:r>
              <a:rPr lang="ru-RU" baseline="0" dirty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7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7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большое</a:t>
            </a:r>
            <a:r>
              <a:rPr lang="ru-RU" baseline="0" dirty="0"/>
              <a:t> количество </a:t>
            </a:r>
            <a:r>
              <a:rPr lang="ru-RU" baseline="0" dirty="0" err="1"/>
              <a:t>антипаттернов</a:t>
            </a:r>
            <a:r>
              <a:rPr lang="ru-RU" baseline="0" dirty="0"/>
              <a:t> (см. по ссылке), здесь приведены лишь 4 из самых злостных и часто встречающихся.</a:t>
            </a:r>
          </a:p>
          <a:p>
            <a:endParaRPr lang="ru-RU" dirty="0"/>
          </a:p>
          <a:p>
            <a:r>
              <a:rPr lang="ru-RU" b="1" dirty="0"/>
              <a:t>Открой</a:t>
            </a:r>
            <a:r>
              <a:rPr lang="ru-RU" b="1" baseline="0" dirty="0"/>
              <a:t> файл с примерами</a:t>
            </a:r>
            <a:r>
              <a:rPr lang="en-US" b="1" baseline="0" dirty="0"/>
              <a:t>.</a:t>
            </a:r>
            <a:endParaRPr lang="ru-RU" b="1" dirty="0"/>
          </a:p>
          <a:p>
            <a:r>
              <a:rPr lang="ru-RU" dirty="0"/>
              <a:t>Сначала спроси,</a:t>
            </a:r>
            <a:r>
              <a:rPr lang="ru-RU" baseline="0" dirty="0"/>
              <a:t> что лишнего видят слушатели, потом объясни, если не сказали всего.</a:t>
            </a:r>
          </a:p>
          <a:p>
            <a:endParaRPr lang="ru-RU" dirty="0"/>
          </a:p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кидает.</a:t>
            </a:r>
          </a:p>
          <a:p>
            <a:r>
              <a:rPr lang="ru-RU" dirty="0"/>
              <a:t>	История:</a:t>
            </a:r>
            <a:r>
              <a:rPr lang="ru-RU" baseline="0" dirty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/>
          </a:p>
          <a:p>
            <a:endParaRPr lang="ru-RU" dirty="0"/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03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не пишем тесты сразу?</a:t>
            </a:r>
          </a:p>
          <a:p>
            <a:r>
              <a:rPr lang="ru-RU" dirty="0" err="1"/>
              <a:t>Спойлер</a:t>
            </a:r>
            <a:r>
              <a:rPr lang="ru-RU" baseline="0" dirty="0"/>
              <a:t> для </a:t>
            </a:r>
            <a:r>
              <a:rPr lang="en-US" baseline="0" dirty="0"/>
              <a:t>TDD</a:t>
            </a:r>
            <a:endParaRPr lang="ru-RU" dirty="0"/>
          </a:p>
          <a:p>
            <a:r>
              <a:rPr lang="ru-RU" baseline="0" dirty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Непонятное </a:t>
            </a:r>
            <a:r>
              <a:rPr lang="en-US" baseline="0" dirty="0"/>
              <a:t>API </a:t>
            </a:r>
            <a:r>
              <a:rPr lang="ru-RU" baseline="0" dirty="0"/>
              <a:t>у тестового </a:t>
            </a:r>
            <a:r>
              <a:rPr lang="ru-RU" baseline="0" dirty="0" err="1"/>
              <a:t>фреймворка</a:t>
            </a:r>
            <a:endParaRPr lang="ru-RU" baseline="0" dirty="0"/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Аттрибуты</a:t>
            </a:r>
            <a:r>
              <a:rPr lang="ru-RU" dirty="0"/>
              <a:t> </a:t>
            </a:r>
            <a:r>
              <a:rPr lang="en-US" dirty="0" err="1"/>
              <a:t>TestCase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TestCaseSource</a:t>
            </a:r>
            <a:r>
              <a:rPr lang="ru-RU" dirty="0"/>
              <a:t> в </a:t>
            </a:r>
            <a:r>
              <a:rPr lang="en-US" dirty="0" err="1"/>
              <a:t>nUnit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умеет такие классные штуки, которые не умеют другие </a:t>
            </a:r>
            <a:r>
              <a:rPr lang="ru-RU" baseline="0" dirty="0" err="1"/>
              <a:t>фреймворки</a:t>
            </a:r>
            <a:r>
              <a:rPr lang="ru-RU" baseline="0" dirty="0"/>
              <a:t> =</a:t>
            </a:r>
            <a:r>
              <a:rPr lang="en-US" baseline="0" dirty="0"/>
              <a:t>&gt; </a:t>
            </a:r>
            <a:r>
              <a:rPr lang="en-US" baseline="0" dirty="0" err="1"/>
              <a:t>TestCase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TestCaseSourse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</a:t>
            </a:r>
            <a:r>
              <a:rPr lang="ru-RU" baseline="0" dirty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Указать ожидаемый результат и получать его из теста.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TestaCase</a:t>
            </a:r>
            <a:r>
              <a:rPr lang="en-US" baseline="0" dirty="0"/>
              <a:t> </a:t>
            </a:r>
            <a:r>
              <a:rPr lang="ru-RU" baseline="0" dirty="0"/>
              <a:t>в качестве параметров можно указать</a:t>
            </a:r>
            <a:r>
              <a:rPr lang="en-US" baseline="0" dirty="0"/>
              <a:t> </a:t>
            </a:r>
            <a:r>
              <a:rPr lang="ru-RU" baseline="0" dirty="0"/>
              <a:t>только типы, поддерживаемые </a:t>
            </a:r>
            <a:r>
              <a:rPr lang="en-US" baseline="0" dirty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системные</a:t>
            </a:r>
            <a:r>
              <a:rPr lang="ru-RU" baseline="0" dirty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одноразмерный массив, содержащий константы и системные типы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49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Неочевидный</a:t>
            </a:r>
            <a:r>
              <a:rPr lang="ru-RU" baseline="0" dirty="0"/>
              <a:t> синтаксис у </a:t>
            </a:r>
            <a:r>
              <a:rPr lang="en-US" baseline="0" dirty="0"/>
              <a:t>Assert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 должно быть сначала, а что в конце?</a:t>
            </a:r>
          </a:p>
          <a:p>
            <a:endParaRPr lang="ru-RU" baseline="0" dirty="0"/>
          </a:p>
          <a:p>
            <a:r>
              <a:rPr lang="ru-RU" baseline="0" dirty="0"/>
              <a:t>Если перепутать местами </a:t>
            </a:r>
            <a:r>
              <a:rPr lang="en-US" baseline="0" dirty="0"/>
              <a:t>actual </a:t>
            </a:r>
            <a:r>
              <a:rPr lang="ru-RU" baseline="0" dirty="0"/>
              <a:t>и </a:t>
            </a:r>
            <a:r>
              <a:rPr lang="en-US" baseline="0" dirty="0"/>
              <a:t>expected, </a:t>
            </a:r>
            <a:r>
              <a:rPr lang="ru-RU" baseline="0" dirty="0"/>
              <a:t>то при срабатывании теста </a:t>
            </a:r>
            <a:r>
              <a:rPr lang="en-US" baseline="0" dirty="0"/>
              <a:t>output </a:t>
            </a:r>
            <a:r>
              <a:rPr lang="ru-RU" baseline="0" dirty="0"/>
              <a:t>будет не ясен.</a:t>
            </a:r>
          </a:p>
          <a:p>
            <a:r>
              <a:rPr lang="ru-RU" baseline="0" dirty="0"/>
              <a:t>«</a:t>
            </a:r>
            <a:r>
              <a:rPr lang="ru-RU" baseline="0" dirty="0" err="1"/>
              <a:t>эээээ</a:t>
            </a:r>
            <a:r>
              <a:rPr lang="ru-RU" baseline="0" dirty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</a:t>
            </a:r>
            <a:r>
              <a:rPr lang="en-US" baseline="0" dirty="0"/>
              <a:t> </a:t>
            </a:r>
            <a:r>
              <a:rPr lang="ru-RU" baseline="0" dirty="0"/>
              <a:t>лучше читается, но можно и просто </a:t>
            </a:r>
            <a:r>
              <a:rPr lang="en-US" baseline="0" dirty="0"/>
              <a:t>o =&gt; o….</a:t>
            </a:r>
          </a:p>
          <a:p>
            <a:endParaRPr lang="en-US" baseline="0" dirty="0"/>
          </a:p>
          <a:p>
            <a:r>
              <a:rPr lang="en-US" baseline="0" dirty="0" err="1"/>
              <a:t>currentSyntax</a:t>
            </a:r>
            <a:r>
              <a:rPr lang="en-US" baseline="0" dirty="0"/>
              <a:t> =&gt;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ShouldBeEquivalentTo</a:t>
            </a:r>
            <a:r>
              <a:rPr lang="en-US" dirty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ShouldAllBeEquivalentTo</a:t>
            </a:r>
            <a:r>
              <a:rPr lang="en-US" dirty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WithStrictOrdering</a:t>
            </a:r>
            <a:r>
              <a:rPr lang="en-US" dirty="0"/>
              <a:t>());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ru-RU" baseline="0" dirty="0"/>
              <a:t> дают доверие к коду, но только если есть доверие к самим тестам</a:t>
            </a:r>
          </a:p>
          <a:p>
            <a:r>
              <a:rPr lang="ru-RU" baseline="0" dirty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/>
              <a:t>Поэтому</a:t>
            </a:r>
            <a:r>
              <a:rPr lang="ru-RU" baseline="0" dirty="0"/>
              <a:t> для тестов критически важно быть читаемыми и понятными.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9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Можем ожидать исключения только от функции.</a:t>
            </a:r>
          </a:p>
          <a:p>
            <a:r>
              <a:rPr lang="ru-RU" dirty="0"/>
              <a:t>Проверяющая система ее вызовет сама, поймает исключение и возможно кинет свое.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17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556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NUnit</a:t>
            </a:r>
            <a:r>
              <a:rPr lang="ru-RU" baseline="0" dirty="0"/>
              <a:t> умеет много всего интересного. Просмотрите хотя бы один раз его документацию на </a:t>
            </a:r>
            <a:r>
              <a:rPr lang="en-US" baseline="0" dirty="0"/>
              <a:t>nunit.org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ru-RU" baseline="0" dirty="0"/>
              <a:t>Вот пример того, что можно там найти.</a:t>
            </a:r>
            <a:endParaRPr lang="ru-RU" dirty="0"/>
          </a:p>
          <a:p>
            <a:endParaRPr lang="ru-RU" dirty="0"/>
          </a:p>
          <a:p>
            <a:r>
              <a:rPr lang="en-US" dirty="0"/>
              <a:t>[Timeout]</a:t>
            </a:r>
            <a:endParaRPr lang="ru-RU" dirty="0"/>
          </a:p>
          <a:p>
            <a:r>
              <a:rPr lang="ru-RU" dirty="0"/>
              <a:t>- : Достаточно</a:t>
            </a:r>
            <a:r>
              <a:rPr lang="ru-RU" baseline="0" dirty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/>
              <a:t>+ : Помогает обнаружить изъяны в реализации.</a:t>
            </a:r>
          </a:p>
          <a:p>
            <a:endParaRPr lang="ru-RU" baseline="0" dirty="0"/>
          </a:p>
          <a:p>
            <a:r>
              <a:rPr lang="ru-RU" baseline="0" dirty="0"/>
              <a:t>Как пользоваться </a:t>
            </a:r>
            <a:r>
              <a:rPr lang="en-US" baseline="0" dirty="0"/>
              <a:t>Timeout’</a:t>
            </a:r>
            <a:r>
              <a:rPr lang="ru-RU" baseline="0" dirty="0"/>
              <a:t>ом? Какое значение в </a:t>
            </a:r>
            <a:r>
              <a:rPr lang="ru-RU" baseline="0" dirty="0" err="1"/>
              <a:t>мс</a:t>
            </a:r>
            <a:r>
              <a:rPr lang="ru-RU" baseline="0" dirty="0"/>
              <a:t> адекватное?</a:t>
            </a:r>
          </a:p>
          <a:p>
            <a:r>
              <a:rPr lang="ru-RU" baseline="0" dirty="0"/>
              <a:t>Что он должен ловить?</a:t>
            </a:r>
          </a:p>
          <a:p>
            <a:r>
              <a:rPr lang="en-US" baseline="0" dirty="0"/>
              <a:t>O(n)</a:t>
            </a:r>
          </a:p>
          <a:p>
            <a:r>
              <a:rPr lang="en-US" baseline="0" dirty="0"/>
              <a:t>O(n^2)</a:t>
            </a:r>
            <a:r>
              <a:rPr lang="ru-RU" baseline="0" dirty="0"/>
              <a:t> и прочее.</a:t>
            </a:r>
            <a:endParaRPr lang="en-US" baseline="0" dirty="0"/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173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</a:p>
          <a:p>
            <a:r>
              <a:rPr lang="ru-RU" baseline="0" dirty="0"/>
              <a:t>Итак, на первую часть даётся час, потому полчаса на </a:t>
            </a:r>
            <a:r>
              <a:rPr lang="en-US" baseline="0" dirty="0"/>
              <a:t>do not open</a:t>
            </a:r>
            <a:r>
              <a:rPr lang="ru-RU" baseline="0" dirty="0"/>
              <a:t>.</a:t>
            </a:r>
          </a:p>
          <a:p>
            <a:r>
              <a:rPr lang="ru-RU" baseline="0" dirty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1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функционала.</a:t>
            </a:r>
          </a:p>
          <a:p>
            <a:endParaRPr lang="en-US" dirty="0"/>
          </a:p>
          <a:p>
            <a:r>
              <a:rPr lang="ru-RU" dirty="0"/>
              <a:t>Что</a:t>
            </a:r>
            <a:r>
              <a:rPr lang="ru-RU" baseline="0" dirty="0"/>
              <a:t> здесь происходит? Что делает класс </a:t>
            </a:r>
            <a:r>
              <a:rPr lang="en-US" baseline="0" dirty="0"/>
              <a:t>Superman?</a:t>
            </a:r>
          </a:p>
          <a:p>
            <a:endParaRPr lang="en-US" baseline="0" dirty="0"/>
          </a:p>
          <a:p>
            <a:r>
              <a:rPr lang="ru-RU" baseline="0" dirty="0"/>
              <a:t>Так мог бы выглядеть тест для </a:t>
            </a:r>
            <a:r>
              <a:rPr lang="en-US" baseline="0" dirty="0"/>
              <a:t>C#</a:t>
            </a:r>
            <a:r>
              <a:rPr lang="ru-RU" baseline="0" dirty="0"/>
              <a:t> с использованием </a:t>
            </a:r>
            <a:r>
              <a:rPr lang="en-US" baseline="0" dirty="0" err="1"/>
              <a:t>NUnit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так эти же тесты выглядели бы на </a:t>
            </a:r>
            <a:r>
              <a:rPr lang="en-US" dirty="0"/>
              <a:t>JS c </a:t>
            </a:r>
            <a:r>
              <a:rPr lang="ru-RU" dirty="0"/>
              <a:t>использованием </a:t>
            </a:r>
            <a:r>
              <a:rPr lang="en-US" dirty="0"/>
              <a:t>Mocha.</a:t>
            </a:r>
            <a:endParaRPr lang="ru-RU" dirty="0"/>
          </a:p>
          <a:p>
            <a:r>
              <a:rPr lang="ru-RU" dirty="0"/>
              <a:t>Немного другие ключевые слова и синтаксис: вместо класса - функция </a:t>
            </a:r>
            <a:r>
              <a:rPr lang="en-US" dirty="0"/>
              <a:t>suite</a:t>
            </a:r>
            <a:r>
              <a:rPr lang="ru-RU" dirty="0"/>
              <a:t>, вместо атрибута </a:t>
            </a:r>
            <a:r>
              <a:rPr lang="en-US" dirty="0"/>
              <a:t>Test – </a:t>
            </a:r>
            <a:r>
              <a:rPr lang="ru-RU" dirty="0"/>
              <a:t>функция </a:t>
            </a:r>
            <a:r>
              <a:rPr lang="en-US" dirty="0"/>
              <a:t>test</a:t>
            </a:r>
            <a:r>
              <a:rPr lang="ru-RU" dirty="0"/>
              <a:t>.</a:t>
            </a:r>
          </a:p>
          <a:p>
            <a:r>
              <a:rPr lang="ru-RU" dirty="0"/>
              <a:t>Но сам тест не меняется: название теста то же, структура теста та же..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2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Mocha</a:t>
            </a:r>
            <a:r>
              <a:rPr lang="ru-RU" dirty="0"/>
              <a:t> в </a:t>
            </a:r>
            <a:r>
              <a:rPr lang="en-US" dirty="0"/>
              <a:t>JS </a:t>
            </a:r>
            <a:r>
              <a:rPr lang="ru-RU" dirty="0"/>
              <a:t>можно использовать другие слова для описания тестов – </a:t>
            </a:r>
            <a:r>
              <a:rPr lang="en-US" dirty="0"/>
              <a:t>describe </a:t>
            </a:r>
            <a:r>
              <a:rPr lang="ru-RU" dirty="0"/>
              <a:t>вместо </a:t>
            </a:r>
            <a:r>
              <a:rPr lang="en-US" dirty="0"/>
              <a:t>suite</a:t>
            </a:r>
            <a:r>
              <a:rPr lang="ru-RU" dirty="0"/>
              <a:t> и </a:t>
            </a:r>
            <a:r>
              <a:rPr lang="en-US" dirty="0"/>
              <a:t>it </a:t>
            </a:r>
            <a:r>
              <a:rPr lang="ru-RU" dirty="0"/>
              <a:t>вместо </a:t>
            </a:r>
            <a:r>
              <a:rPr lang="en-US" dirty="0"/>
              <a:t>test.</a:t>
            </a:r>
          </a:p>
          <a:p>
            <a:r>
              <a:rPr lang="ru-RU" dirty="0"/>
              <a:t>Для описания условий предусмотрено слово </a:t>
            </a:r>
            <a:r>
              <a:rPr lang="en-US" dirty="0"/>
              <a:t>context</a:t>
            </a:r>
            <a:r>
              <a:rPr lang="ru-RU" dirty="0"/>
              <a:t>, которое функционально является синонимом </a:t>
            </a:r>
            <a:r>
              <a:rPr lang="en-US" dirty="0"/>
              <a:t>describe</a:t>
            </a:r>
            <a:r>
              <a:rPr lang="ru-RU" dirty="0"/>
              <a:t>, но несет другой смысл при чтении тестов.</a:t>
            </a:r>
          </a:p>
          <a:p>
            <a:r>
              <a:rPr lang="ru-RU" dirty="0"/>
              <a:t>Такой стиль написания тестов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Mocha </a:t>
            </a:r>
            <a:r>
              <a:rPr lang="ru-RU" dirty="0"/>
              <a:t>называется </a:t>
            </a:r>
            <a:r>
              <a:rPr lang="en-US" dirty="0"/>
              <a:t>BDD.</a:t>
            </a:r>
            <a:r>
              <a:rPr lang="ru-RU" dirty="0"/>
              <a:t> А предыдущий – стиль </a:t>
            </a:r>
            <a:r>
              <a:rPr lang="en-US" dirty="0"/>
              <a:t>TDD.</a:t>
            </a:r>
            <a:r>
              <a:rPr lang="ru-RU" dirty="0"/>
              <a:t> Можно выбрать любой.</a:t>
            </a:r>
          </a:p>
          <a:p>
            <a:endParaRPr lang="en-US" dirty="0"/>
          </a:p>
          <a:p>
            <a:r>
              <a:rPr lang="en-US" dirty="0" err="1"/>
              <a:t>Behaviour</a:t>
            </a:r>
            <a:r>
              <a:rPr lang="en-US" dirty="0"/>
              <a:t> Driven Development </a:t>
            </a:r>
            <a:r>
              <a:rPr lang="ru-RU" dirty="0"/>
              <a:t>– это идея о том, что тесты должны быть максимально похожи на спецификацию.</a:t>
            </a:r>
            <a:endParaRPr lang="en-US" dirty="0"/>
          </a:p>
          <a:p>
            <a:r>
              <a:rPr lang="ru-RU" dirty="0"/>
              <a:t>Этот стиль более читабелен и мы именно его и обсуждаем.</a:t>
            </a:r>
          </a:p>
          <a:p>
            <a:r>
              <a:rPr lang="ru-RU" dirty="0"/>
              <a:t>Чтобы ему следовать не обязательно нужна дополнительная поддержка в языке или библиотеках.</a:t>
            </a:r>
          </a:p>
          <a:p>
            <a:r>
              <a:rPr lang="ru-RU" dirty="0"/>
              <a:t>Но раз уж она есть в </a:t>
            </a:r>
            <a:r>
              <a:rPr lang="en-US" dirty="0"/>
              <a:t>Mocha</a:t>
            </a:r>
            <a:r>
              <a:rPr lang="ru-RU" dirty="0"/>
              <a:t>, то все последующие примеры на </a:t>
            </a:r>
            <a:r>
              <a:rPr lang="en-US" dirty="0"/>
              <a:t>JS </a:t>
            </a:r>
            <a:r>
              <a:rPr lang="ru-RU" dirty="0"/>
              <a:t>будут написаны именно в стиле </a:t>
            </a:r>
            <a:r>
              <a:rPr lang="en-US" dirty="0"/>
              <a:t>BDD.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3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читаемость, а </a:t>
            </a:r>
            <a:r>
              <a:rPr lang="en-US" baseline="0" dirty="0"/>
              <a:t>=&gt;</a:t>
            </a:r>
            <a:r>
              <a:rPr lang="ru-RU" baseline="0" dirty="0"/>
              <a:t> </a:t>
            </a:r>
            <a:r>
              <a:rPr lang="ru-RU" baseline="0" dirty="0" err="1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52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каких именах чего не хватает? А что лишнее</a:t>
            </a:r>
            <a:r>
              <a:rPr lang="en-US" baseline="0" dirty="0"/>
              <a:t>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862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kontur-csharper/testing" TargetMode="External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5"/>
              </a:rPr>
              <a:t>/</a:t>
            </a:r>
            <a:r>
              <a:rPr lang="en-US" b="1" dirty="0">
                <a:hlinkClick r:id="rId5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Прямоугольник 3"/>
          <p:cNvSpPr/>
          <p:nvPr/>
        </p:nvSpPr>
        <p:spPr>
          <a:xfrm>
            <a:off x="983432" y="4869160"/>
            <a:ext cx="25202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kontur.ru/Files/userfiles/image/brandbook/logo-skb-kontur-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5135601"/>
            <a:ext cx="2448272" cy="48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Структура теста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Именование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тесты понятными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7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87488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879976" y="5912809"/>
            <a:ext cx="5999850" cy="791842"/>
            <a:chOff x="6243139" y="2461370"/>
            <a:chExt cx="5999850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ZIP_SHOULD.CS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1295468" y="1665492"/>
            <a:ext cx="96010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GiveResultOfSameSize_OnEqualSizeArrays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arr1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 {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arr2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 {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result = arr1.Zip(arr2,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Tuple.Create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CollectionAssert.AreEqual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 {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Tuple.Create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},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result);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теста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4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Conditions: </a:t>
            </a:r>
            <a:r>
              <a:rPr lang="ru-RU" dirty="0" smtClean="0"/>
              <a:t>условия, входные данные, начальное состояние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</a:t>
            </a:r>
            <a:r>
              <a:rPr lang="ru-RU" dirty="0" smtClean="0"/>
              <a:t>тестируемый класс/метод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smtClean="0"/>
              <a:t>behavio</a:t>
            </a:r>
            <a:r>
              <a:rPr lang="en-US" dirty="0" smtClean="0"/>
              <a:t>r</a:t>
            </a:r>
            <a:r>
              <a:rPr lang="ru-RU" dirty="0" smtClean="0"/>
              <a:t>: ожидаемый результат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 smtClean="0"/>
              <a:t>ParserTests.Fail_OnNegativeNumbers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Validator_Tests.Validate_WhenNameIsNull_ThrowsValidationException</a:t>
            </a:r>
            <a:endParaRPr lang="en-US" sz="24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Validator</a:t>
            </a:r>
            <a:r>
              <a:rPr lang="en-US" sz="2400" dirty="0" smtClean="0"/>
              <a:t>_Tests.</a:t>
            </a:r>
            <a:r>
              <a:rPr lang="en-US" sz="2400" dirty="0" smtClean="0">
                <a:solidFill>
                  <a:schemeClr val="accent3"/>
                </a:solidFill>
              </a:rPr>
              <a:t>Validate</a:t>
            </a:r>
            <a:r>
              <a:rPr lang="en-US" sz="2400" dirty="0" smtClean="0"/>
              <a:t>_When</a:t>
            </a:r>
            <a:r>
              <a:rPr lang="en-US" sz="2400" dirty="0" smtClean="0">
                <a:solidFill>
                  <a:schemeClr val="accent2"/>
                </a:solidFill>
              </a:rPr>
              <a:t>NameIsNull</a:t>
            </a:r>
            <a:r>
              <a:rPr lang="en-US" sz="2400" dirty="0" smtClean="0"/>
              <a:t>_</a:t>
            </a:r>
            <a:r>
              <a:rPr lang="en-US" sz="2400" dirty="0" smtClean="0">
                <a:solidFill>
                  <a:schemeClr val="accent1"/>
                </a:solidFill>
              </a:rPr>
              <a:t>ThrowsValidationException</a:t>
            </a:r>
            <a:endParaRPr lang="en-US" sz="2400" dirty="0" smtClean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2"/>
                </a:solidFill>
              </a:rPr>
              <a:t>Condition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3"/>
                </a:solidFill>
              </a:rPr>
              <a:t>System Under Test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1"/>
                </a:solidFill>
              </a:rPr>
              <a:t>Expected behavi</a:t>
            </a:r>
            <a:r>
              <a:rPr lang="en-US" sz="2400" dirty="0" smtClean="0">
                <a:solidFill>
                  <a:schemeClr val="accent1"/>
                </a:solidFill>
              </a:rPr>
              <a:t>o</a:t>
            </a:r>
            <a:r>
              <a:rPr lang="en-US" sz="2400" dirty="0" smtClean="0">
                <a:solidFill>
                  <a:schemeClr val="accent1"/>
                </a:solidFill>
              </a:rPr>
              <a:t>r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endParaRPr lang="ru-RU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IsAdult</a:t>
            </a:r>
            <a:r>
              <a:rPr lang="en-US" sz="2400" dirty="0" smtClean="0"/>
              <a:t>_</a:t>
            </a:r>
            <a:r>
              <a:rPr lang="en-US" sz="2400" dirty="0" smtClean="0">
                <a:solidFill>
                  <a:schemeClr val="accent2"/>
                </a:solidFill>
              </a:rPr>
              <a:t>AgeLessThan18</a:t>
            </a:r>
            <a:r>
              <a:rPr lang="en-US" sz="2400" dirty="0" smtClean="0"/>
              <a:t>_</a:t>
            </a:r>
            <a:r>
              <a:rPr lang="en-US" sz="2400" dirty="0" smtClean="0">
                <a:solidFill>
                  <a:schemeClr val="accent1"/>
                </a:solidFill>
              </a:rPr>
              <a:t>False</a:t>
            </a:r>
            <a:endParaRPr lang="ru-RU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r>
              <a:rPr lang="en-US" sz="2400" dirty="0" err="1">
                <a:solidFill>
                  <a:schemeClr val="accent3"/>
                </a:solidFill>
              </a:rPr>
              <a:t>ParseInt</a:t>
            </a:r>
            <a:r>
              <a:rPr lang="en-US" sz="2400" dirty="0" err="1"/>
              <a:t>_Should.</a:t>
            </a:r>
            <a:r>
              <a:rPr lang="en-US" sz="2400" dirty="0" err="1">
                <a:solidFill>
                  <a:schemeClr val="accent1"/>
                </a:solidFill>
              </a:rPr>
              <a:t>Fail</a:t>
            </a:r>
            <a:r>
              <a:rPr lang="en-US" sz="2400" dirty="0" err="1"/>
              <a:t>_On</a:t>
            </a:r>
            <a:r>
              <a:rPr lang="en-US" sz="2400" dirty="0" err="1">
                <a:solidFill>
                  <a:schemeClr val="accent2"/>
                </a:solidFill>
              </a:rPr>
              <a:t>NonNumber</a:t>
            </a:r>
            <a:endParaRPr lang="ru-RU" sz="2400" dirty="0">
              <a:solidFill>
                <a:schemeClr val="accent2"/>
              </a:solidFill>
            </a:endParaRP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6349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40CF6B1-3DC9-4D55-8E1C-ABD8027A4E52}"/>
              </a:ext>
            </a:extLst>
          </p:cNvPr>
          <p:cNvGrpSpPr/>
          <p:nvPr/>
        </p:nvGrpSpPr>
        <p:grpSpPr>
          <a:xfrm>
            <a:off x="2783632" y="5912809"/>
            <a:ext cx="9290494" cy="791842"/>
            <a:chOff x="6243139" y="2461370"/>
            <a:chExt cx="9290494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E4EDB7-EEED-4739-AC6E-5B7DB2B5D3D3}"/>
                </a:ext>
              </a:extLst>
            </p:cNvPr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FBF7150B-5094-4235-B187-FA15945EE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Прямоугольник 7"/>
          <p:cNvSpPr/>
          <p:nvPr/>
        </p:nvSpPr>
        <p:spPr>
          <a:xfrm>
            <a:off x="1295468" y="1844824"/>
            <a:ext cx="107786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Stack_Specification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Constructor_GivenNothing_CreatesEmptyStack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{…}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Constructor_GivenArray_PushesItemsToEmptyStack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{…}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ToArray_ReturnsItemsInPopOrder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{…}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Push_AddsItemToStackTop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{…}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Pop_OnEmptyStack_Fails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{…}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Pop_ReturnsLastPushedItem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{…}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92" y="304114"/>
            <a:ext cx="714474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Как сделать тесты максимально полезными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Как упростить их написание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84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тестов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0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4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Повторяющиеся действия: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окружения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тестовых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Похожие тесты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Разметка </a:t>
            </a:r>
            <a:r>
              <a:rPr lang="ru-RU" dirty="0" smtClean="0"/>
              <a:t>тестов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Запуск тестов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превращает тесты в рутину?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6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5436B-56D0-47D7-8D37-57F76AE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разборка окружения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359ED-3020-466D-A200-7430A51738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15469" y="1628775"/>
            <a:ext cx="4080531" cy="4679950"/>
          </a:xfrm>
        </p:spPr>
        <p:txBody>
          <a:bodyPr/>
          <a:lstStyle/>
          <a:p>
            <a:r>
              <a:rPr lang="en-US" dirty="0" err="1"/>
              <a:t>OneTimeSetUp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en-US" dirty="0" err="1"/>
              <a:t>OneTimeTearDown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AEDCC-6215-46A1-BFDB-E979C3C69C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16000" y="1628775"/>
            <a:ext cx="4080600" cy="4679950"/>
          </a:xfrm>
        </p:spPr>
        <p:txBody>
          <a:bodyPr>
            <a:norm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D4FF9D-EE7A-4C43-8412-4004A9840FCE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C7D316-1BA8-4FC0-A2B1-19A429823C82}"/>
              </a:ext>
            </a:extLst>
          </p:cNvPr>
          <p:cNvSpPr/>
          <p:nvPr/>
        </p:nvSpPr>
        <p:spPr>
          <a:xfrm>
            <a:off x="6096000" y="163018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082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 &amp;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8BEF97-9747-4D71-9D33-99A9731E444E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95468" y="1628799"/>
            <a:ext cx="9769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TestFixture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Mailbox_Should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 mailbox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…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85BD18-6735-4145-A7F1-0B2BAAEEE829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95469" y="1700808"/>
            <a:ext cx="822226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describe(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"Mailbox"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mailbox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beforeEach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mailbox =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Mailbox();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Повторяющиеся действия: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окружения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→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 err="1" smtClean="0">
                <a:solidFill>
                  <a:schemeClr val="accent2"/>
                </a:solidFill>
              </a:rPr>
              <a:t>SetUp</a:t>
            </a:r>
            <a:r>
              <a:rPr lang="en-US" dirty="0" smtClean="0">
                <a:solidFill>
                  <a:schemeClr val="accent2"/>
                </a:solidFill>
              </a:rPr>
              <a:t>], </a:t>
            </a:r>
            <a:r>
              <a:rPr lang="en-US" dirty="0" err="1" smtClean="0">
                <a:solidFill>
                  <a:schemeClr val="accent2"/>
                </a:solidFill>
              </a:rPr>
              <a:t>beforeEach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тестовых данных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Похожие тесты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Разметка </a:t>
            </a:r>
            <a:r>
              <a:rPr lang="ru-RU" dirty="0" smtClean="0"/>
              <a:t>тестов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Запуск тестов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превращает тесты в рутину?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4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Mother &amp; Test Data Builder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95400" y="5516883"/>
            <a:ext cx="9012021" cy="791842"/>
            <a:chOff x="6243139" y="2461370"/>
            <a:chExt cx="9012021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TESTDATABUILDER </a:t>
              </a:r>
              <a:r>
                <a:rPr lang="en-US" sz="2800">
                  <a:solidFill>
                    <a:schemeClr val="accent1"/>
                  </a:solidFill>
                  <a:latin typeface="+mj-lt"/>
                </a:rPr>
                <a:t>/ TESTDATABUILDER.</a:t>
              </a:r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3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Зачем </a:t>
            </a:r>
            <a:r>
              <a:rPr lang="ru-RU" dirty="0" smtClean="0"/>
              <a:t>нужны тесты?</a:t>
            </a:r>
          </a:p>
          <a:p>
            <a:pPr marL="1200095" lvl="1" indent="-457200"/>
            <a:r>
              <a:rPr lang="ru-RU" dirty="0" smtClean="0"/>
              <a:t>Проверять, что код работает </a:t>
            </a:r>
            <a:r>
              <a:rPr lang="ru-RU" dirty="0" smtClean="0"/>
              <a:t>правильно</a:t>
            </a:r>
            <a:endParaRPr lang="en-US" dirty="0" smtClean="0"/>
          </a:p>
          <a:p>
            <a:pPr marL="1200095" lvl="1" indent="-457200"/>
            <a:r>
              <a:rPr lang="ru-RU" dirty="0" smtClean="0"/>
              <a:t>Для этого тестам нужно доверять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5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Повторяющиеся действия: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окружения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→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 err="1" smtClean="0">
                <a:solidFill>
                  <a:schemeClr val="accent2"/>
                </a:solidFill>
              </a:rPr>
              <a:t>SetUp</a:t>
            </a:r>
            <a:r>
              <a:rPr lang="en-US" dirty="0" smtClean="0">
                <a:solidFill>
                  <a:schemeClr val="accent2"/>
                </a:solidFill>
              </a:rPr>
              <a:t>], </a:t>
            </a:r>
            <a:r>
              <a:rPr lang="en-US" dirty="0" err="1" smtClean="0">
                <a:solidFill>
                  <a:schemeClr val="accent2"/>
                </a:solidFill>
              </a:rPr>
              <a:t>beforeEach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тестовых данных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TestUsers.cs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Похожие тесты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Разметка </a:t>
            </a:r>
            <a:r>
              <a:rPr lang="ru-RU" dirty="0" smtClean="0"/>
              <a:t>тестов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Запуск тестов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превращает тесты в рутину?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6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5760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A2D6CC2-661A-48BB-A42E-7652074E19F6}"/>
              </a:ext>
            </a:extLst>
          </p:cNvPr>
          <p:cNvGrpSpPr/>
          <p:nvPr/>
        </p:nvGrpSpPr>
        <p:grpSpPr>
          <a:xfrm>
            <a:off x="2495550" y="3356992"/>
            <a:ext cx="7401772" cy="791842"/>
            <a:chOff x="6243139" y="2461370"/>
            <a:chExt cx="7401772" cy="7918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95756-850E-4351-9CB9-96E1A048DDB3}"/>
                </a:ext>
              </a:extLst>
            </p:cNvPr>
            <p:cNvSpPr txBox="1"/>
            <p:nvPr/>
          </p:nvSpPr>
          <p:spPr>
            <a:xfrm>
              <a:off x="6891139" y="2630441"/>
              <a:ext cx="6753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DOUBLE_SHOULD.CS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2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56E10B4-5144-4947-908D-086C8835D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6F43F9C-DCFB-4CCD-A82B-F8995D1E7253}"/>
              </a:ext>
            </a:extLst>
          </p:cNvPr>
          <p:cNvGrpSpPr/>
          <p:nvPr/>
        </p:nvGrpSpPr>
        <p:grpSpPr>
          <a:xfrm>
            <a:off x="2495550" y="5445470"/>
            <a:ext cx="7374521" cy="791842"/>
            <a:chOff x="6243139" y="2461370"/>
            <a:chExt cx="7374521" cy="7918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3F18A-1A20-4CA4-8AD1-5083A5952191}"/>
                </a:ext>
              </a:extLst>
            </p:cNvPr>
            <p:cNvSpPr txBox="1"/>
            <p:nvPr/>
          </p:nvSpPr>
          <p:spPr>
            <a:xfrm>
              <a:off x="6891139" y="2626458"/>
              <a:ext cx="6726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NUMBER_SHOULD.JS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5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B578D4A-3526-4A9D-B604-CB6BEB09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C54EC28-C552-4B07-B73A-07705BB7848B}"/>
              </a:ext>
            </a:extLst>
          </p:cNvPr>
          <p:cNvSpPr/>
          <p:nvPr/>
        </p:nvSpPr>
        <p:spPr>
          <a:xfrm>
            <a:off x="1295400" y="2420968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C92D5F-CDFF-434B-A347-0943B302CD2E}"/>
              </a:ext>
            </a:extLst>
          </p:cNvPr>
          <p:cNvSpPr/>
          <p:nvPr/>
        </p:nvSpPr>
        <p:spPr>
          <a:xfrm>
            <a:off x="1295400" y="4520268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18" name="Объект 5">
            <a:extLst>
              <a:ext uri="{FF2B5EF4-FFF2-40B4-BE49-F238E27FC236}">
                <a16:creationId xmlns:a16="http://schemas.microsoft.com/office/drawing/2014/main" id="{CAEEF6A5-7D8A-450C-9F68-297AFEE01985}"/>
              </a:ext>
            </a:extLst>
          </p:cNvPr>
          <p:cNvSpPr txBox="1">
            <a:spLocks/>
          </p:cNvSpPr>
          <p:nvPr/>
        </p:nvSpPr>
        <p:spPr>
          <a:xfrm>
            <a:off x="2495550" y="2488926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Через атрибуты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TestCaseSource</a:t>
            </a:r>
            <a:endParaRPr lang="en-US" dirty="0"/>
          </a:p>
        </p:txBody>
      </p:sp>
      <p:sp>
        <p:nvSpPr>
          <p:cNvPr id="19" name="Объект 5">
            <a:extLst>
              <a:ext uri="{FF2B5EF4-FFF2-40B4-BE49-F238E27FC236}">
                <a16:creationId xmlns:a16="http://schemas.microsoft.com/office/drawing/2014/main" id="{D4E97A48-1AB5-4B82-A0DB-7E4088E333C2}"/>
              </a:ext>
            </a:extLst>
          </p:cNvPr>
          <p:cNvSpPr txBox="1">
            <a:spLocks/>
          </p:cNvSpPr>
          <p:nvPr/>
        </p:nvSpPr>
        <p:spPr>
          <a:xfrm>
            <a:off x="2495617" y="4593812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Динамически генерируемые тесты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Повторяющиеся действия: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окружения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→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 err="1" smtClean="0">
                <a:solidFill>
                  <a:schemeClr val="accent2"/>
                </a:solidFill>
              </a:rPr>
              <a:t>SetUp</a:t>
            </a:r>
            <a:r>
              <a:rPr lang="en-US" dirty="0" smtClean="0">
                <a:solidFill>
                  <a:schemeClr val="accent2"/>
                </a:solidFill>
              </a:rPr>
              <a:t>], </a:t>
            </a:r>
            <a:r>
              <a:rPr lang="en-US" dirty="0" err="1" smtClean="0">
                <a:solidFill>
                  <a:schemeClr val="accent2"/>
                </a:solidFill>
              </a:rPr>
              <a:t>beforeEach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тестовых данных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TestUsers.cs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Похожие тесты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en-US" dirty="0" smtClean="0">
                <a:solidFill>
                  <a:schemeClr val="accent2"/>
                </a:solidFill>
              </a:rPr>
              <a:t> Parametrized Tests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Разметка </a:t>
            </a:r>
            <a:r>
              <a:rPr lang="ru-RU" dirty="0" smtClean="0"/>
              <a:t>тестов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Запуск тестов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превращает тесты в рутину?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/>
              <a:t>Live Templates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2232944"/>
          </a:xfrm>
        </p:spPr>
        <p:txBody>
          <a:bodyPr>
            <a:noAutofit/>
          </a:bodyPr>
          <a:lstStyle/>
          <a:p>
            <a:r>
              <a:rPr lang="ru-RU" sz="2000" dirty="0"/>
              <a:t>Открыть </a:t>
            </a:r>
            <a:r>
              <a:rPr lang="en-US" sz="2000" dirty="0" err="1"/>
              <a:t>Resharper</a:t>
            </a:r>
            <a:r>
              <a:rPr lang="en-US" sz="2000" dirty="0"/>
              <a:t> → Tools → Templates Explorer</a:t>
            </a:r>
            <a:endParaRPr lang="ru-RU" sz="2000" dirty="0"/>
          </a:p>
          <a:p>
            <a:r>
              <a:rPr lang="ru-RU" sz="2000" dirty="0"/>
              <a:t>Импортировать </a:t>
            </a:r>
            <a:r>
              <a:rPr lang="en-US" sz="2000" dirty="0"/>
              <a:t>tests-</a:t>
            </a:r>
            <a:r>
              <a:rPr lang="en-US" sz="2000" dirty="0" err="1"/>
              <a:t>templates.DotSettings</a:t>
            </a:r>
            <a:endParaRPr lang="en-US" sz="2000" dirty="0"/>
          </a:p>
          <a:p>
            <a:endParaRPr lang="ru-RU" sz="2000" dirty="0"/>
          </a:p>
          <a:p>
            <a:r>
              <a:rPr lang="en-US" sz="2000" dirty="0" err="1"/>
              <a:t>tf</a:t>
            </a:r>
            <a:r>
              <a:rPr lang="en-US" sz="2000" dirty="0"/>
              <a:t> — </a:t>
            </a:r>
            <a:r>
              <a:rPr lang="en-US" sz="2000" dirty="0" err="1"/>
              <a:t>TestFixture</a:t>
            </a:r>
            <a:endParaRPr lang="en-US" sz="2000" dirty="0"/>
          </a:p>
          <a:p>
            <a:r>
              <a:rPr lang="en-US" sz="2000" dirty="0" err="1"/>
              <a:t>tt</a:t>
            </a:r>
            <a:r>
              <a:rPr lang="en-US" sz="2000" dirty="0"/>
              <a:t> — Test</a:t>
            </a:r>
            <a:endParaRPr lang="ru-RU" sz="2000" dirty="0"/>
          </a:p>
          <a:p>
            <a:r>
              <a:rPr lang="en-US" sz="2000" dirty="0" err="1"/>
              <a:t>su</a:t>
            </a:r>
            <a:r>
              <a:rPr lang="en-US" sz="2000" dirty="0"/>
              <a:t> — </a:t>
            </a:r>
            <a:r>
              <a:rPr lang="en-US" sz="2000" dirty="0" err="1"/>
              <a:t>SetUp</a:t>
            </a:r>
            <a:endParaRPr lang="en-US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2233615"/>
          </a:xfrm>
        </p:spPr>
        <p:txBody>
          <a:bodyPr>
            <a:noAutofit/>
          </a:bodyPr>
          <a:lstStyle/>
          <a:p>
            <a:r>
              <a:rPr lang="ru-RU" sz="2000" dirty="0"/>
              <a:t>Копировать </a:t>
            </a:r>
            <a:r>
              <a:rPr lang="en-US" sz="2000" dirty="0"/>
              <a:t>Mocha.xml</a:t>
            </a:r>
            <a:r>
              <a:rPr lang="ru-RU" sz="2000" dirty="0"/>
              <a:t> в </a:t>
            </a:r>
            <a:r>
              <a:rPr lang="en-US" sz="1800" dirty="0"/>
              <a:t>%USERPROFILE%\.</a:t>
            </a:r>
            <a:r>
              <a:rPr lang="en-US" sz="1800" dirty="0" err="1"/>
              <a:t>WebStormNN</a:t>
            </a:r>
            <a:r>
              <a:rPr lang="en-US" sz="1800" dirty="0"/>
              <a:t>\config\templates</a:t>
            </a:r>
            <a:endParaRPr lang="ru-RU" sz="2000" dirty="0"/>
          </a:p>
          <a:p>
            <a:r>
              <a:rPr lang="ru-RU" sz="2000" dirty="0"/>
              <a:t>Открыть </a:t>
            </a:r>
            <a:r>
              <a:rPr lang="en-US" sz="2000" dirty="0"/>
              <a:t>File → Settings → Editor → Live Templates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 err="1"/>
              <a:t>desc</a:t>
            </a:r>
            <a:r>
              <a:rPr lang="en-US" sz="2000" dirty="0"/>
              <a:t> — describe</a:t>
            </a:r>
          </a:p>
          <a:p>
            <a:r>
              <a:rPr lang="en-US" sz="2000" dirty="0"/>
              <a:t>it — it</a:t>
            </a:r>
            <a:endParaRPr lang="ru-RU" sz="2000" dirty="0"/>
          </a:p>
          <a:p>
            <a:r>
              <a:rPr lang="en-US" sz="2000" dirty="0"/>
              <a:t>before — </a:t>
            </a:r>
            <a:r>
              <a:rPr lang="en-US" sz="2000" dirty="0" err="1"/>
              <a:t>beforeEach</a:t>
            </a:r>
            <a:endParaRPr lang="en-US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9A85BD-D219-48C5-937F-D84F0354D6A7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8FD190-EDA9-4AE1-AAED-7D47B645B2DD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5945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Повторяющиеся действия: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окружения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→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 err="1" smtClean="0">
                <a:solidFill>
                  <a:schemeClr val="accent2"/>
                </a:solidFill>
              </a:rPr>
              <a:t>SetUp</a:t>
            </a:r>
            <a:r>
              <a:rPr lang="en-US" dirty="0" smtClean="0">
                <a:solidFill>
                  <a:schemeClr val="accent2"/>
                </a:solidFill>
              </a:rPr>
              <a:t>], </a:t>
            </a:r>
            <a:r>
              <a:rPr lang="en-US" dirty="0" err="1" smtClean="0">
                <a:solidFill>
                  <a:schemeClr val="accent2"/>
                </a:solidFill>
              </a:rPr>
              <a:t>beforeEach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тестовых данных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TestUsers.cs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Похожие тесты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en-US" dirty="0" smtClean="0">
                <a:solidFill>
                  <a:schemeClr val="accent2"/>
                </a:solidFill>
              </a:rPr>
              <a:t> Parametrized Tests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Разметка </a:t>
            </a:r>
            <a:r>
              <a:rPr lang="ru-RU" dirty="0" smtClean="0"/>
              <a:t>тестов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Live Templates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Запуск тестов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превращает тесты в рутину?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6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 err="1"/>
              <a:t>HotKeys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Ctrl+T+R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r>
              <a:rPr lang="en-US" dirty="0"/>
              <a:t> — Run tests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Alt+Shift+R</a:t>
            </a:r>
            <a:r>
              <a:rPr lang="en-US" dirty="0"/>
              <a:t> — Rerun tests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106EBA-FE54-4ADA-8E3C-DE2065623A3B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A65CA4-85C6-42CC-88F6-D53FB2B42730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331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Повторяющиеся действия: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окружения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→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 err="1" smtClean="0">
                <a:solidFill>
                  <a:schemeClr val="accent2"/>
                </a:solidFill>
              </a:rPr>
              <a:t>SetUp</a:t>
            </a:r>
            <a:r>
              <a:rPr lang="en-US" dirty="0" smtClean="0">
                <a:solidFill>
                  <a:schemeClr val="accent2"/>
                </a:solidFill>
              </a:rPr>
              <a:t>], </a:t>
            </a:r>
            <a:r>
              <a:rPr lang="en-US" dirty="0" err="1" smtClean="0">
                <a:solidFill>
                  <a:schemeClr val="accent2"/>
                </a:solidFill>
              </a:rPr>
              <a:t>beforeEach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тестовых данных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TestUsers.cs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Похожие тесты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en-US" dirty="0" smtClean="0">
                <a:solidFill>
                  <a:schemeClr val="accent2"/>
                </a:solidFill>
              </a:rPr>
              <a:t> Parametrized Tests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Разметка </a:t>
            </a:r>
            <a:r>
              <a:rPr lang="ru-RU" dirty="0" smtClean="0"/>
              <a:t>тестов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Live Templates</a:t>
            </a:r>
            <a:endParaRPr lang="ru-RU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Запуск тестов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→</a:t>
            </a:r>
            <a:r>
              <a:rPr lang="en-US" dirty="0" smtClean="0">
                <a:solidFill>
                  <a:schemeClr val="accent2"/>
                </a:solidFill>
              </a:rPr>
              <a:t> Hotkeys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превращает тесты в рутину?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БОРЬБА С ДУБЛИРОВАНИЕМ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6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AABB1F5-3381-41EE-A0BF-FD197C1D1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Should</a:t>
            </a:r>
            <a:r>
              <a:rPr lang="ru-RU" dirty="0"/>
              <a:t> вместо </a:t>
            </a:r>
            <a:r>
              <a:rPr lang="en-US" dirty="0"/>
              <a:t>Assert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Ожидание исключения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Ограничение по времени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Выбор тестов для </a:t>
            </a:r>
            <a:r>
              <a:rPr lang="ru-RU" dirty="0" smtClean="0"/>
              <a:t>прогона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E255256-3025-43D9-A791-7CA83968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трюки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 smtClean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onsolas" panose="020B0609020204030204" pitchFamily="49" charset="0"/>
              </a:rPr>
              <a:t>Можно писать так: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err="1">
                <a:latin typeface="Consolas" panose="020B0609020204030204" pitchFamily="49" charset="0"/>
              </a:rPr>
              <a:t>Assert.That</a:t>
            </a:r>
            <a:r>
              <a:rPr lang="en-US" sz="2800" dirty="0">
                <a:latin typeface="Consolas" panose="020B0609020204030204" pitchFamily="49" charset="0"/>
              </a:rPr>
              <a:t>(2+2, </a:t>
            </a:r>
            <a:r>
              <a:rPr lang="en-US" sz="2800" dirty="0" err="1">
                <a:latin typeface="Consolas" panose="020B0609020204030204" pitchFamily="49" charset="0"/>
              </a:rPr>
              <a:t>Is.EqualTo</a:t>
            </a:r>
            <a:r>
              <a:rPr lang="en-US" sz="2800" dirty="0">
                <a:latin typeface="Consolas" panose="020B0609020204030204" pitchFamily="49" charset="0"/>
              </a:rPr>
              <a:t>(4</a:t>
            </a:r>
            <a:r>
              <a:rPr lang="en-US" sz="2800" dirty="0" smtClean="0">
                <a:latin typeface="Consolas" panose="020B0609020204030204" pitchFamily="49" charset="0"/>
              </a:rPr>
              <a:t>))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Но </a:t>
            </a:r>
            <a:r>
              <a:rPr lang="ru-RU" dirty="0" err="1" smtClean="0"/>
              <a:t>автодополнение</a:t>
            </a:r>
            <a:r>
              <a:rPr lang="ru-RU" dirty="0" smtClean="0"/>
              <a:t> хуже работает: </a:t>
            </a:r>
            <a:br>
              <a:rPr lang="ru-RU" dirty="0" smtClean="0"/>
            </a:br>
            <a:r>
              <a:rPr lang="en-US" sz="2800" dirty="0" err="1" smtClean="0">
                <a:latin typeface="Consolas" panose="020B0609020204030204" pitchFamily="49" charset="0"/>
              </a:rPr>
              <a:t>Assert.That</a:t>
            </a:r>
            <a:r>
              <a:rPr lang="en-US" sz="2800" dirty="0" smtClean="0">
                <a:latin typeface="Consolas" panose="020B0609020204030204" pitchFamily="49" charset="0"/>
              </a:rPr>
              <a:t>(x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IResolveConstraint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ru-RU" sz="2800" b="1" dirty="0">
                <a:latin typeface="Consolas" panose="020B0609020204030204" pitchFamily="49" charset="0"/>
              </a:rPr>
              <a:t>?!?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// </a:t>
            </a:r>
            <a:r>
              <a:rPr lang="en-US" sz="2800" dirty="0" err="1">
                <a:latin typeface="Consolas" panose="020B0609020204030204" pitchFamily="49" charset="0"/>
              </a:rPr>
              <a:t>O_o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</a:t>
            </a:r>
            <a:r>
              <a:rPr lang="ru-RU" dirty="0"/>
              <a:t>вместо </a:t>
            </a:r>
            <a:r>
              <a:rPr lang="en-US" dirty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</a:t>
            </a:r>
            <a:r>
              <a:rPr lang="ru-RU" dirty="0" smtClean="0"/>
              <a:t>?</a:t>
            </a:r>
          </a:p>
          <a:p>
            <a:endParaRPr lang="ru-RU" dirty="0" smtClean="0"/>
          </a:p>
          <a:p>
            <a:r>
              <a:rPr lang="ru-RU" dirty="0" smtClean="0"/>
              <a:t>Важно, чтобы тесты были читаемыми и понятными!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(2+2).Should().Be(4)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flag.Should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BeTrue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массивов</a:t>
            </a:r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.Should()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.</a:t>
            </a:r>
            <a:r>
              <a:rPr lang="en-US" dirty="0" err="1" smtClean="0">
                <a:latin typeface="Consolas" panose="020B0609020204030204" pitchFamily="49" charset="0"/>
              </a:rPr>
              <a:t>BeEquivalentTo</a:t>
            </a:r>
            <a:r>
              <a:rPr lang="en-US" dirty="0" smtClean="0">
                <a:latin typeface="Consolas" panose="020B0609020204030204" pitchFamily="49" charset="0"/>
              </a:rPr>
              <a:t>(new[] </a:t>
            </a:r>
            <a:r>
              <a:rPr lang="en-US" dirty="0">
                <a:latin typeface="Consolas" panose="020B0609020204030204" pitchFamily="49" charset="0"/>
              </a:rPr>
              <a:t>{3,2,1});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.Should().Equal(new[] </a:t>
            </a:r>
            <a:r>
              <a:rPr lang="en-US" dirty="0">
                <a:latin typeface="Consolas" panose="020B0609020204030204" pitchFamily="49" charset="0"/>
              </a:rPr>
              <a:t>{1,2,3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B6A05-5F45-4B6A-BB6E-87F61FF66533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8ECE9B-E6EF-4ADF-ABCF-E2E61D3D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</a:t>
            </a:r>
            <a:r>
              <a:rPr lang="ru-RU" dirty="0"/>
              <a:t> и </a:t>
            </a:r>
            <a:r>
              <a:rPr lang="en-US" dirty="0"/>
              <a:t>Expect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638BB-3328-4860-B26A-364A6DF1C15C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03802-858F-452B-BFD1-4EE88ADADF15}"/>
              </a:ext>
            </a:extLst>
          </p:cNvPr>
          <p:cNvSpPr txBox="1"/>
          <p:nvPr/>
        </p:nvSpPr>
        <p:spPr>
          <a:xfrm>
            <a:off x="1295400" y="5470256"/>
            <a:ext cx="793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Chai</a:t>
            </a:r>
            <a:r>
              <a:rPr lang="en-US" sz="3200" dirty="0"/>
              <a:t> </a:t>
            </a:r>
            <a:r>
              <a:rPr lang="ru-RU" sz="3200" dirty="0"/>
              <a:t>поддерживает стиль </a:t>
            </a:r>
            <a:r>
              <a:rPr lang="en-US" sz="3200" dirty="0"/>
              <a:t>should </a:t>
            </a:r>
            <a:r>
              <a:rPr lang="ru-RU" sz="3200" dirty="0"/>
              <a:t>и </a:t>
            </a:r>
            <a:r>
              <a:rPr lang="en-US" sz="3200" dirty="0"/>
              <a:t>expect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C7400-C97E-423A-9C2B-751F1E67B42C}"/>
              </a:ext>
            </a:extLst>
          </p:cNvPr>
          <p:cNvSpPr txBox="1"/>
          <p:nvPr/>
        </p:nvSpPr>
        <p:spPr>
          <a:xfrm rot="20788598">
            <a:off x="5276794" y="3035202"/>
            <a:ext cx="584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to</a:t>
            </a:r>
            <a:r>
              <a:rPr lang="ru-RU" sz="2400" i="1" dirty="0">
                <a:solidFill>
                  <a:schemeClr val="accent1"/>
                </a:solidFill>
              </a:rPr>
              <a:t> и </a:t>
            </a:r>
            <a:r>
              <a:rPr lang="en-US" sz="2400" i="1" dirty="0">
                <a:solidFill>
                  <a:schemeClr val="accent1"/>
                </a:solidFill>
              </a:rPr>
              <a:t>be </a:t>
            </a:r>
            <a:r>
              <a:rPr lang="ru-RU" sz="2400" i="1" dirty="0">
                <a:solidFill>
                  <a:schemeClr val="accent1"/>
                </a:solidFill>
              </a:rPr>
              <a:t>– можно безболезненно убирать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62788" y="1683034"/>
            <a:ext cx="74975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expect(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to.equal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should.be.equal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flag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expect(flag).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to.be.true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flag.should.be.true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expect([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]).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to.be.eql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should.be.eql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Assert, should, expect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9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61E59C-8D69-4164-A803-4363E81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исключения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2BE30-7927-4F78-A11D-7BBB8747FAD4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2C11C0-C4B0-4247-B6EB-B8067B219520}"/>
              </a:ext>
            </a:extLst>
          </p:cNvPr>
          <p:cNvSpPr/>
          <p:nvPr/>
        </p:nvSpPr>
        <p:spPr>
          <a:xfrm>
            <a:off x="1304572" y="4796531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51584" y="1613840"/>
            <a:ext cx="9361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() =&gt; {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z = x / y; };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action.ShouldThrow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Assert.Throws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=&gt; {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z = x / y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51584" y="46531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expect(()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z = x / y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to.throw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ОЖИДАНИЕ ИСКЛЮЧЕНИЯ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8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FB07ED-57CE-4AE0-96D8-240F387CC880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27B2BC-8163-4704-BF78-828FF17877A9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95550" y="1628775"/>
            <a:ext cx="7992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Timeout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ShouldDoInTimeout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…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68565" y="407511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it(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"should do in timeout"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…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}).timeout(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ТРЮКИ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1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ПЕРЕРЫВ 10 минут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3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Пишем вместе первый тест на </a:t>
            </a:r>
            <a:r>
              <a:rPr lang="en-US" dirty="0" smtClean="0"/>
              <a:t>C#</a:t>
            </a:r>
            <a:r>
              <a:rPr lang="ru-RU" dirty="0" smtClean="0"/>
              <a:t> и на </a:t>
            </a:r>
            <a:r>
              <a:rPr lang="en-US" dirty="0" smtClean="0"/>
              <a:t>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30 </a:t>
            </a:r>
            <a:r>
              <a:rPr lang="ru-RU" dirty="0" smtClean="0"/>
              <a:t>минут работаем в группах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 smtClean="0"/>
              <a:t>Синхронизируемся</a:t>
            </a:r>
            <a:r>
              <a:rPr lang="ru-RU" dirty="0" smtClean="0"/>
              <a:t> в общем зале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30 минут работаем в группах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Разбираем задачу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практики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7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Превратим тесты в спецификацию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 коде тестов опишем требования к системе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Проще писать: переносим постановку задачи в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Проще читать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использовать как документацию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5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/>
              <a:t> </a:t>
            </a:r>
            <a:r>
              <a:rPr lang="en-US" smtClean="0"/>
              <a:t>— </a:t>
            </a:r>
            <a:r>
              <a:rPr lang="ru-RU" smtClean="0"/>
              <a:t>скрытые </a:t>
            </a:r>
            <a:r>
              <a:rPr lang="ru-RU" dirty="0" smtClean="0"/>
              <a:t>некорректные </a:t>
            </a:r>
            <a:r>
              <a:rPr lang="ru-RU" dirty="0"/>
              <a:t>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7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A643F2-CE73-465C-8A30-4C064323F5A0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60318" y="1484784"/>
            <a:ext cx="93721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Superman_Should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[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SaveKittenFromTree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…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superman.Act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Assert.IsTrue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kitten.IsSaved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[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…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…</a:t>
            </a: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7BF579-0B7E-4D1B-A733-582ECEA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9A7FA-1F1B-423D-81C7-B548A1FD443F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9456" y="1610010"/>
            <a:ext cx="96010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suite(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"Superman should"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test(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"save kitten from tree"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superman.act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assert.isTrue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kitten.isSaved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test(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"wear red blue suit when at work"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7BF579-0B7E-4D1B-A733-582ECEA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BDD-</a:t>
            </a:r>
            <a:r>
              <a:rPr lang="ru-RU" dirty="0" smtClean="0"/>
              <a:t>стиль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9A7FA-1F1B-423D-81C7-B548A1FD443F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95468" y="1784415"/>
            <a:ext cx="96010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describe(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"Superman"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it(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"should save kitten from tree"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superman.act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assert.isTrue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kitten.isSaved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context(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"when at work"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it 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"wears red blue suit"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8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Другая 1">
      <a:dk1>
        <a:srgbClr val="000000"/>
      </a:dk1>
      <a:lt1>
        <a:srgbClr val="F2F2F2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14801</TotalTime>
  <Words>3011</Words>
  <Application>Microsoft Office PowerPoint</Application>
  <PresentationFormat>Широкоэкранный</PresentationFormat>
  <Paragraphs>490</Paragraphs>
  <Slides>53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тестирование</vt:lpstr>
      <vt:lpstr>Тестирование</vt:lpstr>
      <vt:lpstr>Доверие тестам</vt:lpstr>
      <vt:lpstr>Идея</vt:lpstr>
      <vt:lpstr>Тесты как спецификация</vt:lpstr>
      <vt:lpstr>Тесты как спецификация</vt:lpstr>
      <vt:lpstr>BDD-стиль</vt:lpstr>
      <vt:lpstr>Тесты как спецификация</vt:lpstr>
      <vt:lpstr>Как сделать тесты понятными</vt:lpstr>
      <vt:lpstr>Правильная структура теста</vt:lpstr>
      <vt:lpstr>ПРАВИЛЬНАЯ СТРУКТУРА ТЕСТА</vt:lpstr>
      <vt:lpstr>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Пример спецификации тестами</vt:lpstr>
      <vt:lpstr>Именование тестов</vt:lpstr>
      <vt:lpstr>Антипаттерны</vt:lpstr>
      <vt:lpstr>Антипаттерны</vt:lpstr>
      <vt:lpstr>пишем тесты легко</vt:lpstr>
      <vt:lpstr>что превращает тесты в рутину?</vt:lpstr>
      <vt:lpstr>Сборка и разборка окружения</vt:lpstr>
      <vt:lpstr>SetUp &amp; TearDown</vt:lpstr>
      <vt:lpstr>Before &amp; After</vt:lpstr>
      <vt:lpstr>что превращает тесты в рутину?</vt:lpstr>
      <vt:lpstr>Object Mother &amp; Test Data Builder</vt:lpstr>
      <vt:lpstr>что превращает тесты в рутину?</vt:lpstr>
      <vt:lpstr>Parametrized tests</vt:lpstr>
      <vt:lpstr>что превращает тесты в рутину?</vt:lpstr>
      <vt:lpstr>Live Templates</vt:lpstr>
      <vt:lpstr>что превращает тесты в рутину?</vt:lpstr>
      <vt:lpstr>HotKeys</vt:lpstr>
      <vt:lpstr>что превращает тесты в рутину?</vt:lpstr>
      <vt:lpstr>БОРЬБА С ДУБЛИРОВАНИЕМ</vt:lpstr>
      <vt:lpstr>Дополнительные трюки</vt:lpstr>
      <vt:lpstr>Should вместо Assert</vt:lpstr>
      <vt:lpstr>Should</vt:lpstr>
      <vt:lpstr>ShoulD и Expect</vt:lpstr>
      <vt:lpstr>Assert, should, expect</vt:lpstr>
      <vt:lpstr>Ожидание исключения</vt:lpstr>
      <vt:lpstr>ОЖИДАНИЕ ИСКЛЮЧЕНИЯ</vt:lpstr>
      <vt:lpstr>Ограничение по времени</vt:lpstr>
      <vt:lpstr>ДОПОЛНИТЕЛЬНЫЕ ТРЮКИ</vt:lpstr>
      <vt:lpstr>ПЕРЕРЫВ 10 минут</vt:lpstr>
      <vt:lpstr>challenge</vt:lpstr>
      <vt:lpstr>План практики</vt:lpstr>
      <vt:lpstr>cHALLENGE</vt:lpstr>
      <vt:lpstr>cHALLENGE</vt:lpstr>
      <vt:lpstr>Разбор CHALLENGE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Жарков Станислав Сергеевич</cp:lastModifiedBy>
  <cp:revision>340</cp:revision>
  <dcterms:created xsi:type="dcterms:W3CDTF">2013-06-28T10:07:11Z</dcterms:created>
  <dcterms:modified xsi:type="dcterms:W3CDTF">2020-05-08T10:47:46Z</dcterms:modified>
</cp:coreProperties>
</file>