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54"/>
  </p:notesMasterIdLst>
  <p:sldIdLst>
    <p:sldId id="357" r:id="rId2"/>
    <p:sldId id="304" r:id="rId3"/>
    <p:sldId id="345" r:id="rId4"/>
    <p:sldId id="349" r:id="rId5"/>
    <p:sldId id="350" r:id="rId6"/>
    <p:sldId id="351" r:id="rId7"/>
    <p:sldId id="305" r:id="rId8"/>
    <p:sldId id="346" r:id="rId9"/>
    <p:sldId id="306" r:id="rId10"/>
    <p:sldId id="348" r:id="rId11"/>
    <p:sldId id="353" r:id="rId12"/>
    <p:sldId id="354" r:id="rId13"/>
    <p:sldId id="355" r:id="rId14"/>
    <p:sldId id="356" r:id="rId15"/>
    <p:sldId id="307" r:id="rId16"/>
    <p:sldId id="261" r:id="rId17"/>
    <p:sldId id="308" r:id="rId18"/>
    <p:sldId id="260" r:id="rId19"/>
    <p:sldId id="311" r:id="rId20"/>
    <p:sldId id="309" r:id="rId21"/>
    <p:sldId id="312" r:id="rId22"/>
    <p:sldId id="313" r:id="rId23"/>
    <p:sldId id="315" r:id="rId24"/>
    <p:sldId id="316" r:id="rId25"/>
    <p:sldId id="314" r:id="rId26"/>
    <p:sldId id="317" r:id="rId27"/>
    <p:sldId id="318" r:id="rId28"/>
    <p:sldId id="319" r:id="rId29"/>
    <p:sldId id="320" r:id="rId30"/>
    <p:sldId id="321" r:id="rId31"/>
    <p:sldId id="323" r:id="rId32"/>
    <p:sldId id="324" r:id="rId33"/>
    <p:sldId id="325" r:id="rId34"/>
    <p:sldId id="326" r:id="rId35"/>
    <p:sldId id="327" r:id="rId36"/>
    <p:sldId id="331" r:id="rId37"/>
    <p:sldId id="328" r:id="rId38"/>
    <p:sldId id="329" r:id="rId39"/>
    <p:sldId id="330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</p:sldIdLst>
  <p:sldSz cx="9144000" cy="5143500" type="screen16x9"/>
  <p:notesSz cx="6858000" cy="9144000"/>
  <p:embeddedFontLst>
    <p:embeddedFont>
      <p:font typeface="Didact Gothic" panose="020B0604020202020204" charset="0"/>
      <p:regular r:id="rId55"/>
    </p:embeddedFont>
    <p:embeddedFont>
      <p:font typeface="Julius Sans One" panose="020B0604020202020204" charset="0"/>
      <p:regular r:id="rId56"/>
    </p:embeddedFont>
    <p:embeddedFont>
      <p:font typeface="Questrial" panose="020B0604020202020204" charset="0"/>
      <p:regular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2282A"/>
    <a:srgbClr val="F1850F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118B9-BEA5-4A05-BD9C-27FBF1A9876C}">
  <a:tblStyle styleId="{884118B9-BEA5-4A05-BD9C-27FBF1A987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0" autoAdjust="0"/>
    <p:restoredTop sz="86409" autoAdjust="0"/>
  </p:normalViewPr>
  <p:slideViewPr>
    <p:cSldViewPr snapToGrid="0">
      <p:cViewPr varScale="1">
        <p:scale>
          <a:sx n="86" d="100"/>
          <a:sy n="86" d="100"/>
        </p:scale>
        <p:origin x="336" y="66"/>
      </p:cViewPr>
      <p:guideLst>
        <p:guide orient="horz" pos="162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067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9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46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69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66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76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0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2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41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47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751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94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488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23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626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163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703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973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033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660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72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995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5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509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03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919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356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420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572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954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11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894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335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16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00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694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746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352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482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4274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877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273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565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733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883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0317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7878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811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89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4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83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1249ffcf0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a1249ffcf0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1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17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40070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40070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095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095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64200" y="1789500"/>
            <a:ext cx="83328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796125" y="-217575"/>
            <a:ext cx="4476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38950" y="1364000"/>
            <a:ext cx="52620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38950" y="21871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62275" y="54925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517475" y="2381425"/>
            <a:ext cx="41091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860045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396438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6784967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6321462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3831372" y="2257650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3367762" y="2516400"/>
            <a:ext cx="2426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550" y="-125"/>
            <a:ext cx="44004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5082246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5082246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5082246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5082246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0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8" r:id="rId4"/>
    <p:sldLayoutId id="2147483660" r:id="rId5"/>
    <p:sldLayoutId id="2147483661" r:id="rId6"/>
    <p:sldLayoutId id="2147483666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 idx="15"/>
          </p:nvPr>
        </p:nvSpPr>
        <p:spPr>
          <a:xfrm>
            <a:off x="496055" y="1454468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Alokasi, Representasi, Pointer, dan Singly Linked List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1"/>
          </p:nvPr>
        </p:nvSpPr>
        <p:spPr>
          <a:xfrm>
            <a:off x="5004850" y="137669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201524018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 idx="5"/>
          </p:nvPr>
        </p:nvSpPr>
        <p:spPr>
          <a:xfrm>
            <a:off x="50048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Muhammad Nabil Haritshah away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50048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Reihan Reinaldi Suryaman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3"/>
          </p:nvPr>
        </p:nvSpPr>
        <p:spPr>
          <a:xfrm>
            <a:off x="50048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201524023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title" idx="6"/>
          </p:nvPr>
        </p:nvSpPr>
        <p:spPr>
          <a:xfrm>
            <a:off x="50048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Rijal Azmi Oktora Rahmatika Setiabudi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9"/>
          </p:nvPr>
        </p:nvSpPr>
        <p:spPr>
          <a:xfrm>
            <a:off x="5004850" y="310257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201524025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title" idx="4"/>
          </p:nvPr>
        </p:nvSpPr>
        <p:spPr>
          <a:xfrm>
            <a:off x="50048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b="1" dirty="0"/>
              <a:t>Ryrie </a:t>
            </a:r>
            <a:r>
              <a:rPr lang="en-US" sz="1600" b="1" dirty="0" err="1"/>
              <a:t>Ceisha</a:t>
            </a:r>
            <a:r>
              <a:rPr lang="en-US" sz="1600" b="1" dirty="0"/>
              <a:t> </a:t>
            </a:r>
            <a:r>
              <a:rPr lang="en-US" sz="1600" b="1" dirty="0" err="1"/>
              <a:t>Ramadhanty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14"/>
          </p:nvPr>
        </p:nvSpPr>
        <p:spPr>
          <a:xfrm>
            <a:off x="50048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201524026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602355" y="3023350"/>
            <a:ext cx="1877955" cy="226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78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1687951" y="2381425"/>
            <a:ext cx="6039231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Tipe</a:t>
            </a:r>
            <a:r>
              <a:rPr lang="en-US" sz="1800" dirty="0" smtClean="0">
                <a:solidFill>
                  <a:srgbClr val="000000"/>
                </a:solidFill>
              </a:rPr>
              <a:t> data </a:t>
            </a:r>
            <a:r>
              <a:rPr lang="en-US" sz="1800" dirty="0" err="1" smtClean="0">
                <a:solidFill>
                  <a:srgbClr val="000000"/>
                </a:solidFill>
              </a:rPr>
              <a:t>elementer</a:t>
            </a:r>
            <a:r>
              <a:rPr lang="en-US" sz="1800" dirty="0" smtClean="0">
                <a:solidFill>
                  <a:srgbClr val="000000"/>
                </a:solidFill>
              </a:rPr>
              <a:t> yang </a:t>
            </a:r>
            <a:r>
              <a:rPr lang="en-US" sz="1800" dirty="0" err="1" smtClean="0">
                <a:solidFill>
                  <a:srgbClr val="000000"/>
                </a:solidFill>
              </a:rPr>
              <a:t>merepresentasikan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alamat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dari</a:t>
            </a:r>
            <a:r>
              <a:rPr lang="en-US" sz="1800" dirty="0" smtClean="0">
                <a:solidFill>
                  <a:srgbClr val="000000"/>
                </a:solidFill>
              </a:rPr>
              <a:t> data lain.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DEFINISI</a:t>
            </a:r>
            <a:endParaRPr b="1" dirty="0"/>
          </a:p>
        </p:txBody>
      </p:sp>
      <p:cxnSp>
        <p:nvCxnSpPr>
          <p:cNvPr id="247" name="Google Shape;247;p38"/>
          <p:cNvCxnSpPr/>
          <p:nvPr/>
        </p:nvCxnSpPr>
        <p:spPr>
          <a:xfrm>
            <a:off x="4139252" y="2076933"/>
            <a:ext cx="84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01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382178" y="-126094"/>
            <a:ext cx="2533880" cy="104918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2" y="1089005"/>
            <a:ext cx="2117196" cy="28109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80788" y="1089005"/>
            <a:ext cx="1357452" cy="829576"/>
            <a:chOff x="4654514" y="944140"/>
            <a:chExt cx="1357452" cy="829576"/>
          </a:xfrm>
        </p:grpSpPr>
        <p:sp>
          <p:nvSpPr>
            <p:cNvPr id="17" name="Rectangle 16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0" name="Google Shape;245;p38"/>
            <p:cNvSpPr txBox="1">
              <a:spLocks/>
            </p:cNvSpPr>
            <p:nvPr/>
          </p:nvSpPr>
          <p:spPr>
            <a:xfrm>
              <a:off x="5127539" y="944140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1034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x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87415" y="1089005"/>
            <a:ext cx="1335418" cy="829576"/>
            <a:chOff x="6261141" y="944140"/>
            <a:chExt cx="1335418" cy="829576"/>
          </a:xfrm>
        </p:grpSpPr>
        <p:sp>
          <p:nvSpPr>
            <p:cNvPr id="19" name="Rectangle 18"/>
            <p:cNvSpPr/>
            <p:nvPr/>
          </p:nvSpPr>
          <p:spPr>
            <a:xfrm>
              <a:off x="6741940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23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1" name="Google Shape;245;p38"/>
            <p:cNvSpPr txBox="1">
              <a:spLocks/>
            </p:cNvSpPr>
            <p:nvPr/>
          </p:nvSpPr>
          <p:spPr>
            <a:xfrm>
              <a:off x="6712132" y="944140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1035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45;p38"/>
            <p:cNvSpPr txBox="1">
              <a:spLocks/>
            </p:cNvSpPr>
            <p:nvPr/>
          </p:nvSpPr>
          <p:spPr>
            <a:xfrm>
              <a:off x="6261141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0788" y="3380953"/>
            <a:ext cx="1357451" cy="806503"/>
            <a:chOff x="4654514" y="1289413"/>
            <a:chExt cx="1357451" cy="806503"/>
          </a:xfrm>
        </p:grpSpPr>
        <p:sp>
          <p:nvSpPr>
            <p:cNvPr id="26" name="Rectangle 25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1034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7" name="Google Shape;245;p38"/>
            <p:cNvSpPr txBox="1">
              <a:spLocks/>
            </p:cNvSpPr>
            <p:nvPr/>
          </p:nvSpPr>
          <p:spPr>
            <a:xfrm>
              <a:off x="5127538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1067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p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87415" y="3380953"/>
            <a:ext cx="1335417" cy="806503"/>
            <a:chOff x="6261141" y="1289413"/>
            <a:chExt cx="1335417" cy="806503"/>
          </a:xfrm>
        </p:grpSpPr>
        <p:sp>
          <p:nvSpPr>
            <p:cNvPr id="30" name="Rectangle 29"/>
            <p:cNvSpPr/>
            <p:nvPr/>
          </p:nvSpPr>
          <p:spPr>
            <a:xfrm>
              <a:off x="6741940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1035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31" name="Google Shape;245;p38"/>
            <p:cNvSpPr txBox="1">
              <a:spLocks/>
            </p:cNvSpPr>
            <p:nvPr/>
          </p:nvSpPr>
          <p:spPr>
            <a:xfrm>
              <a:off x="6712131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1070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Google Shape;245;p38"/>
            <p:cNvSpPr txBox="1">
              <a:spLocks/>
            </p:cNvSpPr>
            <p:nvPr/>
          </p:nvSpPr>
          <p:spPr>
            <a:xfrm>
              <a:off x="6261141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q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91189" y="3377642"/>
            <a:ext cx="1335418" cy="809814"/>
            <a:chOff x="6261141" y="1289413"/>
            <a:chExt cx="1335418" cy="809814"/>
          </a:xfrm>
        </p:grpSpPr>
        <p:sp>
          <p:nvSpPr>
            <p:cNvPr id="34" name="Rectangle 33"/>
            <p:cNvSpPr/>
            <p:nvPr/>
          </p:nvSpPr>
          <p:spPr>
            <a:xfrm>
              <a:off x="6741940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NULL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35" name="Google Shape;245;p38"/>
            <p:cNvSpPr txBox="1">
              <a:spLocks/>
            </p:cNvSpPr>
            <p:nvPr/>
          </p:nvSpPr>
          <p:spPr>
            <a:xfrm>
              <a:off x="6712132" y="1809497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1075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6" name="Google Shape;245;p38"/>
            <p:cNvSpPr txBox="1">
              <a:spLocks/>
            </p:cNvSpPr>
            <p:nvPr/>
          </p:nvSpPr>
          <p:spPr>
            <a:xfrm>
              <a:off x="6261141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r</a:t>
              </a:r>
              <a:endParaRPr lang="en-US" b="1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26" idx="0"/>
            <a:endCxn id="17" idx="2"/>
          </p:cNvCxnSpPr>
          <p:nvPr/>
        </p:nvCxnSpPr>
        <p:spPr>
          <a:xfrm flipV="1">
            <a:off x="5096027" y="1918581"/>
            <a:ext cx="0" cy="1462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0"/>
            <a:endCxn id="19" idx="2"/>
          </p:cNvCxnSpPr>
          <p:nvPr/>
        </p:nvCxnSpPr>
        <p:spPr>
          <a:xfrm flipV="1">
            <a:off x="6680620" y="1918581"/>
            <a:ext cx="0" cy="1462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46;p38"/>
          <p:cNvSpPr txBox="1">
            <a:spLocks noGrp="1"/>
          </p:cNvSpPr>
          <p:nvPr>
            <p:ph type="title"/>
          </p:nvPr>
        </p:nvSpPr>
        <p:spPr>
          <a:xfrm>
            <a:off x="1803888" y="296169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Assignment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Alamat</a:t>
            </a:r>
            <a:r>
              <a:rPr lang="en-US" sz="2000" b="1" dirty="0" smtClean="0"/>
              <a:t> Variable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4199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80788" y="1089005"/>
            <a:ext cx="1357452" cy="829576"/>
            <a:chOff x="4654514" y="944140"/>
            <a:chExt cx="1357452" cy="829576"/>
          </a:xfrm>
        </p:grpSpPr>
        <p:sp>
          <p:nvSpPr>
            <p:cNvPr id="17" name="Rectangle 16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101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0" name="Google Shape;245;p38"/>
            <p:cNvSpPr txBox="1">
              <a:spLocks/>
            </p:cNvSpPr>
            <p:nvPr/>
          </p:nvSpPr>
          <p:spPr>
            <a:xfrm>
              <a:off x="5127539" y="944140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1034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y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0788" y="3380953"/>
            <a:ext cx="1357451" cy="806503"/>
            <a:chOff x="4654514" y="1289413"/>
            <a:chExt cx="1357451" cy="806503"/>
          </a:xfrm>
        </p:grpSpPr>
        <p:sp>
          <p:nvSpPr>
            <p:cNvPr id="26" name="Rectangle 25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1034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7" name="Google Shape;245;p38"/>
            <p:cNvSpPr txBox="1">
              <a:spLocks/>
            </p:cNvSpPr>
            <p:nvPr/>
          </p:nvSpPr>
          <p:spPr>
            <a:xfrm>
              <a:off x="5127538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1067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q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26" idx="0"/>
            <a:endCxn id="17" idx="2"/>
          </p:cNvCxnSpPr>
          <p:nvPr/>
        </p:nvCxnSpPr>
        <p:spPr>
          <a:xfrm flipV="1">
            <a:off x="5096027" y="1918581"/>
            <a:ext cx="0" cy="1462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251249"/>
            <a:ext cx="2031350" cy="264647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787415" y="3380953"/>
            <a:ext cx="1335417" cy="806503"/>
            <a:chOff x="6261141" y="1289413"/>
            <a:chExt cx="1335417" cy="806503"/>
          </a:xfrm>
        </p:grpSpPr>
        <p:sp>
          <p:nvSpPr>
            <p:cNvPr id="38" name="Rectangle 37"/>
            <p:cNvSpPr/>
            <p:nvPr/>
          </p:nvSpPr>
          <p:spPr>
            <a:xfrm>
              <a:off x="6741940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40" name="Google Shape;245;p38"/>
            <p:cNvSpPr txBox="1">
              <a:spLocks/>
            </p:cNvSpPr>
            <p:nvPr/>
          </p:nvSpPr>
          <p:spPr>
            <a:xfrm>
              <a:off x="6712131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1070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Google Shape;245;p38"/>
            <p:cNvSpPr txBox="1">
              <a:spLocks/>
            </p:cNvSpPr>
            <p:nvPr/>
          </p:nvSpPr>
          <p:spPr>
            <a:xfrm>
              <a:off x="6261141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p</a:t>
              </a:r>
              <a:endParaRPr lang="en-US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3382178" y="-126094"/>
            <a:ext cx="2533880" cy="104918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246;p38"/>
          <p:cNvSpPr txBox="1">
            <a:spLocks noGrp="1"/>
          </p:cNvSpPr>
          <p:nvPr>
            <p:ph type="title"/>
          </p:nvPr>
        </p:nvSpPr>
        <p:spPr>
          <a:xfrm>
            <a:off x="1803888" y="296169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Assignment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Pointer Lain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2458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80788" y="1089005"/>
            <a:ext cx="1357452" cy="829576"/>
            <a:chOff x="4654514" y="944140"/>
            <a:chExt cx="1357452" cy="829576"/>
          </a:xfrm>
        </p:grpSpPr>
        <p:sp>
          <p:nvSpPr>
            <p:cNvPr id="17" name="Rectangle 16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101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0" name="Google Shape;245;p38"/>
            <p:cNvSpPr txBox="1">
              <a:spLocks/>
            </p:cNvSpPr>
            <p:nvPr/>
          </p:nvSpPr>
          <p:spPr>
            <a:xfrm>
              <a:off x="5127539" y="944140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1034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y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0788" y="3380953"/>
            <a:ext cx="1357451" cy="806503"/>
            <a:chOff x="4654514" y="1289413"/>
            <a:chExt cx="1357451" cy="806503"/>
          </a:xfrm>
        </p:grpSpPr>
        <p:sp>
          <p:nvSpPr>
            <p:cNvPr id="26" name="Rectangle 25"/>
            <p:cNvSpPr/>
            <p:nvPr/>
          </p:nvSpPr>
          <p:spPr>
            <a:xfrm>
              <a:off x="5157347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1034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27" name="Google Shape;245;p38"/>
            <p:cNvSpPr txBox="1">
              <a:spLocks/>
            </p:cNvSpPr>
            <p:nvPr/>
          </p:nvSpPr>
          <p:spPr>
            <a:xfrm>
              <a:off x="5127538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1067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45;p38"/>
            <p:cNvSpPr txBox="1">
              <a:spLocks/>
            </p:cNvSpPr>
            <p:nvPr/>
          </p:nvSpPr>
          <p:spPr>
            <a:xfrm>
              <a:off x="4654514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 smtClean="0">
                  <a:solidFill>
                    <a:srgbClr val="000000"/>
                  </a:solidFill>
                </a:rPr>
                <a:t>q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26" idx="0"/>
            <a:endCxn id="17" idx="2"/>
          </p:cNvCxnSpPr>
          <p:nvPr/>
        </p:nvCxnSpPr>
        <p:spPr>
          <a:xfrm flipV="1">
            <a:off x="5096027" y="1918581"/>
            <a:ext cx="0" cy="1462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251249"/>
            <a:ext cx="2031350" cy="264647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787415" y="3380953"/>
            <a:ext cx="1335417" cy="806503"/>
            <a:chOff x="6261141" y="1289413"/>
            <a:chExt cx="1335417" cy="806503"/>
          </a:xfrm>
        </p:grpSpPr>
        <p:sp>
          <p:nvSpPr>
            <p:cNvPr id="38" name="Rectangle 37"/>
            <p:cNvSpPr/>
            <p:nvPr/>
          </p:nvSpPr>
          <p:spPr>
            <a:xfrm>
              <a:off x="6741940" y="1289413"/>
              <a:ext cx="824812" cy="48430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1034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40" name="Google Shape;245;p38"/>
            <p:cNvSpPr txBox="1">
              <a:spLocks/>
            </p:cNvSpPr>
            <p:nvPr/>
          </p:nvSpPr>
          <p:spPr>
            <a:xfrm>
              <a:off x="6712131" y="180618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000000"/>
                  </a:solidFill>
                </a:rPr>
                <a:t>1070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1" name="Google Shape;245;p38"/>
            <p:cNvSpPr txBox="1">
              <a:spLocks/>
            </p:cNvSpPr>
            <p:nvPr/>
          </p:nvSpPr>
          <p:spPr>
            <a:xfrm>
              <a:off x="6261141" y="1387412"/>
              <a:ext cx="633582" cy="28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p</a:t>
              </a:r>
              <a:endParaRPr lang="en-US" b="1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6" name="Elbow Connector 5"/>
          <p:cNvCxnSpPr>
            <a:stCxn id="38" idx="0"/>
            <a:endCxn id="17" idx="3"/>
          </p:cNvCxnSpPr>
          <p:nvPr/>
        </p:nvCxnSpPr>
        <p:spPr>
          <a:xfrm rot="16200000" flipV="1">
            <a:off x="5242266" y="1942598"/>
            <a:ext cx="1704523" cy="11721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82178" y="-126094"/>
            <a:ext cx="2533880" cy="104918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246;p38"/>
          <p:cNvSpPr txBox="1">
            <a:spLocks noGrp="1"/>
          </p:cNvSpPr>
          <p:nvPr>
            <p:ph type="title"/>
          </p:nvPr>
        </p:nvSpPr>
        <p:spPr>
          <a:xfrm>
            <a:off x="1803888" y="296169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Assignment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Pointer Lain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6352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382178" y="-126094"/>
            <a:ext cx="2533880" cy="1049189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246;p38"/>
          <p:cNvSpPr txBox="1">
            <a:spLocks noGrp="1"/>
          </p:cNvSpPr>
          <p:nvPr>
            <p:ph type="title"/>
          </p:nvPr>
        </p:nvSpPr>
        <p:spPr>
          <a:xfrm>
            <a:off x="1803888" y="296169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Record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Field Pointer</a:t>
            </a:r>
            <a:endParaRPr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11" y="1558944"/>
            <a:ext cx="5410179" cy="20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</a:rPr>
              <a:t>SINGLY LINKED LIST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305" name="Google Shape;305;p44"/>
          <p:cNvCxnSpPr/>
          <p:nvPr/>
        </p:nvCxnSpPr>
        <p:spPr>
          <a:xfrm>
            <a:off x="2785750" y="3078300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8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1687951" y="2381425"/>
            <a:ext cx="6039231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Struktur</a:t>
            </a:r>
            <a:r>
              <a:rPr lang="en-US" sz="1800" dirty="0" smtClean="0">
                <a:solidFill>
                  <a:srgbClr val="000000"/>
                </a:solidFill>
              </a:rPr>
              <a:t> data linier yang </a:t>
            </a:r>
            <a:r>
              <a:rPr lang="en-US" sz="1800" dirty="0" err="1" smtClean="0">
                <a:solidFill>
                  <a:srgbClr val="000000"/>
                </a:solidFill>
              </a:rPr>
              <a:t>berisi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kumpulan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elemen</a:t>
            </a:r>
            <a:r>
              <a:rPr lang="en-US" sz="1800" dirty="0" smtClean="0">
                <a:solidFill>
                  <a:srgbClr val="000000"/>
                </a:solidFill>
              </a:rPr>
              <a:t>(node) yang </a:t>
            </a:r>
            <a:r>
              <a:rPr lang="en-US" sz="1800" dirty="0" err="1" smtClean="0">
                <a:solidFill>
                  <a:srgbClr val="000000"/>
                </a:solidFill>
              </a:rPr>
              <a:t>saling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sambung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menyambung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LINKED LIST</a:t>
            </a:r>
            <a:endParaRPr b="1" dirty="0"/>
          </a:p>
        </p:txBody>
      </p:sp>
      <p:cxnSp>
        <p:nvCxnSpPr>
          <p:cNvPr id="247" name="Google Shape;247;p38"/>
          <p:cNvCxnSpPr/>
          <p:nvPr/>
        </p:nvCxnSpPr>
        <p:spPr>
          <a:xfrm>
            <a:off x="4139252" y="2076933"/>
            <a:ext cx="84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1687951" y="2381425"/>
            <a:ext cx="6039231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Linked list yang </a:t>
            </a:r>
            <a:r>
              <a:rPr lang="en-US" sz="1800" dirty="0" err="1" smtClean="0">
                <a:solidFill>
                  <a:srgbClr val="000000"/>
                </a:solidFill>
              </a:rPr>
              <a:t>setiap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elemen</a:t>
            </a:r>
            <a:r>
              <a:rPr lang="en-US" sz="1800" dirty="0" smtClean="0">
                <a:solidFill>
                  <a:srgbClr val="000000"/>
                </a:solidFill>
              </a:rPr>
              <a:t>(node)-</a:t>
            </a:r>
            <a:r>
              <a:rPr lang="en-US" sz="1800" dirty="0" err="1" smtClean="0">
                <a:solidFill>
                  <a:srgbClr val="000000"/>
                </a:solidFill>
              </a:rPr>
              <a:t>nya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hanya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terhubung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ke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elemen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selanjutnya</a:t>
            </a:r>
            <a:r>
              <a:rPr lang="en-US" sz="1800" dirty="0" smtClean="0">
                <a:solidFill>
                  <a:srgbClr val="000000"/>
                </a:solidFill>
              </a:rPr>
              <a:t>.(</a:t>
            </a:r>
            <a:r>
              <a:rPr lang="en-US" sz="1800" dirty="0" err="1" smtClean="0">
                <a:solidFill>
                  <a:srgbClr val="000000"/>
                </a:solidFill>
              </a:rPr>
              <a:t>bersifat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satu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arah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SINGLY LINKED LIST</a:t>
            </a:r>
            <a:endParaRPr b="1" dirty="0"/>
          </a:p>
        </p:txBody>
      </p:sp>
      <p:cxnSp>
        <p:nvCxnSpPr>
          <p:cNvPr id="247" name="Google Shape;247;p38"/>
          <p:cNvCxnSpPr/>
          <p:nvPr/>
        </p:nvCxnSpPr>
        <p:spPr>
          <a:xfrm>
            <a:off x="4139252" y="2076933"/>
            <a:ext cx="84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60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333;p46"/>
          <p:cNvSpPr txBox="1">
            <a:spLocks noGrp="1"/>
          </p:cNvSpPr>
          <p:nvPr>
            <p:ph type="title"/>
          </p:nvPr>
        </p:nvSpPr>
        <p:spPr>
          <a:xfrm>
            <a:off x="346466" y="218021"/>
            <a:ext cx="202012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NODE</a:t>
            </a:r>
            <a:endParaRPr sz="2000" b="1" dirty="0"/>
          </a:p>
        </p:txBody>
      </p:sp>
      <p:cxnSp>
        <p:nvCxnSpPr>
          <p:cNvPr id="13" name="Google Shape;260;p39"/>
          <p:cNvCxnSpPr/>
          <p:nvPr/>
        </p:nvCxnSpPr>
        <p:spPr>
          <a:xfrm>
            <a:off x="442127" y="746621"/>
            <a:ext cx="10349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442127" y="2391508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8" name="Google Shape;258;p39"/>
          <p:cNvSpPr txBox="1">
            <a:spLocks noGrp="1"/>
          </p:cNvSpPr>
          <p:nvPr>
            <p:ph type="subTitle" idx="4294967295"/>
          </p:nvPr>
        </p:nvSpPr>
        <p:spPr>
          <a:xfrm>
            <a:off x="346466" y="1701215"/>
            <a:ext cx="4163534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Didact Gothic" panose="020B0604020202020204" charset="0"/>
              </a:rPr>
              <a:t>Setiap</a:t>
            </a:r>
            <a:r>
              <a:rPr lang="en-US" dirty="0" smtClean="0">
                <a:latin typeface="Didact Gothic" panose="020B0604020202020204" charset="0"/>
              </a:rPr>
              <a:t> node </a:t>
            </a:r>
            <a:r>
              <a:rPr lang="en-US" dirty="0" err="1" smtClean="0">
                <a:latin typeface="Didact Gothic" panose="020B0604020202020204" charset="0"/>
              </a:rPr>
              <a:t>terdiri</a:t>
            </a:r>
            <a:r>
              <a:rPr lang="en-US" dirty="0" smtClean="0">
                <a:latin typeface="Didact Gothic" panose="020B0604020202020204" charset="0"/>
              </a:rPr>
              <a:t> </a:t>
            </a:r>
            <a:r>
              <a:rPr lang="en-US" dirty="0" err="1" smtClean="0">
                <a:latin typeface="Didact Gothic" panose="020B0604020202020204" charset="0"/>
              </a:rPr>
              <a:t>atas</a:t>
            </a:r>
            <a:r>
              <a:rPr lang="en-US" dirty="0" smtClean="0">
                <a:latin typeface="Didact Gothic" panose="020B0604020202020204" charset="0"/>
              </a:rPr>
              <a:t> :</a:t>
            </a:r>
            <a:endParaRPr dirty="0">
              <a:latin typeface="Didact Gothic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78" y="1291213"/>
            <a:ext cx="3613897" cy="27381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733365" y="-233082"/>
            <a:ext cx="4410635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17" y="1291213"/>
            <a:ext cx="4372182" cy="261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16471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5105" y="1191011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1000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1806685" y="1394587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65" y="827315"/>
            <a:ext cx="4048125" cy="12192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307958" y="2133826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727" y="2134551"/>
            <a:ext cx="3105278" cy="1711671"/>
            <a:chOff x="289727" y="2134551"/>
            <a:chExt cx="3105278" cy="17116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105" y="2598447"/>
              <a:ext cx="3009900" cy="1247775"/>
            </a:xfrm>
            <a:prstGeom prst="rect">
              <a:avLst/>
            </a:prstGeom>
          </p:spPr>
        </p:pic>
        <p:sp>
          <p:nvSpPr>
            <p:cNvPr id="30" name="Google Shape;270;p40"/>
            <p:cNvSpPr txBox="1">
              <a:spLocks/>
            </p:cNvSpPr>
            <p:nvPr/>
          </p:nvSpPr>
          <p:spPr>
            <a:xfrm>
              <a:off x="289727" y="2134551"/>
              <a:ext cx="1926975" cy="57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Julius Sans One"/>
                <a:buNone/>
                <a:defRPr sz="2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9pPr>
            </a:lstStyle>
            <a:p>
              <a:pPr algn="ctr"/>
              <a:r>
                <a:rPr lang="en-US" sz="1600" dirty="0" err="1" smtClean="0">
                  <a:solidFill>
                    <a:schemeClr val="lt1"/>
                  </a:solidFill>
                </a:rPr>
                <a:t>Struktur</a:t>
              </a:r>
              <a:r>
                <a:rPr lang="en-US" sz="1600" dirty="0" smtClean="0">
                  <a:solidFill>
                    <a:schemeClr val="lt1"/>
                  </a:solidFill>
                </a:rPr>
                <a:t> Node</a:t>
              </a:r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800" y="2710772"/>
            <a:ext cx="4752975" cy="12192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307958" y="4086135"/>
            <a:ext cx="3162347" cy="407151"/>
            <a:chOff x="442127" y="695508"/>
            <a:chExt cx="3162347" cy="407151"/>
          </a:xfrm>
        </p:grpSpPr>
        <p:grpSp>
          <p:nvGrpSpPr>
            <p:cNvPr id="39" name="Group 38"/>
            <p:cNvGrpSpPr/>
            <p:nvPr/>
          </p:nvGrpSpPr>
          <p:grpSpPr>
            <a:xfrm>
              <a:off x="442127" y="695508"/>
              <a:ext cx="3162347" cy="407151"/>
              <a:chOff x="4109104" y="1949965"/>
              <a:chExt cx="3680771" cy="47389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109104" y="1949965"/>
                <a:ext cx="1654628" cy="473898"/>
                <a:chOff x="4485622" y="1943671"/>
                <a:chExt cx="1654628" cy="473898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5312936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1000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135247" y="1949965"/>
                <a:ext cx="1654628" cy="473898"/>
                <a:chOff x="4485622" y="1943671"/>
                <a:chExt cx="1654628" cy="47389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35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312936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NULL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46" name="Straight Arrow Connector 45"/>
            <p:cNvCxnSpPr>
              <a:stCxn id="45" idx="3"/>
              <a:endCxn id="42" idx="1"/>
            </p:cNvCxnSpPr>
            <p:nvPr/>
          </p:nvCxnSpPr>
          <p:spPr>
            <a:xfrm>
              <a:off x="1863707" y="899084"/>
              <a:ext cx="319188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5510" y="632044"/>
            <a:ext cx="254693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Membuat</a:t>
            </a:r>
            <a:r>
              <a:rPr lang="en-US" sz="1600" dirty="0" smtClean="0">
                <a:solidFill>
                  <a:schemeClr val="lt1"/>
                </a:solidFill>
              </a:rPr>
              <a:t> Linked List</a:t>
            </a: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ALOKASI MEMORI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305" name="Google Shape;305;p44"/>
          <p:cNvCxnSpPr/>
          <p:nvPr/>
        </p:nvCxnSpPr>
        <p:spPr>
          <a:xfrm>
            <a:off x="2785750" y="3078300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2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811398" y="1181818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ARRAY</a:t>
            </a:r>
            <a:endParaRPr sz="3000" dirty="0"/>
          </a:p>
        </p:txBody>
      </p:sp>
      <p:sp>
        <p:nvSpPr>
          <p:cNvPr id="280" name="Google Shape;280;p41"/>
          <p:cNvSpPr txBox="1">
            <a:spLocks noGrp="1"/>
          </p:cNvSpPr>
          <p:nvPr>
            <p:ph type="title" idx="3"/>
          </p:nvPr>
        </p:nvSpPr>
        <p:spPr>
          <a:xfrm>
            <a:off x="5416662" y="1189260"/>
            <a:ext cx="2691163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LINKED LIST</a:t>
            </a:r>
            <a:endParaRPr sz="3000" dirty="0"/>
          </a:p>
        </p:txBody>
      </p:sp>
      <p:cxnSp>
        <p:nvCxnSpPr>
          <p:cNvPr id="281" name="Google Shape;281;p41"/>
          <p:cNvCxnSpPr/>
          <p:nvPr/>
        </p:nvCxnSpPr>
        <p:spPr>
          <a:xfrm>
            <a:off x="1317198" y="1655680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6438694" y="1673144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399776" y="1909265"/>
            <a:ext cx="2481943" cy="473899"/>
            <a:chOff x="432079" y="2355654"/>
            <a:chExt cx="3029580" cy="578464"/>
          </a:xfrm>
        </p:grpSpPr>
        <p:grpSp>
          <p:nvGrpSpPr>
            <p:cNvPr id="10" name="Group 9"/>
            <p:cNvGrpSpPr/>
            <p:nvPr/>
          </p:nvGrpSpPr>
          <p:grpSpPr>
            <a:xfrm>
              <a:off x="432079" y="2355655"/>
              <a:ext cx="2019719" cy="578463"/>
              <a:chOff x="467046" y="1788607"/>
              <a:chExt cx="2069960" cy="5928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7046" y="1788607"/>
                <a:ext cx="1034980" cy="59285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23</a:t>
                </a:r>
                <a:endParaRPr lang="en-US" dirty="0">
                  <a:solidFill>
                    <a:schemeClr val="tx1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502026" y="1788607"/>
                <a:ext cx="1034980" cy="59285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34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451799" y="2355654"/>
              <a:ext cx="1009860" cy="5784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34</a:t>
              </a:r>
              <a:endParaRPr lang="en-US" dirty="0"/>
            </a:p>
          </p:txBody>
        </p:sp>
      </p:grpSp>
      <p:sp>
        <p:nvSpPr>
          <p:cNvPr id="21" name="Google Shape;245;p38"/>
          <p:cNvSpPr txBox="1">
            <a:spLocks/>
          </p:cNvSpPr>
          <p:nvPr/>
        </p:nvSpPr>
        <p:spPr>
          <a:xfrm>
            <a:off x="369184" y="239718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1000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Google Shape;245;p38"/>
          <p:cNvSpPr txBox="1">
            <a:spLocks/>
          </p:cNvSpPr>
          <p:nvPr/>
        </p:nvSpPr>
        <p:spPr>
          <a:xfrm>
            <a:off x="1198533" y="239718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1004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Google Shape;245;p38"/>
          <p:cNvSpPr txBox="1">
            <a:spLocks/>
          </p:cNvSpPr>
          <p:nvPr/>
        </p:nvSpPr>
        <p:spPr>
          <a:xfrm>
            <a:off x="2025848" y="239718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1008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92988" y="2039504"/>
            <a:ext cx="4138425" cy="343659"/>
            <a:chOff x="4109104" y="1949965"/>
            <a:chExt cx="5706794" cy="473898"/>
          </a:xfrm>
        </p:grpSpPr>
        <p:grpSp>
          <p:nvGrpSpPr>
            <p:cNvPr id="5" name="Group 4"/>
            <p:cNvGrpSpPr/>
            <p:nvPr/>
          </p:nvGrpSpPr>
          <p:grpSpPr>
            <a:xfrm>
              <a:off x="4109104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23</a:t>
                </a:r>
                <a:endParaRPr lang="en-US" dirty="0">
                  <a:solidFill>
                    <a:schemeClr val="tx1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1000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23</a:t>
                </a:r>
                <a:endParaRPr lang="en-US" dirty="0">
                  <a:solidFill>
                    <a:schemeClr val="tx1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3218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161270" y="1949965"/>
              <a:ext cx="1654628" cy="473898"/>
              <a:chOff x="4485622" y="1943671"/>
              <a:chExt cx="1654628" cy="47389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23</a:t>
                </a:r>
                <a:endParaRPr lang="en-US" dirty="0">
                  <a:solidFill>
                    <a:schemeClr val="tx1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Didact Gothic" panose="020B0604020202020204" charset="0"/>
                  </a:rPr>
                  <a:t>NULL</a:t>
                </a:r>
                <a:endParaRPr lang="en-US" dirty="0"/>
              </a:p>
            </p:txBody>
          </p:sp>
        </p:grpSp>
      </p:grpSp>
      <p:sp>
        <p:nvSpPr>
          <p:cNvPr id="35" name="Google Shape;245;p38"/>
          <p:cNvSpPr txBox="1">
            <a:spLocks/>
          </p:cNvSpPr>
          <p:nvPr/>
        </p:nvSpPr>
        <p:spPr>
          <a:xfrm>
            <a:off x="4890733" y="2459792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1034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Google Shape;245;p38"/>
          <p:cNvSpPr txBox="1">
            <a:spLocks/>
          </p:cNvSpPr>
          <p:nvPr/>
        </p:nvSpPr>
        <p:spPr>
          <a:xfrm>
            <a:off x="6320030" y="244532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1000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Google Shape;245;p38"/>
          <p:cNvSpPr txBox="1">
            <a:spLocks/>
          </p:cNvSpPr>
          <p:nvPr/>
        </p:nvSpPr>
        <p:spPr>
          <a:xfrm>
            <a:off x="7749327" y="2421893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000000"/>
                </a:solidFill>
              </a:rPr>
              <a:t>3218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25" idx="3"/>
            <a:endCxn id="29" idx="1"/>
          </p:cNvCxnSpPr>
          <p:nvPr/>
        </p:nvCxnSpPr>
        <p:spPr>
          <a:xfrm>
            <a:off x="5892884" y="2211334"/>
            <a:ext cx="269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" idx="3"/>
            <a:endCxn id="32" idx="1"/>
          </p:cNvCxnSpPr>
          <p:nvPr/>
        </p:nvCxnSpPr>
        <p:spPr>
          <a:xfrm>
            <a:off x="7362192" y="2211334"/>
            <a:ext cx="26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650;p62"/>
          <p:cNvSpPr txBox="1">
            <a:spLocks/>
          </p:cNvSpPr>
          <p:nvPr/>
        </p:nvSpPr>
        <p:spPr>
          <a:xfrm>
            <a:off x="139483" y="2924707"/>
            <a:ext cx="3446399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R="50800" algn="l"/>
            <a:r>
              <a:rPr lang="en-US" dirty="0" err="1" smtClean="0">
                <a:uFill>
                  <a:noFill/>
                </a:uFill>
              </a:rPr>
              <a:t>Disimpan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secara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berurutan</a:t>
            </a:r>
            <a:r>
              <a:rPr lang="en-US" dirty="0" smtClean="0">
                <a:uFill>
                  <a:noFill/>
                </a:uFill>
              </a:rPr>
              <a:t> di </a:t>
            </a:r>
            <a:r>
              <a:rPr lang="en-US" dirty="0" err="1" smtClean="0">
                <a:uFill>
                  <a:noFill/>
                </a:uFill>
              </a:rPr>
              <a:t>memori</a:t>
            </a:r>
            <a:r>
              <a:rPr lang="en-US" dirty="0" smtClean="0">
                <a:uFill>
                  <a:noFill/>
                </a:uFill>
              </a:rPr>
              <a:t> (contiguous)</a:t>
            </a:r>
          </a:p>
          <a:p>
            <a:pPr marR="50800" algn="l"/>
            <a:r>
              <a:rPr lang="en-US" dirty="0" err="1" smtClean="0">
                <a:uFill>
                  <a:noFill/>
                </a:uFill>
              </a:rPr>
              <a:t>Memori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dialokasikan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pada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saat</a:t>
            </a:r>
            <a:r>
              <a:rPr lang="en-US" dirty="0" smtClean="0">
                <a:uFill>
                  <a:noFill/>
                </a:uFill>
              </a:rPr>
              <a:t> compile</a:t>
            </a:r>
          </a:p>
          <a:p>
            <a:pPr marR="50800" algn="l"/>
            <a:r>
              <a:rPr lang="en-US" dirty="0" smtClean="0">
                <a:uFill>
                  <a:noFill/>
                </a:uFill>
              </a:rPr>
              <a:t>Data </a:t>
            </a:r>
            <a:r>
              <a:rPr lang="en-US" dirty="0" err="1" smtClean="0">
                <a:uFill>
                  <a:noFill/>
                </a:uFill>
              </a:rPr>
              <a:t>diakses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melalui</a:t>
            </a:r>
            <a:r>
              <a:rPr lang="en-US" dirty="0" smtClean="0">
                <a:uFill>
                  <a:noFill/>
                </a:uFill>
              </a:rPr>
              <a:t> index</a:t>
            </a:r>
            <a:endParaRPr lang="en-US" dirty="0" smtClean="0"/>
          </a:p>
          <a:p>
            <a:pPr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indent="0" algn="l">
              <a:spcAft>
                <a:spcPts val="1600"/>
              </a:spcAft>
              <a:buFont typeface="Didact Gothic"/>
              <a:buNone/>
            </a:pPr>
            <a:endParaRPr lang="en-US" dirty="0"/>
          </a:p>
        </p:txBody>
      </p:sp>
      <p:sp>
        <p:nvSpPr>
          <p:cNvPr id="43" name="Google Shape;650;p62"/>
          <p:cNvSpPr txBox="1">
            <a:spLocks/>
          </p:cNvSpPr>
          <p:nvPr/>
        </p:nvSpPr>
        <p:spPr>
          <a:xfrm>
            <a:off x="4890733" y="2924707"/>
            <a:ext cx="3446399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R="50800" algn="l"/>
            <a:r>
              <a:rPr lang="en-US" dirty="0" err="1" smtClean="0">
                <a:uFill>
                  <a:noFill/>
                </a:uFill>
              </a:rPr>
              <a:t>Disimpan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secara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acak</a:t>
            </a:r>
            <a:r>
              <a:rPr lang="en-US" dirty="0" smtClean="0">
                <a:uFill>
                  <a:noFill/>
                </a:uFill>
              </a:rPr>
              <a:t> di </a:t>
            </a:r>
            <a:r>
              <a:rPr lang="en-US" dirty="0" err="1" smtClean="0">
                <a:uFill>
                  <a:noFill/>
                </a:uFill>
              </a:rPr>
              <a:t>memori</a:t>
            </a:r>
            <a:endParaRPr lang="en-US" dirty="0" smtClean="0">
              <a:uFill>
                <a:noFill/>
              </a:uFill>
            </a:endParaRPr>
          </a:p>
          <a:p>
            <a:pPr marR="50800" algn="l"/>
            <a:r>
              <a:rPr lang="en-US" dirty="0" err="1" smtClean="0">
                <a:uFill>
                  <a:noFill/>
                </a:uFill>
              </a:rPr>
              <a:t>Memori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dialokasikan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pada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saat</a:t>
            </a:r>
            <a:r>
              <a:rPr lang="en-US" dirty="0" smtClean="0">
                <a:uFill>
                  <a:noFill/>
                </a:uFill>
              </a:rPr>
              <a:t> runtime</a:t>
            </a:r>
          </a:p>
          <a:p>
            <a:pPr marR="50800" algn="l"/>
            <a:r>
              <a:rPr lang="en-US" dirty="0" smtClean="0">
                <a:uFill>
                  <a:noFill/>
                </a:uFill>
              </a:rPr>
              <a:t>Data </a:t>
            </a:r>
            <a:r>
              <a:rPr lang="en-US" dirty="0" err="1" smtClean="0">
                <a:uFill>
                  <a:noFill/>
                </a:uFill>
              </a:rPr>
              <a:t>diakses</a:t>
            </a:r>
            <a:r>
              <a:rPr lang="en-US" dirty="0" smtClean="0">
                <a:uFill>
                  <a:noFill/>
                </a:uFill>
              </a:rPr>
              <a:t> </a:t>
            </a:r>
            <a:r>
              <a:rPr lang="en-US" dirty="0" err="1" smtClean="0">
                <a:uFill>
                  <a:noFill/>
                </a:uFill>
              </a:rPr>
              <a:t>melalui</a:t>
            </a:r>
            <a:r>
              <a:rPr lang="en-US" dirty="0" smtClean="0">
                <a:uFill>
                  <a:noFill/>
                </a:uFill>
              </a:rPr>
              <a:t> node </a:t>
            </a:r>
            <a:r>
              <a:rPr lang="en-US" dirty="0" err="1" smtClean="0">
                <a:uFill>
                  <a:noFill/>
                </a:uFill>
              </a:rPr>
              <a:t>pertama</a:t>
            </a:r>
            <a:r>
              <a:rPr lang="en-US" dirty="0" smtClean="0">
                <a:uFill>
                  <a:noFill/>
                </a:uFill>
              </a:rPr>
              <a:t> (head)</a:t>
            </a:r>
            <a:endParaRPr lang="en-US" dirty="0" smtClean="0"/>
          </a:p>
          <a:p>
            <a:pPr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marR="50800" indent="0" algn="l">
              <a:buFont typeface="Didact Gothic"/>
              <a:buNone/>
            </a:pPr>
            <a:endParaRPr lang="en-US" dirty="0" smtClean="0"/>
          </a:p>
          <a:p>
            <a:pPr marL="0" indent="0" algn="l">
              <a:spcAft>
                <a:spcPts val="1600"/>
              </a:spcAft>
              <a:buFont typeface="Didact Gothic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16471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39752" y="886874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1000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861332" y="1090450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80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AKHIR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3" name="Google Shape;270;p40"/>
          <p:cNvSpPr txBox="1">
            <a:spLocks/>
          </p:cNvSpPr>
          <p:nvPr/>
        </p:nvSpPr>
        <p:spPr>
          <a:xfrm>
            <a:off x="1915550" y="813649"/>
            <a:ext cx="46610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smtClean="0">
                <a:solidFill>
                  <a:schemeClr val="lt1"/>
                </a:solidFill>
              </a:rPr>
              <a:t>KE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4" name="Google Shape;245;p38"/>
          <p:cNvSpPr txBox="1">
            <a:spLocks/>
          </p:cNvSpPr>
          <p:nvPr/>
        </p:nvSpPr>
        <p:spPr>
          <a:xfrm>
            <a:off x="662534" y="127720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9" name="Google Shape;270;p40"/>
          <p:cNvSpPr txBox="1">
            <a:spLocks/>
          </p:cNvSpPr>
          <p:nvPr/>
        </p:nvSpPr>
        <p:spPr>
          <a:xfrm>
            <a:off x="331228" y="1959853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Langkah</a:t>
            </a:r>
            <a:r>
              <a:rPr lang="en-US" sz="1600" dirty="0" smtClean="0">
                <a:solidFill>
                  <a:schemeClr val="lt1"/>
                </a:solidFill>
              </a:rPr>
              <a:t> - </a:t>
            </a:r>
            <a:r>
              <a:rPr lang="en-US" sz="1600" dirty="0" err="1" smtClean="0">
                <a:solidFill>
                  <a:schemeClr val="lt1"/>
                </a:solidFill>
              </a:rPr>
              <a:t>Langkah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80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89322" y="2536073"/>
            <a:ext cx="7217280" cy="2066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lt1"/>
                </a:solidFill>
              </a:rPr>
              <a:t>1. Buat node baru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lt1"/>
                </a:solidFill>
              </a:rPr>
              <a:t>2. Dimulai dari node head, cari node yang filed linknya NULL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lt1"/>
                </a:solidFill>
              </a:rPr>
              <a:t>3. Ganti field link dari node terakhir (field linknya NULL) menjadi alamat dari node yang baru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81" name="Google Shape;245;p38"/>
          <p:cNvSpPr txBox="1">
            <a:spLocks/>
          </p:cNvSpPr>
          <p:nvPr/>
        </p:nvSpPr>
        <p:spPr>
          <a:xfrm>
            <a:off x="2667243" y="127720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1008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2" name="Google Shape;245;p38"/>
          <p:cNvSpPr txBox="1">
            <a:spLocks/>
          </p:cNvSpPr>
          <p:nvPr/>
        </p:nvSpPr>
        <p:spPr>
          <a:xfrm>
            <a:off x="4422178" y="127720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1000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16471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39752" y="886874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1000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861332" y="1090450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80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AKHIR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3" name="Google Shape;270;p40"/>
          <p:cNvSpPr txBox="1">
            <a:spLocks/>
          </p:cNvSpPr>
          <p:nvPr/>
        </p:nvSpPr>
        <p:spPr>
          <a:xfrm>
            <a:off x="1915550" y="813649"/>
            <a:ext cx="46610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smtClean="0">
                <a:solidFill>
                  <a:schemeClr val="lt1"/>
                </a:solidFill>
              </a:rPr>
              <a:t>KE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4" name="Google Shape;245;p38"/>
          <p:cNvSpPr txBox="1">
            <a:spLocks/>
          </p:cNvSpPr>
          <p:nvPr/>
        </p:nvSpPr>
        <p:spPr>
          <a:xfrm>
            <a:off x="662534" y="129384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1067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8" y="1910383"/>
            <a:ext cx="4089481" cy="219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19" y="1783582"/>
            <a:ext cx="4089722" cy="3201766"/>
          </a:xfrm>
          <a:prstGeom prst="rect">
            <a:avLst/>
          </a:prstGeom>
        </p:spPr>
      </p:pic>
      <p:sp>
        <p:nvSpPr>
          <p:cNvPr id="32" name="Google Shape;245;p38"/>
          <p:cNvSpPr txBox="1">
            <a:spLocks/>
          </p:cNvSpPr>
          <p:nvPr/>
        </p:nvSpPr>
        <p:spPr>
          <a:xfrm>
            <a:off x="2719638" y="129384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1008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474573" y="1293845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1000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16471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AKHIR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8" y="1910383"/>
            <a:ext cx="4089481" cy="219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19" y="1783582"/>
            <a:ext cx="4089722" cy="320176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25" idx="3"/>
            <a:endCxn id="25" idx="3"/>
          </p:cNvCxnSpPr>
          <p:nvPr/>
        </p:nvCxnSpPr>
        <p:spPr>
          <a:xfrm>
            <a:off x="3629394" y="107941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7046" y="875833"/>
            <a:ext cx="5049258" cy="696881"/>
            <a:chOff x="467046" y="875833"/>
            <a:chExt cx="5049258" cy="696881"/>
          </a:xfrm>
        </p:grpSpPr>
        <p:cxnSp>
          <p:nvCxnSpPr>
            <p:cNvPr id="5" name="Straight Arrow Connector 4"/>
            <p:cNvCxnSpPr>
              <a:stCxn id="27" idx="3"/>
              <a:endCxn id="24" idx="1"/>
            </p:cNvCxnSpPr>
            <p:nvPr/>
          </p:nvCxnSpPr>
          <p:spPr>
            <a:xfrm>
              <a:off x="1888626" y="1079409"/>
              <a:ext cx="31918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67046" y="875833"/>
              <a:ext cx="5049258" cy="696881"/>
              <a:chOff x="467046" y="875833"/>
              <a:chExt cx="5049258" cy="69688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7046" y="875833"/>
                <a:ext cx="5049258" cy="671015"/>
                <a:chOff x="2439752" y="856938"/>
                <a:chExt cx="5049258" cy="67101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439752" y="856938"/>
                  <a:ext cx="3162347" cy="407152"/>
                  <a:chOff x="4109104" y="1949964"/>
                  <a:chExt cx="3680771" cy="473899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4109104" y="1949964"/>
                    <a:ext cx="1654628" cy="473899"/>
                    <a:chOff x="4485622" y="1943670"/>
                    <a:chExt cx="1654628" cy="473899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4485622" y="1943671"/>
                      <a:ext cx="827314" cy="473898"/>
                    </a:xfrm>
                    <a:prstGeom prst="rect">
                      <a:avLst/>
                    </a:prstGeom>
                    <a:solidFill>
                      <a:srgbClr val="383838"/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Didact Gothic" panose="020B0604020202020204" charset="0"/>
                        </a:rPr>
                        <a:t>12</a:t>
                      </a:r>
                      <a:endParaRPr lang="en-US" dirty="0">
                        <a:solidFill>
                          <a:srgbClr val="FFFFFF"/>
                        </a:solidFill>
                        <a:latin typeface="Didact Gothic" panose="020B060402020202020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312936" y="1943670"/>
                      <a:ext cx="827314" cy="473898"/>
                    </a:xfrm>
                    <a:prstGeom prst="rect">
                      <a:avLst/>
                    </a:prstGeom>
                    <a:solidFill>
                      <a:srgbClr val="383838"/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Didact Gothic" panose="020B0604020202020204" charset="0"/>
                        </a:rPr>
                        <a:t>1000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6135247" y="1949965"/>
                    <a:ext cx="1654628" cy="473898"/>
                    <a:chOff x="4485622" y="1943671"/>
                    <a:chExt cx="1654628" cy="473898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4485622" y="1943671"/>
                      <a:ext cx="827314" cy="473898"/>
                    </a:xfrm>
                    <a:prstGeom prst="rect">
                      <a:avLst/>
                    </a:prstGeom>
                    <a:solidFill>
                      <a:srgbClr val="383838"/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Didact Gothic" panose="020B0604020202020204" charset="0"/>
                        </a:rPr>
                        <a:t>35</a:t>
                      </a:r>
                      <a:endParaRPr lang="en-US" dirty="0">
                        <a:solidFill>
                          <a:srgbClr val="FFFFFF"/>
                        </a:solidFill>
                        <a:latin typeface="Didact Gothic" panose="020B060402020202020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5312936" y="1943671"/>
                      <a:ext cx="827314" cy="473898"/>
                    </a:xfrm>
                    <a:prstGeom prst="rect">
                      <a:avLst/>
                    </a:prstGeom>
                    <a:solidFill>
                      <a:srgbClr val="383838"/>
                    </a:solidFill>
                    <a:ln>
                      <a:solidFill>
                        <a:srgbClr val="FFFF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  <a:latin typeface="Didact Gothic" panose="020B0604020202020204" charset="0"/>
                        </a:rPr>
                        <a:t>1067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067430" y="856939"/>
                  <a:ext cx="1421580" cy="407151"/>
                  <a:chOff x="4737837" y="1827827"/>
                  <a:chExt cx="1421580" cy="407151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4737837" y="1827827"/>
                    <a:ext cx="710790" cy="407151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80</a:t>
                    </a:r>
                    <a:endParaRPr lang="en-US" dirty="0">
                      <a:solidFill>
                        <a:srgbClr val="FFFFFF"/>
                      </a:solidFill>
                      <a:latin typeface="Didact Gothic" panose="020B0604020202020204" charset="0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448627" y="1827827"/>
                    <a:ext cx="710790" cy="407151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NULL</a:t>
                    </a:r>
                    <a:endParaRPr lang="en-US" sz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34" name="Google Shape;245;p38"/>
                <p:cNvSpPr txBox="1">
                  <a:spLocks/>
                </p:cNvSpPr>
                <p:nvPr/>
              </p:nvSpPr>
              <p:spPr>
                <a:xfrm>
                  <a:off x="6340641" y="1238223"/>
                  <a:ext cx="884427" cy="289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9pPr>
                </a:lstStyle>
                <a:p>
                  <a:pPr marL="0" indent="0">
                    <a:buFont typeface="Didact Gothic"/>
                    <a:buNone/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1067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12" name="Straight Arrow Connector 11"/>
              <p:cNvCxnSpPr>
                <a:stCxn id="25" idx="3"/>
                <a:endCxn id="28" idx="1"/>
              </p:cNvCxnSpPr>
              <p:nvPr/>
            </p:nvCxnSpPr>
            <p:spPr>
              <a:xfrm>
                <a:off x="3629394" y="1079410"/>
                <a:ext cx="465330" cy="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747568" y="1282984"/>
                <a:ext cx="2639362" cy="289730"/>
                <a:chOff x="2719638" y="1293845"/>
                <a:chExt cx="2639362" cy="289730"/>
              </a:xfrm>
            </p:grpSpPr>
            <p:sp>
              <p:nvSpPr>
                <p:cNvPr id="35" name="Google Shape;245;p38"/>
                <p:cNvSpPr txBox="1">
                  <a:spLocks/>
                </p:cNvSpPr>
                <p:nvPr/>
              </p:nvSpPr>
              <p:spPr>
                <a:xfrm>
                  <a:off x="2719638" y="1293845"/>
                  <a:ext cx="884427" cy="289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9pPr>
                </a:lstStyle>
                <a:p>
                  <a:pPr marL="0" indent="0">
                    <a:buFont typeface="Didact Gothic"/>
                    <a:buNone/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1008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Google Shape;245;p38"/>
                <p:cNvSpPr txBox="1">
                  <a:spLocks/>
                </p:cNvSpPr>
                <p:nvPr/>
              </p:nvSpPr>
              <p:spPr>
                <a:xfrm>
                  <a:off x="4474573" y="1293845"/>
                  <a:ext cx="884427" cy="289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9pPr>
                </a:lstStyle>
                <a:p>
                  <a:pPr marL="0" indent="0">
                    <a:buFont typeface="Didact Gothic"/>
                    <a:buNone/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1000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68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39752" y="886874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861332" y="1090450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3" name="Google Shape;270;p40"/>
          <p:cNvSpPr txBox="1">
            <a:spLocks/>
          </p:cNvSpPr>
          <p:nvPr/>
        </p:nvSpPr>
        <p:spPr>
          <a:xfrm>
            <a:off x="1915550" y="813649"/>
            <a:ext cx="46610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smtClean="0">
                <a:solidFill>
                  <a:schemeClr val="lt1"/>
                </a:solidFill>
              </a:rPr>
              <a:t>KE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708001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4594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899" y="1721600"/>
            <a:ext cx="884427" cy="1182103"/>
            <a:chOff x="657200" y="1584459"/>
            <a:chExt cx="884427" cy="1182103"/>
          </a:xfrm>
        </p:grpSpPr>
        <p:sp>
          <p:nvSpPr>
            <p:cNvPr id="36" name="Rectangle 3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8" name="Straight Arrow Connector 7"/>
            <p:cNvCxnSpPr>
              <a:stCxn id="3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08000" y="1721600"/>
            <a:ext cx="884427" cy="1182103"/>
            <a:chOff x="657200" y="1584459"/>
            <a:chExt cx="884427" cy="1182103"/>
          </a:xfrm>
        </p:grpSpPr>
        <p:sp>
          <p:nvSpPr>
            <p:cNvPr id="42" name="Rectangle 41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Google Shape;245;p38"/>
          <p:cNvSpPr txBox="1">
            <a:spLocks/>
          </p:cNvSpPr>
          <p:nvPr/>
        </p:nvSpPr>
        <p:spPr>
          <a:xfrm>
            <a:off x="383403" y="3554928"/>
            <a:ext cx="2411415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Font typeface="Didact Gothic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</a:t>
            </a:r>
            <a:r>
              <a:rPr lang="en-US" sz="1800" dirty="0" err="1" smtClean="0">
                <a:solidFill>
                  <a:srgbClr val="00B050"/>
                </a:solidFill>
              </a:rPr>
              <a:t>tr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-&gt; link = </a:t>
            </a:r>
            <a:r>
              <a:rPr lang="en-US" sz="1800" dirty="0" smtClean="0">
                <a:solidFill>
                  <a:srgbClr val="FF0000"/>
                </a:solidFill>
              </a:rPr>
              <a:t>head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1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39752" y="886874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861332" y="1090450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3" name="Google Shape;270;p40"/>
          <p:cNvSpPr txBox="1">
            <a:spLocks/>
          </p:cNvSpPr>
          <p:nvPr/>
        </p:nvSpPr>
        <p:spPr>
          <a:xfrm>
            <a:off x="1915550" y="813649"/>
            <a:ext cx="46610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smtClean="0">
                <a:solidFill>
                  <a:schemeClr val="lt1"/>
                </a:solidFill>
              </a:rPr>
              <a:t>KE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708001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4594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899" y="1721600"/>
            <a:ext cx="884427" cy="1182103"/>
            <a:chOff x="657200" y="1584459"/>
            <a:chExt cx="884427" cy="1182103"/>
          </a:xfrm>
        </p:grpSpPr>
        <p:sp>
          <p:nvSpPr>
            <p:cNvPr id="36" name="Rectangle 3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8" name="Straight Arrow Connector 7"/>
            <p:cNvCxnSpPr>
              <a:stCxn id="3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08000" y="1721600"/>
            <a:ext cx="884427" cy="1182103"/>
            <a:chOff x="657200" y="1584459"/>
            <a:chExt cx="884427" cy="1182103"/>
          </a:xfrm>
        </p:grpSpPr>
        <p:sp>
          <p:nvSpPr>
            <p:cNvPr id="42" name="Rectangle 41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Google Shape;245;p38"/>
          <p:cNvSpPr txBox="1">
            <a:spLocks/>
          </p:cNvSpPr>
          <p:nvPr/>
        </p:nvSpPr>
        <p:spPr>
          <a:xfrm>
            <a:off x="383403" y="3554928"/>
            <a:ext cx="2411415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Font typeface="Didact Gothic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</a:t>
            </a:r>
            <a:r>
              <a:rPr lang="en-US" sz="1800" dirty="0" err="1" smtClean="0">
                <a:solidFill>
                  <a:srgbClr val="00B050"/>
                </a:solidFill>
              </a:rPr>
              <a:t>tr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-&gt; link = </a:t>
            </a:r>
            <a:r>
              <a:rPr lang="en-US" sz="1800" dirty="0" smtClean="0">
                <a:solidFill>
                  <a:srgbClr val="FF0000"/>
                </a:solidFill>
              </a:rPr>
              <a:t>head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6" name="Google Shape;245;p38"/>
          <p:cNvSpPr txBox="1">
            <a:spLocks/>
          </p:cNvSpPr>
          <p:nvPr/>
        </p:nvSpPr>
        <p:spPr>
          <a:xfrm>
            <a:off x="383402" y="3949753"/>
            <a:ext cx="2411415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ead </a:t>
            </a:r>
            <a:r>
              <a:rPr lang="en-US" sz="1800" dirty="0" smtClean="0">
                <a:solidFill>
                  <a:schemeClr val="accent6"/>
                </a:solidFill>
              </a:rPr>
              <a:t>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ptr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439752" y="886874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861332" y="1090450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3" name="Google Shape;270;p40"/>
          <p:cNvSpPr txBox="1">
            <a:spLocks/>
          </p:cNvSpPr>
          <p:nvPr/>
        </p:nvSpPr>
        <p:spPr>
          <a:xfrm>
            <a:off x="1915550" y="813649"/>
            <a:ext cx="46610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smtClean="0">
                <a:solidFill>
                  <a:schemeClr val="lt1"/>
                </a:solidFill>
              </a:rPr>
              <a:t>KE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708001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4594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899" y="1721600"/>
            <a:ext cx="884427" cy="1182103"/>
            <a:chOff x="657200" y="1584459"/>
            <a:chExt cx="884427" cy="1182103"/>
          </a:xfrm>
        </p:grpSpPr>
        <p:sp>
          <p:nvSpPr>
            <p:cNvPr id="36" name="Rectangle 3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8" name="Straight Arrow Connector 7"/>
            <p:cNvCxnSpPr>
              <a:stCxn id="3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Google Shape;245;p38"/>
          <p:cNvSpPr txBox="1">
            <a:spLocks/>
          </p:cNvSpPr>
          <p:nvPr/>
        </p:nvSpPr>
        <p:spPr>
          <a:xfrm>
            <a:off x="383403" y="3554928"/>
            <a:ext cx="2411415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Font typeface="Didact Gothic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</a:t>
            </a:r>
            <a:r>
              <a:rPr lang="en-US" sz="1800" dirty="0" err="1" smtClean="0">
                <a:solidFill>
                  <a:srgbClr val="00B050"/>
                </a:solidFill>
              </a:rPr>
              <a:t>tr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-&gt; link = </a:t>
            </a:r>
            <a:r>
              <a:rPr lang="en-US" sz="1800" dirty="0" smtClean="0">
                <a:solidFill>
                  <a:srgbClr val="FF0000"/>
                </a:solidFill>
              </a:rPr>
              <a:t>head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6" name="Google Shape;245;p38"/>
          <p:cNvSpPr txBox="1">
            <a:spLocks/>
          </p:cNvSpPr>
          <p:nvPr/>
        </p:nvSpPr>
        <p:spPr>
          <a:xfrm>
            <a:off x="383402" y="3949753"/>
            <a:ext cx="2411415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ead </a:t>
            </a:r>
            <a:r>
              <a:rPr lang="en-US" sz="1800" dirty="0" smtClean="0">
                <a:solidFill>
                  <a:schemeClr val="accent6"/>
                </a:solidFill>
              </a:rPr>
              <a:t>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ptr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6044" y="1721600"/>
            <a:ext cx="2336383" cy="1182103"/>
            <a:chOff x="1256044" y="1721600"/>
            <a:chExt cx="2336383" cy="1182103"/>
          </a:xfrm>
        </p:grpSpPr>
        <p:grpSp>
          <p:nvGrpSpPr>
            <p:cNvPr id="41" name="Group 40"/>
            <p:cNvGrpSpPr/>
            <p:nvPr/>
          </p:nvGrpSpPr>
          <p:grpSpPr>
            <a:xfrm>
              <a:off x="2708000" y="2263625"/>
              <a:ext cx="884427" cy="640078"/>
              <a:chOff x="657200" y="2126484"/>
              <a:chExt cx="884427" cy="64007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44019" y="2126484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1068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657200" y="2476832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head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1256044" y="1721600"/>
              <a:ext cx="1894498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0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80028" y="884061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601608" y="1087637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448277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199710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899" y="1721600"/>
            <a:ext cx="884427" cy="1182103"/>
            <a:chOff x="657200" y="1584459"/>
            <a:chExt cx="884427" cy="1182103"/>
          </a:xfrm>
        </p:grpSpPr>
        <p:sp>
          <p:nvSpPr>
            <p:cNvPr id="47" name="Rectangle 46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" name="Straight Arrow Connector 2"/>
          <p:cNvCxnSpPr>
            <a:endCxn id="26" idx="1"/>
          </p:cNvCxnSpPr>
          <p:nvPr/>
        </p:nvCxnSpPr>
        <p:spPr>
          <a:xfrm>
            <a:off x="1828800" y="1087637"/>
            <a:ext cx="35122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80028" y="884061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601608" y="1087637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448277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199710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" name="Straight Arrow Connector 2"/>
          <p:cNvCxnSpPr>
            <a:endCxn id="26" idx="1"/>
          </p:cNvCxnSpPr>
          <p:nvPr/>
        </p:nvCxnSpPr>
        <p:spPr>
          <a:xfrm>
            <a:off x="1828800" y="1087637"/>
            <a:ext cx="35122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3" y="2068272"/>
            <a:ext cx="5057284" cy="14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291213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80028" y="884061"/>
            <a:ext cx="3162347" cy="407152"/>
            <a:chOff x="4109104" y="1949964"/>
            <a:chExt cx="3680771" cy="473899"/>
          </a:xfrm>
        </p:grpSpPr>
        <p:grpSp>
          <p:nvGrpSpPr>
            <p:cNvPr id="17" name="Group 16"/>
            <p:cNvGrpSpPr/>
            <p:nvPr/>
          </p:nvGrpSpPr>
          <p:grpSpPr>
            <a:xfrm>
              <a:off x="4109104" y="1949964"/>
              <a:ext cx="1654628" cy="473899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35247" y="1949965"/>
              <a:ext cx="1654628" cy="473898"/>
              <a:chOff x="4485622" y="1943671"/>
              <a:chExt cx="1654628" cy="47389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312936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5" name="Straight Arrow Connector 4"/>
          <p:cNvCxnSpPr>
            <a:stCxn id="27" idx="3"/>
            <a:endCxn id="24" idx="1"/>
          </p:cNvCxnSpPr>
          <p:nvPr/>
        </p:nvCxnSpPr>
        <p:spPr>
          <a:xfrm>
            <a:off x="3601608" y="1087637"/>
            <a:ext cx="31918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9323" y="898185"/>
            <a:ext cx="1421580" cy="407151"/>
            <a:chOff x="4737837" y="1827827"/>
            <a:chExt cx="1421580" cy="407151"/>
          </a:xfrm>
        </p:grpSpPr>
        <p:sp>
          <p:nvSpPr>
            <p:cNvPr id="28" name="Rectangle 27"/>
            <p:cNvSpPr/>
            <p:nvPr/>
          </p:nvSpPr>
          <p:spPr>
            <a:xfrm>
              <a:off x="473783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43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48627" y="1827827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</p:grp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3261943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Di AWAL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0" name="Google Shape;245;p38"/>
          <p:cNvSpPr txBox="1">
            <a:spLocks/>
          </p:cNvSpPr>
          <p:nvPr/>
        </p:nvSpPr>
        <p:spPr>
          <a:xfrm>
            <a:off x="662534" y="1294729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1068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Google Shape;245;p38"/>
          <p:cNvSpPr txBox="1">
            <a:spLocks/>
          </p:cNvSpPr>
          <p:nvPr/>
        </p:nvSpPr>
        <p:spPr>
          <a:xfrm>
            <a:off x="2448277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1093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Google Shape;245;p38"/>
          <p:cNvSpPr txBox="1">
            <a:spLocks/>
          </p:cNvSpPr>
          <p:nvPr/>
        </p:nvSpPr>
        <p:spPr>
          <a:xfrm>
            <a:off x="4199710" y="1291916"/>
            <a:ext cx="884427" cy="28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smtClean="0">
                <a:solidFill>
                  <a:srgbClr val="FFFFFF"/>
                </a:solidFill>
              </a:rPr>
              <a:t>1115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" name="Straight Arrow Connector 2"/>
          <p:cNvCxnSpPr>
            <a:endCxn id="26" idx="1"/>
          </p:cNvCxnSpPr>
          <p:nvPr/>
        </p:nvCxnSpPr>
        <p:spPr>
          <a:xfrm>
            <a:off x="1828800" y="1087637"/>
            <a:ext cx="351228" cy="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0" y="1952126"/>
            <a:ext cx="3876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body" idx="1"/>
          </p:nvPr>
        </p:nvSpPr>
        <p:spPr>
          <a:xfrm>
            <a:off x="1687951" y="2381425"/>
            <a:ext cx="6039231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Proses </a:t>
            </a:r>
            <a:r>
              <a:rPr lang="en-US" sz="1800" dirty="0" err="1" smtClean="0">
                <a:solidFill>
                  <a:srgbClr val="000000"/>
                </a:solidFill>
              </a:rPr>
              <a:t>pemesanan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ruang</a:t>
            </a:r>
            <a:r>
              <a:rPr lang="en-US" sz="1800" dirty="0" smtClean="0">
                <a:solidFill>
                  <a:srgbClr val="000000"/>
                </a:solidFill>
              </a:rPr>
              <a:t> di </a:t>
            </a:r>
            <a:r>
              <a:rPr lang="en-US" sz="1800" dirty="0" err="1" smtClean="0">
                <a:solidFill>
                  <a:srgbClr val="000000"/>
                </a:solidFill>
              </a:rPr>
              <a:t>memori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untuk</a:t>
            </a:r>
            <a:r>
              <a:rPr lang="en-US" sz="1800" dirty="0" smtClean="0">
                <a:solidFill>
                  <a:srgbClr val="000000"/>
                </a:solidFill>
              </a:rPr>
              <a:t> data </a:t>
            </a:r>
            <a:r>
              <a:rPr lang="en-US" sz="1800" dirty="0" err="1" smtClean="0">
                <a:solidFill>
                  <a:srgbClr val="000000"/>
                </a:solidFill>
              </a:rPr>
              <a:t>atau</a:t>
            </a:r>
            <a:r>
              <a:rPr lang="en-US" sz="1800" dirty="0" smtClean="0">
                <a:solidFill>
                  <a:srgbClr val="000000"/>
                </a:solidFill>
              </a:rPr>
              <a:t> variable.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DEFINISI</a:t>
            </a:r>
            <a:endParaRPr b="1" dirty="0"/>
          </a:p>
        </p:txBody>
      </p:sp>
      <p:cxnSp>
        <p:nvCxnSpPr>
          <p:cNvPr id="247" name="Google Shape;247;p38"/>
          <p:cNvCxnSpPr/>
          <p:nvPr/>
        </p:nvCxnSpPr>
        <p:spPr>
          <a:xfrm>
            <a:off x="4139252" y="2076933"/>
            <a:ext cx="845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22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323" y="2685202"/>
            <a:ext cx="4953052" cy="700398"/>
            <a:chOff x="389323" y="884061"/>
            <a:chExt cx="4953052" cy="700398"/>
          </a:xfrm>
        </p:grpSpPr>
        <p:grpSp>
          <p:nvGrpSpPr>
            <p:cNvPr id="15" name="Group 14"/>
            <p:cNvGrpSpPr/>
            <p:nvPr/>
          </p:nvGrpSpPr>
          <p:grpSpPr>
            <a:xfrm>
              <a:off x="2180028" y="884061"/>
              <a:ext cx="3162347" cy="407152"/>
              <a:chOff x="4109104" y="1949964"/>
              <a:chExt cx="3680771" cy="4738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109104" y="1949964"/>
                <a:ext cx="1654628" cy="473899"/>
                <a:chOff x="4485622" y="1943670"/>
                <a:chExt cx="1654628" cy="47389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135247" y="1949965"/>
                <a:ext cx="1654628" cy="473898"/>
                <a:chOff x="4485622" y="1943671"/>
                <a:chExt cx="1654628" cy="47389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35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312936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NULL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5" name="Straight Arrow Connector 4"/>
            <p:cNvCxnSpPr>
              <a:stCxn id="27" idx="3"/>
              <a:endCxn id="24" idx="1"/>
            </p:cNvCxnSpPr>
            <p:nvPr/>
          </p:nvCxnSpPr>
          <p:spPr>
            <a:xfrm>
              <a:off x="3601608" y="1087637"/>
              <a:ext cx="31918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30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Google Shape;245;p38"/>
            <p:cNvSpPr txBox="1">
              <a:spLocks/>
            </p:cNvSpPr>
            <p:nvPr/>
          </p:nvSpPr>
          <p:spPr>
            <a:xfrm>
              <a:off x="4199710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3" name="Straight Arrow Connector 2"/>
            <p:cNvCxnSpPr>
              <a:endCxn id="26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39" y="926174"/>
            <a:ext cx="1505437" cy="1658985"/>
            <a:chOff x="2096171" y="901795"/>
            <a:chExt cx="1505437" cy="1658985"/>
          </a:xfrm>
        </p:grpSpPr>
        <p:grpSp>
          <p:nvGrpSpPr>
            <p:cNvPr id="33" name="Group 32"/>
            <p:cNvGrpSpPr/>
            <p:nvPr/>
          </p:nvGrpSpPr>
          <p:grpSpPr>
            <a:xfrm>
              <a:off x="2180028" y="1293313"/>
              <a:ext cx="1421580" cy="407151"/>
              <a:chOff x="4737837" y="1827827"/>
              <a:chExt cx="1421580" cy="40715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82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</a:p>
            </p:txBody>
          </p:sp>
        </p:grpSp>
        <p:cxnSp>
          <p:nvCxnSpPr>
            <p:cNvPr id="10" name="Straight Arrow Connector 9"/>
            <p:cNvCxnSpPr>
              <a:stCxn id="36" idx="1"/>
            </p:cNvCxnSpPr>
            <p:nvPr/>
          </p:nvCxnSpPr>
          <p:spPr>
            <a:xfrm>
              <a:off x="2890818" y="1496889"/>
              <a:ext cx="0" cy="106389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2096171" y="1742871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Pada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r>
                <a:rPr lang="en-US" dirty="0" err="1" smtClean="0">
                  <a:solidFill>
                    <a:srgbClr val="FFFFFF"/>
                  </a:solidFill>
                </a:rPr>
                <a:t>posisi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8" name="Google Shape;245;p38"/>
            <p:cNvSpPr txBox="1">
              <a:spLocks/>
            </p:cNvSpPr>
            <p:nvPr/>
          </p:nvSpPr>
          <p:spPr>
            <a:xfrm>
              <a:off x="2487772" y="901795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1243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073" y="3465995"/>
            <a:ext cx="884427" cy="1182103"/>
            <a:chOff x="657200" y="1584459"/>
            <a:chExt cx="884427" cy="1182103"/>
          </a:xfrm>
        </p:grpSpPr>
        <p:sp>
          <p:nvSpPr>
            <p:cNvPr id="55" name="Rectangle 5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200945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323" y="2685202"/>
            <a:ext cx="4953052" cy="700398"/>
            <a:chOff x="389323" y="884061"/>
            <a:chExt cx="4953052" cy="700398"/>
          </a:xfrm>
        </p:grpSpPr>
        <p:grpSp>
          <p:nvGrpSpPr>
            <p:cNvPr id="15" name="Group 14"/>
            <p:cNvGrpSpPr/>
            <p:nvPr/>
          </p:nvGrpSpPr>
          <p:grpSpPr>
            <a:xfrm>
              <a:off x="2180028" y="884061"/>
              <a:ext cx="3162347" cy="407152"/>
              <a:chOff x="4109104" y="1949964"/>
              <a:chExt cx="3680771" cy="4738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109104" y="1949964"/>
                <a:ext cx="1654628" cy="473899"/>
                <a:chOff x="4485622" y="1943670"/>
                <a:chExt cx="1654628" cy="47389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135247" y="1949965"/>
                <a:ext cx="1654628" cy="473898"/>
                <a:chOff x="4485622" y="1943671"/>
                <a:chExt cx="1654628" cy="47389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35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312936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NULL</a:t>
                  </a:r>
                  <a:endParaRPr lang="en-US" sz="12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5" name="Straight Arrow Connector 4"/>
            <p:cNvCxnSpPr>
              <a:stCxn id="27" idx="3"/>
              <a:endCxn id="24" idx="1"/>
            </p:cNvCxnSpPr>
            <p:nvPr/>
          </p:nvCxnSpPr>
          <p:spPr>
            <a:xfrm>
              <a:off x="3601608" y="1087637"/>
              <a:ext cx="31918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30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5" name="Google Shape;245;p38"/>
            <p:cNvSpPr txBox="1">
              <a:spLocks/>
            </p:cNvSpPr>
            <p:nvPr/>
          </p:nvSpPr>
          <p:spPr>
            <a:xfrm>
              <a:off x="4199710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3" name="Straight Arrow Connector 2"/>
            <p:cNvCxnSpPr>
              <a:endCxn id="26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39" y="926174"/>
            <a:ext cx="1505437" cy="1658985"/>
            <a:chOff x="2096171" y="901795"/>
            <a:chExt cx="1505437" cy="1658985"/>
          </a:xfrm>
        </p:grpSpPr>
        <p:grpSp>
          <p:nvGrpSpPr>
            <p:cNvPr id="33" name="Group 32"/>
            <p:cNvGrpSpPr/>
            <p:nvPr/>
          </p:nvGrpSpPr>
          <p:grpSpPr>
            <a:xfrm>
              <a:off x="2180028" y="1293313"/>
              <a:ext cx="1421580" cy="407151"/>
              <a:chOff x="4737837" y="1827827"/>
              <a:chExt cx="1421580" cy="40715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82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</a:p>
            </p:txBody>
          </p:sp>
        </p:grpSp>
        <p:cxnSp>
          <p:nvCxnSpPr>
            <p:cNvPr id="10" name="Straight Arrow Connector 9"/>
            <p:cNvCxnSpPr>
              <a:stCxn id="36" idx="1"/>
            </p:cNvCxnSpPr>
            <p:nvPr/>
          </p:nvCxnSpPr>
          <p:spPr>
            <a:xfrm>
              <a:off x="2890818" y="1496889"/>
              <a:ext cx="0" cy="106389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2096171" y="1742871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Pada</a:t>
              </a:r>
              <a:r>
                <a:rPr lang="en-US" dirty="0" smtClean="0">
                  <a:solidFill>
                    <a:srgbClr val="FFFFFF"/>
                  </a:solidFill>
                </a:rPr>
                <a:t> </a:t>
              </a:r>
              <a:r>
                <a:rPr lang="en-US" dirty="0" err="1" smtClean="0">
                  <a:solidFill>
                    <a:srgbClr val="FFFFFF"/>
                  </a:solidFill>
                </a:rPr>
                <a:t>posisi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8" name="Google Shape;245;p38"/>
            <p:cNvSpPr txBox="1">
              <a:spLocks/>
            </p:cNvSpPr>
            <p:nvPr/>
          </p:nvSpPr>
          <p:spPr>
            <a:xfrm>
              <a:off x="2487772" y="901795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1243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48277" y="3486039"/>
            <a:ext cx="884427" cy="1182103"/>
            <a:chOff x="657200" y="1584459"/>
            <a:chExt cx="884427" cy="1182103"/>
          </a:xfrm>
        </p:grpSpPr>
        <p:sp>
          <p:nvSpPr>
            <p:cNvPr id="55" name="Rectangle 5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Google Shape;245;p38"/>
          <p:cNvSpPr txBox="1">
            <a:spLocks/>
          </p:cNvSpPr>
          <p:nvPr/>
        </p:nvSpPr>
        <p:spPr>
          <a:xfrm>
            <a:off x="4341018" y="4080960"/>
            <a:ext cx="3050933" cy="31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Font typeface="Didact Gothic"/>
              <a:buNone/>
            </a:pPr>
            <a:r>
              <a:rPr lang="en-US" sz="1800" dirty="0" err="1" smtClean="0">
                <a:solidFill>
                  <a:schemeClr val="accent6"/>
                </a:solidFill>
              </a:rPr>
              <a:t>newNode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-&gt; link = </a:t>
            </a:r>
            <a:r>
              <a:rPr lang="en-US" sz="1800" dirty="0" err="1" smtClean="0">
                <a:solidFill>
                  <a:srgbClr val="00B050"/>
                </a:solidFill>
              </a:rPr>
              <a:t>ptr</a:t>
            </a:r>
            <a:r>
              <a:rPr lang="en-US" sz="1800" dirty="0" smtClean="0">
                <a:solidFill>
                  <a:srgbClr val="00B050"/>
                </a:solidFill>
              </a:rPr>
              <a:t> -&gt; link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323" y="2685202"/>
            <a:ext cx="5832883" cy="700398"/>
            <a:chOff x="389323" y="884061"/>
            <a:chExt cx="5832883" cy="700398"/>
          </a:xfrm>
        </p:grpSpPr>
        <p:grpSp>
          <p:nvGrpSpPr>
            <p:cNvPr id="17" name="Group 16"/>
            <p:cNvGrpSpPr/>
            <p:nvPr/>
          </p:nvGrpSpPr>
          <p:grpSpPr>
            <a:xfrm>
              <a:off x="2180027" y="884061"/>
              <a:ext cx="1421579" cy="407152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5" name="Straight Arrow Connector 4"/>
            <p:cNvCxnSpPr>
              <a:stCxn id="27" idx="3"/>
              <a:endCxn id="42" idx="1"/>
            </p:cNvCxnSpPr>
            <p:nvPr/>
          </p:nvCxnSpPr>
          <p:spPr>
            <a:xfrm>
              <a:off x="3601607" y="1087637"/>
              <a:ext cx="2620599" cy="14124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30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3" name="Straight Arrow Connector 2"/>
            <p:cNvCxnSpPr>
              <a:endCxn id="26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0796" y="926174"/>
            <a:ext cx="1421580" cy="798669"/>
            <a:chOff x="2180028" y="901795"/>
            <a:chExt cx="1421580" cy="798669"/>
          </a:xfrm>
        </p:grpSpPr>
        <p:grpSp>
          <p:nvGrpSpPr>
            <p:cNvPr id="33" name="Group 32"/>
            <p:cNvGrpSpPr/>
            <p:nvPr/>
          </p:nvGrpSpPr>
          <p:grpSpPr>
            <a:xfrm>
              <a:off x="2180028" y="1293313"/>
              <a:ext cx="1421580" cy="407151"/>
              <a:chOff x="4737837" y="1827827"/>
              <a:chExt cx="1421580" cy="40715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82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</a:p>
            </p:txBody>
          </p:sp>
        </p:grpSp>
        <p:sp>
          <p:nvSpPr>
            <p:cNvPr id="38" name="Google Shape;245;p38"/>
            <p:cNvSpPr txBox="1">
              <a:spLocks/>
            </p:cNvSpPr>
            <p:nvPr/>
          </p:nvSpPr>
          <p:spPr>
            <a:xfrm>
              <a:off x="2487772" y="901795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1243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48277" y="3486039"/>
            <a:ext cx="884427" cy="1182103"/>
            <a:chOff x="657200" y="1584459"/>
            <a:chExt cx="884427" cy="1182103"/>
          </a:xfrm>
        </p:grpSpPr>
        <p:sp>
          <p:nvSpPr>
            <p:cNvPr id="55" name="Rectangle 5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2206" y="2699326"/>
            <a:ext cx="1421580" cy="697584"/>
            <a:chOff x="3920796" y="2685203"/>
            <a:chExt cx="1421580" cy="697584"/>
          </a:xfrm>
        </p:grpSpPr>
        <p:sp>
          <p:nvSpPr>
            <p:cNvPr id="42" name="Rectangle 41"/>
            <p:cNvSpPr/>
            <p:nvPr/>
          </p:nvSpPr>
          <p:spPr>
            <a:xfrm>
              <a:off x="392079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35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158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Google Shape;245;p38"/>
            <p:cNvSpPr txBox="1">
              <a:spLocks/>
            </p:cNvSpPr>
            <p:nvPr/>
          </p:nvSpPr>
          <p:spPr>
            <a:xfrm>
              <a:off x="4199710" y="3093057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36" idx="3"/>
            <a:endCxn id="42" idx="1"/>
          </p:cNvCxnSpPr>
          <p:nvPr/>
        </p:nvCxnSpPr>
        <p:spPr>
          <a:xfrm>
            <a:off x="5342376" y="1521268"/>
            <a:ext cx="879830" cy="138163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245;p38"/>
          <p:cNvSpPr txBox="1">
            <a:spLocks/>
          </p:cNvSpPr>
          <p:nvPr/>
        </p:nvSpPr>
        <p:spPr>
          <a:xfrm>
            <a:off x="4341018" y="4080960"/>
            <a:ext cx="3050933" cy="31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None/>
            </a:pPr>
            <a:r>
              <a:rPr lang="en-US" sz="1800" dirty="0" err="1" smtClean="0">
                <a:solidFill>
                  <a:srgbClr val="00B050"/>
                </a:solidFill>
              </a:rPr>
              <a:t>ptr</a:t>
            </a:r>
            <a:r>
              <a:rPr lang="en-US" sz="1800" dirty="0" smtClean="0">
                <a:solidFill>
                  <a:srgbClr val="00B050"/>
                </a:solidFill>
              </a:rPr>
              <a:t> -&gt; link </a:t>
            </a:r>
            <a:r>
              <a:rPr lang="en-US" sz="1800" dirty="0" smtClean="0">
                <a:solidFill>
                  <a:schemeClr val="accent6"/>
                </a:solidFill>
              </a:rPr>
              <a:t>= </a:t>
            </a:r>
            <a:r>
              <a:rPr lang="en-US" sz="1800" dirty="0" err="1" smtClean="0">
                <a:solidFill>
                  <a:schemeClr val="accent6"/>
                </a:solidFill>
              </a:rPr>
              <a:t>newNode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9323" y="2685202"/>
            <a:ext cx="3212283" cy="700398"/>
            <a:chOff x="389323" y="884061"/>
            <a:chExt cx="3212283" cy="700398"/>
          </a:xfrm>
        </p:grpSpPr>
        <p:grpSp>
          <p:nvGrpSpPr>
            <p:cNvPr id="17" name="Group 16"/>
            <p:cNvGrpSpPr/>
            <p:nvPr/>
          </p:nvGrpSpPr>
          <p:grpSpPr>
            <a:xfrm>
              <a:off x="2180027" y="884061"/>
              <a:ext cx="1421579" cy="407152"/>
              <a:chOff x="4485622" y="1943670"/>
              <a:chExt cx="1654628" cy="4738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1243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30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3" name="Straight Arrow Connector 2"/>
            <p:cNvCxnSpPr>
              <a:endCxn id="26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0796" y="926174"/>
            <a:ext cx="1421580" cy="798669"/>
            <a:chOff x="2180028" y="901795"/>
            <a:chExt cx="1421580" cy="798669"/>
          </a:xfrm>
        </p:grpSpPr>
        <p:grpSp>
          <p:nvGrpSpPr>
            <p:cNvPr id="33" name="Group 32"/>
            <p:cNvGrpSpPr/>
            <p:nvPr/>
          </p:nvGrpSpPr>
          <p:grpSpPr>
            <a:xfrm>
              <a:off x="2180028" y="1293313"/>
              <a:ext cx="1421580" cy="407151"/>
              <a:chOff x="4737837" y="1827827"/>
              <a:chExt cx="1421580" cy="40715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82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</a:p>
            </p:txBody>
          </p:sp>
        </p:grpSp>
        <p:sp>
          <p:nvSpPr>
            <p:cNvPr id="38" name="Google Shape;245;p38"/>
            <p:cNvSpPr txBox="1">
              <a:spLocks/>
            </p:cNvSpPr>
            <p:nvPr/>
          </p:nvSpPr>
          <p:spPr>
            <a:xfrm>
              <a:off x="2487772" y="901795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1243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448277" y="3486039"/>
            <a:ext cx="884427" cy="1182103"/>
            <a:chOff x="657200" y="1584459"/>
            <a:chExt cx="884427" cy="1182103"/>
          </a:xfrm>
        </p:grpSpPr>
        <p:sp>
          <p:nvSpPr>
            <p:cNvPr id="55" name="Rectangle 5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Font typeface="Didact Gothic"/>
                <a:buNone/>
              </a:pPr>
              <a:r>
                <a:rPr lang="en-US" dirty="0" err="1" smtClean="0">
                  <a:solidFill>
                    <a:srgbClr val="FFFFFF"/>
                  </a:solidFill>
                </a:rPr>
                <a:t>ptr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22206" y="2699326"/>
            <a:ext cx="1421580" cy="697584"/>
            <a:chOff x="3920796" y="2685203"/>
            <a:chExt cx="1421580" cy="697584"/>
          </a:xfrm>
        </p:grpSpPr>
        <p:sp>
          <p:nvSpPr>
            <p:cNvPr id="42" name="Rectangle 41"/>
            <p:cNvSpPr/>
            <p:nvPr/>
          </p:nvSpPr>
          <p:spPr>
            <a:xfrm>
              <a:off x="392079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35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3158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44" name="Google Shape;245;p38"/>
            <p:cNvSpPr txBox="1">
              <a:spLocks/>
            </p:cNvSpPr>
            <p:nvPr/>
          </p:nvSpPr>
          <p:spPr>
            <a:xfrm>
              <a:off x="4199710" y="3093057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3" name="Straight Arrow Connector 12"/>
          <p:cNvCxnSpPr>
            <a:stCxn id="36" idx="3"/>
            <a:endCxn id="42" idx="1"/>
          </p:cNvCxnSpPr>
          <p:nvPr/>
        </p:nvCxnSpPr>
        <p:spPr>
          <a:xfrm>
            <a:off x="5342376" y="1521268"/>
            <a:ext cx="879830" cy="1381634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3"/>
            <a:endCxn id="34" idx="1"/>
          </p:cNvCxnSpPr>
          <p:nvPr/>
        </p:nvCxnSpPr>
        <p:spPr>
          <a:xfrm flipV="1">
            <a:off x="3601607" y="1521268"/>
            <a:ext cx="319189" cy="136751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7046" y="1837330"/>
            <a:ext cx="6812576" cy="711005"/>
            <a:chOff x="389323" y="2685202"/>
            <a:chExt cx="6812576" cy="711005"/>
          </a:xfrm>
        </p:grpSpPr>
        <p:grpSp>
          <p:nvGrpSpPr>
            <p:cNvPr id="2" name="Group 1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30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" name="Straight Arrow Connector 2"/>
              <p:cNvCxnSpPr>
                <a:endCxn id="26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38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>
              <a:stCxn id="36" idx="3"/>
              <a:endCxn id="42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7" idx="3"/>
              <a:endCxn id="34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7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7" y="685800"/>
            <a:ext cx="5191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Menambah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Elemen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Pada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52" y="959618"/>
            <a:ext cx="4436836" cy="36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Awal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046" y="1081412"/>
            <a:ext cx="6812576" cy="711005"/>
            <a:chOff x="389323" y="2685202"/>
            <a:chExt cx="6812576" cy="711005"/>
          </a:xfrm>
        </p:grpSpPr>
        <p:grpSp>
          <p:nvGrpSpPr>
            <p:cNvPr id="11" name="Group 10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27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endCxn id="32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22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24" idx="3"/>
              <a:endCxn id="18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3" idx="3"/>
              <a:endCxn id="23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5622" y="1929284"/>
            <a:ext cx="884427" cy="1182103"/>
            <a:chOff x="657200" y="1584459"/>
            <a:chExt cx="884427" cy="1182103"/>
          </a:xfrm>
        </p:grpSpPr>
        <p:sp>
          <p:nvSpPr>
            <p:cNvPr id="35" name="Rectangle 3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Google Shape;245;p38"/>
          <p:cNvSpPr txBox="1">
            <a:spLocks/>
          </p:cNvSpPr>
          <p:nvPr/>
        </p:nvSpPr>
        <p:spPr>
          <a:xfrm>
            <a:off x="467046" y="3532858"/>
            <a:ext cx="2411415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None/>
            </a:pPr>
            <a:r>
              <a:rPr lang="en-US" sz="1800" dirty="0" smtClean="0">
                <a:solidFill>
                  <a:srgbClr val="00B050"/>
                </a:solidFill>
                <a:latin typeface="Didact Gothic" panose="020B0604020202020204" charset="0"/>
              </a:rPr>
              <a:t>temp </a:t>
            </a:r>
            <a:r>
              <a:rPr lang="en-US" sz="1800" dirty="0" smtClean="0">
                <a:solidFill>
                  <a:srgbClr val="FFFFFF"/>
                </a:solidFill>
                <a:latin typeface="Didact Gothic" panose="020B0604020202020204" charset="0"/>
              </a:rPr>
              <a:t>=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 head</a:t>
            </a:r>
          </a:p>
          <a:p>
            <a:pPr marL="0" indent="0" algn="l">
              <a:buNone/>
            </a:pP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head 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= </a:t>
            </a:r>
            <a:r>
              <a:rPr lang="en-US" sz="1800" dirty="0" smtClean="0">
                <a:solidFill>
                  <a:srgbClr val="FFFFFF"/>
                </a:solidFill>
                <a:latin typeface="Didact Gothic" panose="020B0604020202020204" charset="0"/>
              </a:rPr>
              <a:t>head -&gt; link</a:t>
            </a:r>
            <a:endParaRPr lang="en-US" sz="1800" dirty="0">
              <a:solidFill>
                <a:srgbClr val="FFFFFF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6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Awal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046" y="1081412"/>
            <a:ext cx="6812576" cy="711005"/>
            <a:chOff x="389323" y="2685202"/>
            <a:chExt cx="6812576" cy="711005"/>
          </a:xfrm>
        </p:grpSpPr>
        <p:grpSp>
          <p:nvGrpSpPr>
            <p:cNvPr id="11" name="Group 10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27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endCxn id="32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22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24" idx="3"/>
              <a:endCxn id="18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3" idx="3"/>
              <a:endCxn id="23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525999" y="1918574"/>
            <a:ext cx="884427" cy="1182103"/>
            <a:chOff x="657200" y="1584459"/>
            <a:chExt cx="884427" cy="1182103"/>
          </a:xfrm>
        </p:grpSpPr>
        <p:sp>
          <p:nvSpPr>
            <p:cNvPr id="35" name="Rectangle 3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38" name="Google Shape;245;p38"/>
          <p:cNvSpPr txBox="1">
            <a:spLocks/>
          </p:cNvSpPr>
          <p:nvPr/>
        </p:nvSpPr>
        <p:spPr>
          <a:xfrm>
            <a:off x="467046" y="3635046"/>
            <a:ext cx="2411415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free(</a:t>
            </a:r>
            <a:r>
              <a:rPr lang="en-US" sz="1800" dirty="0" smtClean="0">
                <a:solidFill>
                  <a:srgbClr val="00B050"/>
                </a:solidFill>
              </a:rPr>
              <a:t>temp</a:t>
            </a:r>
            <a:r>
              <a:rPr lang="en-US" sz="1800" dirty="0" smtClean="0">
                <a:solidFill>
                  <a:srgbClr val="FFFFFF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B050"/>
                </a:solidFill>
              </a:rPr>
              <a:t>t</a:t>
            </a:r>
            <a:r>
              <a:rPr lang="en-US" sz="1800" dirty="0" smtClean="0">
                <a:solidFill>
                  <a:srgbClr val="00B050"/>
                </a:solidFill>
              </a:rPr>
              <a:t>emp</a:t>
            </a:r>
            <a:r>
              <a:rPr lang="en-US" sz="1800" dirty="0" smtClean="0">
                <a:solidFill>
                  <a:srgbClr val="FFFFFF"/>
                </a:solidFill>
              </a:rPr>
              <a:t> = NULL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35622" y="1929284"/>
            <a:ext cx="884427" cy="1182103"/>
            <a:chOff x="657200" y="1584459"/>
            <a:chExt cx="884427" cy="1182103"/>
          </a:xfrm>
        </p:grpSpPr>
        <p:sp>
          <p:nvSpPr>
            <p:cNvPr id="40" name="Rectangle 39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temp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6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9727" y="1700464"/>
            <a:ext cx="3438241" cy="984738"/>
            <a:chOff x="467046" y="1788607"/>
            <a:chExt cx="2069960" cy="592852"/>
          </a:xfrm>
        </p:grpSpPr>
        <p:sp>
          <p:nvSpPr>
            <p:cNvPr id="6" name="Rectangle 5"/>
            <p:cNvSpPr/>
            <p:nvPr/>
          </p:nvSpPr>
          <p:spPr>
            <a:xfrm>
              <a:off x="46704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DATA</a:t>
              </a:r>
              <a:endParaRPr lang="en-US" dirty="0">
                <a:solidFill>
                  <a:schemeClr val="tx1"/>
                </a:solidFill>
                <a:latin typeface="Didact Gothic" panose="020B0604020202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2026" y="1788607"/>
              <a:ext cx="1034980" cy="59285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Didact Gothic" panose="020B0604020202020204" charset="0"/>
                </a:rPr>
                <a:t>LINK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Awal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046" y="1081412"/>
            <a:ext cx="5021872" cy="711005"/>
            <a:chOff x="2180027" y="2685202"/>
            <a:chExt cx="5021872" cy="711005"/>
          </a:xfrm>
        </p:grpSpPr>
        <p:grpSp>
          <p:nvGrpSpPr>
            <p:cNvPr id="11" name="Group 10"/>
            <p:cNvGrpSpPr/>
            <p:nvPr/>
          </p:nvGrpSpPr>
          <p:grpSpPr>
            <a:xfrm>
              <a:off x="2180027" y="2685202"/>
              <a:ext cx="1421579" cy="697585"/>
              <a:chOff x="2180027" y="884061"/>
              <a:chExt cx="1421579" cy="6975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sp>
            <p:nvSpPr>
              <p:cNvPr id="28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22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24" idx="3"/>
              <a:endCxn id="18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3" idx="3"/>
              <a:endCxn id="23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5295" y="1918574"/>
            <a:ext cx="884427" cy="1182103"/>
            <a:chOff x="657200" y="1584459"/>
            <a:chExt cx="884427" cy="1182103"/>
          </a:xfrm>
        </p:grpSpPr>
        <p:sp>
          <p:nvSpPr>
            <p:cNvPr id="35" name="Rectangle 3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head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4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26130" y="-328804"/>
            <a:ext cx="2491740" cy="11974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Google Shape;277;p41"/>
          <p:cNvSpPr txBox="1">
            <a:spLocks noGrp="1"/>
          </p:cNvSpPr>
          <p:nvPr>
            <p:ph type="subTitle" idx="1"/>
          </p:nvPr>
        </p:nvSpPr>
        <p:spPr>
          <a:xfrm>
            <a:off x="108301" y="135982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Dipesan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sekaligus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ukurannya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tetap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selama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aplikasi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berjalan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Alokasi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di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memori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biasanya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bersebelahan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(contiguous) 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829351" y="86868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Statik</a:t>
            </a:r>
            <a:endParaRPr sz="3000" dirty="0"/>
          </a:p>
        </p:txBody>
      </p:sp>
      <p:cxnSp>
        <p:nvCxnSpPr>
          <p:cNvPr id="281" name="Google Shape;281;p41"/>
          <p:cNvCxnSpPr/>
          <p:nvPr/>
        </p:nvCxnSpPr>
        <p:spPr>
          <a:xfrm>
            <a:off x="1335151" y="1342542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1687950" y="215234"/>
            <a:ext cx="5768100" cy="4713032"/>
            <a:chOff x="1625846" y="270448"/>
            <a:chExt cx="5768100" cy="4713032"/>
          </a:xfrm>
        </p:grpSpPr>
        <p:grpSp>
          <p:nvGrpSpPr>
            <p:cNvPr id="3" name="Group 2"/>
            <p:cNvGrpSpPr/>
            <p:nvPr/>
          </p:nvGrpSpPr>
          <p:grpSpPr>
            <a:xfrm>
              <a:off x="3326130" y="749998"/>
              <a:ext cx="2367533" cy="4233482"/>
              <a:chOff x="3326130" y="269938"/>
              <a:chExt cx="2491740" cy="44555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326130" y="4080510"/>
                <a:ext cx="2491740" cy="645010"/>
              </a:xfrm>
              <a:prstGeom prst="rect">
                <a:avLst/>
              </a:prstGeom>
              <a:solidFill>
                <a:srgbClr val="F185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2282A"/>
                    </a:solidFill>
                  </a:rPr>
                  <a:t>Code(Text)</a:t>
                </a:r>
                <a:endParaRPr lang="en-US" dirty="0">
                  <a:solidFill>
                    <a:srgbClr val="22282A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26130" y="3435499"/>
                <a:ext cx="2491740" cy="6450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2282A"/>
                    </a:solidFill>
                  </a:rPr>
                  <a:t>Static / Global</a:t>
                </a:r>
                <a:endParaRPr lang="en-US" dirty="0">
                  <a:solidFill>
                    <a:srgbClr val="22282A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26130" y="2137410"/>
                <a:ext cx="2491740" cy="1298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2282A"/>
                    </a:solidFill>
                  </a:rPr>
                  <a:t>Stack</a:t>
                </a:r>
                <a:endParaRPr lang="en-US" dirty="0">
                  <a:solidFill>
                    <a:srgbClr val="22282A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26130" y="269938"/>
                <a:ext cx="2491740" cy="18674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2282A"/>
                    </a:solidFill>
                  </a:rPr>
                  <a:t>Heap</a:t>
                </a:r>
                <a:endParaRPr lang="en-US" dirty="0">
                  <a:solidFill>
                    <a:srgbClr val="22282A"/>
                  </a:solidFill>
                </a:endParaRPr>
              </a:p>
            </p:txBody>
          </p:sp>
        </p:grpSp>
        <p:sp>
          <p:nvSpPr>
            <p:cNvPr id="15" name="Google Shape;246;p38"/>
            <p:cNvSpPr txBox="1">
              <a:spLocks/>
            </p:cNvSpPr>
            <p:nvPr/>
          </p:nvSpPr>
          <p:spPr>
            <a:xfrm>
              <a:off x="1625846" y="270448"/>
              <a:ext cx="57681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Julius Sans One"/>
                <a:buNone/>
                <a:defRPr sz="3000" b="1" i="0" u="none" strike="noStrike" cap="none">
                  <a:solidFill>
                    <a:schemeClr val="dk1"/>
                  </a:solidFill>
                  <a:latin typeface="Julius Sans One"/>
                  <a:ea typeface="Julius Sans One"/>
                  <a:cs typeface="Julius Sans One"/>
                  <a:sym typeface="Julius Sans One"/>
                </a:defRPr>
              </a:lvl9pPr>
            </a:lstStyle>
            <a:p>
              <a:r>
                <a:rPr lang="en-US" sz="1600" dirty="0" smtClean="0"/>
                <a:t>Application Memory</a:t>
              </a:r>
              <a:endParaRPr lang="en-US" sz="2000" dirty="0"/>
            </a:p>
          </p:txBody>
        </p:sp>
      </p:grpSp>
      <p:sp>
        <p:nvSpPr>
          <p:cNvPr id="19" name="Google Shape;277;p41"/>
          <p:cNvSpPr txBox="1">
            <a:spLocks noGrp="1"/>
          </p:cNvSpPr>
          <p:nvPr>
            <p:ph type="subTitle" idx="1"/>
          </p:nvPr>
        </p:nvSpPr>
        <p:spPr>
          <a:xfrm>
            <a:off x="5905650" y="320386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Dipesan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saat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akan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dipakai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.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Alokasi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di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memori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bisa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saja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tidak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bersebelahan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" name="Google Shape;279;p41"/>
          <p:cNvSpPr txBox="1">
            <a:spLocks noGrp="1"/>
          </p:cNvSpPr>
          <p:nvPr>
            <p:ph type="title"/>
          </p:nvPr>
        </p:nvSpPr>
        <p:spPr>
          <a:xfrm>
            <a:off x="6626700" y="271272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DinamiK</a:t>
            </a:r>
            <a:endParaRPr sz="3000" dirty="0"/>
          </a:p>
        </p:txBody>
      </p:sp>
      <p:cxnSp>
        <p:nvCxnSpPr>
          <p:cNvPr id="21" name="Google Shape;281;p41"/>
          <p:cNvCxnSpPr/>
          <p:nvPr/>
        </p:nvCxnSpPr>
        <p:spPr>
          <a:xfrm>
            <a:off x="7132500" y="3186582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urved Connector 7"/>
          <p:cNvCxnSpPr>
            <a:stCxn id="277" idx="2"/>
          </p:cNvCxnSpPr>
          <p:nvPr/>
        </p:nvCxnSpPr>
        <p:spPr>
          <a:xfrm rot="16200000" flipH="1">
            <a:off x="2065695" y="1943432"/>
            <a:ext cx="853440" cy="166742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0" idx="0"/>
          </p:cNvCxnSpPr>
          <p:nvPr/>
        </p:nvCxnSpPr>
        <p:spPr>
          <a:xfrm rot="16200000" flipV="1">
            <a:off x="6061725" y="1318395"/>
            <a:ext cx="1238250" cy="155040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277;p41"/>
          <p:cNvSpPr txBox="1">
            <a:spLocks noGrp="1"/>
          </p:cNvSpPr>
          <p:nvPr>
            <p:ph type="subTitle" idx="1"/>
          </p:nvPr>
        </p:nvSpPr>
        <p:spPr>
          <a:xfrm rot="1574689">
            <a:off x="1390685" y="2932847"/>
            <a:ext cx="1415578" cy="39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latin typeface="Didact Gothic"/>
                <a:ea typeface="Didact Gothic"/>
                <a:cs typeface="Didact Gothic"/>
                <a:sym typeface="Didact Gothic"/>
              </a:rPr>
              <a:t>Disimpan</a:t>
            </a:r>
            <a:r>
              <a:rPr lang="en-US" sz="1100" dirty="0" smtClean="0">
                <a:latin typeface="Didact Gothic"/>
                <a:ea typeface="Didact Gothic"/>
                <a:cs typeface="Didact Gothic"/>
                <a:sym typeface="Didact Gothic"/>
              </a:rPr>
              <a:t> di</a:t>
            </a:r>
            <a:endParaRPr sz="11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" name="Google Shape;277;p41"/>
          <p:cNvSpPr txBox="1">
            <a:spLocks noGrp="1"/>
          </p:cNvSpPr>
          <p:nvPr>
            <p:ph type="subTitle" idx="1"/>
          </p:nvPr>
        </p:nvSpPr>
        <p:spPr>
          <a:xfrm rot="1993610">
            <a:off x="6330169" y="1471943"/>
            <a:ext cx="1415578" cy="394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latin typeface="Didact Gothic"/>
                <a:ea typeface="Didact Gothic"/>
                <a:cs typeface="Didact Gothic"/>
                <a:sym typeface="Didact Gothic"/>
              </a:rPr>
              <a:t>Disimpan</a:t>
            </a:r>
            <a:r>
              <a:rPr lang="en-US" sz="1100" dirty="0" smtClean="0">
                <a:latin typeface="Didact Gothic"/>
                <a:ea typeface="Didact Gothic"/>
                <a:cs typeface="Didact Gothic"/>
                <a:sym typeface="Didact Gothic"/>
              </a:rPr>
              <a:t> di</a:t>
            </a:r>
            <a:endParaRPr sz="1100"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64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Awal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5" y="959618"/>
            <a:ext cx="3790950" cy="1885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691" y="814853"/>
            <a:ext cx="4201606" cy="36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67046" y="1081412"/>
            <a:ext cx="5021872" cy="711005"/>
            <a:chOff x="2180027" y="2685202"/>
            <a:chExt cx="5021872" cy="711005"/>
          </a:xfrm>
        </p:grpSpPr>
        <p:grpSp>
          <p:nvGrpSpPr>
            <p:cNvPr id="31" name="Group 30"/>
            <p:cNvGrpSpPr/>
            <p:nvPr/>
          </p:nvGrpSpPr>
          <p:grpSpPr>
            <a:xfrm>
              <a:off x="2180027" y="2685202"/>
              <a:ext cx="1421579" cy="697585"/>
              <a:chOff x="2180027" y="884061"/>
              <a:chExt cx="1421579" cy="69758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40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stCxn id="42" idx="3"/>
              <a:endCxn id="36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6" idx="3"/>
              <a:endCxn id="41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35295" y="1918574"/>
            <a:ext cx="884427" cy="1182103"/>
            <a:chOff x="657200" y="1584459"/>
            <a:chExt cx="884427" cy="1182103"/>
          </a:xfrm>
        </p:grpSpPr>
        <p:sp>
          <p:nvSpPr>
            <p:cNvPr id="66" name="Rectangle 6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67" name="Straight Arrow Connector 66"/>
            <p:cNvCxnSpPr>
              <a:stCxn id="6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98494" y="1918574"/>
            <a:ext cx="1310604" cy="1182103"/>
            <a:chOff x="231023" y="1584459"/>
            <a:chExt cx="1310604" cy="1182103"/>
          </a:xfrm>
        </p:grpSpPr>
        <p:sp>
          <p:nvSpPr>
            <p:cNvPr id="70" name="Rectangle 69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71" name="Straight Arrow Connector 70"/>
            <p:cNvCxnSpPr>
              <a:stCxn id="70" idx="0"/>
            </p:cNvCxnSpPr>
            <p:nvPr/>
          </p:nvCxnSpPr>
          <p:spPr>
            <a:xfrm flipH="1" flipV="1">
              <a:off x="231023" y="1584459"/>
              <a:ext cx="868391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6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67046" y="1081412"/>
            <a:ext cx="5021872" cy="711005"/>
            <a:chOff x="2180027" y="2685202"/>
            <a:chExt cx="5021872" cy="711005"/>
          </a:xfrm>
        </p:grpSpPr>
        <p:grpSp>
          <p:nvGrpSpPr>
            <p:cNvPr id="31" name="Group 30"/>
            <p:cNvGrpSpPr/>
            <p:nvPr/>
          </p:nvGrpSpPr>
          <p:grpSpPr>
            <a:xfrm>
              <a:off x="2180027" y="2685202"/>
              <a:ext cx="1421579" cy="697585"/>
              <a:chOff x="2180027" y="884061"/>
              <a:chExt cx="1421579" cy="69758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40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stCxn id="42" idx="3"/>
              <a:endCxn id="36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6" idx="3"/>
              <a:endCxn id="41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476389" y="1874925"/>
            <a:ext cx="884427" cy="1182103"/>
            <a:chOff x="657200" y="1584459"/>
            <a:chExt cx="884427" cy="1182103"/>
          </a:xfrm>
        </p:grpSpPr>
        <p:sp>
          <p:nvSpPr>
            <p:cNvPr id="66" name="Rectangle 6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67" name="Straight Arrow Connector 66"/>
            <p:cNvCxnSpPr>
              <a:stCxn id="6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5296" y="1874925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4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67046" y="1081412"/>
            <a:ext cx="5021872" cy="711005"/>
            <a:chOff x="2180027" y="2685202"/>
            <a:chExt cx="5021872" cy="711005"/>
          </a:xfrm>
        </p:grpSpPr>
        <p:grpSp>
          <p:nvGrpSpPr>
            <p:cNvPr id="31" name="Group 30"/>
            <p:cNvGrpSpPr/>
            <p:nvPr/>
          </p:nvGrpSpPr>
          <p:grpSpPr>
            <a:xfrm>
              <a:off x="2180027" y="2685202"/>
              <a:ext cx="1421579" cy="697585"/>
              <a:chOff x="2180027" y="884061"/>
              <a:chExt cx="1421579" cy="69758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40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>
              <a:stCxn id="42" idx="3"/>
              <a:endCxn id="36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6" idx="3"/>
              <a:endCxn id="41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346252" y="1850233"/>
            <a:ext cx="884427" cy="1182103"/>
            <a:chOff x="657200" y="1584459"/>
            <a:chExt cx="884427" cy="1182103"/>
          </a:xfrm>
        </p:grpSpPr>
        <p:sp>
          <p:nvSpPr>
            <p:cNvPr id="66" name="Rectangle 6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1115</a:t>
              </a:r>
            </a:p>
          </p:txBody>
        </p:sp>
        <p:cxnSp>
          <p:nvCxnSpPr>
            <p:cNvPr id="67" name="Straight Arrow Connector 66"/>
            <p:cNvCxnSpPr>
              <a:stCxn id="6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76390" y="1850233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Google Shape;245;p38"/>
          <p:cNvSpPr txBox="1">
            <a:spLocks/>
          </p:cNvSpPr>
          <p:nvPr/>
        </p:nvSpPr>
        <p:spPr>
          <a:xfrm>
            <a:off x="467046" y="3532858"/>
            <a:ext cx="2893771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None/>
            </a:pPr>
            <a:r>
              <a:rPr lang="en-US" sz="1800" dirty="0">
                <a:solidFill>
                  <a:srgbClr val="00B0F0"/>
                </a:solidFill>
                <a:latin typeface="Didact Gothic" panose="020B0604020202020204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Didact Gothic" panose="020B0604020202020204" charset="0"/>
              </a:rPr>
              <a:t>revious</a:t>
            </a:r>
            <a:r>
              <a:rPr lang="en-US" sz="1800" dirty="0" smtClean="0">
                <a:solidFill>
                  <a:srgbClr val="FFFFFF"/>
                </a:solidFill>
                <a:latin typeface="Didact Gothic" panose="020B0604020202020204" charset="0"/>
              </a:rPr>
              <a:t>  -&gt; link =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 </a:t>
            </a:r>
            <a:r>
              <a:rPr lang="en-US" sz="1800" dirty="0" smtClean="0">
                <a:solidFill>
                  <a:schemeClr val="accent5"/>
                </a:solidFill>
                <a:latin typeface="Didact Gothic" panose="020B0604020202020204" charset="0"/>
              </a:rPr>
              <a:t>NULL</a:t>
            </a:r>
            <a:endParaRPr lang="en-US" sz="1800" dirty="0">
              <a:solidFill>
                <a:srgbClr val="FFFFFF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67046" y="1081412"/>
            <a:ext cx="5021872" cy="711005"/>
            <a:chOff x="2180027" y="2685202"/>
            <a:chExt cx="5021872" cy="711005"/>
          </a:xfrm>
        </p:grpSpPr>
        <p:grpSp>
          <p:nvGrpSpPr>
            <p:cNvPr id="31" name="Group 30"/>
            <p:cNvGrpSpPr/>
            <p:nvPr/>
          </p:nvGrpSpPr>
          <p:grpSpPr>
            <a:xfrm>
              <a:off x="2180027" y="2685202"/>
              <a:ext cx="1421579" cy="697585"/>
              <a:chOff x="2180027" y="884061"/>
              <a:chExt cx="1421579" cy="69758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sp>
            <p:nvSpPr>
              <p:cNvPr id="4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NULL</a:t>
                  </a:r>
                </a:p>
              </p:txBody>
            </p:sp>
          </p:grpSp>
          <p:sp>
            <p:nvSpPr>
              <p:cNvPr id="40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35" name="Straight Arrow Connector 34"/>
            <p:cNvCxnSpPr>
              <a:stCxn id="46" idx="3"/>
              <a:endCxn id="41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346252" y="1850233"/>
            <a:ext cx="884427" cy="1182103"/>
            <a:chOff x="657200" y="1584459"/>
            <a:chExt cx="884427" cy="1182103"/>
          </a:xfrm>
        </p:grpSpPr>
        <p:sp>
          <p:nvSpPr>
            <p:cNvPr id="66" name="Rectangle 6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1115</a:t>
              </a:r>
            </a:p>
          </p:txBody>
        </p:sp>
        <p:cxnSp>
          <p:nvCxnSpPr>
            <p:cNvPr id="67" name="Straight Arrow Connector 66"/>
            <p:cNvCxnSpPr>
              <a:stCxn id="6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76390" y="1850233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Google Shape;245;p38"/>
          <p:cNvSpPr txBox="1">
            <a:spLocks/>
          </p:cNvSpPr>
          <p:nvPr/>
        </p:nvSpPr>
        <p:spPr>
          <a:xfrm>
            <a:off x="467046" y="3532858"/>
            <a:ext cx="2411415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None/>
            </a:pPr>
            <a:r>
              <a:rPr lang="en-US" sz="1800" dirty="0" smtClean="0">
                <a:solidFill>
                  <a:schemeClr val="accent5"/>
                </a:solidFill>
                <a:latin typeface="Didact Gothic" panose="020B0604020202020204" charset="0"/>
              </a:rPr>
              <a:t>free(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current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0000"/>
                </a:solidFill>
                <a:latin typeface="Didact Gothic" panose="020B0604020202020204" charset="0"/>
              </a:rPr>
              <a:t>c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urrent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 = NULL</a:t>
            </a:r>
            <a:endParaRPr lang="en-US" sz="1800" dirty="0">
              <a:solidFill>
                <a:schemeClr val="accent5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046" y="1081412"/>
            <a:ext cx="3197650" cy="1950924"/>
            <a:chOff x="467046" y="1081412"/>
            <a:chExt cx="3197650" cy="1950924"/>
          </a:xfrm>
        </p:grpSpPr>
        <p:grpSp>
          <p:nvGrpSpPr>
            <p:cNvPr id="30" name="Group 29"/>
            <p:cNvGrpSpPr/>
            <p:nvPr/>
          </p:nvGrpSpPr>
          <p:grpSpPr>
            <a:xfrm>
              <a:off x="467046" y="1081412"/>
              <a:ext cx="3197650" cy="711005"/>
              <a:chOff x="2180027" y="2685202"/>
              <a:chExt cx="3197650" cy="71100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180027" y="2685202"/>
                <a:ext cx="1421579" cy="697585"/>
                <a:chOff x="2180027" y="884061"/>
                <a:chExt cx="1421579" cy="69758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180027" y="884061"/>
                  <a:ext cx="1421579" cy="407152"/>
                  <a:chOff x="4485622" y="1943670"/>
                  <a:chExt cx="1654628" cy="473899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4485622" y="1943671"/>
                    <a:ext cx="827314" cy="473898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12</a:t>
                    </a:r>
                    <a:endParaRPr lang="en-US" dirty="0">
                      <a:solidFill>
                        <a:srgbClr val="FFFFFF"/>
                      </a:solidFill>
                      <a:latin typeface="Didact Gothic" panose="020B0604020202020204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312936" y="1943670"/>
                    <a:ext cx="827314" cy="473898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1243</a:t>
                    </a:r>
                  </a:p>
                </p:txBody>
              </p:sp>
            </p:grpSp>
            <p:sp>
              <p:nvSpPr>
                <p:cNvPr id="44" name="Google Shape;245;p38"/>
                <p:cNvSpPr txBox="1">
                  <a:spLocks/>
                </p:cNvSpPr>
                <p:nvPr/>
              </p:nvSpPr>
              <p:spPr>
                <a:xfrm>
                  <a:off x="2448277" y="1291916"/>
                  <a:ext cx="884427" cy="289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9pPr>
                </a:lstStyle>
                <a:p>
                  <a:pPr marL="0" indent="0">
                    <a:buFont typeface="Didact Gothic"/>
                    <a:buNone/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1093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956097" y="2685202"/>
                <a:ext cx="1421580" cy="711005"/>
                <a:chOff x="2180028" y="1293313"/>
                <a:chExt cx="1421580" cy="711005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180028" y="1293313"/>
                  <a:ext cx="1421580" cy="407151"/>
                  <a:chOff x="4737837" y="1827827"/>
                  <a:chExt cx="1421580" cy="407151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4737837" y="1827827"/>
                    <a:ext cx="710790" cy="407151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82</a:t>
                    </a:r>
                    <a:endParaRPr lang="en-US" dirty="0">
                      <a:solidFill>
                        <a:srgbClr val="FFFFFF"/>
                      </a:solidFill>
                      <a:latin typeface="Didact Gothic" panose="020B0604020202020204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5448627" y="1827827"/>
                    <a:ext cx="710790" cy="407151"/>
                  </a:xfrm>
                  <a:prstGeom prst="rect">
                    <a:avLst/>
                  </a:prstGeom>
                  <a:solidFill>
                    <a:srgbClr val="383838"/>
                  </a:solidFill>
                  <a:ln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rgbClr val="FFFFFF"/>
                        </a:solidFill>
                        <a:latin typeface="Didact Gothic" panose="020B0604020202020204" charset="0"/>
                      </a:rPr>
                      <a:t>1115</a:t>
                    </a:r>
                  </a:p>
                </p:txBody>
              </p:sp>
            </p:grpSp>
            <p:sp>
              <p:nvSpPr>
                <p:cNvPr id="40" name="Google Shape;245;p38"/>
                <p:cNvSpPr txBox="1">
                  <a:spLocks/>
                </p:cNvSpPr>
                <p:nvPr/>
              </p:nvSpPr>
              <p:spPr>
                <a:xfrm>
                  <a:off x="2413302" y="1714588"/>
                  <a:ext cx="884427" cy="2897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●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○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Didact Gothic"/>
                    <a:buChar char="■"/>
                    <a:defRPr sz="1400" b="0" i="0" u="none" strike="noStrike" cap="none">
                      <a:solidFill>
                        <a:schemeClr val="dk1"/>
                      </a:solidFill>
                      <a:latin typeface="Didact Gothic"/>
                      <a:ea typeface="Didact Gothic"/>
                      <a:cs typeface="Didact Gothic"/>
                      <a:sym typeface="Didact Gothic"/>
                    </a:defRPr>
                  </a:lvl9pPr>
                </a:lstStyle>
                <a:p>
                  <a:pPr marL="0" indent="0">
                    <a:buFont typeface="Didact Gothic"/>
                    <a:buNone/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1243</a:t>
                  </a:r>
                </a:p>
              </p:txBody>
            </p:sp>
          </p:grpSp>
          <p:cxnSp>
            <p:nvCxnSpPr>
              <p:cNvPr id="35" name="Straight Arrow Connector 34"/>
              <p:cNvCxnSpPr>
                <a:stCxn id="46" idx="3"/>
                <a:endCxn id="41" idx="1"/>
              </p:cNvCxnSpPr>
              <p:nvPr/>
            </p:nvCxnSpPr>
            <p:spPr>
              <a:xfrm>
                <a:off x="3601607" y="2888778"/>
                <a:ext cx="354490" cy="0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476390" y="1850233"/>
              <a:ext cx="884427" cy="1182103"/>
              <a:chOff x="657200" y="1584459"/>
              <a:chExt cx="884427" cy="118210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44019" y="2126484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1243</a:t>
                </a:r>
              </a:p>
            </p:txBody>
          </p:sp>
          <p:cxnSp>
            <p:nvCxnSpPr>
              <p:cNvPr id="50" name="Straight Arrow Connector 49"/>
              <p:cNvCxnSpPr>
                <a:stCxn id="48" idx="0"/>
              </p:cNvCxnSpPr>
              <p:nvPr/>
            </p:nvCxnSpPr>
            <p:spPr>
              <a:xfrm flipV="1">
                <a:off x="1099414" y="1584459"/>
                <a:ext cx="0" cy="542025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Google Shape;245;p38"/>
              <p:cNvSpPr txBox="1">
                <a:spLocks/>
              </p:cNvSpPr>
              <p:nvPr/>
            </p:nvSpPr>
            <p:spPr>
              <a:xfrm>
                <a:off x="657200" y="2476832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previous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6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Akhir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6" y="750620"/>
            <a:ext cx="367665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84" y="750620"/>
            <a:ext cx="3762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046" y="1081412"/>
            <a:ext cx="6812576" cy="711005"/>
            <a:chOff x="389323" y="2685202"/>
            <a:chExt cx="6812576" cy="711005"/>
          </a:xfrm>
        </p:grpSpPr>
        <p:grpSp>
          <p:nvGrpSpPr>
            <p:cNvPr id="8" name="Group 7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23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endCxn id="28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18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20" idx="3"/>
              <a:endCxn id="13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3"/>
              <a:endCxn id="19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22" y="1971283"/>
            <a:ext cx="884427" cy="1182103"/>
            <a:chOff x="657200" y="1584459"/>
            <a:chExt cx="884427" cy="1182103"/>
          </a:xfrm>
        </p:grpSpPr>
        <p:sp>
          <p:nvSpPr>
            <p:cNvPr id="35" name="Rectangle 34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51221" y="1971283"/>
            <a:ext cx="1310604" cy="1182103"/>
            <a:chOff x="231023" y="1584459"/>
            <a:chExt cx="1310604" cy="1182103"/>
          </a:xfrm>
        </p:grpSpPr>
        <p:sp>
          <p:nvSpPr>
            <p:cNvPr id="32" name="Rectangle 31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H="1" flipV="1">
              <a:off x="231023" y="1584459"/>
              <a:ext cx="868391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61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046" y="1081412"/>
            <a:ext cx="6812576" cy="711005"/>
            <a:chOff x="389323" y="2685202"/>
            <a:chExt cx="6812576" cy="711005"/>
          </a:xfrm>
        </p:grpSpPr>
        <p:grpSp>
          <p:nvGrpSpPr>
            <p:cNvPr id="8" name="Group 7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23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endCxn id="28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18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20" idx="3"/>
              <a:endCxn id="13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3"/>
              <a:endCxn id="19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476389" y="1874925"/>
            <a:ext cx="884427" cy="1182103"/>
            <a:chOff x="657200" y="1584459"/>
            <a:chExt cx="884427" cy="1182103"/>
          </a:xfrm>
        </p:grpSpPr>
        <p:sp>
          <p:nvSpPr>
            <p:cNvPr id="39" name="Rectangle 38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5296" y="1874925"/>
            <a:ext cx="884427" cy="1182103"/>
            <a:chOff x="657200" y="1584459"/>
            <a:chExt cx="884427" cy="1182103"/>
          </a:xfrm>
        </p:grpSpPr>
        <p:sp>
          <p:nvSpPr>
            <p:cNvPr id="43" name="Rectangle 42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1068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046" y="1081412"/>
            <a:ext cx="6812576" cy="711005"/>
            <a:chOff x="389323" y="2685202"/>
            <a:chExt cx="6812576" cy="711005"/>
          </a:xfrm>
        </p:grpSpPr>
        <p:grpSp>
          <p:nvGrpSpPr>
            <p:cNvPr id="8" name="Group 7"/>
            <p:cNvGrpSpPr/>
            <p:nvPr/>
          </p:nvGrpSpPr>
          <p:grpSpPr>
            <a:xfrm>
              <a:off x="389323" y="2685202"/>
              <a:ext cx="3212283" cy="700398"/>
              <a:chOff x="389323" y="884061"/>
              <a:chExt cx="3212283" cy="70039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180027" y="884061"/>
                <a:ext cx="1421579" cy="407152"/>
                <a:chOff x="4485622" y="1943670"/>
                <a:chExt cx="1654628" cy="473899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485622" y="1943671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5312936" y="1943670"/>
                  <a:ext cx="827314" cy="473898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1243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89323" y="898185"/>
                <a:ext cx="1421580" cy="407151"/>
                <a:chOff x="4737837" y="1827827"/>
                <a:chExt cx="1421580" cy="407151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43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1093</a:t>
                  </a:r>
                </a:p>
              </p:txBody>
            </p:sp>
          </p:grpSp>
          <p:sp>
            <p:nvSpPr>
              <p:cNvPr id="23" name="Google Shape;245;p38"/>
              <p:cNvSpPr txBox="1">
                <a:spLocks/>
              </p:cNvSpPr>
              <p:nvPr/>
            </p:nvSpPr>
            <p:spPr>
              <a:xfrm>
                <a:off x="662534" y="1294729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1068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245;p38"/>
              <p:cNvSpPr txBox="1">
                <a:spLocks/>
              </p:cNvSpPr>
              <p:nvPr/>
            </p:nvSpPr>
            <p:spPr>
              <a:xfrm>
                <a:off x="2448277" y="1291916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1093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endCxn id="28" idx="1"/>
              </p:cNvCxnSpPr>
              <p:nvPr/>
            </p:nvCxnSpPr>
            <p:spPr>
              <a:xfrm>
                <a:off x="1828800" y="1087637"/>
                <a:ext cx="351228" cy="1"/>
              </a:xfrm>
              <a:prstGeom prst="straightConnector1">
                <a:avLst/>
              </a:prstGeom>
              <a:ln>
                <a:solidFill>
                  <a:srgbClr val="FFFF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956097" y="2685202"/>
              <a:ext cx="1421580" cy="711005"/>
              <a:chOff x="2180028" y="1293313"/>
              <a:chExt cx="1421580" cy="71100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180028" y="1293313"/>
                <a:ext cx="1421580" cy="407151"/>
                <a:chOff x="4737837" y="1827827"/>
                <a:chExt cx="1421580" cy="40715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783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82</a:t>
                  </a:r>
                  <a:endParaRPr lang="en-US" dirty="0">
                    <a:solidFill>
                      <a:srgbClr val="FFFFFF"/>
                    </a:solidFill>
                    <a:latin typeface="Didact Gothic" panose="020B0604020202020204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48627" y="1827827"/>
                  <a:ext cx="710790" cy="407151"/>
                </a:xfrm>
                <a:prstGeom prst="rect">
                  <a:avLst/>
                </a:prstGeom>
                <a:solidFill>
                  <a:srgbClr val="383838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FFFFFF"/>
                      </a:solidFill>
                      <a:latin typeface="Didact Gothic" panose="020B0604020202020204" charset="0"/>
                    </a:rPr>
                    <a:t>1115</a:t>
                  </a:r>
                </a:p>
              </p:txBody>
            </p:sp>
          </p:grpSp>
          <p:sp>
            <p:nvSpPr>
              <p:cNvPr id="18" name="Google Shape;245;p38"/>
              <p:cNvSpPr txBox="1">
                <a:spLocks/>
              </p:cNvSpPr>
              <p:nvPr/>
            </p:nvSpPr>
            <p:spPr>
              <a:xfrm>
                <a:off x="2413302" y="1714588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1243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780319" y="2685202"/>
              <a:ext cx="1421580" cy="697584"/>
              <a:chOff x="3920796" y="2685203"/>
              <a:chExt cx="1421580" cy="69758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2079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35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31586" y="2685203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NULL</a:t>
                </a:r>
                <a:endParaRPr 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245;p38"/>
              <p:cNvSpPr txBox="1">
                <a:spLocks/>
              </p:cNvSpPr>
              <p:nvPr/>
            </p:nvSpPr>
            <p:spPr>
              <a:xfrm>
                <a:off x="4199710" y="3093057"/>
                <a:ext cx="884427" cy="289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idact Gothic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idact Gothic"/>
                    <a:ea typeface="Didact Gothic"/>
                    <a:cs typeface="Didact Gothic"/>
                    <a:sym typeface="Didact Gothic"/>
                  </a:defRPr>
                </a:lvl9pPr>
              </a:lstStyle>
              <a:p>
                <a:pPr marL="0" indent="0">
                  <a:buFont typeface="Didact Gothic"/>
                  <a:buNone/>
                </a:pPr>
                <a:r>
                  <a:rPr lang="en-US" dirty="0" smtClean="0">
                    <a:solidFill>
                      <a:srgbClr val="FFFFFF"/>
                    </a:solidFill>
                  </a:rPr>
                  <a:t>1115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20" idx="3"/>
              <a:endCxn id="13" idx="1"/>
            </p:cNvCxnSpPr>
            <p:nvPr/>
          </p:nvCxnSpPr>
          <p:spPr>
            <a:xfrm>
              <a:off x="5377677" y="2888778"/>
              <a:ext cx="402642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3"/>
              <a:endCxn id="19" idx="1"/>
            </p:cNvCxnSpPr>
            <p:nvPr/>
          </p:nvCxnSpPr>
          <p:spPr>
            <a:xfrm>
              <a:off x="3601607" y="2888778"/>
              <a:ext cx="354490" cy="0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346252" y="1850233"/>
            <a:ext cx="884427" cy="1182103"/>
            <a:chOff x="657200" y="1584459"/>
            <a:chExt cx="884427" cy="1182103"/>
          </a:xfrm>
        </p:grpSpPr>
        <p:sp>
          <p:nvSpPr>
            <p:cNvPr id="36" name="Rectangle 3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76390" y="1850233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Google Shape;245;p38"/>
          <p:cNvSpPr txBox="1">
            <a:spLocks/>
          </p:cNvSpPr>
          <p:nvPr/>
        </p:nvSpPr>
        <p:spPr>
          <a:xfrm>
            <a:off x="467046" y="3532858"/>
            <a:ext cx="3212284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rgbClr val="00B0F0"/>
                </a:solidFill>
                <a:latin typeface="Didact Gothic" panose="020B0604020202020204" charset="0"/>
              </a:rPr>
              <a:t>p</a:t>
            </a:r>
            <a:r>
              <a:rPr lang="en-US" sz="1800" dirty="0" smtClean="0">
                <a:solidFill>
                  <a:srgbClr val="00B0F0"/>
                </a:solidFill>
                <a:latin typeface="Didact Gothic" panose="020B0604020202020204" charset="0"/>
              </a:rPr>
              <a:t>revious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 -&gt; link = 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current 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-&gt; link</a:t>
            </a:r>
            <a:endParaRPr lang="en-US" sz="1800" dirty="0">
              <a:solidFill>
                <a:schemeClr val="accent6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384542" y="3001327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Statik</a:t>
            </a:r>
            <a:endParaRPr sz="3000" dirty="0"/>
          </a:p>
        </p:txBody>
      </p:sp>
      <p:sp>
        <p:nvSpPr>
          <p:cNvPr id="280" name="Google Shape;280;p41"/>
          <p:cNvSpPr txBox="1">
            <a:spLocks noGrp="1"/>
          </p:cNvSpPr>
          <p:nvPr>
            <p:ph type="title" idx="3"/>
          </p:nvPr>
        </p:nvSpPr>
        <p:spPr>
          <a:xfrm>
            <a:off x="6854333" y="2501783"/>
            <a:ext cx="1968771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DINAMIK</a:t>
            </a:r>
            <a:endParaRPr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73" y="1607952"/>
            <a:ext cx="3599935" cy="2405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6673" y="1824037"/>
            <a:ext cx="2804027" cy="3087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>
            <a:stCxn id="3" idx="3"/>
            <a:endCxn id="280" idx="0"/>
          </p:cNvCxnSpPr>
          <p:nvPr/>
        </p:nvCxnSpPr>
        <p:spPr>
          <a:xfrm>
            <a:off x="5600700" y="1978387"/>
            <a:ext cx="2238019" cy="523396"/>
          </a:xfrm>
          <a:prstGeom prst="curved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96673" y="2251710"/>
            <a:ext cx="735197" cy="33147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1870" y="3281409"/>
            <a:ext cx="960120" cy="33147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1"/>
            <a:endCxn id="279" idx="0"/>
          </p:cNvCxnSpPr>
          <p:nvPr/>
        </p:nvCxnSpPr>
        <p:spPr>
          <a:xfrm rot="10800000" flipV="1">
            <a:off x="1213893" y="2417445"/>
            <a:ext cx="1582781" cy="583882"/>
          </a:xfrm>
          <a:prstGeom prst="curved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15" idx="1"/>
            <a:endCxn id="279" idx="2"/>
          </p:cNvCxnSpPr>
          <p:nvPr/>
        </p:nvCxnSpPr>
        <p:spPr>
          <a:xfrm rot="10800000">
            <a:off x="1213892" y="3310028"/>
            <a:ext cx="2317978" cy="137117"/>
          </a:xfrm>
          <a:prstGeom prst="curved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8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7046" y="1081412"/>
            <a:ext cx="3212283" cy="700398"/>
            <a:chOff x="389323" y="884061"/>
            <a:chExt cx="3212283" cy="700398"/>
          </a:xfrm>
        </p:grpSpPr>
        <p:grpSp>
          <p:nvGrpSpPr>
            <p:cNvPr id="21" name="Group 20"/>
            <p:cNvGrpSpPr/>
            <p:nvPr/>
          </p:nvGrpSpPr>
          <p:grpSpPr>
            <a:xfrm>
              <a:off x="2180027" y="884061"/>
              <a:ext cx="1421579" cy="407152"/>
              <a:chOff x="4485622" y="1943670"/>
              <a:chExt cx="1654628" cy="47389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 smtClean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23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047801" y="1681253"/>
            <a:ext cx="1421580" cy="711005"/>
            <a:chOff x="2180028" y="1293313"/>
            <a:chExt cx="1421580" cy="711005"/>
          </a:xfrm>
        </p:grpSpPr>
        <p:grpSp>
          <p:nvGrpSpPr>
            <p:cNvPr id="17" name="Group 16"/>
            <p:cNvGrpSpPr/>
            <p:nvPr/>
          </p:nvGrpSpPr>
          <p:grpSpPr>
            <a:xfrm>
              <a:off x="2180028" y="1293313"/>
              <a:ext cx="1421580" cy="407151"/>
              <a:chOff x="4737837" y="1827827"/>
              <a:chExt cx="1421580" cy="40715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82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</a:p>
            </p:txBody>
          </p:sp>
        </p:grpSp>
        <p:sp>
          <p:nvSpPr>
            <p:cNvPr id="18" name="Google Shape;245;p38"/>
            <p:cNvSpPr txBox="1">
              <a:spLocks/>
            </p:cNvSpPr>
            <p:nvPr/>
          </p:nvSpPr>
          <p:spPr>
            <a:xfrm>
              <a:off x="2413302" y="1714588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1243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8042" y="1081412"/>
            <a:ext cx="1421580" cy="697584"/>
            <a:chOff x="3920796" y="2685203"/>
            <a:chExt cx="1421580" cy="697584"/>
          </a:xfrm>
        </p:grpSpPr>
        <p:sp>
          <p:nvSpPr>
            <p:cNvPr id="13" name="Rectangle 12"/>
            <p:cNvSpPr/>
            <p:nvPr/>
          </p:nvSpPr>
          <p:spPr>
            <a:xfrm>
              <a:off x="392079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35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3158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245;p38"/>
            <p:cNvSpPr txBox="1">
              <a:spLocks/>
            </p:cNvSpPr>
            <p:nvPr/>
          </p:nvSpPr>
          <p:spPr>
            <a:xfrm>
              <a:off x="4199710" y="3093057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20" idx="3"/>
            <a:endCxn id="13" idx="1"/>
          </p:cNvCxnSpPr>
          <p:nvPr/>
        </p:nvCxnSpPr>
        <p:spPr>
          <a:xfrm flipV="1">
            <a:off x="5469381" y="1284988"/>
            <a:ext cx="388661" cy="599841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9" idx="3"/>
            <a:endCxn id="13" idx="1"/>
          </p:cNvCxnSpPr>
          <p:nvPr/>
        </p:nvCxnSpPr>
        <p:spPr>
          <a:xfrm>
            <a:off x="3679330" y="1284988"/>
            <a:ext cx="2178712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360233" y="2450074"/>
            <a:ext cx="884427" cy="1182103"/>
            <a:chOff x="657200" y="1584459"/>
            <a:chExt cx="884427" cy="1182103"/>
          </a:xfrm>
        </p:grpSpPr>
        <p:sp>
          <p:nvSpPr>
            <p:cNvPr id="36" name="Rectangle 35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1243</a:t>
              </a: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current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476390" y="1850233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Google Shape;245;p38"/>
          <p:cNvSpPr txBox="1">
            <a:spLocks/>
          </p:cNvSpPr>
          <p:nvPr/>
        </p:nvSpPr>
        <p:spPr>
          <a:xfrm>
            <a:off x="467046" y="3919517"/>
            <a:ext cx="3212284" cy="69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free(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current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Didact Gothic" panose="020B0604020202020204" charset="0"/>
              </a:rPr>
              <a:t>c</a:t>
            </a:r>
            <a:r>
              <a:rPr lang="en-US" sz="1800" dirty="0" smtClean="0">
                <a:solidFill>
                  <a:srgbClr val="FF0000"/>
                </a:solidFill>
                <a:latin typeface="Didact Gothic" panose="020B0604020202020204" charset="0"/>
              </a:rPr>
              <a:t>urrent </a:t>
            </a:r>
            <a:r>
              <a:rPr lang="en-US" sz="1800" dirty="0" smtClean="0">
                <a:solidFill>
                  <a:schemeClr val="accent6"/>
                </a:solidFill>
                <a:latin typeface="Didact Gothic" panose="020B0604020202020204" charset="0"/>
              </a:rPr>
              <a:t>= NULL</a:t>
            </a:r>
            <a:endParaRPr lang="en-US" sz="1800" dirty="0">
              <a:solidFill>
                <a:schemeClr val="accent6"/>
              </a:solidFill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7046" y="1081412"/>
            <a:ext cx="3212283" cy="700398"/>
            <a:chOff x="389323" y="884061"/>
            <a:chExt cx="3212283" cy="700398"/>
          </a:xfrm>
        </p:grpSpPr>
        <p:grpSp>
          <p:nvGrpSpPr>
            <p:cNvPr id="21" name="Group 20"/>
            <p:cNvGrpSpPr/>
            <p:nvPr/>
          </p:nvGrpSpPr>
          <p:grpSpPr>
            <a:xfrm>
              <a:off x="2180027" y="884061"/>
              <a:ext cx="1421579" cy="407152"/>
              <a:chOff x="4485622" y="1943670"/>
              <a:chExt cx="1654628" cy="47389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85622" y="1943671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12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12936" y="1943670"/>
                <a:ext cx="827314" cy="473898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1115</a:t>
                </a:r>
                <a:endParaRPr lang="en-US" dirty="0" smtClean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9323" y="898185"/>
              <a:ext cx="1421580" cy="407151"/>
              <a:chOff x="4737837" y="1827827"/>
              <a:chExt cx="1421580" cy="40715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73783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43</a:t>
                </a:r>
                <a:endParaRPr lang="en-US" dirty="0">
                  <a:solidFill>
                    <a:srgbClr val="FFFFFF"/>
                  </a:solidFill>
                  <a:latin typeface="Didact Gothic" panose="020B060402020202020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48627" y="1827827"/>
                <a:ext cx="710790" cy="407151"/>
              </a:xfrm>
              <a:prstGeom prst="rect">
                <a:avLst/>
              </a:prstGeom>
              <a:solidFill>
                <a:srgbClr val="383838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Didact Gothic" panose="020B0604020202020204" charset="0"/>
                  </a:rPr>
                  <a:t>1093</a:t>
                </a:r>
              </a:p>
            </p:txBody>
          </p:sp>
        </p:grpSp>
        <p:sp>
          <p:nvSpPr>
            <p:cNvPr id="23" name="Google Shape;245;p38"/>
            <p:cNvSpPr txBox="1">
              <a:spLocks/>
            </p:cNvSpPr>
            <p:nvPr/>
          </p:nvSpPr>
          <p:spPr>
            <a:xfrm>
              <a:off x="662534" y="1294729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1068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4" name="Google Shape;245;p38"/>
            <p:cNvSpPr txBox="1">
              <a:spLocks/>
            </p:cNvSpPr>
            <p:nvPr/>
          </p:nvSpPr>
          <p:spPr>
            <a:xfrm>
              <a:off x="2448277" y="1291916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1093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28" idx="1"/>
            </p:cNvCxnSpPr>
            <p:nvPr/>
          </p:nvCxnSpPr>
          <p:spPr>
            <a:xfrm>
              <a:off x="1828800" y="1087637"/>
              <a:ext cx="351228" cy="1"/>
            </a:xfrm>
            <a:prstGeom prst="straightConnector1">
              <a:avLst/>
            </a:prstGeom>
            <a:ln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151142" y="1081412"/>
            <a:ext cx="1421580" cy="697584"/>
            <a:chOff x="3920796" y="2685203"/>
            <a:chExt cx="1421580" cy="697584"/>
          </a:xfrm>
        </p:grpSpPr>
        <p:sp>
          <p:nvSpPr>
            <p:cNvPr id="13" name="Rectangle 12"/>
            <p:cNvSpPr/>
            <p:nvPr/>
          </p:nvSpPr>
          <p:spPr>
            <a:xfrm>
              <a:off x="392079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35</a:t>
              </a:r>
              <a:endParaRPr lang="en-US" dirty="0">
                <a:solidFill>
                  <a:srgbClr val="FFFFFF"/>
                </a:solidFill>
                <a:latin typeface="Didact Gothic" panose="020B0604020202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31586" y="2685203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NULL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6" name="Google Shape;245;p38"/>
            <p:cNvSpPr txBox="1">
              <a:spLocks/>
            </p:cNvSpPr>
            <p:nvPr/>
          </p:nvSpPr>
          <p:spPr>
            <a:xfrm>
              <a:off x="4199710" y="3093057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1115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29" idx="3"/>
            <a:endCxn id="13" idx="1"/>
          </p:cNvCxnSpPr>
          <p:nvPr/>
        </p:nvCxnSpPr>
        <p:spPr>
          <a:xfrm>
            <a:off x="3679330" y="1284988"/>
            <a:ext cx="471812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476390" y="1850233"/>
            <a:ext cx="884427" cy="1182103"/>
            <a:chOff x="657200" y="1584459"/>
            <a:chExt cx="884427" cy="1182103"/>
          </a:xfrm>
        </p:grpSpPr>
        <p:sp>
          <p:nvSpPr>
            <p:cNvPr id="48" name="Rectangle 47"/>
            <p:cNvSpPr/>
            <p:nvPr/>
          </p:nvSpPr>
          <p:spPr>
            <a:xfrm>
              <a:off x="744019" y="2126484"/>
              <a:ext cx="710790" cy="407151"/>
            </a:xfrm>
            <a:prstGeom prst="rect">
              <a:avLst/>
            </a:prstGeom>
            <a:solidFill>
              <a:srgbClr val="38383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Didact Gothic" panose="020B0604020202020204" charset="0"/>
                </a:rPr>
                <a:t>1093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 flipV="1">
              <a:off x="1099414" y="1584459"/>
              <a:ext cx="0" cy="54202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245;p38"/>
            <p:cNvSpPr txBox="1">
              <a:spLocks/>
            </p:cNvSpPr>
            <p:nvPr/>
          </p:nvSpPr>
          <p:spPr>
            <a:xfrm>
              <a:off x="657200" y="2476832"/>
              <a:ext cx="884427" cy="289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●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○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Didact Gothic"/>
                <a:buChar char="■"/>
                <a:defRPr sz="1400" b="0" i="0" u="none" strike="noStrike" cap="none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defRPr>
              </a:lvl9pPr>
            </a:lstStyle>
            <a:p>
              <a:pPr marL="0" indent="0">
                <a:buFont typeface="Didact Gothic"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previous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5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046" y="482321"/>
            <a:ext cx="1034980" cy="9545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5" y="-129716"/>
            <a:ext cx="9260541" cy="5629836"/>
          </a:xfrm>
          <a:prstGeom prst="rect">
            <a:avLst/>
          </a:prstGeom>
          <a:ln>
            <a:solidFill>
              <a:srgbClr val="2228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oogle Shape;270;p40"/>
          <p:cNvSpPr txBox="1">
            <a:spLocks/>
          </p:cNvSpPr>
          <p:nvPr/>
        </p:nvSpPr>
        <p:spPr>
          <a:xfrm>
            <a:off x="289727" y="174399"/>
            <a:ext cx="4040226" cy="57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1600" dirty="0" err="1" smtClean="0">
                <a:solidFill>
                  <a:schemeClr val="lt1"/>
                </a:solidFill>
              </a:rPr>
              <a:t>Menghapus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Posisi</a:t>
            </a:r>
            <a:r>
              <a:rPr lang="en-US" sz="1600" dirty="0" smtClean="0">
                <a:solidFill>
                  <a:schemeClr val="lt1"/>
                </a:solidFill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</a:rPr>
              <a:t>Tertentu</a:t>
            </a:r>
            <a:endParaRPr lang="en-US" sz="16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7" y="723900"/>
            <a:ext cx="4457700" cy="441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746" y="750620"/>
            <a:ext cx="3829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subTitle" idx="1"/>
          </p:nvPr>
        </p:nvSpPr>
        <p:spPr>
          <a:xfrm>
            <a:off x="833927" y="240070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Proses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pembebasan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memori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dilakukan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secara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otomatis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ketika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proses yang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menggunakannya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selesai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dijalankan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2"/>
          </p:nvPr>
        </p:nvSpPr>
        <p:spPr>
          <a:xfrm>
            <a:off x="5209273" y="240070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Memori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harus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dibebaskan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US" dirty="0" err="1" smtClean="0">
                <a:latin typeface="Didact Gothic"/>
                <a:ea typeface="Didact Gothic"/>
                <a:cs typeface="Didact Gothic"/>
                <a:sym typeface="Didact Gothic"/>
              </a:rPr>
              <a:t>secara</a:t>
            </a:r>
            <a:r>
              <a:rPr lang="en-US" dirty="0" smtClean="0">
                <a:latin typeface="Didact Gothic"/>
                <a:ea typeface="Didact Gothic"/>
                <a:cs typeface="Didact Gothic"/>
                <a:sym typeface="Didact Gothic"/>
              </a:rPr>
              <a:t> manual.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1554977" y="19095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Statik</a:t>
            </a:r>
            <a:endParaRPr sz="3000" dirty="0"/>
          </a:p>
        </p:txBody>
      </p:sp>
      <p:sp>
        <p:nvSpPr>
          <p:cNvPr id="280" name="Google Shape;280;p41"/>
          <p:cNvSpPr txBox="1">
            <a:spLocks noGrp="1"/>
          </p:cNvSpPr>
          <p:nvPr>
            <p:ph type="title" idx="3"/>
          </p:nvPr>
        </p:nvSpPr>
        <p:spPr>
          <a:xfrm>
            <a:off x="5868931" y="1916823"/>
            <a:ext cx="1781484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Dinamik</a:t>
            </a:r>
            <a:endParaRPr sz="3000" dirty="0"/>
          </a:p>
        </p:txBody>
      </p:sp>
      <p:cxnSp>
        <p:nvCxnSpPr>
          <p:cNvPr id="281" name="Google Shape;281;p41"/>
          <p:cNvCxnSpPr/>
          <p:nvPr/>
        </p:nvCxnSpPr>
        <p:spPr>
          <a:xfrm>
            <a:off x="2060777" y="2383422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6436123" y="2359038"/>
            <a:ext cx="64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19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REPRESENTASI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305" name="Google Shape;305;p44"/>
          <p:cNvCxnSpPr/>
          <p:nvPr/>
        </p:nvCxnSpPr>
        <p:spPr>
          <a:xfrm>
            <a:off x="2785750" y="3078300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43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396438" y="2516400"/>
            <a:ext cx="2426100" cy="88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Data dan operasi apa saja yang harus ada dalam satu struktur data.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subTitle" idx="3"/>
          </p:nvPr>
        </p:nvSpPr>
        <p:spPr>
          <a:xfrm>
            <a:off x="3300503" y="2516400"/>
            <a:ext cx="2426100" cy="1163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Bagaimana struktur data disimpan di dalam memori.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860044" y="1985213"/>
            <a:ext cx="1629767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Fungsional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title" idx="2"/>
          </p:nvPr>
        </p:nvSpPr>
        <p:spPr>
          <a:xfrm>
            <a:off x="3764008" y="1985213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FISIK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title" idx="4"/>
          </p:nvPr>
        </p:nvSpPr>
        <p:spPr>
          <a:xfrm>
            <a:off x="6944357" y="1985213"/>
            <a:ext cx="14991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Lojik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50" name="Google Shape;350;p47"/>
          <p:cNvSpPr txBox="1">
            <a:spLocks noGrp="1"/>
          </p:cNvSpPr>
          <p:nvPr>
            <p:ph type="subTitle" idx="5"/>
          </p:nvPr>
        </p:nvSpPr>
        <p:spPr>
          <a:xfrm>
            <a:off x="6480747" y="2516400"/>
            <a:ext cx="2426100" cy="1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Bertipe apa setiap data yang ada dan bagaimana cara melakukan tiap operasi yang ada di suatu struktur data.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351" name="Google Shape;351;p47"/>
          <p:cNvCxnSpPr/>
          <p:nvPr/>
        </p:nvCxnSpPr>
        <p:spPr>
          <a:xfrm>
            <a:off x="2981825" y="1813000"/>
            <a:ext cx="0" cy="22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47"/>
          <p:cNvCxnSpPr/>
          <p:nvPr/>
        </p:nvCxnSpPr>
        <p:spPr>
          <a:xfrm>
            <a:off x="6162175" y="1813000"/>
            <a:ext cx="0" cy="222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47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Jenis Representasi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805050" y="1766625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</a:rPr>
              <a:t>POINTER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305" name="Google Shape;305;p44"/>
          <p:cNvCxnSpPr/>
          <p:nvPr/>
        </p:nvCxnSpPr>
        <p:spPr>
          <a:xfrm>
            <a:off x="2785750" y="3078300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06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937</Words>
  <Application>Microsoft Office PowerPoint</Application>
  <PresentationFormat>On-screen Show (16:9)</PresentationFormat>
  <Paragraphs>567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Didact Gothic</vt:lpstr>
      <vt:lpstr>Arial</vt:lpstr>
      <vt:lpstr>Julius Sans One</vt:lpstr>
      <vt:lpstr>Questrial</vt:lpstr>
      <vt:lpstr>Minimalist Grayscale Pitch Deck by Slidesgo</vt:lpstr>
      <vt:lpstr>Alokasi, Representasi, Pointer, dan Singly Linked List</vt:lpstr>
      <vt:lpstr>ALOKASI MEMORI</vt:lpstr>
      <vt:lpstr>DEFINISI</vt:lpstr>
      <vt:lpstr>Statik</vt:lpstr>
      <vt:lpstr>Statik</vt:lpstr>
      <vt:lpstr>Statik</vt:lpstr>
      <vt:lpstr>REPRESENTASI</vt:lpstr>
      <vt:lpstr>Fungsional</vt:lpstr>
      <vt:lpstr>POINTER</vt:lpstr>
      <vt:lpstr>DEFINISI</vt:lpstr>
      <vt:lpstr>Assignment dari Alamat Variable</vt:lpstr>
      <vt:lpstr>Assignment dari Pointer Lain</vt:lpstr>
      <vt:lpstr>Assignment dari Pointer Lain</vt:lpstr>
      <vt:lpstr>Record dengan Field Pointer</vt:lpstr>
      <vt:lpstr>SINGLY LINKED LIST</vt:lpstr>
      <vt:lpstr>LINKED LIST</vt:lpstr>
      <vt:lpstr>SINGLY LINKED LIST</vt:lpstr>
      <vt:lpstr>NODE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dc:creator>Reihan Reinaldi</dc:creator>
  <cp:lastModifiedBy>Windows User</cp:lastModifiedBy>
  <cp:revision>47</cp:revision>
  <dcterms:modified xsi:type="dcterms:W3CDTF">2021-03-21T23:48:36Z</dcterms:modified>
</cp:coreProperties>
</file>