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1"/>
  </p:notesMasterIdLst>
  <p:sldIdLst>
    <p:sldId id="256" r:id="rId2"/>
    <p:sldId id="288" r:id="rId3"/>
    <p:sldId id="262" r:id="rId4"/>
    <p:sldId id="260" r:id="rId5"/>
    <p:sldId id="298" r:id="rId6"/>
    <p:sldId id="293" r:id="rId7"/>
    <p:sldId id="261" r:id="rId8"/>
    <p:sldId id="300" r:id="rId9"/>
    <p:sldId id="301" r:id="rId10"/>
    <p:sldId id="302" r:id="rId11"/>
    <p:sldId id="259" r:id="rId12"/>
    <p:sldId id="304" r:id="rId13"/>
    <p:sldId id="308" r:id="rId14"/>
    <p:sldId id="303" r:id="rId15"/>
    <p:sldId id="305" r:id="rId16"/>
    <p:sldId id="306" r:id="rId17"/>
    <p:sldId id="307" r:id="rId18"/>
    <p:sldId id="278" r:id="rId19"/>
    <p:sldId id="279" r:id="rId20"/>
  </p:sldIdLst>
  <p:sldSz cx="9144000" cy="5143500" type="screen16x9"/>
  <p:notesSz cx="6858000" cy="9144000"/>
  <p:embeddedFontLst>
    <p:embeddedFont>
      <p:font typeface="Cousine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55EEA4-988B-492D-99E5-9B07CBB69424}">
  <a:tblStyle styleId="{FC55EEA4-988B-492D-99E5-9B07CBB694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216E642-95D0-4B56-8B43-F84085D1147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9981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4168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6136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01476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34532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66248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8599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bcf8a1b89b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bcf8a1b89b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1065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6226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6037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0485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14400" y="2980864"/>
            <a:ext cx="721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5400000">
            <a:off x="4527177" y="744699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2"/>
          <p:cNvSpPr/>
          <p:nvPr/>
        </p:nvSpPr>
        <p:spPr>
          <a:xfrm rot="10800000">
            <a:off x="660998" y="3645100"/>
            <a:ext cx="1080000" cy="9951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8296743" y="2299856"/>
            <a:ext cx="0" cy="2075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6" name="Google Shape;16;p2"/>
          <p:cNvSpPr/>
          <p:nvPr/>
        </p:nvSpPr>
        <p:spPr>
          <a:xfrm rot="-5400000">
            <a:off x="4525702" y="-1293868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17" name="Google Shape;17;p2"/>
          <p:cNvSpPr/>
          <p:nvPr/>
        </p:nvSpPr>
        <p:spPr>
          <a:xfrm>
            <a:off x="7216304" y="1888685"/>
            <a:ext cx="1395000" cy="12855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 rot="5400000">
            <a:off x="4527177" y="-550510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0" name="Google Shape;20;p3"/>
          <p:cNvSpPr/>
          <p:nvPr/>
        </p:nvSpPr>
        <p:spPr>
          <a:xfrm rot="-5400000">
            <a:off x="695075" y="986571"/>
            <a:ext cx="995100" cy="10662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8365300" y="1345300"/>
            <a:ext cx="0" cy="1696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22" name="Google Shape;22;p3"/>
          <p:cNvSpPr/>
          <p:nvPr/>
        </p:nvSpPr>
        <p:spPr>
          <a:xfrm rot="-5400000">
            <a:off x="4525702" y="-2134011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23" name="Google Shape;23;p3"/>
          <p:cNvSpPr/>
          <p:nvPr/>
        </p:nvSpPr>
        <p:spPr>
          <a:xfrm rot="5400000">
            <a:off x="7048175" y="2866905"/>
            <a:ext cx="1285500" cy="13773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921200" y="1509206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4698564" y="3108819"/>
            <a:ext cx="354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1413600" y="2466600"/>
            <a:ext cx="63168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 sz="2400" b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 b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b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1"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1"/>
            </a:lvl9pPr>
          </a:lstStyle>
          <a:p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3954441" y="1078293"/>
            <a:ext cx="1212106" cy="1158543"/>
            <a:chOff x="3754950" y="1132925"/>
            <a:chExt cx="1580939" cy="1544725"/>
          </a:xfrm>
        </p:grpSpPr>
        <p:sp>
          <p:nvSpPr>
            <p:cNvPr id="30" name="Google Shape;30;p4"/>
            <p:cNvSpPr/>
            <p:nvPr/>
          </p:nvSpPr>
          <p:spPr>
            <a:xfrm>
              <a:off x="3907350" y="1285321"/>
              <a:ext cx="1329300" cy="13293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3754950" y="1132925"/>
              <a:ext cx="1480500" cy="14805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" name="Google Shape;32;p4"/>
            <p:cNvCxnSpPr>
              <a:endCxn id="30" idx="1"/>
            </p:cNvCxnSpPr>
            <p:nvPr/>
          </p:nvCxnSpPr>
          <p:spPr>
            <a:xfrm>
              <a:off x="3890221" y="1267893"/>
              <a:ext cx="211800" cy="2121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4"/>
            <p:cNvCxnSpPr/>
            <p:nvPr/>
          </p:nvCxnSpPr>
          <p:spPr>
            <a:xfrm>
              <a:off x="5335889" y="1276425"/>
              <a:ext cx="0" cy="1393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  <p:sp>
          <p:nvSpPr>
            <p:cNvPr id="34" name="Google Shape;34;p4"/>
            <p:cNvSpPr/>
            <p:nvPr/>
          </p:nvSpPr>
          <p:spPr>
            <a:xfrm>
              <a:off x="4222975" y="1683233"/>
              <a:ext cx="698050" cy="5499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1" i="0">
                  <a:ln w="1905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noFill/>
                  <a:latin typeface="Arial"/>
                </a:rPr>
                <a:t>“</a:t>
              </a:r>
            </a:p>
          </p:txBody>
        </p:sp>
        <p:cxnSp>
          <p:nvCxnSpPr>
            <p:cNvPr id="35" name="Google Shape;35;p4"/>
            <p:cNvCxnSpPr>
              <a:stCxn id="30" idx="5"/>
            </p:cNvCxnSpPr>
            <p:nvPr/>
          </p:nvCxnSpPr>
          <p:spPr>
            <a:xfrm>
              <a:off x="5041979" y="2419950"/>
              <a:ext cx="253800" cy="2577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4"/>
            <p:cNvCxnSpPr/>
            <p:nvPr/>
          </p:nvCxnSpPr>
          <p:spPr>
            <a:xfrm>
              <a:off x="4244700" y="1591869"/>
              <a:ext cx="654600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</p:grp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16" y="0"/>
            <a:ext cx="914176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91700" y="96300"/>
            <a:ext cx="8966100" cy="49452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457200" y="1125000"/>
            <a:ext cx="8229600" cy="3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>
            <a:off x="1200646" y="2353586"/>
            <a:ext cx="7212600" cy="20653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PENERAPAN DAN ALGORITMA TRAVERSAL NON BINARY TREE</a:t>
            </a:r>
            <a:endParaRPr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1669180" y="223488"/>
            <a:ext cx="1932761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LEVEL ORDER</a:t>
            </a:r>
            <a:endParaRPr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1585506" y="558144"/>
            <a:ext cx="2016435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1100" dirty="0"/>
              <a:t>Level(Tingkat) Based</a:t>
            </a:r>
            <a:endParaRPr sz="1100"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94300B-52CA-44F6-9F33-E38077078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591" y="136170"/>
            <a:ext cx="3890666" cy="47972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0B84DD7A-A0D0-453E-924F-FAC3947788A1}"/>
              </a:ext>
            </a:extLst>
          </p:cNvPr>
          <p:cNvSpPr txBox="1">
            <a:spLocks/>
          </p:cNvSpPr>
          <p:nvPr/>
        </p:nvSpPr>
        <p:spPr>
          <a:xfrm>
            <a:off x="527982" y="2108580"/>
            <a:ext cx="4195092" cy="1408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76200" indent="0">
              <a:buFont typeface="Cousine"/>
              <a:buNone/>
            </a:pPr>
            <a:r>
              <a:rPr lang="en-US" sz="1000" dirty="0"/>
              <a:t>M</a:t>
            </a:r>
            <a:r>
              <a:rPr lang="id-ID" sz="1000" dirty="0" err="1"/>
              <a:t>emproses</a:t>
            </a:r>
            <a:r>
              <a:rPr lang="id-ID" sz="1000" dirty="0"/>
              <a:t> simpul berdasarkan tingkat dari simpul yang dilalui. Pemrosesan dimulai dari simpul tingkat satu sampai tingkat n(akhir) </a:t>
            </a:r>
            <a:endParaRPr lang="en-US" sz="1100" dirty="0"/>
          </a:p>
        </p:txBody>
      </p:sp>
      <p:sp>
        <p:nvSpPr>
          <p:cNvPr id="8" name="Google Shape;110;p16">
            <a:extLst>
              <a:ext uri="{FF2B5EF4-FFF2-40B4-BE49-F238E27FC236}">
                <a16:creationId xmlns:a16="http://schemas.microsoft.com/office/drawing/2014/main" id="{BFFEF704-E3C2-44AA-AA42-83535296EB9B}"/>
              </a:ext>
            </a:extLst>
          </p:cNvPr>
          <p:cNvSpPr txBox="1">
            <a:spLocks/>
          </p:cNvSpPr>
          <p:nvPr/>
        </p:nvSpPr>
        <p:spPr>
          <a:xfrm>
            <a:off x="618760" y="3580272"/>
            <a:ext cx="4195092" cy="1408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76200" indent="0">
              <a:buFont typeface="Cousine"/>
              <a:buNone/>
            </a:pPr>
            <a:r>
              <a:rPr lang="en-US" sz="1100" dirty="0" err="1"/>
              <a:t>Ujang</a:t>
            </a:r>
            <a:r>
              <a:rPr lang="en-US" sz="1100" dirty="0"/>
              <a:t> </a:t>
            </a:r>
            <a:r>
              <a:rPr lang="en-US" sz="1100" dirty="0" err="1"/>
              <a:t>Kartiwa</a:t>
            </a:r>
            <a:r>
              <a:rPr lang="en-US" sz="1100" dirty="0"/>
              <a:t>, </a:t>
            </a:r>
            <a:br>
              <a:rPr lang="en-US" sz="1100" dirty="0"/>
            </a:br>
            <a:r>
              <a:rPr lang="en-US" sz="1100" dirty="0"/>
              <a:t>Dana </a:t>
            </a:r>
            <a:r>
              <a:rPr lang="en-US" sz="1100" dirty="0" err="1"/>
              <a:t>Sukirman</a:t>
            </a:r>
            <a:r>
              <a:rPr lang="en-US" sz="1100" dirty="0"/>
              <a:t>, </a:t>
            </a:r>
            <a:r>
              <a:rPr lang="en-US" sz="1100" dirty="0" err="1"/>
              <a:t>Hoerul</a:t>
            </a:r>
            <a:r>
              <a:rPr lang="en-US" sz="1100" dirty="0"/>
              <a:t> </a:t>
            </a:r>
            <a:r>
              <a:rPr lang="en-US" sz="1100" dirty="0" err="1"/>
              <a:t>Anam</a:t>
            </a:r>
            <a:r>
              <a:rPr lang="en-US" sz="1100" dirty="0"/>
              <a:t>, </a:t>
            </a:r>
            <a:r>
              <a:rPr lang="en-US" sz="1100" dirty="0" err="1"/>
              <a:t>Engkos</a:t>
            </a:r>
            <a:r>
              <a:rPr lang="en-US" sz="1100" dirty="0"/>
              <a:t> </a:t>
            </a:r>
            <a:r>
              <a:rPr lang="en-US" sz="1100" dirty="0" err="1"/>
              <a:t>Koswara</a:t>
            </a:r>
            <a:r>
              <a:rPr lang="en-US" sz="1100" dirty="0"/>
              <a:t>,</a:t>
            </a:r>
            <a:br>
              <a:rPr lang="en-US" sz="1100" dirty="0"/>
            </a:br>
            <a:r>
              <a:rPr lang="en-US" sz="1100" dirty="0" err="1"/>
              <a:t>Noviyanti</a:t>
            </a:r>
            <a:r>
              <a:rPr lang="en-US" sz="1100" dirty="0"/>
              <a:t>, </a:t>
            </a:r>
            <a:r>
              <a:rPr lang="en-US" sz="1100" dirty="0" err="1"/>
              <a:t>Mujani</a:t>
            </a:r>
            <a:r>
              <a:rPr lang="en-US" sz="1100" dirty="0"/>
              <a:t> </a:t>
            </a:r>
            <a:r>
              <a:rPr lang="en-US" sz="1100" dirty="0" err="1"/>
              <a:t>Gani</a:t>
            </a:r>
            <a:r>
              <a:rPr lang="en-US" sz="1100" dirty="0"/>
              <a:t>, Sambas Nugroho, </a:t>
            </a:r>
            <a:r>
              <a:rPr lang="en-US" sz="1100" dirty="0" err="1"/>
              <a:t>Evi</a:t>
            </a:r>
            <a:r>
              <a:rPr lang="en-US" sz="1100" dirty="0"/>
              <a:t> </a:t>
            </a:r>
            <a:r>
              <a:rPr lang="en-US" sz="1100" dirty="0" err="1"/>
              <a:t>Sukaesih</a:t>
            </a:r>
            <a:r>
              <a:rPr lang="en-US" sz="1100" dirty="0"/>
              <a:t>, </a:t>
            </a:r>
            <a:r>
              <a:rPr lang="en-US" sz="1100" dirty="0" err="1"/>
              <a:t>Irvan</a:t>
            </a:r>
            <a:r>
              <a:rPr lang="en-US" sz="1100" dirty="0"/>
              <a:t> Susilo, Tati </a:t>
            </a:r>
            <a:r>
              <a:rPr lang="en-US" sz="1100" dirty="0" err="1"/>
              <a:t>Sulastri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43253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1035264" y="1563133"/>
            <a:ext cx="7205700" cy="17285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Penerapan Traversal Pada Non Binary Tree dan Algortima</a:t>
            </a:r>
            <a:endParaRPr sz="3200"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D56F2-4323-4122-A3D6-878B32CED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6600" y="294450"/>
            <a:ext cx="8290800" cy="4493067"/>
          </a:xfrm>
        </p:spPr>
        <p:txBody>
          <a:bodyPr/>
          <a:lstStyle/>
          <a:p>
            <a:pPr marL="76200" indent="0">
              <a:buNone/>
            </a:pPr>
            <a:r>
              <a:rPr lang="id-ID" sz="1200" dirty="0" err="1"/>
              <a:t>Function</a:t>
            </a:r>
            <a:r>
              <a:rPr lang="id-ID" sz="1200" dirty="0"/>
              <a:t> </a:t>
            </a:r>
            <a:r>
              <a:rPr lang="id-ID" sz="1200" dirty="0" err="1"/>
              <a:t>AllocNode</a:t>
            </a:r>
            <a:r>
              <a:rPr lang="id-ID" sz="1200" dirty="0"/>
              <a:t>(</a:t>
            </a:r>
            <a:r>
              <a:rPr lang="id-ID" sz="1200" dirty="0" err="1"/>
              <a:t>input</a:t>
            </a:r>
            <a:r>
              <a:rPr lang="id-ID" sz="1200" dirty="0"/>
              <a:t> nama, jabatan : </a:t>
            </a:r>
            <a:r>
              <a:rPr lang="id-ID" sz="1200" dirty="0" err="1"/>
              <a:t>array</a:t>
            </a:r>
            <a:r>
              <a:rPr lang="id-ID" sz="1200" dirty="0"/>
              <a:t> </a:t>
            </a:r>
            <a:r>
              <a:rPr lang="id-ID" sz="1200" dirty="0" err="1"/>
              <a:t>of</a:t>
            </a:r>
            <a:r>
              <a:rPr lang="id-ID" sz="1200" dirty="0"/>
              <a:t> </a:t>
            </a:r>
            <a:r>
              <a:rPr lang="id-ID" sz="1200" dirty="0" err="1"/>
              <a:t>char</a:t>
            </a:r>
            <a:r>
              <a:rPr lang="id-ID" sz="1200" dirty="0"/>
              <a:t>) → </a:t>
            </a:r>
            <a:r>
              <a:rPr lang="id-ID" sz="1200" dirty="0" err="1"/>
              <a:t>ptrnode</a:t>
            </a:r>
            <a:r>
              <a:rPr lang="id-ID" sz="1200" dirty="0"/>
              <a:t> </a:t>
            </a:r>
            <a:br>
              <a:rPr lang="en-US" sz="1200" dirty="0"/>
            </a:br>
            <a:r>
              <a:rPr lang="id-ID" sz="1200" dirty="0"/>
              <a:t>{Kamus Data} </a:t>
            </a:r>
            <a:br>
              <a:rPr lang="en-US" sz="1200" dirty="0"/>
            </a:br>
            <a:r>
              <a:rPr lang="id-ID" sz="1200" dirty="0" err="1"/>
              <a:t>ptr</a:t>
            </a:r>
            <a:r>
              <a:rPr lang="id-ID" sz="1200" dirty="0"/>
              <a:t> : </a:t>
            </a:r>
            <a:r>
              <a:rPr lang="id-ID" sz="1200" dirty="0" err="1"/>
              <a:t>ptrnode</a:t>
            </a:r>
            <a:r>
              <a:rPr lang="id-ID" sz="1200" dirty="0"/>
              <a:t> </a:t>
            </a:r>
            <a:br>
              <a:rPr lang="en-US" sz="1200" dirty="0"/>
            </a:br>
            <a:br>
              <a:rPr lang="en-US" sz="1200" dirty="0"/>
            </a:br>
            <a:r>
              <a:rPr lang="id-ID" sz="1200" dirty="0"/>
              <a:t>{ALGORITMA} </a:t>
            </a:r>
            <a:br>
              <a:rPr lang="en-US" sz="1200" dirty="0"/>
            </a:br>
            <a:r>
              <a:rPr lang="en-US" sz="1200" dirty="0"/>
              <a:t>	</a:t>
            </a:r>
            <a:r>
              <a:rPr lang="id-ID" sz="1200" dirty="0" err="1"/>
              <a:t>ptr</a:t>
            </a:r>
            <a:r>
              <a:rPr lang="id-ID" sz="1200" dirty="0"/>
              <a:t> ← NULL </a:t>
            </a:r>
            <a:br>
              <a:rPr lang="en-US" sz="1200" dirty="0"/>
            </a:br>
            <a:r>
              <a:rPr lang="en-US" sz="1200" dirty="0"/>
              <a:t>	</a:t>
            </a:r>
            <a:r>
              <a:rPr lang="id-ID" sz="1200" dirty="0" err="1"/>
              <a:t>ptr</a:t>
            </a:r>
            <a:r>
              <a:rPr lang="id-ID" sz="1200" dirty="0"/>
              <a:t> ← </a:t>
            </a:r>
            <a:r>
              <a:rPr lang="id-ID" sz="1200" dirty="0" err="1"/>
              <a:t>alloc</a:t>
            </a:r>
            <a:r>
              <a:rPr lang="id-ID" sz="1200" dirty="0"/>
              <a:t>(</a:t>
            </a:r>
            <a:r>
              <a:rPr lang="id-ID" sz="1200" dirty="0" err="1"/>
              <a:t>node</a:t>
            </a:r>
            <a:r>
              <a:rPr lang="id-ID" sz="1200" dirty="0"/>
              <a:t>) </a:t>
            </a:r>
            <a:br>
              <a:rPr lang="en-US" sz="1200" dirty="0"/>
            </a:br>
            <a:r>
              <a:rPr lang="en-US" sz="1200" dirty="0"/>
              <a:t>	</a:t>
            </a:r>
            <a:r>
              <a:rPr lang="id-ID" sz="1200" dirty="0"/>
              <a:t>If </a:t>
            </a:r>
            <a:r>
              <a:rPr lang="id-ID" sz="1200" dirty="0" err="1"/>
              <a:t>ptr</a:t>
            </a:r>
            <a:r>
              <a:rPr lang="id-ID" sz="1200" dirty="0"/>
              <a:t> != NULL </a:t>
            </a:r>
            <a:r>
              <a:rPr lang="id-ID" sz="1200" dirty="0" err="1"/>
              <a:t>Then</a:t>
            </a:r>
            <a:r>
              <a:rPr lang="id-ID" sz="1200" dirty="0"/>
              <a:t> </a:t>
            </a:r>
            <a:br>
              <a:rPr lang="en-US" sz="1200" dirty="0"/>
            </a:br>
            <a:r>
              <a:rPr lang="en-US" sz="1200" dirty="0"/>
              <a:t>		</a:t>
            </a:r>
            <a:r>
              <a:rPr lang="id-ID" sz="1200" dirty="0" err="1"/>
              <a:t>ptr</a:t>
            </a:r>
            <a:r>
              <a:rPr lang="id-ID" sz="1200" dirty="0"/>
              <a:t>^.nama ← nama </a:t>
            </a:r>
            <a:br>
              <a:rPr lang="en-US" sz="1200" dirty="0"/>
            </a:br>
            <a:r>
              <a:rPr lang="en-US" sz="1200" dirty="0"/>
              <a:t>		</a:t>
            </a:r>
            <a:r>
              <a:rPr lang="id-ID" sz="1200" dirty="0" err="1"/>
              <a:t>ptr</a:t>
            </a:r>
            <a:r>
              <a:rPr lang="id-ID" sz="1200" dirty="0"/>
              <a:t>^.jabatan ← jabatan </a:t>
            </a:r>
            <a:br>
              <a:rPr lang="en-US" sz="1200" dirty="0"/>
            </a:br>
            <a:r>
              <a:rPr lang="en-US" sz="1200" dirty="0"/>
              <a:t>		</a:t>
            </a:r>
            <a:r>
              <a:rPr lang="id-ID" sz="1200" dirty="0" err="1"/>
              <a:t>ptr</a:t>
            </a:r>
            <a:r>
              <a:rPr lang="id-ID" sz="1200" dirty="0"/>
              <a:t>^.</a:t>
            </a:r>
            <a:r>
              <a:rPr lang="id-ID" sz="1200" dirty="0" err="1"/>
              <a:t>next</a:t>
            </a:r>
            <a:r>
              <a:rPr lang="id-ID" sz="1200" dirty="0"/>
              <a:t> ← NULL</a:t>
            </a:r>
            <a:br>
              <a:rPr lang="en-US" sz="1200" dirty="0"/>
            </a:br>
            <a:r>
              <a:rPr lang="en-US" sz="1200" dirty="0"/>
              <a:t>		</a:t>
            </a:r>
            <a:r>
              <a:rPr lang="en-US" sz="1200" dirty="0" err="1"/>
              <a:t>ptr</a:t>
            </a:r>
            <a:r>
              <a:rPr lang="en-US" sz="1200" dirty="0"/>
              <a:t>^.parent </a:t>
            </a:r>
            <a:r>
              <a:rPr lang="id-ID" sz="1200" dirty="0"/>
              <a:t>←</a:t>
            </a:r>
            <a:r>
              <a:rPr lang="en-US" sz="1200" dirty="0"/>
              <a:t> NULL</a:t>
            </a:r>
            <a:r>
              <a:rPr lang="id-ID" sz="1200" dirty="0"/>
              <a:t> </a:t>
            </a:r>
            <a:br>
              <a:rPr lang="en-US" sz="1200" dirty="0"/>
            </a:br>
            <a:r>
              <a:rPr lang="en-US" sz="1200" dirty="0"/>
              <a:t>		</a:t>
            </a:r>
            <a:r>
              <a:rPr lang="id-ID" sz="1200" dirty="0" err="1"/>
              <a:t>ptr</a:t>
            </a:r>
            <a:r>
              <a:rPr lang="id-ID" sz="1200" dirty="0"/>
              <a:t>^.</a:t>
            </a:r>
            <a:r>
              <a:rPr lang="id-ID" sz="1200" dirty="0" err="1"/>
              <a:t>child</a:t>
            </a:r>
            <a:r>
              <a:rPr lang="id-ID" sz="1200" dirty="0"/>
              <a:t> ← NULL </a:t>
            </a:r>
            <a:br>
              <a:rPr lang="en-US" sz="1200" dirty="0"/>
            </a:br>
            <a:r>
              <a:rPr lang="en-US" sz="1200" dirty="0"/>
              <a:t>	</a:t>
            </a:r>
            <a:r>
              <a:rPr lang="id-ID" sz="1200" dirty="0" err="1"/>
              <a:t>End</a:t>
            </a:r>
            <a:r>
              <a:rPr lang="id-ID" sz="1200" dirty="0"/>
              <a:t> If </a:t>
            </a:r>
            <a:br>
              <a:rPr lang="en-US" sz="1200" dirty="0"/>
            </a:br>
            <a:r>
              <a:rPr lang="en-US" sz="1200" dirty="0"/>
              <a:t>	</a:t>
            </a:r>
            <a:r>
              <a:rPr lang="id-ID" sz="1200" dirty="0" err="1"/>
              <a:t>Return</a:t>
            </a:r>
            <a:r>
              <a:rPr lang="id-ID" sz="1200" dirty="0"/>
              <a:t> </a:t>
            </a:r>
            <a:r>
              <a:rPr lang="id-ID" sz="1200" dirty="0" err="1"/>
              <a:t>ptr</a:t>
            </a:r>
            <a:r>
              <a:rPr lang="id-ID" sz="1200" dirty="0"/>
              <a:t> </a:t>
            </a:r>
            <a:br>
              <a:rPr lang="en-US" sz="1200" dirty="0"/>
            </a:br>
            <a:r>
              <a:rPr lang="id-ID" sz="1200" dirty="0" err="1"/>
              <a:t>End</a:t>
            </a:r>
            <a:r>
              <a:rPr lang="id-ID" sz="1200" dirty="0"/>
              <a:t> </a:t>
            </a:r>
            <a:r>
              <a:rPr lang="id-ID" sz="1200" dirty="0" err="1"/>
              <a:t>Function</a:t>
            </a:r>
            <a:r>
              <a:rPr lang="id-ID" sz="1200" dirty="0"/>
              <a:t>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B4ABA0D-DE6F-4315-9F90-89ACDCA77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450" y="2758250"/>
            <a:ext cx="3813232" cy="1261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02802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EECA06-8272-4A0B-94D4-8F34638D7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15" y="515906"/>
            <a:ext cx="8039369" cy="35869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56581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3604550" y="185388"/>
            <a:ext cx="1496032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PREORDER</a:t>
            </a:r>
            <a:endParaRPr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3339548" y="513694"/>
            <a:ext cx="2464904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1100" dirty="0"/>
              <a:t>Root – Left - Right</a:t>
            </a:r>
            <a:endParaRPr sz="1100"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5" name="Google Shape;110;p16">
            <a:extLst>
              <a:ext uri="{FF2B5EF4-FFF2-40B4-BE49-F238E27FC236}">
                <a16:creationId xmlns:a16="http://schemas.microsoft.com/office/drawing/2014/main" id="{26A7F2D4-060A-4397-A8CE-4F1F6BEA1B82}"/>
              </a:ext>
            </a:extLst>
          </p:cNvPr>
          <p:cNvSpPr txBox="1">
            <a:spLocks/>
          </p:cNvSpPr>
          <p:nvPr/>
        </p:nvSpPr>
        <p:spPr>
          <a:xfrm>
            <a:off x="318938" y="1080566"/>
            <a:ext cx="8063061" cy="3406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76200" indent="0">
              <a:buFont typeface="Cousine"/>
              <a:buNone/>
            </a:pPr>
            <a:r>
              <a:rPr lang="en-US" sz="1100" dirty="0"/>
              <a:t>void </a:t>
            </a:r>
            <a:r>
              <a:rPr lang="en-US" sz="1100" dirty="0" err="1"/>
              <a:t>PreOrder</a:t>
            </a:r>
            <a:r>
              <a:rPr lang="en-US" sz="1100" dirty="0"/>
              <a:t> (struct node* node)</a:t>
            </a:r>
            <a:br>
              <a:rPr lang="en-US" sz="1100" dirty="0"/>
            </a:br>
            <a:r>
              <a:rPr lang="en-US" sz="1100" dirty="0"/>
              <a:t>{</a:t>
            </a:r>
          </a:p>
          <a:p>
            <a:pPr marL="76200" indent="0">
              <a:buFont typeface="Cousine"/>
              <a:buNone/>
            </a:pPr>
            <a:r>
              <a:rPr lang="en-US" sz="1100" dirty="0"/>
              <a:t>	If (node == NULL)</a:t>
            </a:r>
            <a:br>
              <a:rPr lang="en-US" sz="1100" dirty="0"/>
            </a:br>
            <a:r>
              <a:rPr lang="en-US" sz="1100" dirty="0"/>
              <a:t>		return;</a:t>
            </a:r>
          </a:p>
          <a:p>
            <a:pPr marL="76200" indent="0">
              <a:buFont typeface="Cousine"/>
              <a:buNone/>
            </a:pPr>
            <a:r>
              <a:rPr lang="en-US" sz="1100" dirty="0"/>
              <a:t>	</a:t>
            </a:r>
            <a:r>
              <a:rPr lang="en-US" sz="1100" dirty="0" err="1"/>
              <a:t>printf</a:t>
            </a:r>
            <a:r>
              <a:rPr lang="en-US" sz="1100" dirty="0"/>
              <a:t> (“%s”, node-&gt;</a:t>
            </a:r>
            <a:r>
              <a:rPr lang="en-US" sz="1100" dirty="0" err="1"/>
              <a:t>nama</a:t>
            </a:r>
            <a:r>
              <a:rPr lang="en-US" sz="1100" dirty="0"/>
              <a:t>);</a:t>
            </a:r>
          </a:p>
          <a:p>
            <a:pPr marL="76200" indent="0">
              <a:buNone/>
            </a:pPr>
            <a:r>
              <a:rPr lang="en-US" sz="1100" dirty="0"/>
              <a:t>	</a:t>
            </a:r>
            <a:r>
              <a:rPr lang="en-US" sz="1100" dirty="0" err="1"/>
              <a:t>PreOrder</a:t>
            </a:r>
            <a:r>
              <a:rPr lang="en-US" sz="1100" dirty="0"/>
              <a:t>(node-&gt;child);</a:t>
            </a:r>
          </a:p>
          <a:p>
            <a:pPr marL="76200" indent="0">
              <a:buFont typeface="Cousine"/>
              <a:buNone/>
            </a:pPr>
            <a:r>
              <a:rPr lang="en-US" sz="1100" dirty="0"/>
              <a:t>	if (node-&gt;next != NULL)</a:t>
            </a:r>
          </a:p>
          <a:p>
            <a:pPr marL="76200" indent="0">
              <a:buNone/>
            </a:pPr>
            <a:r>
              <a:rPr lang="en-US" sz="1100" dirty="0"/>
              <a:t>		</a:t>
            </a:r>
            <a:r>
              <a:rPr lang="en-US" sz="1100" dirty="0" err="1"/>
              <a:t>PreOrder</a:t>
            </a:r>
            <a:r>
              <a:rPr lang="en-US" sz="1100" dirty="0"/>
              <a:t>(node-&gt;next);</a:t>
            </a:r>
          </a:p>
          <a:p>
            <a:pPr marL="76200" indent="0">
              <a:buFont typeface="Cousine"/>
              <a:buNone/>
            </a:pPr>
            <a:r>
              <a:rPr lang="en-US" sz="1100" dirty="0"/>
              <a:t>}</a:t>
            </a:r>
          </a:p>
          <a:p>
            <a:pPr marL="76200" indent="0">
              <a:buFont typeface="Cousine"/>
              <a:buNone/>
            </a:pPr>
            <a:br>
              <a:rPr lang="en-US" sz="1100" dirty="0"/>
            </a:br>
            <a:endParaRPr lang="en-US" sz="11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026C671-A341-4512-A323-E6ACB41A9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991604" y="59233"/>
            <a:ext cx="2546927" cy="31404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Google Shape;110;p16">
            <a:extLst>
              <a:ext uri="{FF2B5EF4-FFF2-40B4-BE49-F238E27FC236}">
                <a16:creationId xmlns:a16="http://schemas.microsoft.com/office/drawing/2014/main" id="{5C4BA709-D5AC-483D-8920-DCE4686A20C8}"/>
              </a:ext>
            </a:extLst>
          </p:cNvPr>
          <p:cNvSpPr txBox="1">
            <a:spLocks/>
          </p:cNvSpPr>
          <p:nvPr/>
        </p:nvSpPr>
        <p:spPr>
          <a:xfrm>
            <a:off x="5100582" y="3137280"/>
            <a:ext cx="4195092" cy="1408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76200" indent="0">
              <a:buFont typeface="Cousine"/>
              <a:buNone/>
            </a:pPr>
            <a:r>
              <a:rPr lang="en-US" sz="1100" dirty="0" err="1"/>
              <a:t>Ujang</a:t>
            </a:r>
            <a:r>
              <a:rPr lang="en-US" sz="1100" dirty="0"/>
              <a:t> </a:t>
            </a:r>
            <a:r>
              <a:rPr lang="en-US" sz="1100" dirty="0" err="1"/>
              <a:t>Kartiwa</a:t>
            </a:r>
            <a:r>
              <a:rPr lang="en-US" sz="1100" dirty="0"/>
              <a:t>, </a:t>
            </a:r>
            <a:br>
              <a:rPr lang="en-US" sz="1100" dirty="0"/>
            </a:br>
            <a:r>
              <a:rPr lang="en-US" sz="1100" dirty="0"/>
              <a:t>Dana </a:t>
            </a:r>
            <a:r>
              <a:rPr lang="en-US" sz="1100" dirty="0" err="1"/>
              <a:t>Sukirman</a:t>
            </a:r>
            <a:r>
              <a:rPr lang="en-US" sz="1100" dirty="0"/>
              <a:t>, </a:t>
            </a:r>
            <a:r>
              <a:rPr lang="en-US" sz="1100" dirty="0" err="1"/>
              <a:t>Noviyanti</a:t>
            </a:r>
            <a:r>
              <a:rPr lang="en-US" sz="1100" dirty="0"/>
              <a:t>, </a:t>
            </a:r>
            <a:br>
              <a:rPr lang="en-US" sz="1100" dirty="0"/>
            </a:br>
            <a:r>
              <a:rPr lang="en-US" sz="1100" dirty="0" err="1"/>
              <a:t>Hoerul</a:t>
            </a:r>
            <a:r>
              <a:rPr lang="en-US" sz="1100" dirty="0"/>
              <a:t> </a:t>
            </a:r>
            <a:r>
              <a:rPr lang="en-US" sz="1100" dirty="0" err="1"/>
              <a:t>Anam</a:t>
            </a:r>
            <a:r>
              <a:rPr lang="en-US" sz="1100" dirty="0"/>
              <a:t>, </a:t>
            </a:r>
            <a:r>
              <a:rPr lang="en-US" sz="1100" dirty="0" err="1"/>
              <a:t>Mujani</a:t>
            </a:r>
            <a:r>
              <a:rPr lang="en-US" sz="1100" dirty="0"/>
              <a:t> </a:t>
            </a:r>
            <a:r>
              <a:rPr lang="en-US" sz="1100" dirty="0" err="1"/>
              <a:t>Gani</a:t>
            </a:r>
            <a:r>
              <a:rPr lang="en-US" sz="1100" dirty="0"/>
              <a:t>, Sambas Nugroho, </a:t>
            </a:r>
            <a:br>
              <a:rPr lang="en-US" sz="1100" dirty="0"/>
            </a:br>
            <a:r>
              <a:rPr lang="en-US" sz="1100" dirty="0" err="1"/>
              <a:t>Engkos</a:t>
            </a:r>
            <a:r>
              <a:rPr lang="en-US" sz="1100" dirty="0"/>
              <a:t> </a:t>
            </a:r>
            <a:r>
              <a:rPr lang="en-US" sz="1100" dirty="0" err="1"/>
              <a:t>Koswara</a:t>
            </a:r>
            <a:r>
              <a:rPr lang="en-US" sz="1100" dirty="0"/>
              <a:t>, </a:t>
            </a:r>
            <a:r>
              <a:rPr lang="en-US" sz="1100" dirty="0" err="1"/>
              <a:t>Evi</a:t>
            </a:r>
            <a:r>
              <a:rPr lang="en-US" sz="1100" dirty="0"/>
              <a:t> </a:t>
            </a:r>
            <a:r>
              <a:rPr lang="en-US" sz="1100" dirty="0" err="1"/>
              <a:t>Sukaesih</a:t>
            </a:r>
            <a:r>
              <a:rPr lang="en-US" sz="1100" dirty="0"/>
              <a:t>, </a:t>
            </a:r>
            <a:r>
              <a:rPr lang="en-US" sz="1100" dirty="0" err="1"/>
              <a:t>Irvan</a:t>
            </a:r>
            <a:r>
              <a:rPr lang="en-US" sz="1100" dirty="0"/>
              <a:t> Susilo, Tati </a:t>
            </a:r>
            <a:r>
              <a:rPr lang="en-US" sz="1100" dirty="0" err="1"/>
              <a:t>Sulastri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56421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3604549" y="185388"/>
            <a:ext cx="1661717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POSTORDER</a:t>
            </a:r>
            <a:endParaRPr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5" name="Google Shape;110;p16">
            <a:extLst>
              <a:ext uri="{FF2B5EF4-FFF2-40B4-BE49-F238E27FC236}">
                <a16:creationId xmlns:a16="http://schemas.microsoft.com/office/drawing/2014/main" id="{26A7F2D4-060A-4397-A8CE-4F1F6BEA1B82}"/>
              </a:ext>
            </a:extLst>
          </p:cNvPr>
          <p:cNvSpPr txBox="1">
            <a:spLocks/>
          </p:cNvSpPr>
          <p:nvPr/>
        </p:nvSpPr>
        <p:spPr>
          <a:xfrm>
            <a:off x="318938" y="1080566"/>
            <a:ext cx="8063061" cy="3406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76200" indent="0">
              <a:buFont typeface="Cousine"/>
              <a:buNone/>
            </a:pPr>
            <a:r>
              <a:rPr lang="en-US" sz="1100" dirty="0"/>
              <a:t>void </a:t>
            </a:r>
            <a:r>
              <a:rPr lang="en-US" sz="1100" dirty="0" err="1"/>
              <a:t>PostOrder</a:t>
            </a:r>
            <a:r>
              <a:rPr lang="en-US" sz="1100" dirty="0"/>
              <a:t> (struct node* node)</a:t>
            </a:r>
            <a:br>
              <a:rPr lang="en-US" sz="1100" dirty="0"/>
            </a:br>
            <a:r>
              <a:rPr lang="en-US" sz="1100" dirty="0"/>
              <a:t>{</a:t>
            </a:r>
          </a:p>
          <a:p>
            <a:pPr marL="76200" indent="0">
              <a:buFont typeface="Cousine"/>
              <a:buNone/>
            </a:pPr>
            <a:r>
              <a:rPr lang="en-US" sz="1100" dirty="0"/>
              <a:t>	If (node == NULL)</a:t>
            </a:r>
            <a:br>
              <a:rPr lang="en-US" sz="1100" dirty="0"/>
            </a:br>
            <a:r>
              <a:rPr lang="en-US" sz="1100" dirty="0"/>
              <a:t>		return;</a:t>
            </a:r>
          </a:p>
          <a:p>
            <a:pPr marL="76200" indent="0">
              <a:buFont typeface="Cousine"/>
              <a:buNone/>
            </a:pPr>
            <a:r>
              <a:rPr lang="en-US" sz="1100" dirty="0"/>
              <a:t>	</a:t>
            </a:r>
            <a:r>
              <a:rPr lang="en-US" sz="1100" dirty="0" err="1"/>
              <a:t>PostOrder</a:t>
            </a:r>
            <a:r>
              <a:rPr lang="en-US" sz="1100" dirty="0"/>
              <a:t>(node-&gt;child);</a:t>
            </a:r>
          </a:p>
          <a:p>
            <a:pPr marL="76200" indent="0">
              <a:buNone/>
            </a:pPr>
            <a:r>
              <a:rPr lang="en-US" sz="1100" dirty="0"/>
              <a:t>	</a:t>
            </a:r>
            <a:r>
              <a:rPr lang="en-US" sz="1100" dirty="0" err="1"/>
              <a:t>printf</a:t>
            </a:r>
            <a:r>
              <a:rPr lang="en-US" sz="1100" dirty="0"/>
              <a:t> (“%s”, node-&gt;</a:t>
            </a:r>
            <a:r>
              <a:rPr lang="en-US" sz="1100" dirty="0" err="1"/>
              <a:t>nama</a:t>
            </a:r>
            <a:r>
              <a:rPr lang="en-US" sz="1100" dirty="0"/>
              <a:t>);</a:t>
            </a:r>
          </a:p>
          <a:p>
            <a:pPr marL="76200" indent="0">
              <a:buNone/>
            </a:pPr>
            <a:r>
              <a:rPr lang="en-US" sz="1100" dirty="0"/>
              <a:t>	if (node-&gt;next != NULL)</a:t>
            </a:r>
          </a:p>
          <a:p>
            <a:pPr marL="76200" indent="0">
              <a:buNone/>
            </a:pPr>
            <a:r>
              <a:rPr lang="en-US" sz="1100" dirty="0"/>
              <a:t>		</a:t>
            </a:r>
            <a:r>
              <a:rPr lang="en-US" sz="1100" dirty="0" err="1"/>
              <a:t>PostOrder</a:t>
            </a:r>
            <a:r>
              <a:rPr lang="en-US" sz="1100" dirty="0"/>
              <a:t>(node-&gt;next);</a:t>
            </a:r>
          </a:p>
          <a:p>
            <a:pPr marL="76200" indent="0">
              <a:buNone/>
            </a:pPr>
            <a:r>
              <a:rPr lang="en-US" sz="1100" dirty="0"/>
              <a:t>	</a:t>
            </a:r>
          </a:p>
          <a:p>
            <a:pPr marL="76200" indent="0">
              <a:buFont typeface="Cousine"/>
              <a:buNone/>
            </a:pPr>
            <a:r>
              <a:rPr lang="en-US" sz="1100" dirty="0"/>
              <a:t>}</a:t>
            </a:r>
          </a:p>
          <a:p>
            <a:pPr marL="76200" indent="0">
              <a:buFont typeface="Cousine"/>
              <a:buNone/>
            </a:pPr>
            <a:br>
              <a:rPr lang="en-US" sz="1100" dirty="0"/>
            </a:br>
            <a:endParaRPr lang="en-US" sz="11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B05CBF-FD91-4B85-AFED-43F463CDF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991604" y="59233"/>
            <a:ext cx="2546927" cy="31404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Google Shape;110;p16">
            <a:extLst>
              <a:ext uri="{FF2B5EF4-FFF2-40B4-BE49-F238E27FC236}">
                <a16:creationId xmlns:a16="http://schemas.microsoft.com/office/drawing/2014/main" id="{6E5CD53E-99A1-44F5-AE5D-BF655E1841A0}"/>
              </a:ext>
            </a:extLst>
          </p:cNvPr>
          <p:cNvSpPr txBox="1">
            <a:spLocks/>
          </p:cNvSpPr>
          <p:nvPr/>
        </p:nvSpPr>
        <p:spPr>
          <a:xfrm>
            <a:off x="5266266" y="3358714"/>
            <a:ext cx="4195092" cy="1408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76200" indent="0">
              <a:buFont typeface="Cousine"/>
              <a:buNone/>
            </a:pPr>
            <a:r>
              <a:rPr lang="en-US" sz="1100" dirty="0" err="1"/>
              <a:t>Noviyanti</a:t>
            </a:r>
            <a:r>
              <a:rPr lang="en-US" sz="1100" dirty="0"/>
              <a:t>, Dana </a:t>
            </a:r>
            <a:r>
              <a:rPr lang="en-US" sz="1100" dirty="0" err="1"/>
              <a:t>Sukirman</a:t>
            </a:r>
            <a:r>
              <a:rPr lang="en-US" sz="1100" dirty="0"/>
              <a:t>,</a:t>
            </a:r>
            <a:br>
              <a:rPr lang="en-US" sz="1100" dirty="0"/>
            </a:br>
            <a:r>
              <a:rPr lang="en-US" sz="1100" dirty="0" err="1"/>
              <a:t>Mujani</a:t>
            </a:r>
            <a:r>
              <a:rPr lang="en-US" sz="1100" dirty="0"/>
              <a:t> </a:t>
            </a:r>
            <a:r>
              <a:rPr lang="en-US" sz="1100" dirty="0" err="1"/>
              <a:t>Gani</a:t>
            </a:r>
            <a:r>
              <a:rPr lang="en-US" sz="1100" dirty="0"/>
              <a:t>, Sambas Nugroho, </a:t>
            </a:r>
            <a:r>
              <a:rPr lang="en-US" sz="1100" dirty="0" err="1"/>
              <a:t>Hoerul</a:t>
            </a:r>
            <a:r>
              <a:rPr lang="en-US" sz="1100" dirty="0"/>
              <a:t> </a:t>
            </a:r>
            <a:r>
              <a:rPr lang="en-US" sz="1100" dirty="0" err="1"/>
              <a:t>Anam</a:t>
            </a:r>
            <a:r>
              <a:rPr lang="en-US" sz="1100" dirty="0"/>
              <a:t>,</a:t>
            </a:r>
            <a:br>
              <a:rPr lang="en-US" sz="1100" dirty="0"/>
            </a:br>
            <a:r>
              <a:rPr lang="en-US" sz="1100" dirty="0" err="1"/>
              <a:t>Evi</a:t>
            </a:r>
            <a:r>
              <a:rPr lang="en-US" sz="1100" dirty="0"/>
              <a:t> </a:t>
            </a:r>
            <a:r>
              <a:rPr lang="en-US" sz="1100" dirty="0" err="1"/>
              <a:t>Sukaesih</a:t>
            </a:r>
            <a:r>
              <a:rPr lang="en-US" sz="1100" dirty="0"/>
              <a:t>, </a:t>
            </a:r>
            <a:r>
              <a:rPr lang="en-US" sz="1100" dirty="0" err="1"/>
              <a:t>Irvan</a:t>
            </a:r>
            <a:r>
              <a:rPr lang="en-US" sz="1100" dirty="0"/>
              <a:t> Susilo, Tati </a:t>
            </a:r>
            <a:r>
              <a:rPr lang="en-US" sz="1100" dirty="0" err="1"/>
              <a:t>Sulastri</a:t>
            </a:r>
            <a:r>
              <a:rPr lang="en-US" sz="1100" dirty="0"/>
              <a:t>, </a:t>
            </a:r>
            <a:r>
              <a:rPr lang="en-US" sz="1100" dirty="0" err="1"/>
              <a:t>Engkos</a:t>
            </a:r>
            <a:r>
              <a:rPr lang="en-US" sz="1100" dirty="0"/>
              <a:t> </a:t>
            </a:r>
            <a:r>
              <a:rPr lang="en-US" sz="1100" dirty="0" err="1"/>
              <a:t>Koswara,Ujang</a:t>
            </a:r>
            <a:r>
              <a:rPr lang="en-US" sz="1100" dirty="0"/>
              <a:t> </a:t>
            </a:r>
            <a:r>
              <a:rPr lang="en-US" sz="1100" dirty="0" err="1"/>
              <a:t>Kartiwa</a:t>
            </a:r>
            <a:endParaRPr lang="en-US" sz="1100" dirty="0"/>
          </a:p>
        </p:txBody>
      </p:sp>
      <p:sp>
        <p:nvSpPr>
          <p:cNvPr id="13" name="Google Shape;110;p16">
            <a:extLst>
              <a:ext uri="{FF2B5EF4-FFF2-40B4-BE49-F238E27FC236}">
                <a16:creationId xmlns:a16="http://schemas.microsoft.com/office/drawing/2014/main" id="{52D21850-088C-4F61-BA3C-9DC1690FB930}"/>
              </a:ext>
            </a:extLst>
          </p:cNvPr>
          <p:cNvSpPr txBox="1">
            <a:spLocks/>
          </p:cNvSpPr>
          <p:nvPr/>
        </p:nvSpPr>
        <p:spPr>
          <a:xfrm>
            <a:off x="3384946" y="530422"/>
            <a:ext cx="191307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76200" indent="0">
              <a:buFont typeface="Cousine"/>
              <a:buNone/>
            </a:pPr>
            <a:r>
              <a:rPr lang="en-US" sz="1100" dirty="0"/>
              <a:t>Left – Right - Root</a:t>
            </a:r>
          </a:p>
        </p:txBody>
      </p:sp>
    </p:spTree>
    <p:extLst>
      <p:ext uri="{BB962C8B-B14F-4D97-AF65-F5344CB8AC3E}">
        <p14:creationId xmlns:p14="http://schemas.microsoft.com/office/powerpoint/2010/main" val="3256997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3741141" y="169647"/>
            <a:ext cx="1307109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INORDER</a:t>
            </a:r>
            <a:endParaRPr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5" name="Google Shape;110;p16">
            <a:extLst>
              <a:ext uri="{FF2B5EF4-FFF2-40B4-BE49-F238E27FC236}">
                <a16:creationId xmlns:a16="http://schemas.microsoft.com/office/drawing/2014/main" id="{26A7F2D4-060A-4397-A8CE-4F1F6BEA1B82}"/>
              </a:ext>
            </a:extLst>
          </p:cNvPr>
          <p:cNvSpPr txBox="1">
            <a:spLocks/>
          </p:cNvSpPr>
          <p:nvPr/>
        </p:nvSpPr>
        <p:spPr>
          <a:xfrm>
            <a:off x="318938" y="1080566"/>
            <a:ext cx="8063061" cy="3406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76200" indent="0">
              <a:buFont typeface="Cousine"/>
              <a:buNone/>
            </a:pPr>
            <a:r>
              <a:rPr lang="en-US" sz="1100" dirty="0"/>
              <a:t>void </a:t>
            </a:r>
            <a:r>
              <a:rPr lang="en-US" sz="1100" dirty="0" err="1"/>
              <a:t>InOrder</a:t>
            </a:r>
            <a:r>
              <a:rPr lang="en-US" sz="1100" dirty="0"/>
              <a:t> (struct node* node)</a:t>
            </a:r>
            <a:br>
              <a:rPr lang="en-US" sz="1100" dirty="0"/>
            </a:br>
            <a:r>
              <a:rPr lang="en-US" sz="1100" dirty="0"/>
              <a:t>{</a:t>
            </a:r>
          </a:p>
          <a:p>
            <a:pPr marL="76200" indent="0">
              <a:buFont typeface="Cousine"/>
              <a:buNone/>
            </a:pPr>
            <a:r>
              <a:rPr lang="en-US" sz="1100" dirty="0"/>
              <a:t>	If (node == NULL)</a:t>
            </a:r>
            <a:br>
              <a:rPr lang="en-US" sz="1100" dirty="0"/>
            </a:br>
            <a:r>
              <a:rPr lang="en-US" sz="1100" dirty="0"/>
              <a:t>		return;</a:t>
            </a:r>
          </a:p>
          <a:p>
            <a:pPr marL="76200" indent="0">
              <a:buNone/>
            </a:pPr>
            <a:r>
              <a:rPr lang="en-US" sz="1100" dirty="0"/>
              <a:t>	</a:t>
            </a:r>
            <a:r>
              <a:rPr lang="en-US" sz="1100" dirty="0" err="1"/>
              <a:t>InOrder</a:t>
            </a:r>
            <a:r>
              <a:rPr lang="en-US" sz="1100" dirty="0"/>
              <a:t>(node-&gt;child);</a:t>
            </a:r>
            <a:br>
              <a:rPr lang="en-US" sz="1100" dirty="0"/>
            </a:br>
            <a:r>
              <a:rPr lang="en-US" sz="1100" dirty="0"/>
              <a:t>	</a:t>
            </a:r>
            <a:r>
              <a:rPr lang="en-US" sz="1100" dirty="0" err="1"/>
              <a:t>printf</a:t>
            </a:r>
            <a:r>
              <a:rPr lang="en-US" sz="1100" dirty="0"/>
              <a:t> (“%s”, node-&gt;</a:t>
            </a:r>
            <a:r>
              <a:rPr lang="en-US" sz="1100" dirty="0" err="1"/>
              <a:t>nama</a:t>
            </a:r>
            <a:r>
              <a:rPr lang="en-US" sz="1100" dirty="0"/>
              <a:t>);</a:t>
            </a:r>
          </a:p>
          <a:p>
            <a:pPr marL="76200" indent="0">
              <a:buNone/>
            </a:pPr>
            <a:r>
              <a:rPr lang="en-US" sz="1100" dirty="0"/>
              <a:t>	If (node-&gt;parent-&gt;child == node){</a:t>
            </a:r>
          </a:p>
          <a:p>
            <a:pPr marL="76200" indent="0">
              <a:buNone/>
            </a:pPr>
            <a:r>
              <a:rPr lang="en-US" sz="1100" dirty="0"/>
              <a:t>		node = node-&gt;parent; </a:t>
            </a:r>
          </a:p>
          <a:p>
            <a:pPr marL="76200" indent="0">
              <a:buNone/>
            </a:pPr>
            <a:r>
              <a:rPr lang="en-US" sz="1100" dirty="0"/>
              <a:t>		</a:t>
            </a:r>
            <a:r>
              <a:rPr lang="en-US" sz="1100" dirty="0" err="1"/>
              <a:t>printf</a:t>
            </a:r>
            <a:r>
              <a:rPr lang="en-US" sz="1100" dirty="0"/>
              <a:t> (“%s”, node-&gt;</a:t>
            </a:r>
            <a:r>
              <a:rPr lang="en-US" sz="1100" dirty="0" err="1"/>
              <a:t>nama</a:t>
            </a:r>
            <a:r>
              <a:rPr lang="en-US" sz="1100" dirty="0"/>
              <a:t>);</a:t>
            </a:r>
          </a:p>
          <a:p>
            <a:pPr marL="76200" indent="0">
              <a:buNone/>
            </a:pPr>
            <a:r>
              <a:rPr lang="en-US" sz="1100" dirty="0"/>
              <a:t>		node = node-&gt;child;</a:t>
            </a:r>
          </a:p>
          <a:p>
            <a:pPr marL="76200" indent="0">
              <a:buNone/>
            </a:pPr>
            <a:r>
              <a:rPr lang="en-US" sz="1100" dirty="0"/>
              <a:t>	}</a:t>
            </a:r>
          </a:p>
          <a:p>
            <a:pPr marL="76200" indent="0">
              <a:buNone/>
            </a:pPr>
            <a:r>
              <a:rPr lang="en-US" sz="1100" dirty="0"/>
              <a:t>	if (node-&gt;next != NULL)</a:t>
            </a:r>
          </a:p>
          <a:p>
            <a:pPr marL="76200" indent="0">
              <a:buNone/>
            </a:pPr>
            <a:r>
              <a:rPr lang="en-US" sz="1100" dirty="0"/>
              <a:t>		</a:t>
            </a:r>
            <a:r>
              <a:rPr lang="en-US" sz="1100" dirty="0" err="1"/>
              <a:t>InOrder</a:t>
            </a:r>
            <a:r>
              <a:rPr lang="en-US" sz="1100" dirty="0"/>
              <a:t>(node-&gt;next);</a:t>
            </a:r>
          </a:p>
          <a:p>
            <a:pPr marL="76200" indent="0">
              <a:buNone/>
            </a:pPr>
            <a:r>
              <a:rPr lang="en-US" sz="1100" dirty="0"/>
              <a:t>	</a:t>
            </a:r>
          </a:p>
          <a:p>
            <a:pPr marL="76200" indent="0">
              <a:buFont typeface="Cousine"/>
              <a:buNone/>
            </a:pPr>
            <a:r>
              <a:rPr lang="en-US" sz="1100" dirty="0"/>
              <a:t>}</a:t>
            </a:r>
          </a:p>
          <a:p>
            <a:pPr marL="76200" indent="0">
              <a:buFont typeface="Cousine"/>
              <a:buNone/>
            </a:pPr>
            <a:br>
              <a:rPr lang="en-US" sz="1100" dirty="0"/>
            </a:br>
            <a:endParaRPr lang="en-US" sz="11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B05CBF-FD91-4B85-AFED-43F463CDF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981383" y="59235"/>
            <a:ext cx="2546927" cy="31404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Google Shape;110;p16">
            <a:extLst>
              <a:ext uri="{FF2B5EF4-FFF2-40B4-BE49-F238E27FC236}">
                <a16:creationId xmlns:a16="http://schemas.microsoft.com/office/drawing/2014/main" id="{922CA90A-EBBE-418B-AB56-51B34F02FA3F}"/>
              </a:ext>
            </a:extLst>
          </p:cNvPr>
          <p:cNvSpPr txBox="1">
            <a:spLocks/>
          </p:cNvSpPr>
          <p:nvPr/>
        </p:nvSpPr>
        <p:spPr>
          <a:xfrm>
            <a:off x="4789165" y="3230536"/>
            <a:ext cx="4195092" cy="1408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76200" indent="0">
              <a:buFont typeface="Cousine"/>
              <a:buNone/>
            </a:pPr>
            <a:r>
              <a:rPr lang="en-US" sz="1100" dirty="0" err="1"/>
              <a:t>Noviyanti</a:t>
            </a:r>
            <a:r>
              <a:rPr lang="en-US" sz="1100" dirty="0"/>
              <a:t>, Dana </a:t>
            </a:r>
            <a:r>
              <a:rPr lang="en-US" sz="1100" dirty="0" err="1"/>
              <a:t>Sukirman</a:t>
            </a:r>
            <a:r>
              <a:rPr lang="en-US" sz="1100" dirty="0"/>
              <a:t>, </a:t>
            </a:r>
            <a:r>
              <a:rPr lang="en-US" sz="1100" dirty="0" err="1"/>
              <a:t>Ujang</a:t>
            </a:r>
            <a:r>
              <a:rPr lang="en-US" sz="1100" dirty="0"/>
              <a:t> </a:t>
            </a:r>
            <a:r>
              <a:rPr lang="en-US" sz="1100" dirty="0" err="1"/>
              <a:t>Kartiwa</a:t>
            </a:r>
            <a:r>
              <a:rPr lang="en-US" sz="1100" dirty="0"/>
              <a:t>, </a:t>
            </a:r>
            <a:r>
              <a:rPr lang="en-US" sz="1100" dirty="0" err="1"/>
              <a:t>Mujani</a:t>
            </a:r>
            <a:r>
              <a:rPr lang="en-US" sz="1100" dirty="0"/>
              <a:t> </a:t>
            </a:r>
            <a:r>
              <a:rPr lang="en-US" sz="1100" dirty="0" err="1"/>
              <a:t>Gani</a:t>
            </a:r>
            <a:r>
              <a:rPr lang="en-US" sz="1100" dirty="0"/>
              <a:t>, </a:t>
            </a:r>
            <a:r>
              <a:rPr lang="en-US" sz="1100" dirty="0" err="1"/>
              <a:t>Hoerul</a:t>
            </a:r>
            <a:r>
              <a:rPr lang="en-US" sz="1100" dirty="0"/>
              <a:t> </a:t>
            </a:r>
            <a:r>
              <a:rPr lang="en-US" sz="1100" dirty="0" err="1"/>
              <a:t>Anam</a:t>
            </a:r>
            <a:r>
              <a:rPr lang="en-US" sz="1100" dirty="0"/>
              <a:t>, Sambas Nugroho, </a:t>
            </a:r>
            <a:r>
              <a:rPr lang="en-US" sz="1100" dirty="0" err="1"/>
              <a:t>Evi</a:t>
            </a:r>
            <a:r>
              <a:rPr lang="en-US" sz="1100" dirty="0"/>
              <a:t> </a:t>
            </a:r>
            <a:r>
              <a:rPr lang="en-US" sz="1100" dirty="0" err="1"/>
              <a:t>Sukaesih</a:t>
            </a:r>
            <a:r>
              <a:rPr lang="en-US" sz="1100" dirty="0"/>
              <a:t>, </a:t>
            </a:r>
            <a:r>
              <a:rPr lang="en-US" sz="1100" dirty="0" err="1"/>
              <a:t>Engkos</a:t>
            </a:r>
            <a:r>
              <a:rPr lang="en-US" sz="1100" dirty="0"/>
              <a:t> </a:t>
            </a:r>
            <a:r>
              <a:rPr lang="en-US" sz="1100" dirty="0" err="1"/>
              <a:t>Koswara</a:t>
            </a:r>
            <a:r>
              <a:rPr lang="en-US" sz="1100" dirty="0"/>
              <a:t>, </a:t>
            </a:r>
            <a:r>
              <a:rPr lang="en-US" sz="1100" dirty="0" err="1"/>
              <a:t>Irvan</a:t>
            </a:r>
            <a:r>
              <a:rPr lang="en-US" sz="1100" dirty="0"/>
              <a:t> Susilo, Tari </a:t>
            </a:r>
            <a:r>
              <a:rPr lang="en-US" sz="1100" dirty="0" err="1"/>
              <a:t>Sulastri</a:t>
            </a:r>
            <a:endParaRPr lang="en-US" sz="1100" dirty="0"/>
          </a:p>
        </p:txBody>
      </p:sp>
      <p:sp>
        <p:nvSpPr>
          <p:cNvPr id="12" name="Google Shape;110;p16">
            <a:extLst>
              <a:ext uri="{FF2B5EF4-FFF2-40B4-BE49-F238E27FC236}">
                <a16:creationId xmlns:a16="http://schemas.microsoft.com/office/drawing/2014/main" id="{96ECC6F2-1E3D-4422-867B-C684610760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385982" y="583047"/>
            <a:ext cx="1928971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1100" dirty="0"/>
              <a:t>Left – Root - Right</a:t>
            </a:r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2299343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3449149" y="220212"/>
            <a:ext cx="191307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LEVEL ORDER</a:t>
            </a:r>
            <a:endParaRPr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5" name="Google Shape;110;p16">
            <a:extLst>
              <a:ext uri="{FF2B5EF4-FFF2-40B4-BE49-F238E27FC236}">
                <a16:creationId xmlns:a16="http://schemas.microsoft.com/office/drawing/2014/main" id="{26A7F2D4-060A-4397-A8CE-4F1F6BEA1B82}"/>
              </a:ext>
            </a:extLst>
          </p:cNvPr>
          <p:cNvSpPr txBox="1">
            <a:spLocks/>
          </p:cNvSpPr>
          <p:nvPr/>
        </p:nvSpPr>
        <p:spPr>
          <a:xfrm>
            <a:off x="308717" y="910671"/>
            <a:ext cx="8063061" cy="3406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76200" indent="0">
              <a:buFont typeface="Cousine"/>
              <a:buNone/>
            </a:pPr>
            <a:r>
              <a:rPr lang="en-US" sz="1100" dirty="0"/>
              <a:t>void </a:t>
            </a:r>
            <a:r>
              <a:rPr lang="en-US" sz="1100" dirty="0" err="1"/>
              <a:t>LevelOrder</a:t>
            </a:r>
            <a:r>
              <a:rPr lang="en-US" sz="1100" dirty="0"/>
              <a:t> (struct node* node, Queue Q) {</a:t>
            </a:r>
          </a:p>
          <a:p>
            <a:pPr marL="177800" lvl="1" indent="0" defTabSz="355600">
              <a:buNone/>
            </a:pPr>
            <a:r>
              <a:rPr lang="en-US" sz="1100" dirty="0"/>
              <a:t>If (root == NULL)</a:t>
            </a:r>
            <a:br>
              <a:rPr lang="en-US" sz="1100" dirty="0"/>
            </a:br>
            <a:r>
              <a:rPr lang="en-US" sz="1100" dirty="0"/>
              <a:t>		return;</a:t>
            </a:r>
          </a:p>
          <a:p>
            <a:pPr marL="177800" lvl="1" indent="0" defTabSz="355600">
              <a:buNone/>
            </a:pPr>
            <a:r>
              <a:rPr lang="en-US" sz="1100" dirty="0"/>
              <a:t>Enqueue(root);</a:t>
            </a:r>
            <a:br>
              <a:rPr lang="en-US" sz="1100" dirty="0"/>
            </a:br>
            <a:r>
              <a:rPr lang="en-US" sz="1100" dirty="0"/>
              <a:t>While(</a:t>
            </a:r>
            <a:r>
              <a:rPr lang="en-US" sz="1100" dirty="0" err="1"/>
              <a:t>Q.Front</a:t>
            </a:r>
            <a:r>
              <a:rPr lang="en-US" sz="1100" dirty="0"/>
              <a:t> != NULL) {</a:t>
            </a:r>
            <a:br>
              <a:rPr lang="en-US" sz="1100" dirty="0"/>
            </a:br>
            <a:r>
              <a:rPr lang="en-US" sz="1100" dirty="0"/>
              <a:t>	N = </a:t>
            </a:r>
            <a:r>
              <a:rPr lang="en-US" sz="1100" dirty="0" err="1"/>
              <a:t>sizeOf</a:t>
            </a:r>
            <a:r>
              <a:rPr lang="en-US" sz="1100" dirty="0"/>
              <a:t>(Q);</a:t>
            </a:r>
            <a:br>
              <a:rPr lang="en-US" sz="1100" dirty="0"/>
            </a:br>
            <a:r>
              <a:rPr lang="en-US" sz="1100" dirty="0"/>
              <a:t>	While (N &gt; 0) {</a:t>
            </a:r>
            <a:br>
              <a:rPr lang="en-US" sz="1100" dirty="0"/>
            </a:br>
            <a:r>
              <a:rPr lang="en-US" sz="1100" dirty="0"/>
              <a:t>		</a:t>
            </a:r>
            <a:r>
              <a:rPr lang="en-US" sz="1100" dirty="0" err="1"/>
              <a:t>current_node</a:t>
            </a:r>
            <a:r>
              <a:rPr lang="en-US" sz="1100" dirty="0"/>
              <a:t> = </a:t>
            </a:r>
            <a:r>
              <a:rPr lang="en-US" sz="1100" dirty="0" err="1"/>
              <a:t>Q.front</a:t>
            </a:r>
            <a:r>
              <a:rPr lang="en-US" sz="1100" dirty="0"/>
              <a:t>;</a:t>
            </a:r>
            <a:br>
              <a:rPr lang="en-US" sz="1100" dirty="0"/>
            </a:br>
            <a:r>
              <a:rPr lang="en-US" sz="1100" dirty="0"/>
              <a:t>		</a:t>
            </a:r>
            <a:r>
              <a:rPr lang="en-US" sz="1100" dirty="0" err="1"/>
              <a:t>printf</a:t>
            </a:r>
            <a:r>
              <a:rPr lang="en-US" sz="1100" dirty="0"/>
              <a:t> (“%s”, </a:t>
            </a:r>
            <a:r>
              <a:rPr lang="en-US" sz="1100" dirty="0" err="1"/>
              <a:t>Q.front</a:t>
            </a:r>
            <a:r>
              <a:rPr lang="en-US" sz="1100" dirty="0"/>
              <a:t>-&gt;info);</a:t>
            </a:r>
            <a:br>
              <a:rPr lang="en-US" sz="1100" dirty="0"/>
            </a:br>
            <a:r>
              <a:rPr lang="en-US" sz="1100" dirty="0"/>
              <a:t>		</a:t>
            </a:r>
            <a:r>
              <a:rPr lang="en-US" sz="1100" dirty="0" err="1"/>
              <a:t>Dequeu</a:t>
            </a:r>
            <a:r>
              <a:rPr lang="en-US" sz="1100" dirty="0"/>
              <a:t> (Q);</a:t>
            </a:r>
            <a:br>
              <a:rPr lang="en-US" sz="1100" dirty="0"/>
            </a:br>
            <a:r>
              <a:rPr lang="en-US" sz="1100" dirty="0"/>
              <a:t>		if (</a:t>
            </a:r>
            <a:r>
              <a:rPr lang="en-US" sz="1100" dirty="0" err="1"/>
              <a:t>current_node</a:t>
            </a:r>
            <a:r>
              <a:rPr lang="en-US" sz="1100" dirty="0"/>
              <a:t>-&gt;child != NULL) {</a:t>
            </a:r>
            <a:br>
              <a:rPr lang="en-US" sz="1100" dirty="0"/>
            </a:br>
            <a:r>
              <a:rPr lang="en-US" sz="1100" dirty="0"/>
              <a:t>			</a:t>
            </a:r>
            <a:r>
              <a:rPr lang="en-US" sz="1100" dirty="0" err="1"/>
              <a:t>current_node</a:t>
            </a:r>
            <a:r>
              <a:rPr lang="en-US" sz="1100" dirty="0"/>
              <a:t> = </a:t>
            </a:r>
            <a:r>
              <a:rPr lang="en-US" sz="1100" dirty="0" err="1"/>
              <a:t>current_node</a:t>
            </a:r>
            <a:r>
              <a:rPr lang="en-US" sz="1100" dirty="0"/>
              <a:t>-&gt;child;</a:t>
            </a:r>
            <a:br>
              <a:rPr lang="en-US" sz="1100" dirty="0"/>
            </a:br>
            <a:r>
              <a:rPr lang="en-US" sz="1100" dirty="0"/>
              <a:t>			repeat {</a:t>
            </a:r>
            <a:br>
              <a:rPr lang="en-US" sz="1100" dirty="0"/>
            </a:br>
            <a:r>
              <a:rPr lang="en-US" sz="1100" dirty="0"/>
              <a:t>				Enqueue(current)</a:t>
            </a:r>
            <a:br>
              <a:rPr lang="en-US" sz="1100" dirty="0"/>
            </a:br>
            <a:r>
              <a:rPr lang="en-US" sz="1100" dirty="0"/>
              <a:t>				</a:t>
            </a:r>
            <a:r>
              <a:rPr lang="en-US" sz="1100" dirty="0" err="1"/>
              <a:t>current_node</a:t>
            </a:r>
            <a:r>
              <a:rPr lang="en-US" sz="1100" dirty="0"/>
              <a:t> = </a:t>
            </a:r>
            <a:r>
              <a:rPr lang="en-US" sz="1100" dirty="0" err="1"/>
              <a:t>current_node</a:t>
            </a:r>
            <a:r>
              <a:rPr lang="en-US" sz="1100" dirty="0"/>
              <a:t>-&gt;child;</a:t>
            </a:r>
            <a:br>
              <a:rPr lang="en-US" sz="1100" dirty="0"/>
            </a:br>
            <a:r>
              <a:rPr lang="en-US" sz="1100" dirty="0"/>
              <a:t>			until (</a:t>
            </a:r>
            <a:r>
              <a:rPr lang="en-US" sz="1100" dirty="0" err="1"/>
              <a:t>current_node</a:t>
            </a:r>
            <a:r>
              <a:rPr lang="en-US" sz="1100" dirty="0"/>
              <a:t> != NULL)</a:t>
            </a:r>
            <a:br>
              <a:rPr lang="en-US" sz="1100" dirty="0"/>
            </a:br>
            <a:r>
              <a:rPr lang="en-US" sz="1100" dirty="0"/>
              <a:t>			}</a:t>
            </a:r>
            <a:br>
              <a:rPr lang="en-US" sz="1100" dirty="0"/>
            </a:br>
            <a:r>
              <a:rPr lang="en-US" sz="1100" dirty="0"/>
              <a:t>			N = N- 1;</a:t>
            </a:r>
            <a:br>
              <a:rPr lang="en-US" sz="1100" dirty="0"/>
            </a:br>
            <a:r>
              <a:rPr lang="en-US" sz="1100" dirty="0"/>
              <a:t>		}</a:t>
            </a:r>
            <a:br>
              <a:rPr lang="en-US" sz="1100" dirty="0"/>
            </a:br>
            <a:r>
              <a:rPr lang="en-US" sz="1100" dirty="0"/>
              <a:t>	}	</a:t>
            </a:r>
          </a:p>
          <a:p>
            <a:pPr marL="76200" indent="0">
              <a:buFont typeface="Cousine"/>
              <a:buNone/>
            </a:pPr>
            <a:r>
              <a:rPr lang="en-US" sz="1100" dirty="0"/>
              <a:t>}</a:t>
            </a:r>
          </a:p>
          <a:p>
            <a:pPr marL="76200" indent="0">
              <a:buFont typeface="Cousine"/>
              <a:buNone/>
            </a:pPr>
            <a:br>
              <a:rPr lang="en-US" sz="1100" dirty="0"/>
            </a:br>
            <a:endParaRPr lang="en-US" sz="1100" dirty="0"/>
          </a:p>
        </p:txBody>
      </p:sp>
      <p:sp>
        <p:nvSpPr>
          <p:cNvPr id="9" name="Google Shape;110;p16">
            <a:extLst>
              <a:ext uri="{FF2B5EF4-FFF2-40B4-BE49-F238E27FC236}">
                <a16:creationId xmlns:a16="http://schemas.microsoft.com/office/drawing/2014/main" id="{B6A5FCD4-BCA4-4A4C-AAB6-67B63449B5AD}"/>
              </a:ext>
            </a:extLst>
          </p:cNvPr>
          <p:cNvSpPr txBox="1">
            <a:spLocks/>
          </p:cNvSpPr>
          <p:nvPr/>
        </p:nvSpPr>
        <p:spPr>
          <a:xfrm>
            <a:off x="3393933" y="497271"/>
            <a:ext cx="191307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76200" indent="0">
              <a:buFont typeface="Cousine"/>
              <a:buNone/>
            </a:pPr>
            <a:r>
              <a:rPr lang="en-US" sz="1100"/>
              <a:t>Left – Right - Root</a:t>
            </a:r>
            <a:endParaRPr lang="en-US" sz="11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B05CBF-FD91-4B85-AFED-43F463CDF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991604" y="59233"/>
            <a:ext cx="2546927" cy="31404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Google Shape;110;p16">
            <a:extLst>
              <a:ext uri="{FF2B5EF4-FFF2-40B4-BE49-F238E27FC236}">
                <a16:creationId xmlns:a16="http://schemas.microsoft.com/office/drawing/2014/main" id="{C609E459-C5C1-45C4-AB6F-2CC69C3F5721}"/>
              </a:ext>
            </a:extLst>
          </p:cNvPr>
          <p:cNvSpPr txBox="1">
            <a:spLocks/>
          </p:cNvSpPr>
          <p:nvPr/>
        </p:nvSpPr>
        <p:spPr>
          <a:xfrm>
            <a:off x="5023782" y="3179971"/>
            <a:ext cx="4195092" cy="1408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76200" indent="0">
              <a:buFont typeface="Cousine"/>
              <a:buNone/>
            </a:pPr>
            <a:r>
              <a:rPr lang="en-US" sz="1100" dirty="0" err="1"/>
              <a:t>Ujang</a:t>
            </a:r>
            <a:r>
              <a:rPr lang="en-US" sz="1100" dirty="0"/>
              <a:t> </a:t>
            </a:r>
            <a:r>
              <a:rPr lang="en-US" sz="1100" dirty="0" err="1"/>
              <a:t>Kartiwa</a:t>
            </a:r>
            <a:r>
              <a:rPr lang="en-US" sz="1100" dirty="0"/>
              <a:t>, </a:t>
            </a:r>
            <a:br>
              <a:rPr lang="en-US" sz="1100" dirty="0"/>
            </a:br>
            <a:r>
              <a:rPr lang="en-US" sz="1100" dirty="0"/>
              <a:t>Dana </a:t>
            </a:r>
            <a:r>
              <a:rPr lang="en-US" sz="1100" dirty="0" err="1"/>
              <a:t>Sukirman</a:t>
            </a:r>
            <a:r>
              <a:rPr lang="en-US" sz="1100" dirty="0"/>
              <a:t>, </a:t>
            </a:r>
            <a:r>
              <a:rPr lang="en-US" sz="1100" dirty="0" err="1"/>
              <a:t>Hoerul</a:t>
            </a:r>
            <a:r>
              <a:rPr lang="en-US" sz="1100" dirty="0"/>
              <a:t> </a:t>
            </a:r>
            <a:r>
              <a:rPr lang="en-US" sz="1100" dirty="0" err="1"/>
              <a:t>Anam</a:t>
            </a:r>
            <a:r>
              <a:rPr lang="en-US" sz="1100" dirty="0"/>
              <a:t>, </a:t>
            </a:r>
            <a:r>
              <a:rPr lang="en-US" sz="1100" dirty="0" err="1"/>
              <a:t>Engkos</a:t>
            </a:r>
            <a:r>
              <a:rPr lang="en-US" sz="1100" dirty="0"/>
              <a:t> </a:t>
            </a:r>
            <a:r>
              <a:rPr lang="en-US" sz="1100" dirty="0" err="1"/>
              <a:t>Koswara</a:t>
            </a:r>
            <a:r>
              <a:rPr lang="en-US" sz="1100" dirty="0"/>
              <a:t>,</a:t>
            </a:r>
            <a:br>
              <a:rPr lang="en-US" sz="1100" dirty="0"/>
            </a:br>
            <a:r>
              <a:rPr lang="en-US" sz="1100" dirty="0" err="1"/>
              <a:t>Noviyanti</a:t>
            </a:r>
            <a:r>
              <a:rPr lang="en-US" sz="1100" dirty="0"/>
              <a:t>, </a:t>
            </a:r>
            <a:r>
              <a:rPr lang="en-US" sz="1100" dirty="0" err="1"/>
              <a:t>Mujani</a:t>
            </a:r>
            <a:r>
              <a:rPr lang="en-US" sz="1100" dirty="0"/>
              <a:t> </a:t>
            </a:r>
            <a:r>
              <a:rPr lang="en-US" sz="1100" dirty="0" err="1"/>
              <a:t>Gani</a:t>
            </a:r>
            <a:r>
              <a:rPr lang="en-US" sz="1100" dirty="0"/>
              <a:t>, Sambas Nugroho, </a:t>
            </a:r>
            <a:r>
              <a:rPr lang="en-US" sz="1100" dirty="0" err="1"/>
              <a:t>Evi</a:t>
            </a:r>
            <a:r>
              <a:rPr lang="en-US" sz="1100" dirty="0"/>
              <a:t> </a:t>
            </a:r>
            <a:r>
              <a:rPr lang="en-US" sz="1100" dirty="0" err="1"/>
              <a:t>Sukaesih</a:t>
            </a:r>
            <a:r>
              <a:rPr lang="en-US" sz="1100" dirty="0"/>
              <a:t>, </a:t>
            </a:r>
            <a:r>
              <a:rPr lang="en-US" sz="1100" dirty="0" err="1"/>
              <a:t>Irvan</a:t>
            </a:r>
            <a:r>
              <a:rPr lang="en-US" sz="1100" dirty="0"/>
              <a:t> Susilo, Tati </a:t>
            </a:r>
            <a:r>
              <a:rPr lang="en-US" sz="1100" dirty="0" err="1"/>
              <a:t>Sulastri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40768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3"/>
          <p:cNvSpPr txBox="1">
            <a:spLocks noGrp="1"/>
          </p:cNvSpPr>
          <p:nvPr>
            <p:ph type="ctrTitle" idx="4294967295"/>
          </p:nvPr>
        </p:nvSpPr>
        <p:spPr>
          <a:xfrm>
            <a:off x="2641840" y="183098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Thanks!</a:t>
            </a:r>
            <a:endParaRPr sz="6000" b="1" dirty="0"/>
          </a:p>
        </p:txBody>
      </p:sp>
      <p:sp>
        <p:nvSpPr>
          <p:cNvPr id="332" name="Google Shape;332;p33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4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38" name="Google Shape;338;p34"/>
          <p:cNvSpPr txBox="1">
            <a:spLocks noGrp="1"/>
          </p:cNvSpPr>
          <p:nvPr>
            <p:ph type="body" idx="1"/>
          </p:nvPr>
        </p:nvSpPr>
        <p:spPr>
          <a:xfrm>
            <a:off x="416579" y="1125000"/>
            <a:ext cx="81789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Special thanks to all the people who made and released these awesome resources for free: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</a:pPr>
            <a:r>
              <a:rPr lang="en" sz="1800">
                <a:solidFill>
                  <a:srgbClr val="FFFFFF"/>
                </a:solidFill>
              </a:rPr>
              <a:t>Presentation template by </a:t>
            </a:r>
            <a:r>
              <a:rPr lang="en" sz="1800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</a:pPr>
            <a:r>
              <a:rPr lang="en" sz="1800">
                <a:solidFill>
                  <a:srgbClr val="FFFFFF"/>
                </a:solidFill>
              </a:rPr>
              <a:t>Photographs by </a:t>
            </a:r>
            <a:r>
              <a:rPr lang="en" sz="1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Unsplash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39" name="Google Shape;339;p3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3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Kelompok 7</a:t>
            </a:r>
            <a:br>
              <a:rPr lang="en" dirty="0"/>
            </a:br>
            <a:endParaRPr dirty="0"/>
          </a:p>
        </p:txBody>
      </p:sp>
      <p:sp>
        <p:nvSpPr>
          <p:cNvPr id="510" name="Google Shape;510;p43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516" name="Google Shape;516;p43"/>
          <p:cNvSpPr txBox="1"/>
          <p:nvPr/>
        </p:nvSpPr>
        <p:spPr>
          <a:xfrm>
            <a:off x="3232526" y="3032736"/>
            <a:ext cx="2678948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Fanny Putria Agustina</a:t>
            </a:r>
            <a:br>
              <a:rPr lang="en" sz="1800" dirty="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</a:br>
            <a:r>
              <a:rPr lang="en-US" dirty="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201524007</a:t>
            </a:r>
            <a:endParaRPr dirty="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pic>
        <p:nvPicPr>
          <p:cNvPr id="3" name="Graphic 2" descr="User with solid fill">
            <a:extLst>
              <a:ext uri="{FF2B5EF4-FFF2-40B4-BE49-F238E27FC236}">
                <a16:creationId xmlns:a16="http://schemas.microsoft.com/office/drawing/2014/main" id="{3525D14D-4AC4-4139-977A-B74F112DF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0800" y="1794304"/>
            <a:ext cx="1226008" cy="1226008"/>
          </a:xfrm>
          <a:prstGeom prst="rect">
            <a:avLst/>
          </a:prstGeom>
        </p:spPr>
      </p:pic>
      <p:sp>
        <p:nvSpPr>
          <p:cNvPr id="15" name="Google Shape;516;p43">
            <a:extLst>
              <a:ext uri="{FF2B5EF4-FFF2-40B4-BE49-F238E27FC236}">
                <a16:creationId xmlns:a16="http://schemas.microsoft.com/office/drawing/2014/main" id="{E0F50B9B-6C04-4994-8A35-5F7AB1FD9298}"/>
              </a:ext>
            </a:extLst>
          </p:cNvPr>
          <p:cNvSpPr txBox="1"/>
          <p:nvPr/>
        </p:nvSpPr>
        <p:spPr>
          <a:xfrm>
            <a:off x="6074759" y="3032736"/>
            <a:ext cx="2678948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Hafiz Maulana Azhar</a:t>
            </a:r>
            <a:br>
              <a:rPr lang="en" sz="1800" dirty="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</a:br>
            <a:r>
              <a:rPr lang="en-US" dirty="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201524009</a:t>
            </a:r>
            <a:endParaRPr dirty="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16" name="Google Shape;516;p43">
            <a:extLst>
              <a:ext uri="{FF2B5EF4-FFF2-40B4-BE49-F238E27FC236}">
                <a16:creationId xmlns:a16="http://schemas.microsoft.com/office/drawing/2014/main" id="{AFCA2DA2-EC4D-49DC-BCA7-BE573456C0B8}"/>
              </a:ext>
            </a:extLst>
          </p:cNvPr>
          <p:cNvSpPr txBox="1"/>
          <p:nvPr/>
        </p:nvSpPr>
        <p:spPr>
          <a:xfrm>
            <a:off x="404330" y="3032736"/>
            <a:ext cx="2678948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Fakkar Muhammad Faza</a:t>
            </a:r>
            <a:br>
              <a:rPr lang="en" sz="1800" dirty="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</a:br>
            <a:r>
              <a:rPr lang="en-US" dirty="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201524006</a:t>
            </a:r>
            <a:endParaRPr dirty="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pic>
        <p:nvPicPr>
          <p:cNvPr id="17" name="Graphic 16" descr="User with solid fill">
            <a:extLst>
              <a:ext uri="{FF2B5EF4-FFF2-40B4-BE49-F238E27FC236}">
                <a16:creationId xmlns:a16="http://schemas.microsoft.com/office/drawing/2014/main" id="{7C40866E-F9A0-48E6-8509-368853078E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06126" y="1794304"/>
            <a:ext cx="1226008" cy="1226008"/>
          </a:xfrm>
          <a:prstGeom prst="rect">
            <a:avLst/>
          </a:prstGeom>
        </p:spPr>
      </p:pic>
      <p:pic>
        <p:nvPicPr>
          <p:cNvPr id="18" name="Graphic 17" descr="User with solid fill">
            <a:extLst>
              <a:ext uri="{FF2B5EF4-FFF2-40B4-BE49-F238E27FC236}">
                <a16:creationId xmlns:a16="http://schemas.microsoft.com/office/drawing/2014/main" id="{D7C19256-4347-4454-B2C6-82F89D781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01229" y="1794304"/>
            <a:ext cx="1226008" cy="122600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 idx="4294967295"/>
          </p:nvPr>
        </p:nvSpPr>
        <p:spPr>
          <a:xfrm>
            <a:off x="685800" y="2811715"/>
            <a:ext cx="7772400" cy="7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Let’s review</a:t>
            </a:r>
            <a:endParaRPr sz="6000" b="1"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4294967295"/>
          </p:nvPr>
        </p:nvSpPr>
        <p:spPr>
          <a:xfrm>
            <a:off x="685800" y="3663300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Apa itu Non Binary Tree?</a:t>
            </a:r>
            <a:endParaRPr sz="1800" dirty="0"/>
          </a:p>
        </p:txBody>
      </p:sp>
      <p:grpSp>
        <p:nvGrpSpPr>
          <p:cNvPr id="118" name="Google Shape;118;p17"/>
          <p:cNvGrpSpPr/>
          <p:nvPr/>
        </p:nvGrpSpPr>
        <p:grpSpPr>
          <a:xfrm>
            <a:off x="3384426" y="567049"/>
            <a:ext cx="2222406" cy="2111795"/>
            <a:chOff x="3075562" y="756050"/>
            <a:chExt cx="2931161" cy="2815726"/>
          </a:xfrm>
        </p:grpSpPr>
        <p:sp>
          <p:nvSpPr>
            <p:cNvPr id="119" name="Google Shape;119;p17"/>
            <p:cNvSpPr/>
            <p:nvPr/>
          </p:nvSpPr>
          <p:spPr>
            <a:xfrm>
              <a:off x="3950843" y="1762696"/>
              <a:ext cx="1326900" cy="13269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3472643" y="1284496"/>
              <a:ext cx="2283300" cy="22833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5883273" y="1280600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22" name="Google Shape;122;p17"/>
            <p:cNvSpPr/>
            <p:nvPr/>
          </p:nvSpPr>
          <p:spPr>
            <a:xfrm rot="-5400000">
              <a:off x="4546838" y="-55875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23" name="Google Shape;123;p17"/>
            <p:cNvSpPr/>
            <p:nvPr/>
          </p:nvSpPr>
          <p:spPr>
            <a:xfrm rot="-5400000">
              <a:off x="3075562" y="756050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4" name="Google Shape;124;p17"/>
            <p:cNvCxnSpPr/>
            <p:nvPr/>
          </p:nvCxnSpPr>
          <p:spPr>
            <a:xfrm>
              <a:off x="3480293" y="1292146"/>
              <a:ext cx="2268000" cy="226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Google Shape;125;p17"/>
            <p:cNvCxnSpPr>
              <a:endCxn id="119" idx="7"/>
            </p:cNvCxnSpPr>
            <p:nvPr/>
          </p:nvCxnSpPr>
          <p:spPr>
            <a:xfrm flipH="1">
              <a:off x="5083423" y="1280516"/>
              <a:ext cx="676500" cy="676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6" name="Google Shape;126;p17"/>
            <p:cNvCxnSpPr/>
            <p:nvPr/>
          </p:nvCxnSpPr>
          <p:spPr>
            <a:xfrm>
              <a:off x="3345288" y="1288325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  <p:cxnSp>
          <p:nvCxnSpPr>
            <p:cNvPr id="127" name="Google Shape;127;p17"/>
            <p:cNvCxnSpPr>
              <a:stCxn id="119" idx="3"/>
            </p:cNvCxnSpPr>
            <p:nvPr/>
          </p:nvCxnSpPr>
          <p:spPr>
            <a:xfrm flipH="1">
              <a:off x="3468663" y="2895276"/>
              <a:ext cx="676500" cy="676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128" name="Google Shape;128;p17"/>
          <p:cNvSpPr/>
          <p:nvPr/>
        </p:nvSpPr>
        <p:spPr>
          <a:xfrm>
            <a:off x="4254089" y="1497787"/>
            <a:ext cx="598974" cy="598352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1413600" y="2466600"/>
            <a:ext cx="63168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Non Binary Tree atau Tree Non Biner adalah sebuah tree dimana sebuah node (</a:t>
            </a:r>
            <a:r>
              <a:rPr lang="en" i="1" dirty="0"/>
              <a:t>parent</a:t>
            </a:r>
            <a:r>
              <a:rPr lang="en" dirty="0"/>
              <a:t>) bisa memiliki </a:t>
            </a:r>
            <a:r>
              <a:rPr lang="en" i="1" dirty="0"/>
              <a:t>leaf / child </a:t>
            </a:r>
            <a:r>
              <a:rPr lang="en" dirty="0"/>
              <a:t>lebih dari 2</a:t>
            </a:r>
            <a:endParaRPr dirty="0"/>
          </a:p>
        </p:txBody>
      </p:sp>
      <p:sp>
        <p:nvSpPr>
          <p:cNvPr id="104" name="Google Shape;104;p15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1413600" y="2466600"/>
            <a:ext cx="63168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Traversal adalah proses mendatangi setiap simpul dari Non Binary Tree secara sistematik masing-masing satu kali</a:t>
            </a:r>
            <a:endParaRPr dirty="0"/>
          </a:p>
        </p:txBody>
      </p:sp>
      <p:sp>
        <p:nvSpPr>
          <p:cNvPr id="104" name="Google Shape;104;p15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5481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body" idx="1"/>
          </p:nvPr>
        </p:nvSpPr>
        <p:spPr>
          <a:xfrm>
            <a:off x="456150" y="1583463"/>
            <a:ext cx="3155360" cy="20029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Penggunaan Non Binary Tree dalam kehidupan sehari-hari</a:t>
            </a:r>
            <a:endParaRPr sz="2400" dirty="0"/>
          </a:p>
        </p:txBody>
      </p:sp>
      <p:grpSp>
        <p:nvGrpSpPr>
          <p:cNvPr id="153" name="Google Shape;153;p20"/>
          <p:cNvGrpSpPr/>
          <p:nvPr/>
        </p:nvGrpSpPr>
        <p:grpSpPr>
          <a:xfrm rot="5400000">
            <a:off x="5097265" y="1233849"/>
            <a:ext cx="2819484" cy="2747508"/>
            <a:chOff x="5708850" y="3417450"/>
            <a:chExt cx="2931161" cy="2815646"/>
          </a:xfrm>
        </p:grpSpPr>
        <p:sp>
          <p:nvSpPr>
            <p:cNvPr id="154" name="Google Shape;154;p20"/>
            <p:cNvSpPr/>
            <p:nvPr/>
          </p:nvSpPr>
          <p:spPr>
            <a:xfrm>
              <a:off x="6102011" y="3942011"/>
              <a:ext cx="2283300" cy="22833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0"/>
            <p:cNvSpPr/>
            <p:nvPr/>
          </p:nvSpPr>
          <p:spPr>
            <a:xfrm>
              <a:off x="8516561" y="3942000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56" name="Google Shape;156;p20"/>
            <p:cNvSpPr/>
            <p:nvPr/>
          </p:nvSpPr>
          <p:spPr>
            <a:xfrm rot="-5400000">
              <a:off x="7180125" y="2605525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57" name="Google Shape;157;p20"/>
            <p:cNvSpPr/>
            <p:nvPr/>
          </p:nvSpPr>
          <p:spPr>
            <a:xfrm rot="-5400000">
              <a:off x="5708850" y="3417450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8" name="Google Shape;158;p20"/>
            <p:cNvCxnSpPr/>
            <p:nvPr/>
          </p:nvCxnSpPr>
          <p:spPr>
            <a:xfrm>
              <a:off x="6109725" y="3957425"/>
              <a:ext cx="2268000" cy="226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59" name="Google Shape;159;p20"/>
            <p:cNvCxnSpPr/>
            <p:nvPr/>
          </p:nvCxnSpPr>
          <p:spPr>
            <a:xfrm flipH="1">
              <a:off x="6102050" y="3941996"/>
              <a:ext cx="2291100" cy="22911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60" name="Google Shape;160;p20"/>
            <p:cNvCxnSpPr/>
            <p:nvPr/>
          </p:nvCxnSpPr>
          <p:spPr>
            <a:xfrm>
              <a:off x="5978575" y="3949725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</p:grpSp>
      <p:pic>
        <p:nvPicPr>
          <p:cNvPr id="161" name="Google Shape;161;p20" descr="coffe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5975" y="1678800"/>
            <a:ext cx="2011519" cy="2011538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0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B855EC-15F4-4C52-AC3B-05AC751EE4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3333" y="382448"/>
            <a:ext cx="4556802" cy="43786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3305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1788450" y="223488"/>
            <a:ext cx="1496032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PREORDER</a:t>
            </a:r>
            <a:endParaRPr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1585506" y="558144"/>
            <a:ext cx="2464904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1100" dirty="0"/>
              <a:t>Root – Left - Right</a:t>
            </a:r>
            <a:endParaRPr sz="1100"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94300B-52CA-44F6-9F33-E38077078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591" y="136170"/>
            <a:ext cx="3890666" cy="47972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0B84DD7A-A0D0-453E-924F-FAC3947788A1}"/>
              </a:ext>
            </a:extLst>
          </p:cNvPr>
          <p:cNvSpPr txBox="1">
            <a:spLocks/>
          </p:cNvSpPr>
          <p:nvPr/>
        </p:nvSpPr>
        <p:spPr>
          <a:xfrm>
            <a:off x="527982" y="2108580"/>
            <a:ext cx="4195092" cy="1408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76200" indent="0">
              <a:buFont typeface="Cousine"/>
              <a:buNone/>
            </a:pPr>
            <a:r>
              <a:rPr lang="en-US" sz="1000" dirty="0"/>
              <a:t>M</a:t>
            </a:r>
            <a:r>
              <a:rPr lang="id-ID" sz="1000" dirty="0" err="1"/>
              <a:t>emproses</a:t>
            </a:r>
            <a:r>
              <a:rPr lang="id-ID" sz="1000" dirty="0"/>
              <a:t> simpul tersebut, kemudian proses pada semua anak/ cabang yang dimilikinya </a:t>
            </a:r>
            <a:endParaRPr lang="en-US" sz="1100" dirty="0"/>
          </a:p>
        </p:txBody>
      </p:sp>
      <p:sp>
        <p:nvSpPr>
          <p:cNvPr id="8" name="Google Shape;110;p16">
            <a:extLst>
              <a:ext uri="{FF2B5EF4-FFF2-40B4-BE49-F238E27FC236}">
                <a16:creationId xmlns:a16="http://schemas.microsoft.com/office/drawing/2014/main" id="{06951ED2-766C-41CA-BFE8-1D548065C553}"/>
              </a:ext>
            </a:extLst>
          </p:cNvPr>
          <p:cNvSpPr txBox="1">
            <a:spLocks/>
          </p:cNvSpPr>
          <p:nvPr/>
        </p:nvSpPr>
        <p:spPr>
          <a:xfrm>
            <a:off x="221538" y="3735061"/>
            <a:ext cx="4195092" cy="1408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76200" indent="0">
              <a:buFont typeface="Cousine"/>
              <a:buNone/>
            </a:pPr>
            <a:r>
              <a:rPr lang="en-US" sz="1100" dirty="0" err="1"/>
              <a:t>Ujang</a:t>
            </a:r>
            <a:r>
              <a:rPr lang="en-US" sz="1100" dirty="0"/>
              <a:t> </a:t>
            </a:r>
            <a:r>
              <a:rPr lang="en-US" sz="1100" dirty="0" err="1"/>
              <a:t>Kartiwa</a:t>
            </a:r>
            <a:r>
              <a:rPr lang="en-US" sz="1100" dirty="0"/>
              <a:t>, </a:t>
            </a:r>
            <a:br>
              <a:rPr lang="en-US" sz="1100" dirty="0"/>
            </a:br>
            <a:r>
              <a:rPr lang="en-US" sz="1100" dirty="0"/>
              <a:t>Dana </a:t>
            </a:r>
            <a:r>
              <a:rPr lang="en-US" sz="1100" dirty="0" err="1"/>
              <a:t>Sukirman</a:t>
            </a:r>
            <a:r>
              <a:rPr lang="en-US" sz="1100" dirty="0"/>
              <a:t>, </a:t>
            </a:r>
            <a:r>
              <a:rPr lang="en-US" sz="1100" dirty="0" err="1"/>
              <a:t>Noviyanti</a:t>
            </a:r>
            <a:r>
              <a:rPr lang="en-US" sz="1100" dirty="0"/>
              <a:t>, </a:t>
            </a:r>
            <a:br>
              <a:rPr lang="en-US" sz="1100" dirty="0"/>
            </a:br>
            <a:r>
              <a:rPr lang="en-US" sz="1100" dirty="0" err="1"/>
              <a:t>Hoerul</a:t>
            </a:r>
            <a:r>
              <a:rPr lang="en-US" sz="1100" dirty="0"/>
              <a:t> </a:t>
            </a:r>
            <a:r>
              <a:rPr lang="en-US" sz="1100" dirty="0" err="1"/>
              <a:t>Anam</a:t>
            </a:r>
            <a:r>
              <a:rPr lang="en-US" sz="1100" dirty="0"/>
              <a:t>, </a:t>
            </a:r>
            <a:r>
              <a:rPr lang="en-US" sz="1100" dirty="0" err="1"/>
              <a:t>Mujani</a:t>
            </a:r>
            <a:r>
              <a:rPr lang="en-US" sz="1100" dirty="0"/>
              <a:t> </a:t>
            </a:r>
            <a:r>
              <a:rPr lang="en-US" sz="1100" dirty="0" err="1"/>
              <a:t>Gani</a:t>
            </a:r>
            <a:r>
              <a:rPr lang="en-US" sz="1100" dirty="0"/>
              <a:t>, Sambas Nugroho, </a:t>
            </a:r>
            <a:br>
              <a:rPr lang="en-US" sz="1100" dirty="0"/>
            </a:br>
            <a:r>
              <a:rPr lang="en-US" sz="1100" dirty="0" err="1"/>
              <a:t>Engkos</a:t>
            </a:r>
            <a:r>
              <a:rPr lang="en-US" sz="1100" dirty="0"/>
              <a:t> </a:t>
            </a:r>
            <a:r>
              <a:rPr lang="en-US" sz="1100" dirty="0" err="1"/>
              <a:t>Koswara</a:t>
            </a:r>
            <a:r>
              <a:rPr lang="en-US" sz="1100" dirty="0"/>
              <a:t>, </a:t>
            </a:r>
            <a:r>
              <a:rPr lang="en-US" sz="1100" dirty="0" err="1"/>
              <a:t>Evi</a:t>
            </a:r>
            <a:r>
              <a:rPr lang="en-US" sz="1100" dirty="0"/>
              <a:t> </a:t>
            </a:r>
            <a:r>
              <a:rPr lang="en-US" sz="1100" dirty="0" err="1"/>
              <a:t>Sukaesih</a:t>
            </a:r>
            <a:r>
              <a:rPr lang="en-US" sz="1100" dirty="0"/>
              <a:t>, </a:t>
            </a:r>
            <a:r>
              <a:rPr lang="en-US" sz="1100" dirty="0" err="1"/>
              <a:t>Irvan</a:t>
            </a:r>
            <a:r>
              <a:rPr lang="en-US" sz="1100" dirty="0"/>
              <a:t> Susilo, Tati </a:t>
            </a:r>
            <a:r>
              <a:rPr lang="en-US" sz="1100" dirty="0" err="1"/>
              <a:t>Sulastri</a:t>
            </a:r>
            <a:endParaRPr lang="en-US" sz="11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1818173" y="231439"/>
            <a:ext cx="1614709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POSTORDER</a:t>
            </a:r>
            <a:endParaRPr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1668992" y="558144"/>
            <a:ext cx="191307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1100" dirty="0"/>
              <a:t>Left – Right - Root</a:t>
            </a:r>
            <a:endParaRPr sz="1100"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94300B-52CA-44F6-9F33-E38077078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591" y="136170"/>
            <a:ext cx="3890666" cy="47972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0B84DD7A-A0D0-453E-924F-FAC3947788A1}"/>
              </a:ext>
            </a:extLst>
          </p:cNvPr>
          <p:cNvSpPr txBox="1">
            <a:spLocks/>
          </p:cNvSpPr>
          <p:nvPr/>
        </p:nvSpPr>
        <p:spPr>
          <a:xfrm>
            <a:off x="527982" y="2108580"/>
            <a:ext cx="4195092" cy="1408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76200" indent="0">
              <a:buFont typeface="Cousine"/>
              <a:buNone/>
            </a:pPr>
            <a:r>
              <a:rPr lang="en-US" sz="1200" dirty="0"/>
              <a:t>M</a:t>
            </a:r>
            <a:r>
              <a:rPr lang="id-ID" sz="1200" dirty="0" err="1"/>
              <a:t>emproses</a:t>
            </a:r>
            <a:r>
              <a:rPr lang="id-ID" sz="1200" dirty="0"/>
              <a:t> simpul semua anak cabang yang dimiliki kemudian proses simpul tersebut </a:t>
            </a:r>
            <a:endParaRPr lang="en-US" sz="1200" dirty="0"/>
          </a:p>
        </p:txBody>
      </p:sp>
      <p:sp>
        <p:nvSpPr>
          <p:cNvPr id="8" name="Google Shape;110;p16">
            <a:extLst>
              <a:ext uri="{FF2B5EF4-FFF2-40B4-BE49-F238E27FC236}">
                <a16:creationId xmlns:a16="http://schemas.microsoft.com/office/drawing/2014/main" id="{6EF3446A-B147-40CB-A49C-2A2D80A4CC6D}"/>
              </a:ext>
            </a:extLst>
          </p:cNvPr>
          <p:cNvSpPr txBox="1">
            <a:spLocks/>
          </p:cNvSpPr>
          <p:nvPr/>
        </p:nvSpPr>
        <p:spPr>
          <a:xfrm>
            <a:off x="527982" y="3446178"/>
            <a:ext cx="4195092" cy="1408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76200" indent="0">
              <a:buFont typeface="Cousine"/>
              <a:buNone/>
            </a:pPr>
            <a:r>
              <a:rPr lang="en-US" sz="1100" dirty="0" err="1"/>
              <a:t>Noviyanti</a:t>
            </a:r>
            <a:r>
              <a:rPr lang="en-US" sz="1100" dirty="0"/>
              <a:t>, Dana </a:t>
            </a:r>
            <a:r>
              <a:rPr lang="en-US" sz="1100" dirty="0" err="1"/>
              <a:t>Sukirman</a:t>
            </a:r>
            <a:r>
              <a:rPr lang="en-US" sz="1100" dirty="0"/>
              <a:t>,</a:t>
            </a:r>
            <a:br>
              <a:rPr lang="en-US" sz="1100" dirty="0"/>
            </a:br>
            <a:r>
              <a:rPr lang="en-US" sz="1100" dirty="0" err="1"/>
              <a:t>Mujani</a:t>
            </a:r>
            <a:r>
              <a:rPr lang="en-US" sz="1100" dirty="0"/>
              <a:t> </a:t>
            </a:r>
            <a:r>
              <a:rPr lang="en-US" sz="1100" dirty="0" err="1"/>
              <a:t>Gani</a:t>
            </a:r>
            <a:r>
              <a:rPr lang="en-US" sz="1100" dirty="0"/>
              <a:t>, Sambas Nugroho, </a:t>
            </a:r>
            <a:r>
              <a:rPr lang="en-US" sz="1100" dirty="0" err="1"/>
              <a:t>Hoerul</a:t>
            </a:r>
            <a:r>
              <a:rPr lang="en-US" sz="1100" dirty="0"/>
              <a:t> </a:t>
            </a:r>
            <a:r>
              <a:rPr lang="en-US" sz="1100" dirty="0" err="1"/>
              <a:t>Anam</a:t>
            </a:r>
            <a:r>
              <a:rPr lang="en-US" sz="1100" dirty="0"/>
              <a:t>,</a:t>
            </a:r>
            <a:br>
              <a:rPr lang="en-US" sz="1100" dirty="0"/>
            </a:br>
            <a:r>
              <a:rPr lang="en-US" sz="1100" dirty="0" err="1"/>
              <a:t>Evi</a:t>
            </a:r>
            <a:r>
              <a:rPr lang="en-US" sz="1100" dirty="0"/>
              <a:t> </a:t>
            </a:r>
            <a:r>
              <a:rPr lang="en-US" sz="1100" dirty="0" err="1"/>
              <a:t>Sukaesih</a:t>
            </a:r>
            <a:r>
              <a:rPr lang="en-US" sz="1100" dirty="0"/>
              <a:t>, </a:t>
            </a:r>
            <a:r>
              <a:rPr lang="en-US" sz="1100" dirty="0" err="1"/>
              <a:t>Irvan</a:t>
            </a:r>
            <a:r>
              <a:rPr lang="en-US" sz="1100" dirty="0"/>
              <a:t> Susilo, Tati </a:t>
            </a:r>
            <a:r>
              <a:rPr lang="en-US" sz="1100" dirty="0" err="1"/>
              <a:t>Sulastri</a:t>
            </a:r>
            <a:r>
              <a:rPr lang="en-US" sz="1100" dirty="0"/>
              <a:t>, </a:t>
            </a:r>
            <a:r>
              <a:rPr lang="en-US" sz="1100" dirty="0" err="1"/>
              <a:t>Engkos</a:t>
            </a:r>
            <a:r>
              <a:rPr lang="en-US" sz="1100" dirty="0"/>
              <a:t> </a:t>
            </a:r>
            <a:r>
              <a:rPr lang="en-US" sz="1100" dirty="0" err="1"/>
              <a:t>Koswara,Ujang</a:t>
            </a:r>
            <a:r>
              <a:rPr lang="en-US" sz="1100" dirty="0"/>
              <a:t> </a:t>
            </a:r>
            <a:r>
              <a:rPr lang="en-US" sz="1100" dirty="0" err="1"/>
              <a:t>Kartiwa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56713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2011086" y="223488"/>
            <a:ext cx="1272803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INORDER</a:t>
            </a:r>
            <a:endParaRPr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1714805" y="566095"/>
            <a:ext cx="1928971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1100" dirty="0"/>
              <a:t>Left – Root - Right</a:t>
            </a:r>
            <a:endParaRPr sz="1100"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94300B-52CA-44F6-9F33-E38077078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591" y="136170"/>
            <a:ext cx="3890666" cy="47972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0B84DD7A-A0D0-453E-924F-FAC3947788A1}"/>
              </a:ext>
            </a:extLst>
          </p:cNvPr>
          <p:cNvSpPr txBox="1">
            <a:spLocks/>
          </p:cNvSpPr>
          <p:nvPr/>
        </p:nvSpPr>
        <p:spPr>
          <a:xfrm>
            <a:off x="549941" y="2089530"/>
            <a:ext cx="4195092" cy="1408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76200" indent="0">
              <a:buFont typeface="Cousine"/>
              <a:buNone/>
            </a:pPr>
            <a:r>
              <a:rPr lang="en-US" sz="1000" dirty="0"/>
              <a:t>M</a:t>
            </a:r>
            <a:r>
              <a:rPr lang="id-ID" sz="1000" dirty="0" err="1"/>
              <a:t>emproses</a:t>
            </a:r>
            <a:r>
              <a:rPr lang="id-ID" sz="1000" dirty="0"/>
              <a:t> simpul anak </a:t>
            </a:r>
            <a:r>
              <a:rPr lang="id-ID" sz="1000" dirty="0" err="1"/>
              <a:t>pert</a:t>
            </a:r>
            <a:r>
              <a:rPr lang="en-US" sz="1000" dirty="0"/>
              <a:t>a</a:t>
            </a:r>
            <a:r>
              <a:rPr lang="id-ID" sz="1000" dirty="0" err="1"/>
              <a:t>ma</a:t>
            </a:r>
            <a:r>
              <a:rPr lang="id-ID" sz="1000" dirty="0"/>
              <a:t>, kemudian proses simpul tersebut dan terakhir proses simpul anak lainnya</a:t>
            </a:r>
            <a:endParaRPr lang="en-US" sz="1100" dirty="0"/>
          </a:p>
        </p:txBody>
      </p:sp>
      <p:sp>
        <p:nvSpPr>
          <p:cNvPr id="8" name="Google Shape;110;p16">
            <a:extLst>
              <a:ext uri="{FF2B5EF4-FFF2-40B4-BE49-F238E27FC236}">
                <a16:creationId xmlns:a16="http://schemas.microsoft.com/office/drawing/2014/main" id="{1512A28B-8D3B-474D-9F98-ADC9480E4ED9}"/>
              </a:ext>
            </a:extLst>
          </p:cNvPr>
          <p:cNvSpPr txBox="1">
            <a:spLocks/>
          </p:cNvSpPr>
          <p:nvPr/>
        </p:nvSpPr>
        <p:spPr>
          <a:xfrm>
            <a:off x="515736" y="3644004"/>
            <a:ext cx="4195092" cy="1408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76200" indent="0">
              <a:buFont typeface="Cousine"/>
              <a:buNone/>
            </a:pPr>
            <a:r>
              <a:rPr lang="en-US" sz="1100" dirty="0" err="1"/>
              <a:t>Noviyanti</a:t>
            </a:r>
            <a:r>
              <a:rPr lang="en-US" sz="1100" dirty="0"/>
              <a:t>, Dana </a:t>
            </a:r>
            <a:r>
              <a:rPr lang="en-US" sz="1100" dirty="0" err="1"/>
              <a:t>Sukirman</a:t>
            </a:r>
            <a:r>
              <a:rPr lang="en-US" sz="1100" dirty="0"/>
              <a:t>, </a:t>
            </a:r>
            <a:r>
              <a:rPr lang="en-US" sz="1100" dirty="0" err="1"/>
              <a:t>Ujang</a:t>
            </a:r>
            <a:r>
              <a:rPr lang="en-US" sz="1100" dirty="0"/>
              <a:t> </a:t>
            </a:r>
            <a:r>
              <a:rPr lang="en-US" sz="1100" dirty="0" err="1"/>
              <a:t>Kartiwa</a:t>
            </a:r>
            <a:r>
              <a:rPr lang="en-US" sz="1100" dirty="0"/>
              <a:t>, </a:t>
            </a:r>
            <a:r>
              <a:rPr lang="en-US" sz="1100" dirty="0" err="1"/>
              <a:t>Mujani</a:t>
            </a:r>
            <a:r>
              <a:rPr lang="en-US" sz="1100" dirty="0"/>
              <a:t> </a:t>
            </a:r>
            <a:r>
              <a:rPr lang="en-US" sz="1100" dirty="0" err="1"/>
              <a:t>Gani</a:t>
            </a:r>
            <a:r>
              <a:rPr lang="en-US" sz="1100" dirty="0"/>
              <a:t>, </a:t>
            </a:r>
            <a:r>
              <a:rPr lang="en-US" sz="1100" dirty="0" err="1"/>
              <a:t>Hoerul</a:t>
            </a:r>
            <a:r>
              <a:rPr lang="en-US" sz="1100" dirty="0"/>
              <a:t> </a:t>
            </a:r>
            <a:r>
              <a:rPr lang="en-US" sz="1100" dirty="0" err="1"/>
              <a:t>Anam</a:t>
            </a:r>
            <a:r>
              <a:rPr lang="en-US" sz="1100" dirty="0"/>
              <a:t>, Sambas Nugroho, </a:t>
            </a:r>
            <a:r>
              <a:rPr lang="en-US" sz="1100" dirty="0" err="1"/>
              <a:t>Evi</a:t>
            </a:r>
            <a:r>
              <a:rPr lang="en-US" sz="1100" dirty="0"/>
              <a:t> </a:t>
            </a:r>
            <a:r>
              <a:rPr lang="en-US" sz="1100" dirty="0" err="1"/>
              <a:t>Sukaesih</a:t>
            </a:r>
            <a:r>
              <a:rPr lang="en-US" sz="1100" dirty="0"/>
              <a:t>, </a:t>
            </a:r>
            <a:r>
              <a:rPr lang="en-US" sz="1100" dirty="0" err="1"/>
              <a:t>Engkos</a:t>
            </a:r>
            <a:r>
              <a:rPr lang="en-US" sz="1100" dirty="0"/>
              <a:t> </a:t>
            </a:r>
            <a:r>
              <a:rPr lang="en-US" sz="1100" dirty="0" err="1"/>
              <a:t>Koswara</a:t>
            </a:r>
            <a:r>
              <a:rPr lang="en-US" sz="1100" dirty="0"/>
              <a:t>, </a:t>
            </a:r>
            <a:r>
              <a:rPr lang="en-US" sz="1100" dirty="0" err="1"/>
              <a:t>Irvan</a:t>
            </a:r>
            <a:r>
              <a:rPr lang="en-US" sz="1100" dirty="0"/>
              <a:t> Susilo, Tari </a:t>
            </a:r>
            <a:r>
              <a:rPr lang="en-US" sz="1100" dirty="0" err="1"/>
              <a:t>Sulastri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02460235"/>
      </p:ext>
    </p:extLst>
  </p:cSld>
  <p:clrMapOvr>
    <a:masterClrMapping/>
  </p:clrMapOvr>
</p:sld>
</file>

<file path=ppt/theme/theme1.xml><?xml version="1.0" encoding="utf-8"?>
<a:theme xmlns:a="http://schemas.openxmlformats.org/drawingml/2006/main" name="Valentine template">
  <a:themeElements>
    <a:clrScheme name="Custom 347">
      <a:dk1>
        <a:srgbClr val="000000"/>
      </a:dk1>
      <a:lt1>
        <a:srgbClr val="FFFFFF"/>
      </a:lt1>
      <a:dk2>
        <a:srgbClr val="565F6F"/>
      </a:dk2>
      <a:lt2>
        <a:srgbClr val="DFE3E9"/>
      </a:lt2>
      <a:accent1>
        <a:srgbClr val="3D85C6"/>
      </a:accent1>
      <a:accent2>
        <a:srgbClr val="6FA8DC"/>
      </a:accent2>
      <a:accent3>
        <a:srgbClr val="9FC5E8"/>
      </a:accent3>
      <a:accent4>
        <a:srgbClr val="CFE2F3"/>
      </a:accent4>
      <a:accent5>
        <a:srgbClr val="D9D9D9"/>
      </a:accent5>
      <a:accent6>
        <a:srgbClr val="99999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976</Words>
  <Application>Microsoft Office PowerPoint</Application>
  <PresentationFormat>On-screen Show (16:9)</PresentationFormat>
  <Paragraphs>98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Cousine</vt:lpstr>
      <vt:lpstr>Valentine template</vt:lpstr>
      <vt:lpstr>PENERAPAN DAN ALGORITMA TRAVERSAL NON BINARY TREE</vt:lpstr>
      <vt:lpstr>Kelompok 7 </vt:lpstr>
      <vt:lpstr>Let’s review</vt:lpstr>
      <vt:lpstr>PowerPoint Presentation</vt:lpstr>
      <vt:lpstr>PowerPoint Presentation</vt:lpstr>
      <vt:lpstr>PowerPoint Presentation</vt:lpstr>
      <vt:lpstr>PREORDER</vt:lpstr>
      <vt:lpstr>POSTORDER</vt:lpstr>
      <vt:lpstr>INORDER</vt:lpstr>
      <vt:lpstr>LEVEL ORDER</vt:lpstr>
      <vt:lpstr>Penerapan Traversal Pada Non Binary Tree dan Algortima</vt:lpstr>
      <vt:lpstr>PowerPoint Presentation</vt:lpstr>
      <vt:lpstr>PowerPoint Presentation</vt:lpstr>
      <vt:lpstr>PREORDER</vt:lpstr>
      <vt:lpstr>POSTORDER</vt:lpstr>
      <vt:lpstr>INORDER</vt:lpstr>
      <vt:lpstr>LEVEL ORDER</vt:lpstr>
      <vt:lpstr>Thanks!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acer</dc:creator>
  <cp:lastModifiedBy>Fakkar Muhammad Faza</cp:lastModifiedBy>
  <cp:revision>32</cp:revision>
  <dcterms:modified xsi:type="dcterms:W3CDTF">2021-06-13T18:09:18Z</dcterms:modified>
</cp:coreProperties>
</file>