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Condensed"/>
      <p:regular r:id="rId21"/>
      <p:bold r:id="rId22"/>
      <p:italic r:id="rId23"/>
      <p:boldItalic r:id="rId24"/>
    </p:embeddedFont>
    <p:embeddedFont>
      <p:font typeface="UnifrakturMaguntia"/>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inM9r4uTSUGXsTw/8A4O/1+cY5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EC709D-7E7B-45C7-BB24-728B556A3563}">
  <a:tblStyle styleId="{C3EC709D-7E7B-45C7-BB24-728B556A356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B9A25C3-429F-4DD2-A7C0-228D4DC0B143}" styleName="Table_1">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Condensed-bold.fntdata"/><Relationship Id="rId21" Type="http://schemas.openxmlformats.org/officeDocument/2006/relationships/font" Target="fonts/RobotoCondensed-regular.fntdata"/><Relationship Id="rId24" Type="http://schemas.openxmlformats.org/officeDocument/2006/relationships/font" Target="fonts/RobotoCondensed-boldItalic.fntdata"/><Relationship Id="rId23" Type="http://schemas.openxmlformats.org/officeDocument/2006/relationships/font" Target="fonts/RobotoCondense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UnifrakturMagunti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19e002b4a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e19e002b4a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e1934cdac6_2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e1934cdac6_2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e1934cdac6_2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e1934cdac6_2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19e002b4a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ge19e002b4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e1934cdac6_2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ge1934cdac6_2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e1934cdac6_2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ge1934cdac6_2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192fc62c1_0_3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e192fc62c1_0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192fc62c1_0_2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e192fc62c1_0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1934cdac6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e1934cdac6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1934cdac6_2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e1934cdac6_2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8"/>
          <p:cNvSpPr txBox="1"/>
          <p:nvPr>
            <p:ph type="ctrTitle"/>
          </p:nvPr>
        </p:nvSpPr>
        <p:spPr>
          <a:xfrm>
            <a:off x="803250" y="781525"/>
            <a:ext cx="75375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8"/>
          <p:cNvSpPr txBox="1"/>
          <p:nvPr>
            <p:ph idx="1" type="subTitle"/>
          </p:nvPr>
        </p:nvSpPr>
        <p:spPr>
          <a:xfrm>
            <a:off x="2752650" y="3617025"/>
            <a:ext cx="36387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400">
                <a:solidFill>
                  <a:srgbClr val="E9D41A"/>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8"/>
          <p:cNvSpPr/>
          <p:nvPr/>
        </p:nvSpPr>
        <p:spPr>
          <a:xfrm>
            <a:off x="-476250" y="2834125"/>
            <a:ext cx="1074000" cy="996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8"/>
          <p:cNvSpPr/>
          <p:nvPr/>
        </p:nvSpPr>
        <p:spPr>
          <a:xfrm>
            <a:off x="6096000" y="2834125"/>
            <a:ext cx="1074000" cy="996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8"/>
          <p:cNvSpPr/>
          <p:nvPr/>
        </p:nvSpPr>
        <p:spPr>
          <a:xfrm>
            <a:off x="597863" y="2933734"/>
            <a:ext cx="1074000" cy="996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8"/>
          <p:cNvSpPr/>
          <p:nvPr/>
        </p:nvSpPr>
        <p:spPr>
          <a:xfrm>
            <a:off x="7170113" y="2933734"/>
            <a:ext cx="1074000" cy="996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8"/>
          <p:cNvSpPr/>
          <p:nvPr/>
        </p:nvSpPr>
        <p:spPr>
          <a:xfrm>
            <a:off x="-476250" y="3033331"/>
            <a:ext cx="1074000" cy="996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8"/>
          <p:cNvSpPr/>
          <p:nvPr/>
        </p:nvSpPr>
        <p:spPr>
          <a:xfrm>
            <a:off x="6096000" y="3033331"/>
            <a:ext cx="1074000" cy="996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8"/>
          <p:cNvSpPr/>
          <p:nvPr/>
        </p:nvSpPr>
        <p:spPr>
          <a:xfrm>
            <a:off x="597863" y="3132928"/>
            <a:ext cx="1074000" cy="996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8"/>
          <p:cNvSpPr/>
          <p:nvPr/>
        </p:nvSpPr>
        <p:spPr>
          <a:xfrm>
            <a:off x="7170113" y="3132928"/>
            <a:ext cx="1074000" cy="996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8"/>
          <p:cNvSpPr/>
          <p:nvPr/>
        </p:nvSpPr>
        <p:spPr>
          <a:xfrm>
            <a:off x="8429700" y="2933700"/>
            <a:ext cx="274800" cy="317400"/>
          </a:xfrm>
          <a:prstGeom prst="star6">
            <a:avLst>
              <a:gd fmla="val 0" name="adj"/>
              <a:gd fmla="val 115470" name="hf"/>
            </a:avLst>
          </a:prstGeom>
          <a:solidFill>
            <a:srgbClr val="E9D41A"/>
          </a:solidFill>
          <a:ln cap="flat" cmpd="sng" w="19050">
            <a:solidFill>
              <a:srgbClr val="E9D4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6">
    <p:spTree>
      <p:nvGrpSpPr>
        <p:cNvPr id="21" name="Shape 21"/>
        <p:cNvGrpSpPr/>
        <p:nvPr/>
      </p:nvGrpSpPr>
      <p:grpSpPr>
        <a:xfrm>
          <a:off x="0" y="0"/>
          <a:ext cx="0" cy="0"/>
          <a:chOff x="0" y="0"/>
          <a:chExt cx="0" cy="0"/>
        </a:xfrm>
      </p:grpSpPr>
      <p:sp>
        <p:nvSpPr>
          <p:cNvPr id="22" name="Google Shape;22;p9"/>
          <p:cNvSpPr txBox="1"/>
          <p:nvPr>
            <p:ph type="title"/>
          </p:nvPr>
        </p:nvSpPr>
        <p:spPr>
          <a:xfrm>
            <a:off x="714300" y="430675"/>
            <a:ext cx="77154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23" name="Google Shape;23;p9"/>
          <p:cNvGrpSpPr/>
          <p:nvPr/>
        </p:nvGrpSpPr>
        <p:grpSpPr>
          <a:xfrm>
            <a:off x="-182450" y="981964"/>
            <a:ext cx="1410788" cy="232013"/>
            <a:chOff x="18493425" y="-2494236"/>
            <a:chExt cx="1410788" cy="232013"/>
          </a:xfrm>
        </p:grpSpPr>
        <p:sp>
          <p:nvSpPr>
            <p:cNvPr id="24" name="Google Shape;24;p9"/>
            <p:cNvSpPr/>
            <p:nvPr/>
          </p:nvSpPr>
          <p:spPr>
            <a:xfrm>
              <a:off x="19198913" y="-2436194"/>
              <a:ext cx="705300" cy="579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9"/>
            <p:cNvSpPr/>
            <p:nvPr/>
          </p:nvSpPr>
          <p:spPr>
            <a:xfrm>
              <a:off x="18493425" y="-2378158"/>
              <a:ext cx="705300" cy="579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9"/>
            <p:cNvSpPr/>
            <p:nvPr/>
          </p:nvSpPr>
          <p:spPr>
            <a:xfrm>
              <a:off x="19198913" y="-2320123"/>
              <a:ext cx="705300" cy="579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9"/>
            <p:cNvSpPr/>
            <p:nvPr/>
          </p:nvSpPr>
          <p:spPr>
            <a:xfrm>
              <a:off x="18493425" y="-2494236"/>
              <a:ext cx="705300" cy="579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9"/>
          <p:cNvGrpSpPr/>
          <p:nvPr/>
        </p:nvGrpSpPr>
        <p:grpSpPr>
          <a:xfrm>
            <a:off x="8335330" y="4370366"/>
            <a:ext cx="489509" cy="468180"/>
            <a:chOff x="3814026" y="3687938"/>
            <a:chExt cx="3863531" cy="3692274"/>
          </a:xfrm>
        </p:grpSpPr>
        <p:sp>
          <p:nvSpPr>
            <p:cNvPr id="29" name="Google Shape;29;p9"/>
            <p:cNvSpPr/>
            <p:nvPr/>
          </p:nvSpPr>
          <p:spPr>
            <a:xfrm>
              <a:off x="5385942" y="3687938"/>
              <a:ext cx="719700" cy="684300"/>
            </a:xfrm>
            <a:prstGeom prst="star5">
              <a:avLst>
                <a:gd fmla="val 19098" name="adj"/>
                <a:gd fmla="val 105146" name="hf"/>
                <a:gd fmla="val 110557" name="vf"/>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9"/>
            <p:cNvSpPr/>
            <p:nvPr/>
          </p:nvSpPr>
          <p:spPr>
            <a:xfrm>
              <a:off x="4224546" y="4164093"/>
              <a:ext cx="719700" cy="684300"/>
            </a:xfrm>
            <a:prstGeom prst="star5">
              <a:avLst>
                <a:gd fmla="val 19098" name="adj"/>
                <a:gd fmla="val 105146" name="hf"/>
                <a:gd fmla="val 110557" name="vf"/>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9"/>
            <p:cNvSpPr/>
            <p:nvPr/>
          </p:nvSpPr>
          <p:spPr>
            <a:xfrm>
              <a:off x="6547337" y="4164093"/>
              <a:ext cx="719700" cy="684300"/>
            </a:xfrm>
            <a:prstGeom prst="star5">
              <a:avLst>
                <a:gd fmla="val 19098" name="adj"/>
                <a:gd fmla="val 105146" name="hf"/>
                <a:gd fmla="val 110557" name="vf"/>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9"/>
            <p:cNvSpPr/>
            <p:nvPr/>
          </p:nvSpPr>
          <p:spPr>
            <a:xfrm>
              <a:off x="3814026" y="5166449"/>
              <a:ext cx="719700" cy="684300"/>
            </a:xfrm>
            <a:prstGeom prst="star5">
              <a:avLst>
                <a:gd fmla="val 19098" name="adj"/>
                <a:gd fmla="val 105146" name="hf"/>
                <a:gd fmla="val 110557" name="vf"/>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9"/>
            <p:cNvSpPr/>
            <p:nvPr/>
          </p:nvSpPr>
          <p:spPr>
            <a:xfrm>
              <a:off x="6957857" y="5166449"/>
              <a:ext cx="719700" cy="684300"/>
            </a:xfrm>
            <a:prstGeom prst="star5">
              <a:avLst>
                <a:gd fmla="val 19098" name="adj"/>
                <a:gd fmla="val 105146" name="hf"/>
                <a:gd fmla="val 110557" name="vf"/>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9"/>
            <p:cNvSpPr/>
            <p:nvPr/>
          </p:nvSpPr>
          <p:spPr>
            <a:xfrm>
              <a:off x="4224546" y="6110910"/>
              <a:ext cx="719700" cy="684300"/>
            </a:xfrm>
            <a:prstGeom prst="star5">
              <a:avLst>
                <a:gd fmla="val 19098" name="adj"/>
                <a:gd fmla="val 105146" name="hf"/>
                <a:gd fmla="val 110557" name="vf"/>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9"/>
            <p:cNvSpPr/>
            <p:nvPr/>
          </p:nvSpPr>
          <p:spPr>
            <a:xfrm>
              <a:off x="6547337" y="6110910"/>
              <a:ext cx="719700" cy="684300"/>
            </a:xfrm>
            <a:prstGeom prst="star5">
              <a:avLst>
                <a:gd fmla="val 19098" name="adj"/>
                <a:gd fmla="val 105146" name="hf"/>
                <a:gd fmla="val 110557" name="vf"/>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9"/>
            <p:cNvSpPr/>
            <p:nvPr/>
          </p:nvSpPr>
          <p:spPr>
            <a:xfrm>
              <a:off x="5385942" y="6695912"/>
              <a:ext cx="719700" cy="684300"/>
            </a:xfrm>
            <a:prstGeom prst="star5">
              <a:avLst>
                <a:gd fmla="val 19098" name="adj"/>
                <a:gd fmla="val 105146" name="hf"/>
                <a:gd fmla="val 110557" name="vf"/>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 name="Shape 37"/>
        <p:cNvGrpSpPr/>
        <p:nvPr/>
      </p:nvGrpSpPr>
      <p:grpSpPr>
        <a:xfrm>
          <a:off x="0" y="0"/>
          <a:ext cx="0" cy="0"/>
          <a:chOff x="0" y="0"/>
          <a:chExt cx="0" cy="0"/>
        </a:xfrm>
      </p:grpSpPr>
      <p:sp>
        <p:nvSpPr>
          <p:cNvPr id="38" name="Google Shape;38;p10"/>
          <p:cNvSpPr txBox="1"/>
          <p:nvPr>
            <p:ph idx="1" type="subTitle"/>
          </p:nvPr>
        </p:nvSpPr>
        <p:spPr>
          <a:xfrm>
            <a:off x="714300" y="1206800"/>
            <a:ext cx="7715400" cy="339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Font typeface="Arimo"/>
              <a:buAutoNum type="arabicPeriod"/>
              <a:defRPr sz="1250"/>
            </a:lvl1pPr>
            <a:lvl2pPr lvl="1" algn="l">
              <a:lnSpc>
                <a:spcPct val="100000"/>
              </a:lnSpc>
              <a:spcBef>
                <a:spcPts val="0"/>
              </a:spcBef>
              <a:spcAft>
                <a:spcPts val="0"/>
              </a:spcAft>
              <a:buClr>
                <a:srgbClr val="434343"/>
              </a:buClr>
              <a:buSzPts val="1200"/>
              <a:buFont typeface="Roboto Condensed Light"/>
              <a:buAutoNum type="alphaLcPeriod"/>
              <a:defRPr sz="1200"/>
            </a:lvl2pPr>
            <a:lvl3pPr lvl="2" algn="l">
              <a:lnSpc>
                <a:spcPct val="100000"/>
              </a:lnSpc>
              <a:spcBef>
                <a:spcPts val="0"/>
              </a:spcBef>
              <a:spcAft>
                <a:spcPts val="0"/>
              </a:spcAft>
              <a:buClr>
                <a:srgbClr val="434343"/>
              </a:buClr>
              <a:buSzPts val="1200"/>
              <a:buFont typeface="Roboto Condensed Light"/>
              <a:buAutoNum type="romanLcPeriod"/>
              <a:defRPr sz="1200"/>
            </a:lvl3pPr>
            <a:lvl4pPr lvl="3" algn="l">
              <a:lnSpc>
                <a:spcPct val="100000"/>
              </a:lnSpc>
              <a:spcBef>
                <a:spcPts val="0"/>
              </a:spcBef>
              <a:spcAft>
                <a:spcPts val="0"/>
              </a:spcAft>
              <a:buClr>
                <a:srgbClr val="434343"/>
              </a:buClr>
              <a:buSzPts val="1200"/>
              <a:buFont typeface="Roboto Condensed Light"/>
              <a:buAutoNum type="arabicPeriod"/>
              <a:defRPr sz="1200"/>
            </a:lvl4pPr>
            <a:lvl5pPr lvl="4" algn="l">
              <a:lnSpc>
                <a:spcPct val="100000"/>
              </a:lnSpc>
              <a:spcBef>
                <a:spcPts val="0"/>
              </a:spcBef>
              <a:spcAft>
                <a:spcPts val="0"/>
              </a:spcAft>
              <a:buClr>
                <a:srgbClr val="434343"/>
              </a:buClr>
              <a:buSzPts val="1200"/>
              <a:buFont typeface="Roboto Condensed Light"/>
              <a:buAutoNum type="alphaLcPeriod"/>
              <a:defRPr sz="1200"/>
            </a:lvl5pPr>
            <a:lvl6pPr lvl="5" algn="l">
              <a:lnSpc>
                <a:spcPct val="100000"/>
              </a:lnSpc>
              <a:spcBef>
                <a:spcPts val="0"/>
              </a:spcBef>
              <a:spcAft>
                <a:spcPts val="0"/>
              </a:spcAft>
              <a:buClr>
                <a:srgbClr val="434343"/>
              </a:buClr>
              <a:buSzPts val="1200"/>
              <a:buFont typeface="Roboto Condensed Light"/>
              <a:buAutoNum type="romanLcPeriod"/>
              <a:defRPr sz="1200"/>
            </a:lvl6pPr>
            <a:lvl7pPr lvl="6" algn="l">
              <a:lnSpc>
                <a:spcPct val="100000"/>
              </a:lnSpc>
              <a:spcBef>
                <a:spcPts val="0"/>
              </a:spcBef>
              <a:spcAft>
                <a:spcPts val="0"/>
              </a:spcAft>
              <a:buClr>
                <a:srgbClr val="434343"/>
              </a:buClr>
              <a:buSzPts val="1200"/>
              <a:buFont typeface="Roboto Condensed Light"/>
              <a:buAutoNum type="arabicPeriod"/>
              <a:defRPr sz="1200"/>
            </a:lvl7pPr>
            <a:lvl8pPr lvl="7" algn="l">
              <a:lnSpc>
                <a:spcPct val="100000"/>
              </a:lnSpc>
              <a:spcBef>
                <a:spcPts val="0"/>
              </a:spcBef>
              <a:spcAft>
                <a:spcPts val="0"/>
              </a:spcAft>
              <a:buClr>
                <a:srgbClr val="434343"/>
              </a:buClr>
              <a:buSzPts val="1200"/>
              <a:buFont typeface="Roboto Condensed Light"/>
              <a:buAutoNum type="alphaLcPeriod"/>
              <a:defRPr sz="1200"/>
            </a:lvl8pPr>
            <a:lvl9pPr lvl="8" algn="l">
              <a:lnSpc>
                <a:spcPct val="100000"/>
              </a:lnSpc>
              <a:spcBef>
                <a:spcPts val="0"/>
              </a:spcBef>
              <a:spcAft>
                <a:spcPts val="0"/>
              </a:spcAft>
              <a:buClr>
                <a:srgbClr val="434343"/>
              </a:buClr>
              <a:buSzPts val="1200"/>
              <a:buFont typeface="Roboto Condensed Light"/>
              <a:buAutoNum type="romanLcPeriod"/>
              <a:defRPr sz="1200"/>
            </a:lvl9pPr>
          </a:lstStyle>
          <a:p/>
        </p:txBody>
      </p:sp>
      <p:sp>
        <p:nvSpPr>
          <p:cNvPr id="39" name="Google Shape;39;p10"/>
          <p:cNvSpPr txBox="1"/>
          <p:nvPr>
            <p:ph type="title"/>
          </p:nvPr>
        </p:nvSpPr>
        <p:spPr>
          <a:xfrm>
            <a:off x="714300" y="430675"/>
            <a:ext cx="77154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40" name="Google Shape;40;p10"/>
          <p:cNvGrpSpPr/>
          <p:nvPr/>
        </p:nvGrpSpPr>
        <p:grpSpPr>
          <a:xfrm>
            <a:off x="4653575" y="974776"/>
            <a:ext cx="1752900" cy="267237"/>
            <a:chOff x="4653575" y="974776"/>
            <a:chExt cx="1752900" cy="267237"/>
          </a:xfrm>
        </p:grpSpPr>
        <p:sp>
          <p:nvSpPr>
            <p:cNvPr id="41" name="Google Shape;41;p10"/>
            <p:cNvSpPr/>
            <p:nvPr/>
          </p:nvSpPr>
          <p:spPr>
            <a:xfrm>
              <a:off x="5359062" y="1032819"/>
              <a:ext cx="705300" cy="579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0"/>
            <p:cNvSpPr/>
            <p:nvPr/>
          </p:nvSpPr>
          <p:spPr>
            <a:xfrm>
              <a:off x="4653575" y="1090854"/>
              <a:ext cx="705300" cy="579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0"/>
            <p:cNvSpPr/>
            <p:nvPr/>
          </p:nvSpPr>
          <p:spPr>
            <a:xfrm>
              <a:off x="5359062" y="1148889"/>
              <a:ext cx="705300" cy="579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0"/>
            <p:cNvSpPr/>
            <p:nvPr/>
          </p:nvSpPr>
          <p:spPr>
            <a:xfrm>
              <a:off x="4653575" y="974776"/>
              <a:ext cx="705300" cy="579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 name="Google Shape;45;p10"/>
            <p:cNvCxnSpPr/>
            <p:nvPr/>
          </p:nvCxnSpPr>
          <p:spPr>
            <a:xfrm>
              <a:off x="6195875" y="1123663"/>
              <a:ext cx="210600" cy="0"/>
            </a:xfrm>
            <a:prstGeom prst="straightConnector1">
              <a:avLst/>
            </a:prstGeom>
            <a:noFill/>
            <a:ln cap="flat" cmpd="sng" w="28575">
              <a:solidFill>
                <a:srgbClr val="E9D41A"/>
              </a:solidFill>
              <a:prstDash val="solid"/>
              <a:round/>
              <a:headEnd len="sm" w="sm" type="none"/>
              <a:tailEnd len="sm" w="sm" type="none"/>
            </a:ln>
          </p:spPr>
        </p:cxnSp>
        <p:cxnSp>
          <p:nvCxnSpPr>
            <p:cNvPr id="46" name="Google Shape;46;p10"/>
            <p:cNvCxnSpPr/>
            <p:nvPr/>
          </p:nvCxnSpPr>
          <p:spPr>
            <a:xfrm rot="10800000">
              <a:off x="6301175" y="1005313"/>
              <a:ext cx="0" cy="236700"/>
            </a:xfrm>
            <a:prstGeom prst="straightConnector1">
              <a:avLst/>
            </a:prstGeom>
            <a:noFill/>
            <a:ln cap="flat" cmpd="sng" w="28575">
              <a:solidFill>
                <a:srgbClr val="E9D41A"/>
              </a:solidFill>
              <a:prstDash val="solid"/>
              <a:round/>
              <a:headEnd len="sm" w="sm" type="none"/>
              <a:tailEnd len="sm" w="sm"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7" name="Shape 4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8" name="Shape 4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
    <p:spTree>
      <p:nvGrpSpPr>
        <p:cNvPr id="49" name="Shape 49"/>
        <p:cNvGrpSpPr/>
        <p:nvPr/>
      </p:nvGrpSpPr>
      <p:grpSpPr>
        <a:xfrm>
          <a:off x="0" y="0"/>
          <a:ext cx="0" cy="0"/>
          <a:chOff x="0" y="0"/>
          <a:chExt cx="0" cy="0"/>
        </a:xfrm>
      </p:grpSpPr>
      <p:grpSp>
        <p:nvGrpSpPr>
          <p:cNvPr id="50" name="Google Shape;50;p13"/>
          <p:cNvGrpSpPr/>
          <p:nvPr/>
        </p:nvGrpSpPr>
        <p:grpSpPr>
          <a:xfrm>
            <a:off x="8078550" y="252875"/>
            <a:ext cx="702300" cy="702300"/>
            <a:chOff x="8078550" y="252875"/>
            <a:chExt cx="702300" cy="702300"/>
          </a:xfrm>
        </p:grpSpPr>
        <p:grpSp>
          <p:nvGrpSpPr>
            <p:cNvPr id="51" name="Google Shape;51;p13"/>
            <p:cNvGrpSpPr/>
            <p:nvPr/>
          </p:nvGrpSpPr>
          <p:grpSpPr>
            <a:xfrm>
              <a:off x="8078550" y="252875"/>
              <a:ext cx="702300" cy="702300"/>
              <a:chOff x="8078550" y="252875"/>
              <a:chExt cx="702300" cy="702300"/>
            </a:xfrm>
          </p:grpSpPr>
          <p:sp>
            <p:nvSpPr>
              <p:cNvPr id="52" name="Google Shape;52;p13"/>
              <p:cNvSpPr/>
              <p:nvPr/>
            </p:nvSpPr>
            <p:spPr>
              <a:xfrm>
                <a:off x="8078550" y="252875"/>
                <a:ext cx="702300" cy="702300"/>
              </a:xfrm>
              <a:prstGeom prst="blockArc">
                <a:avLst>
                  <a:gd fmla="val 10800000" name="adj1"/>
                  <a:gd fmla="val 21340959" name="adj2"/>
                  <a:gd fmla="val 0" name="adj3"/>
                </a:avLst>
              </a:prstGeom>
              <a:solidFill>
                <a:srgbClr val="E9D41A"/>
              </a:solidFill>
              <a:ln cap="flat" cmpd="sng" w="19050">
                <a:solidFill>
                  <a:srgbClr val="E9D4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3"/>
              <p:cNvSpPr/>
              <p:nvPr/>
            </p:nvSpPr>
            <p:spPr>
              <a:xfrm>
                <a:off x="8347650" y="402863"/>
                <a:ext cx="164100" cy="189600"/>
              </a:xfrm>
              <a:prstGeom prst="star6">
                <a:avLst>
                  <a:gd fmla="val 0" name="adj"/>
                  <a:gd fmla="val 115470" name="hf"/>
                </a:avLst>
              </a:prstGeom>
              <a:solidFill>
                <a:srgbClr val="E9D41A"/>
              </a:solidFill>
              <a:ln cap="flat" cmpd="sng" w="19050">
                <a:solidFill>
                  <a:srgbClr val="E9D4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4" name="Google Shape;54;p13"/>
            <p:cNvCxnSpPr/>
            <p:nvPr/>
          </p:nvCxnSpPr>
          <p:spPr>
            <a:xfrm>
              <a:off x="8429700" y="539675"/>
              <a:ext cx="0" cy="212100"/>
            </a:xfrm>
            <a:prstGeom prst="straightConnector1">
              <a:avLst/>
            </a:prstGeom>
            <a:noFill/>
            <a:ln cap="flat" cmpd="sng" w="19050">
              <a:solidFill>
                <a:schemeClr val="lt1"/>
              </a:solidFill>
              <a:prstDash val="solid"/>
              <a:round/>
              <a:headEnd len="sm" w="sm" type="none"/>
              <a:tailEnd len="sm" w="sm" type="none"/>
            </a:ln>
          </p:spPr>
        </p:cxnSp>
      </p:grpSp>
      <p:grpSp>
        <p:nvGrpSpPr>
          <p:cNvPr id="55" name="Google Shape;55;p13"/>
          <p:cNvGrpSpPr/>
          <p:nvPr/>
        </p:nvGrpSpPr>
        <p:grpSpPr>
          <a:xfrm>
            <a:off x="-343813" y="4604439"/>
            <a:ext cx="2116250" cy="232013"/>
            <a:chOff x="-343813" y="4604439"/>
            <a:chExt cx="2116250" cy="232013"/>
          </a:xfrm>
        </p:grpSpPr>
        <p:sp>
          <p:nvSpPr>
            <p:cNvPr id="56" name="Google Shape;56;p13"/>
            <p:cNvSpPr/>
            <p:nvPr/>
          </p:nvSpPr>
          <p:spPr>
            <a:xfrm>
              <a:off x="1067137" y="4662481"/>
              <a:ext cx="705300" cy="579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3"/>
            <p:cNvSpPr/>
            <p:nvPr/>
          </p:nvSpPr>
          <p:spPr>
            <a:xfrm>
              <a:off x="361650" y="4720517"/>
              <a:ext cx="705300" cy="579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p:nvPr/>
          </p:nvSpPr>
          <p:spPr>
            <a:xfrm>
              <a:off x="1067137" y="4778552"/>
              <a:ext cx="705300" cy="579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p:nvPr/>
          </p:nvSpPr>
          <p:spPr>
            <a:xfrm>
              <a:off x="361650" y="4604439"/>
              <a:ext cx="705300" cy="579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3"/>
            <p:cNvSpPr/>
            <p:nvPr/>
          </p:nvSpPr>
          <p:spPr>
            <a:xfrm>
              <a:off x="-343813" y="4662481"/>
              <a:ext cx="705300" cy="579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p:nvPr/>
          </p:nvSpPr>
          <p:spPr>
            <a:xfrm>
              <a:off x="-343813" y="4778552"/>
              <a:ext cx="705300" cy="579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 name="Google Shape;62;p13"/>
          <p:cNvGrpSpPr/>
          <p:nvPr/>
        </p:nvGrpSpPr>
        <p:grpSpPr>
          <a:xfrm>
            <a:off x="7500012" y="4604439"/>
            <a:ext cx="2116250" cy="232013"/>
            <a:chOff x="-808713" y="4604439"/>
            <a:chExt cx="2116250" cy="232013"/>
          </a:xfrm>
        </p:grpSpPr>
        <p:sp>
          <p:nvSpPr>
            <p:cNvPr id="63" name="Google Shape;63;p13"/>
            <p:cNvSpPr/>
            <p:nvPr/>
          </p:nvSpPr>
          <p:spPr>
            <a:xfrm>
              <a:off x="602237" y="4662481"/>
              <a:ext cx="705300" cy="579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3"/>
            <p:cNvSpPr/>
            <p:nvPr/>
          </p:nvSpPr>
          <p:spPr>
            <a:xfrm>
              <a:off x="-103250" y="4720517"/>
              <a:ext cx="705300" cy="579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3"/>
            <p:cNvSpPr/>
            <p:nvPr/>
          </p:nvSpPr>
          <p:spPr>
            <a:xfrm>
              <a:off x="602237" y="4778552"/>
              <a:ext cx="705300" cy="579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3"/>
            <p:cNvSpPr/>
            <p:nvPr/>
          </p:nvSpPr>
          <p:spPr>
            <a:xfrm>
              <a:off x="-103250" y="4604439"/>
              <a:ext cx="705300" cy="579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3"/>
            <p:cNvSpPr/>
            <p:nvPr/>
          </p:nvSpPr>
          <p:spPr>
            <a:xfrm>
              <a:off x="-808713" y="4662481"/>
              <a:ext cx="705300" cy="579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3"/>
            <p:cNvSpPr/>
            <p:nvPr/>
          </p:nvSpPr>
          <p:spPr>
            <a:xfrm>
              <a:off x="-808713" y="4778552"/>
              <a:ext cx="705300" cy="57900"/>
            </a:xfrm>
            <a:prstGeom prst="rect">
              <a:avLst/>
            </a:prstGeom>
            <a:solidFill>
              <a:srgbClr val="E9D4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7"/>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Condensed"/>
              <a:buNone/>
              <a:defRPr b="1" i="0" sz="2800" u="none" cap="none" strike="noStrike">
                <a:solidFill>
                  <a:schemeClr val="lt1"/>
                </a:solidFill>
                <a:latin typeface="Roboto Condensed"/>
                <a:ea typeface="Roboto Condensed"/>
                <a:cs typeface="Roboto Condensed"/>
                <a:sym typeface="Roboto Condensed"/>
              </a:defRPr>
            </a:lvl1pPr>
            <a:lvl2pPr lvl="1" marR="0" rtl="0" algn="l">
              <a:lnSpc>
                <a:spcPct val="100000"/>
              </a:lnSpc>
              <a:spcBef>
                <a:spcPts val="0"/>
              </a:spcBef>
              <a:spcAft>
                <a:spcPts val="0"/>
              </a:spcAft>
              <a:buClr>
                <a:schemeClr val="lt1"/>
              </a:buClr>
              <a:buSzPts val="2800"/>
              <a:buFont typeface="Roboto Condensed"/>
              <a:buNone/>
              <a:defRPr b="1" i="0" sz="2800" u="none" cap="none" strike="noStrike">
                <a:solidFill>
                  <a:schemeClr val="lt1"/>
                </a:solidFill>
                <a:latin typeface="Roboto Condensed"/>
                <a:ea typeface="Roboto Condensed"/>
                <a:cs typeface="Roboto Condensed"/>
                <a:sym typeface="Roboto Condensed"/>
              </a:defRPr>
            </a:lvl2pPr>
            <a:lvl3pPr lvl="2" marR="0" rtl="0" algn="l">
              <a:lnSpc>
                <a:spcPct val="100000"/>
              </a:lnSpc>
              <a:spcBef>
                <a:spcPts val="0"/>
              </a:spcBef>
              <a:spcAft>
                <a:spcPts val="0"/>
              </a:spcAft>
              <a:buClr>
                <a:schemeClr val="lt1"/>
              </a:buClr>
              <a:buSzPts val="2800"/>
              <a:buFont typeface="Roboto Condensed"/>
              <a:buNone/>
              <a:defRPr b="1" i="0" sz="2800" u="none" cap="none" strike="noStrike">
                <a:solidFill>
                  <a:schemeClr val="lt1"/>
                </a:solidFill>
                <a:latin typeface="Roboto Condensed"/>
                <a:ea typeface="Roboto Condensed"/>
                <a:cs typeface="Roboto Condensed"/>
                <a:sym typeface="Roboto Condensed"/>
              </a:defRPr>
            </a:lvl3pPr>
            <a:lvl4pPr lvl="3" marR="0" rtl="0" algn="l">
              <a:lnSpc>
                <a:spcPct val="100000"/>
              </a:lnSpc>
              <a:spcBef>
                <a:spcPts val="0"/>
              </a:spcBef>
              <a:spcAft>
                <a:spcPts val="0"/>
              </a:spcAft>
              <a:buClr>
                <a:schemeClr val="lt1"/>
              </a:buClr>
              <a:buSzPts val="2800"/>
              <a:buFont typeface="Roboto Condensed"/>
              <a:buNone/>
              <a:defRPr b="1" i="0" sz="2800" u="none" cap="none" strike="noStrike">
                <a:solidFill>
                  <a:schemeClr val="lt1"/>
                </a:solidFill>
                <a:latin typeface="Roboto Condensed"/>
                <a:ea typeface="Roboto Condensed"/>
                <a:cs typeface="Roboto Condensed"/>
                <a:sym typeface="Roboto Condensed"/>
              </a:defRPr>
            </a:lvl4pPr>
            <a:lvl5pPr lvl="4" marR="0" rtl="0" algn="l">
              <a:lnSpc>
                <a:spcPct val="100000"/>
              </a:lnSpc>
              <a:spcBef>
                <a:spcPts val="0"/>
              </a:spcBef>
              <a:spcAft>
                <a:spcPts val="0"/>
              </a:spcAft>
              <a:buClr>
                <a:schemeClr val="lt1"/>
              </a:buClr>
              <a:buSzPts val="2800"/>
              <a:buFont typeface="Roboto Condensed"/>
              <a:buNone/>
              <a:defRPr b="1" i="0" sz="2800" u="none" cap="none" strike="noStrike">
                <a:solidFill>
                  <a:schemeClr val="lt1"/>
                </a:solidFill>
                <a:latin typeface="Roboto Condensed"/>
                <a:ea typeface="Roboto Condensed"/>
                <a:cs typeface="Roboto Condensed"/>
                <a:sym typeface="Roboto Condensed"/>
              </a:defRPr>
            </a:lvl5pPr>
            <a:lvl6pPr lvl="5" marR="0" rtl="0" algn="l">
              <a:lnSpc>
                <a:spcPct val="100000"/>
              </a:lnSpc>
              <a:spcBef>
                <a:spcPts val="0"/>
              </a:spcBef>
              <a:spcAft>
                <a:spcPts val="0"/>
              </a:spcAft>
              <a:buClr>
                <a:schemeClr val="lt1"/>
              </a:buClr>
              <a:buSzPts val="2800"/>
              <a:buFont typeface="Roboto Condensed"/>
              <a:buNone/>
              <a:defRPr b="1" i="0" sz="2800" u="none" cap="none" strike="noStrike">
                <a:solidFill>
                  <a:schemeClr val="lt1"/>
                </a:solidFill>
                <a:latin typeface="Roboto Condensed"/>
                <a:ea typeface="Roboto Condensed"/>
                <a:cs typeface="Roboto Condensed"/>
                <a:sym typeface="Roboto Condensed"/>
              </a:defRPr>
            </a:lvl6pPr>
            <a:lvl7pPr lvl="6" marR="0" rtl="0" algn="l">
              <a:lnSpc>
                <a:spcPct val="100000"/>
              </a:lnSpc>
              <a:spcBef>
                <a:spcPts val="0"/>
              </a:spcBef>
              <a:spcAft>
                <a:spcPts val="0"/>
              </a:spcAft>
              <a:buClr>
                <a:schemeClr val="lt1"/>
              </a:buClr>
              <a:buSzPts val="2800"/>
              <a:buFont typeface="Roboto Condensed"/>
              <a:buNone/>
              <a:defRPr b="1" i="0" sz="2800" u="none" cap="none" strike="noStrike">
                <a:solidFill>
                  <a:schemeClr val="lt1"/>
                </a:solidFill>
                <a:latin typeface="Roboto Condensed"/>
                <a:ea typeface="Roboto Condensed"/>
                <a:cs typeface="Roboto Condensed"/>
                <a:sym typeface="Roboto Condensed"/>
              </a:defRPr>
            </a:lvl7pPr>
            <a:lvl8pPr lvl="7" marR="0" rtl="0" algn="l">
              <a:lnSpc>
                <a:spcPct val="100000"/>
              </a:lnSpc>
              <a:spcBef>
                <a:spcPts val="0"/>
              </a:spcBef>
              <a:spcAft>
                <a:spcPts val="0"/>
              </a:spcAft>
              <a:buClr>
                <a:schemeClr val="lt1"/>
              </a:buClr>
              <a:buSzPts val="2800"/>
              <a:buFont typeface="Roboto Condensed"/>
              <a:buNone/>
              <a:defRPr b="1" i="0" sz="2800" u="none" cap="none" strike="noStrike">
                <a:solidFill>
                  <a:schemeClr val="lt1"/>
                </a:solidFill>
                <a:latin typeface="Roboto Condensed"/>
                <a:ea typeface="Roboto Condensed"/>
                <a:cs typeface="Roboto Condensed"/>
                <a:sym typeface="Roboto Condensed"/>
              </a:defRPr>
            </a:lvl8pPr>
            <a:lvl9pPr lvl="8" marR="0" rtl="0" algn="l">
              <a:lnSpc>
                <a:spcPct val="100000"/>
              </a:lnSpc>
              <a:spcBef>
                <a:spcPts val="0"/>
              </a:spcBef>
              <a:spcAft>
                <a:spcPts val="0"/>
              </a:spcAft>
              <a:buClr>
                <a:schemeClr val="lt1"/>
              </a:buClr>
              <a:buSzPts val="2800"/>
              <a:buFont typeface="Roboto Condensed"/>
              <a:buNone/>
              <a:defRPr b="1" i="0" sz="2800" u="none" cap="none" strike="noStrike">
                <a:solidFill>
                  <a:schemeClr val="lt1"/>
                </a:solidFill>
                <a:latin typeface="Roboto Condensed"/>
                <a:ea typeface="Roboto Condensed"/>
                <a:cs typeface="Roboto Condensed"/>
                <a:sym typeface="Roboto Condensed"/>
              </a:defRPr>
            </a:lvl9pPr>
          </a:lstStyle>
          <a:p/>
        </p:txBody>
      </p:sp>
      <p:sp>
        <p:nvSpPr>
          <p:cNvPr id="7" name="Google Shape;7;p7"/>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Condensed"/>
              <a:buChar char="●"/>
              <a:defRPr b="1" i="0" sz="1800" u="none" cap="none" strike="noStrike">
                <a:solidFill>
                  <a:schemeClr val="lt1"/>
                </a:solidFill>
                <a:latin typeface="Roboto Condensed"/>
                <a:ea typeface="Roboto Condensed"/>
                <a:cs typeface="Roboto Condensed"/>
                <a:sym typeface="Roboto Condensed"/>
              </a:defRPr>
            </a:lvl1pPr>
            <a:lvl2pPr indent="-317500" lvl="1" marL="914400" marR="0" rtl="0" algn="l">
              <a:lnSpc>
                <a:spcPct val="115000"/>
              </a:lnSpc>
              <a:spcBef>
                <a:spcPts val="0"/>
              </a:spcBef>
              <a:spcAft>
                <a:spcPts val="0"/>
              </a:spcAft>
              <a:buClr>
                <a:schemeClr val="lt1"/>
              </a:buClr>
              <a:buSzPts val="1400"/>
              <a:buFont typeface="Roboto Condensed"/>
              <a:buChar char="○"/>
              <a:defRPr b="1" i="0" sz="1400" u="none" cap="none" strike="noStrike">
                <a:solidFill>
                  <a:schemeClr val="lt1"/>
                </a:solidFill>
                <a:latin typeface="Roboto Condensed"/>
                <a:ea typeface="Roboto Condensed"/>
                <a:cs typeface="Roboto Condensed"/>
                <a:sym typeface="Roboto Condensed"/>
              </a:defRPr>
            </a:lvl2pPr>
            <a:lvl3pPr indent="-317500" lvl="2" marL="1371600" marR="0" rtl="0" algn="l">
              <a:lnSpc>
                <a:spcPct val="115000"/>
              </a:lnSpc>
              <a:spcBef>
                <a:spcPts val="0"/>
              </a:spcBef>
              <a:spcAft>
                <a:spcPts val="0"/>
              </a:spcAft>
              <a:buClr>
                <a:schemeClr val="lt1"/>
              </a:buClr>
              <a:buSzPts val="1400"/>
              <a:buFont typeface="Roboto Condensed"/>
              <a:buChar char="■"/>
              <a:defRPr b="1" i="0" sz="1400" u="none" cap="none" strike="noStrike">
                <a:solidFill>
                  <a:schemeClr val="lt1"/>
                </a:solidFill>
                <a:latin typeface="Roboto Condensed"/>
                <a:ea typeface="Roboto Condensed"/>
                <a:cs typeface="Roboto Condensed"/>
                <a:sym typeface="Roboto Condensed"/>
              </a:defRPr>
            </a:lvl3pPr>
            <a:lvl4pPr indent="-317500" lvl="3" marL="1828800" marR="0" rtl="0" algn="l">
              <a:lnSpc>
                <a:spcPct val="115000"/>
              </a:lnSpc>
              <a:spcBef>
                <a:spcPts val="0"/>
              </a:spcBef>
              <a:spcAft>
                <a:spcPts val="0"/>
              </a:spcAft>
              <a:buClr>
                <a:schemeClr val="lt1"/>
              </a:buClr>
              <a:buSzPts val="1400"/>
              <a:buFont typeface="Roboto Condensed"/>
              <a:buChar char="●"/>
              <a:defRPr b="1" i="0" sz="1400" u="none" cap="none" strike="noStrike">
                <a:solidFill>
                  <a:schemeClr val="lt1"/>
                </a:solidFill>
                <a:latin typeface="Roboto Condensed"/>
                <a:ea typeface="Roboto Condensed"/>
                <a:cs typeface="Roboto Condensed"/>
                <a:sym typeface="Roboto Condensed"/>
              </a:defRPr>
            </a:lvl4pPr>
            <a:lvl5pPr indent="-317500" lvl="4" marL="2286000" marR="0" rtl="0" algn="l">
              <a:lnSpc>
                <a:spcPct val="115000"/>
              </a:lnSpc>
              <a:spcBef>
                <a:spcPts val="0"/>
              </a:spcBef>
              <a:spcAft>
                <a:spcPts val="0"/>
              </a:spcAft>
              <a:buClr>
                <a:schemeClr val="lt1"/>
              </a:buClr>
              <a:buSzPts val="1400"/>
              <a:buFont typeface="Roboto Condensed"/>
              <a:buChar char="○"/>
              <a:defRPr b="1" i="0" sz="1400" u="none" cap="none" strike="noStrike">
                <a:solidFill>
                  <a:schemeClr val="lt1"/>
                </a:solidFill>
                <a:latin typeface="Roboto Condensed"/>
                <a:ea typeface="Roboto Condensed"/>
                <a:cs typeface="Roboto Condensed"/>
                <a:sym typeface="Roboto Condensed"/>
              </a:defRPr>
            </a:lvl5pPr>
            <a:lvl6pPr indent="-317500" lvl="5" marL="2743200" marR="0" rtl="0" algn="l">
              <a:lnSpc>
                <a:spcPct val="115000"/>
              </a:lnSpc>
              <a:spcBef>
                <a:spcPts val="0"/>
              </a:spcBef>
              <a:spcAft>
                <a:spcPts val="0"/>
              </a:spcAft>
              <a:buClr>
                <a:schemeClr val="lt1"/>
              </a:buClr>
              <a:buSzPts val="1400"/>
              <a:buFont typeface="Roboto Condensed"/>
              <a:buChar char="■"/>
              <a:defRPr b="1" i="0" sz="1400" u="none" cap="none" strike="noStrike">
                <a:solidFill>
                  <a:schemeClr val="lt1"/>
                </a:solidFill>
                <a:latin typeface="Roboto Condensed"/>
                <a:ea typeface="Roboto Condensed"/>
                <a:cs typeface="Roboto Condensed"/>
                <a:sym typeface="Roboto Condensed"/>
              </a:defRPr>
            </a:lvl6pPr>
            <a:lvl7pPr indent="-317500" lvl="6" marL="3200400" marR="0" rtl="0" algn="l">
              <a:lnSpc>
                <a:spcPct val="115000"/>
              </a:lnSpc>
              <a:spcBef>
                <a:spcPts val="0"/>
              </a:spcBef>
              <a:spcAft>
                <a:spcPts val="0"/>
              </a:spcAft>
              <a:buClr>
                <a:schemeClr val="lt1"/>
              </a:buClr>
              <a:buSzPts val="1400"/>
              <a:buFont typeface="Roboto Condensed"/>
              <a:buChar char="●"/>
              <a:defRPr b="1" i="0" sz="1400" u="none" cap="none" strike="noStrike">
                <a:solidFill>
                  <a:schemeClr val="lt1"/>
                </a:solidFill>
                <a:latin typeface="Roboto Condensed"/>
                <a:ea typeface="Roboto Condensed"/>
                <a:cs typeface="Roboto Condensed"/>
                <a:sym typeface="Roboto Condensed"/>
              </a:defRPr>
            </a:lvl7pPr>
            <a:lvl8pPr indent="-317500" lvl="7" marL="3657600" marR="0" rtl="0" algn="l">
              <a:lnSpc>
                <a:spcPct val="115000"/>
              </a:lnSpc>
              <a:spcBef>
                <a:spcPts val="0"/>
              </a:spcBef>
              <a:spcAft>
                <a:spcPts val="0"/>
              </a:spcAft>
              <a:buClr>
                <a:schemeClr val="lt1"/>
              </a:buClr>
              <a:buSzPts val="1400"/>
              <a:buFont typeface="Roboto Condensed"/>
              <a:buChar char="○"/>
              <a:defRPr b="1" i="0" sz="1400" u="none" cap="none" strike="noStrike">
                <a:solidFill>
                  <a:schemeClr val="lt1"/>
                </a:solidFill>
                <a:latin typeface="Roboto Condensed"/>
                <a:ea typeface="Roboto Condensed"/>
                <a:cs typeface="Roboto Condensed"/>
                <a:sym typeface="Roboto Condensed"/>
              </a:defRPr>
            </a:lvl8pPr>
            <a:lvl9pPr indent="-317500" lvl="8" marL="4114800" marR="0" rtl="0" algn="l">
              <a:lnSpc>
                <a:spcPct val="115000"/>
              </a:lnSpc>
              <a:spcBef>
                <a:spcPts val="0"/>
              </a:spcBef>
              <a:spcAft>
                <a:spcPts val="0"/>
              </a:spcAft>
              <a:buClr>
                <a:schemeClr val="lt1"/>
              </a:buClr>
              <a:buSzPts val="1400"/>
              <a:buFont typeface="Roboto Condensed"/>
              <a:buChar char="■"/>
              <a:defRPr b="1" i="0" sz="1400" u="none" cap="none" strike="noStrike">
                <a:solidFill>
                  <a:schemeClr val="lt1"/>
                </a:solidFill>
                <a:latin typeface="Roboto Condensed"/>
                <a:ea typeface="Roboto Condensed"/>
                <a:cs typeface="Roboto Condensed"/>
                <a:sym typeface="Roboto Condensed"/>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slide" Target="/ppt/slides/slide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2.xml"/><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2.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2.xml"/><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
          <p:cNvSpPr txBox="1"/>
          <p:nvPr>
            <p:ph type="ctrTitle"/>
          </p:nvPr>
        </p:nvSpPr>
        <p:spPr>
          <a:xfrm>
            <a:off x="803250" y="781525"/>
            <a:ext cx="75375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sz="7200">
                <a:latin typeface="UnifrakturMaguntia"/>
                <a:ea typeface="UnifrakturMaguntia"/>
                <a:cs typeface="UnifrakturMaguntia"/>
                <a:sym typeface="UnifrakturMaguntia"/>
              </a:rPr>
              <a:t>D</a:t>
            </a:r>
            <a:r>
              <a:rPr lang="en-US" sz="6000">
                <a:latin typeface="Roboto Condensed"/>
                <a:ea typeface="Roboto Condensed"/>
                <a:cs typeface="Roboto Condensed"/>
                <a:sym typeface="Roboto Condensed"/>
              </a:rPr>
              <a:t>YNAMIC </a:t>
            </a:r>
            <a:r>
              <a:rPr lang="en-US" sz="7200">
                <a:latin typeface="UnifrakturMaguntia"/>
                <a:ea typeface="UnifrakturMaguntia"/>
                <a:cs typeface="UnifrakturMaguntia"/>
                <a:sym typeface="UnifrakturMaguntia"/>
              </a:rPr>
              <a:t>B</a:t>
            </a:r>
            <a:r>
              <a:rPr lang="en-US" sz="6000">
                <a:latin typeface="Roboto Condensed"/>
                <a:ea typeface="Roboto Condensed"/>
                <a:cs typeface="Roboto Condensed"/>
                <a:sym typeface="Roboto Condensed"/>
              </a:rPr>
              <a:t>INARY </a:t>
            </a:r>
            <a:br>
              <a:rPr lang="en-US" sz="6000">
                <a:latin typeface="Roboto Condensed"/>
                <a:ea typeface="Roboto Condensed"/>
                <a:cs typeface="Roboto Condensed"/>
                <a:sym typeface="Roboto Condensed"/>
              </a:rPr>
            </a:br>
            <a:r>
              <a:rPr lang="en-US" sz="6000">
                <a:latin typeface="Roboto Condensed"/>
                <a:ea typeface="Roboto Condensed"/>
                <a:cs typeface="Roboto Condensed"/>
                <a:sym typeface="Roboto Condensed"/>
              </a:rPr>
              <a:t> </a:t>
            </a:r>
            <a:r>
              <a:rPr lang="en-US" sz="7200">
                <a:latin typeface="UnifrakturMaguntia"/>
                <a:ea typeface="UnifrakturMaguntia"/>
                <a:cs typeface="UnifrakturMaguntia"/>
                <a:sym typeface="UnifrakturMaguntia"/>
              </a:rPr>
              <a:t>T</a:t>
            </a:r>
            <a:r>
              <a:rPr lang="en-US" sz="6000">
                <a:latin typeface="Roboto Condensed"/>
                <a:ea typeface="Roboto Condensed"/>
                <a:cs typeface="Roboto Condensed"/>
                <a:sym typeface="Roboto Condensed"/>
              </a:rPr>
              <a:t>REE</a:t>
            </a:r>
            <a:endParaRPr sz="6000">
              <a:solidFill>
                <a:srgbClr val="E9D41A"/>
              </a:solidFill>
              <a:latin typeface="Roboto Condensed"/>
              <a:ea typeface="Roboto Condensed"/>
              <a:cs typeface="Roboto Condensed"/>
              <a:sym typeface="Roboto Condensed"/>
            </a:endParaRPr>
          </a:p>
        </p:txBody>
      </p:sp>
      <p:sp>
        <p:nvSpPr>
          <p:cNvPr id="74" name="Google Shape;74;p1"/>
          <p:cNvSpPr txBox="1"/>
          <p:nvPr>
            <p:ph idx="1" type="subTitle"/>
          </p:nvPr>
        </p:nvSpPr>
        <p:spPr>
          <a:xfrm>
            <a:off x="2454000" y="3657900"/>
            <a:ext cx="4236000" cy="792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US" sz="2000"/>
              <a:t>Adriana Anggita Daeli		201524033</a:t>
            </a:r>
            <a:endParaRPr/>
          </a:p>
          <a:p>
            <a:pPr indent="0" lvl="0" marL="0" rtl="0" algn="just">
              <a:lnSpc>
                <a:spcPct val="100000"/>
              </a:lnSpc>
              <a:spcBef>
                <a:spcPts val="0"/>
              </a:spcBef>
              <a:spcAft>
                <a:spcPts val="0"/>
              </a:spcAft>
              <a:buSzPts val="1800"/>
              <a:buNone/>
            </a:pPr>
            <a:r>
              <a:rPr lang="en-US" sz="2000"/>
              <a:t>Eben Ezer Napitu			201524041</a:t>
            </a:r>
            <a:endParaRPr/>
          </a:p>
          <a:p>
            <a:pPr indent="0" lvl="0" marL="0" rtl="0" algn="just">
              <a:lnSpc>
                <a:spcPct val="100000"/>
              </a:lnSpc>
              <a:spcBef>
                <a:spcPts val="0"/>
              </a:spcBef>
              <a:spcAft>
                <a:spcPts val="0"/>
              </a:spcAft>
              <a:buSzPts val="1800"/>
              <a:buNone/>
            </a:pPr>
            <a:r>
              <a:rPr lang="en-US" sz="2000"/>
              <a:t>Sobri Waskito Aji			201524060</a:t>
            </a:r>
            <a:endParaRPr/>
          </a:p>
          <a:p>
            <a:pPr indent="0" lvl="0" marL="0" rtl="0" algn="just">
              <a:lnSpc>
                <a:spcPct val="100000"/>
              </a:lnSpc>
              <a:spcBef>
                <a:spcPts val="0"/>
              </a:spcBef>
              <a:spcAft>
                <a:spcPts val="0"/>
              </a:spcAft>
              <a:buSzPts val="1800"/>
              <a:buNone/>
            </a:pPr>
            <a:r>
              <a:t/>
            </a:r>
            <a:endParaRPr sz="2000"/>
          </a:p>
          <a:p>
            <a:pPr indent="0" lvl="0" marL="0" rtl="0" algn="just">
              <a:lnSpc>
                <a:spcPct val="100000"/>
              </a:lnSpc>
              <a:spcBef>
                <a:spcPts val="0"/>
              </a:spcBef>
              <a:spcAft>
                <a:spcPts val="0"/>
              </a:spcAft>
              <a:buSzPts val="1800"/>
              <a:buNone/>
            </a:pPr>
            <a:r>
              <a:t/>
            </a:r>
            <a:endParaRPr sz="2000"/>
          </a:p>
        </p:txBody>
      </p:sp>
      <p:sp>
        <p:nvSpPr>
          <p:cNvPr id="75" name="Google Shape;75;p1"/>
          <p:cNvSpPr/>
          <p:nvPr/>
        </p:nvSpPr>
        <p:spPr>
          <a:xfrm>
            <a:off x="11264900" y="3276600"/>
            <a:ext cx="914400" cy="914400"/>
          </a:xfrm>
          <a:prstGeom prst="rect">
            <a:avLst/>
          </a:prstGeom>
          <a:solidFill>
            <a:schemeClr val="accent1"/>
          </a:solidFill>
          <a:ln cap="flat" cmpd="sng" w="25400">
            <a:solidFill>
              <a:srgbClr val="9B4B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e19e002b4a_4_0"/>
          <p:cNvSpPr txBox="1"/>
          <p:nvPr>
            <p:ph type="title"/>
          </p:nvPr>
        </p:nvSpPr>
        <p:spPr>
          <a:xfrm>
            <a:off x="589578" y="430778"/>
            <a:ext cx="7715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UnifrakturMaguntia"/>
                <a:ea typeface="UnifrakturMaguntia"/>
                <a:cs typeface="UnifrakturMaguntia"/>
                <a:sym typeface="UnifrakturMaguntia"/>
              </a:rPr>
              <a:t>A</a:t>
            </a:r>
            <a:r>
              <a:rPr lang="en-US"/>
              <a:t>LGORITMA </a:t>
            </a:r>
            <a:r>
              <a:rPr lang="en-US">
                <a:latin typeface="UnifrakturMaguntia"/>
                <a:ea typeface="UnifrakturMaguntia"/>
                <a:cs typeface="UnifrakturMaguntia"/>
                <a:sym typeface="UnifrakturMaguntia"/>
              </a:rPr>
              <a:t>O</a:t>
            </a:r>
            <a:r>
              <a:rPr lang="en-US"/>
              <a:t>PERASI</a:t>
            </a:r>
            <a:endParaRPr/>
          </a:p>
          <a:p>
            <a:pPr indent="0" lvl="0" marL="0" rtl="0" algn="l">
              <a:lnSpc>
                <a:spcPct val="100000"/>
              </a:lnSpc>
              <a:spcBef>
                <a:spcPts val="0"/>
              </a:spcBef>
              <a:spcAft>
                <a:spcPts val="0"/>
              </a:spcAft>
              <a:buSzPts val="2800"/>
              <a:buNone/>
            </a:pPr>
            <a:r>
              <a:rPr lang="en-US">
                <a:latin typeface="UnifrakturMaguntia"/>
                <a:ea typeface="UnifrakturMaguntia"/>
                <a:cs typeface="UnifrakturMaguntia"/>
                <a:sym typeface="UnifrakturMaguntia"/>
              </a:rPr>
              <a:t>B</a:t>
            </a:r>
            <a:r>
              <a:rPr lang="en-US"/>
              <a:t>INARY </a:t>
            </a:r>
            <a:r>
              <a:rPr lang="en-US">
                <a:latin typeface="UnifrakturMaguntia"/>
                <a:ea typeface="UnifrakturMaguntia"/>
                <a:cs typeface="UnifrakturMaguntia"/>
                <a:sym typeface="UnifrakturMaguntia"/>
              </a:rPr>
              <a:t>T</a:t>
            </a:r>
            <a:r>
              <a:rPr lang="en-US"/>
              <a:t>REE</a:t>
            </a:r>
            <a:endParaRPr>
              <a:solidFill>
                <a:srgbClr val="E9D41A"/>
              </a:solidFill>
              <a:latin typeface="Roboto Condensed"/>
              <a:ea typeface="Roboto Condensed"/>
              <a:cs typeface="Roboto Condensed"/>
              <a:sym typeface="Roboto Condensed"/>
            </a:endParaRPr>
          </a:p>
        </p:txBody>
      </p:sp>
      <p:grpSp>
        <p:nvGrpSpPr>
          <p:cNvPr id="355" name="Google Shape;355;ge19e002b4a_4_0"/>
          <p:cNvGrpSpPr/>
          <p:nvPr/>
        </p:nvGrpSpPr>
        <p:grpSpPr>
          <a:xfrm>
            <a:off x="231425" y="151105"/>
            <a:ext cx="119100" cy="204175"/>
            <a:chOff x="6900075" y="273475"/>
            <a:chExt cx="119100" cy="204175"/>
          </a:xfrm>
        </p:grpSpPr>
        <p:cxnSp>
          <p:nvCxnSpPr>
            <p:cNvPr id="356" name="Google Shape;356;ge19e002b4a_4_0"/>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357" name="Google Shape;357;ge19e002b4a_4_0"/>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grpSp>
        <p:nvGrpSpPr>
          <p:cNvPr id="358" name="Google Shape;358;ge19e002b4a_4_0"/>
          <p:cNvGrpSpPr/>
          <p:nvPr/>
        </p:nvGrpSpPr>
        <p:grpSpPr>
          <a:xfrm flipH="1">
            <a:off x="8794175" y="151105"/>
            <a:ext cx="119100" cy="204175"/>
            <a:chOff x="6900075" y="273475"/>
            <a:chExt cx="119100" cy="204175"/>
          </a:xfrm>
        </p:grpSpPr>
        <p:cxnSp>
          <p:nvCxnSpPr>
            <p:cNvPr id="359" name="Google Shape;359;ge19e002b4a_4_0"/>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360" name="Google Shape;360;ge19e002b4a_4_0"/>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sp>
        <p:nvSpPr>
          <p:cNvPr id="361" name="Google Shape;361;ge19e002b4a_4_0">
            <a:hlinkClick/>
          </p:cNvPr>
          <p:cNvSpPr/>
          <p:nvPr/>
        </p:nvSpPr>
        <p:spPr>
          <a:xfrm>
            <a:off x="13477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e19e002b4a_4_0">
            <a:hlinkClick/>
          </p:cNvPr>
          <p:cNvSpPr/>
          <p:nvPr/>
        </p:nvSpPr>
        <p:spPr>
          <a:xfrm>
            <a:off x="865052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3" name="Google Shape;363;ge19e002b4a_4_0"/>
          <p:cNvGrpSpPr/>
          <p:nvPr/>
        </p:nvGrpSpPr>
        <p:grpSpPr>
          <a:xfrm>
            <a:off x="4447275" y="136418"/>
            <a:ext cx="249445" cy="233549"/>
            <a:chOff x="2612075" y="112200"/>
            <a:chExt cx="262850" cy="246100"/>
          </a:xfrm>
        </p:grpSpPr>
        <p:grpSp>
          <p:nvGrpSpPr>
            <p:cNvPr id="364" name="Google Shape;364;ge19e002b4a_4_0"/>
            <p:cNvGrpSpPr/>
            <p:nvPr/>
          </p:nvGrpSpPr>
          <p:grpSpPr>
            <a:xfrm>
              <a:off x="2612075" y="112200"/>
              <a:ext cx="262850" cy="52500"/>
              <a:chOff x="2612075" y="112200"/>
              <a:chExt cx="262850" cy="52500"/>
            </a:xfrm>
          </p:grpSpPr>
          <p:sp>
            <p:nvSpPr>
              <p:cNvPr id="365" name="Google Shape;365;ge19e002b4a_4_0"/>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ge19e002b4a_4_0"/>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ge19e002b4a_4_0"/>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8" name="Google Shape;368;ge19e002b4a_4_0"/>
            <p:cNvGrpSpPr/>
            <p:nvPr/>
          </p:nvGrpSpPr>
          <p:grpSpPr>
            <a:xfrm>
              <a:off x="2612075" y="209000"/>
              <a:ext cx="262850" cy="52500"/>
              <a:chOff x="2612075" y="112200"/>
              <a:chExt cx="262850" cy="52500"/>
            </a:xfrm>
          </p:grpSpPr>
          <p:sp>
            <p:nvSpPr>
              <p:cNvPr id="369" name="Google Shape;369;ge19e002b4a_4_0"/>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e19e002b4a_4_0"/>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ge19e002b4a_4_0"/>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2" name="Google Shape;372;ge19e002b4a_4_0"/>
            <p:cNvGrpSpPr/>
            <p:nvPr/>
          </p:nvGrpSpPr>
          <p:grpSpPr>
            <a:xfrm>
              <a:off x="2612075" y="305800"/>
              <a:ext cx="262850" cy="52500"/>
              <a:chOff x="2612075" y="112200"/>
              <a:chExt cx="262850" cy="52500"/>
            </a:xfrm>
          </p:grpSpPr>
          <p:sp>
            <p:nvSpPr>
              <p:cNvPr id="373" name="Google Shape;373;ge19e002b4a_4_0"/>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ge19e002b4a_4_0"/>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ge19e002b4a_4_0"/>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76" name="Google Shape;376;ge19e002b4a_4_0">
            <a:hlinkClick/>
          </p:cNvPr>
          <p:cNvSpPr/>
          <p:nvPr/>
        </p:nvSpPr>
        <p:spPr>
          <a:xfrm>
            <a:off x="4337750" y="55178"/>
            <a:ext cx="469200" cy="3756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ge19e002b4a_4_0"/>
          <p:cNvSpPr/>
          <p:nvPr/>
        </p:nvSpPr>
        <p:spPr>
          <a:xfrm>
            <a:off x="4886596" y="557248"/>
            <a:ext cx="3799800" cy="4115100"/>
          </a:xfrm>
          <a:prstGeom prst="rect">
            <a:avLst/>
          </a:prstGeom>
          <a:solidFill>
            <a:srgbClr val="FFFFF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78" name="Google Shape;378;ge19e002b4a_4_0"/>
          <p:cNvPicPr preferRelativeResize="0"/>
          <p:nvPr/>
        </p:nvPicPr>
        <p:blipFill rotWithShape="1">
          <a:blip r:embed="rId3">
            <a:alphaModFix/>
          </a:blip>
          <a:srcRect b="0" l="0" r="0" t="32327"/>
          <a:stretch/>
        </p:blipFill>
        <p:spPr>
          <a:xfrm>
            <a:off x="3512398" y="992275"/>
            <a:ext cx="1134499" cy="375085"/>
          </a:xfrm>
          <a:prstGeom prst="rect">
            <a:avLst/>
          </a:prstGeom>
          <a:noFill/>
          <a:ln>
            <a:noFill/>
          </a:ln>
        </p:spPr>
      </p:pic>
      <p:sp>
        <p:nvSpPr>
          <p:cNvPr id="379" name="Google Shape;379;ge19e002b4a_4_0"/>
          <p:cNvSpPr txBox="1"/>
          <p:nvPr/>
        </p:nvSpPr>
        <p:spPr>
          <a:xfrm>
            <a:off x="589578" y="1486700"/>
            <a:ext cx="3982422" cy="4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Roboto Condensed"/>
                <a:ea typeface="Roboto Condensed"/>
                <a:cs typeface="Roboto Condensed"/>
                <a:sym typeface="Roboto Condensed"/>
              </a:rPr>
              <a:t>TRAVERSING IN-ORDER (NON- REKURSIF)</a:t>
            </a:r>
            <a:endParaRPr b="1" i="0" sz="2000" u="none" cap="none" strike="noStrike">
              <a:solidFill>
                <a:schemeClr val="lt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Condensed"/>
              <a:ea typeface="Roboto Condensed"/>
              <a:cs typeface="Roboto Condensed"/>
              <a:sym typeface="Roboto Condensed"/>
            </a:endParaRPr>
          </a:p>
        </p:txBody>
      </p:sp>
      <p:pic>
        <p:nvPicPr>
          <p:cNvPr id="380" name="Google Shape;380;ge19e002b4a_4_0"/>
          <p:cNvPicPr preferRelativeResize="0"/>
          <p:nvPr/>
        </p:nvPicPr>
        <p:blipFill rotWithShape="1">
          <a:blip r:embed="rId4">
            <a:alphaModFix/>
          </a:blip>
          <a:srcRect b="0" l="0" r="0" t="0"/>
          <a:stretch/>
        </p:blipFill>
        <p:spPr>
          <a:xfrm>
            <a:off x="5432350" y="857600"/>
            <a:ext cx="2774400" cy="2448000"/>
          </a:xfrm>
          <a:prstGeom prst="rect">
            <a:avLst/>
          </a:prstGeom>
          <a:noFill/>
          <a:ln>
            <a:noFill/>
          </a:ln>
        </p:spPr>
      </p:pic>
      <p:pic>
        <p:nvPicPr>
          <p:cNvPr id="381" name="Google Shape;381;ge19e002b4a_4_0"/>
          <p:cNvPicPr preferRelativeResize="0"/>
          <p:nvPr/>
        </p:nvPicPr>
        <p:blipFill rotWithShape="1">
          <a:blip r:embed="rId5">
            <a:alphaModFix/>
          </a:blip>
          <a:srcRect b="0" l="0" r="5041" t="0"/>
          <a:stretch/>
        </p:blipFill>
        <p:spPr>
          <a:xfrm>
            <a:off x="5452513" y="992275"/>
            <a:ext cx="2631975" cy="2438400"/>
          </a:xfrm>
          <a:prstGeom prst="rect">
            <a:avLst/>
          </a:prstGeom>
          <a:noFill/>
          <a:ln>
            <a:noFill/>
          </a:ln>
        </p:spPr>
      </p:pic>
      <p:sp>
        <p:nvSpPr>
          <p:cNvPr id="382" name="Google Shape;382;ge19e002b4a_4_0"/>
          <p:cNvSpPr txBox="1"/>
          <p:nvPr/>
        </p:nvSpPr>
        <p:spPr>
          <a:xfrm>
            <a:off x="4899822" y="3857775"/>
            <a:ext cx="37638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Roboto Condensed"/>
                <a:ea typeface="Roboto Condensed"/>
                <a:cs typeface="Roboto Condensed"/>
                <a:sym typeface="Roboto Condensed"/>
              </a:rPr>
              <a:t>In-Order - DGBAHEICF</a:t>
            </a:r>
            <a:endParaRPr b="1" i="0" sz="1500" u="none" cap="none" strike="noStrike">
              <a:solidFill>
                <a:srgbClr val="000000"/>
              </a:solidFill>
              <a:latin typeface="Roboto Condensed"/>
              <a:ea typeface="Roboto Condensed"/>
              <a:cs typeface="Roboto Condensed"/>
              <a:sym typeface="Roboto Condensed"/>
            </a:endParaRPr>
          </a:p>
        </p:txBody>
      </p:sp>
      <p:graphicFrame>
        <p:nvGraphicFramePr>
          <p:cNvPr id="383" name="Google Shape;383;ge19e002b4a_4_0"/>
          <p:cNvGraphicFramePr/>
          <p:nvPr/>
        </p:nvGraphicFramePr>
        <p:xfrm>
          <a:off x="692346" y="2262299"/>
          <a:ext cx="3000000" cy="3000000"/>
        </p:xfrm>
        <a:graphic>
          <a:graphicData uri="http://schemas.openxmlformats.org/drawingml/2006/table">
            <a:tbl>
              <a:tblPr bandRow="1" firstCol="1" firstRow="1">
                <a:noFill/>
                <a:tableStyleId>{9B9A25C3-429F-4DD2-A7C0-228D4DC0B143}</a:tableStyleId>
              </a:tblPr>
              <a:tblGrid>
                <a:gridCol w="514150"/>
                <a:gridCol w="508000"/>
                <a:gridCol w="546100"/>
                <a:gridCol w="501650"/>
                <a:gridCol w="1721150"/>
              </a:tblGrid>
              <a:tr h="133350">
                <a:tc gridSpan="5">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Proc</a:t>
                      </a:r>
                      <a:r>
                        <a:rPr lang="en-US" sz="1050" u="none" cap="none" strike="noStrike">
                          <a:latin typeface="Courier New"/>
                          <a:ea typeface="Courier New"/>
                          <a:cs typeface="Courier New"/>
                          <a:sym typeface="Courier New"/>
                        </a:rPr>
                        <a:t> </a:t>
                      </a:r>
                      <a:r>
                        <a:rPr b="1" lang="en-US" sz="1050" u="none" cap="none" strike="noStrike">
                          <a:latin typeface="Courier New"/>
                          <a:ea typeface="Courier New"/>
                          <a:cs typeface="Courier New"/>
                          <a:sym typeface="Courier New"/>
                        </a:rPr>
                        <a:t>InOrder</a:t>
                      </a:r>
                      <a:r>
                        <a:rPr lang="en-US" sz="1050" u="none" cap="none" strike="noStrike">
                          <a:latin typeface="Courier New"/>
                          <a:ea typeface="Courier New"/>
                          <a:cs typeface="Courier New"/>
                          <a:sym typeface="Courier New"/>
                        </a:rPr>
                        <a:t>(root : pNode)</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c hMerge="1"/>
                <a:tc hMerge="1"/>
              </a:tr>
              <a:tr h="13335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4">
                  <a:txBody>
                    <a:bodyPr/>
                    <a:lstStyle/>
                    <a:p>
                      <a:pPr indent="0" lvl="0" marL="0" marR="0" rtl="0" algn="l">
                        <a:lnSpc>
                          <a:spcPct val="100000"/>
                        </a:lnSpc>
                        <a:spcBef>
                          <a:spcPts val="0"/>
                        </a:spcBef>
                        <a:spcAft>
                          <a:spcPts val="0"/>
                        </a:spcAft>
                        <a:buNone/>
                      </a:pPr>
                      <a:r>
                        <a:rPr i="0" lang="en-US" sz="1050" u="none" cap="none" strike="noStrike">
                          <a:latin typeface="Courier New"/>
                          <a:ea typeface="Courier New"/>
                          <a:cs typeface="Courier New"/>
                          <a:sym typeface="Courier New"/>
                        </a:rPr>
                        <a:t>Pcur ← root</a:t>
                      </a:r>
                      <a:endParaRPr i="0"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c hMerge="1"/>
              </a:tr>
              <a:tr h="1333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4">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if</a:t>
                      </a:r>
                      <a:r>
                        <a:rPr lang="en-US" sz="1050" u="none" cap="none" strike="noStrike">
                          <a:latin typeface="Courier New"/>
                          <a:ea typeface="Courier New"/>
                          <a:cs typeface="Courier New"/>
                          <a:sym typeface="Courier New"/>
                        </a:rPr>
                        <a:t> (</a:t>
                      </a:r>
                      <a:r>
                        <a:rPr i="0" lang="en-US" sz="1050" u="none" cap="none" strike="noStrike">
                          <a:latin typeface="Courier New"/>
                          <a:ea typeface="Courier New"/>
                          <a:cs typeface="Courier New"/>
                          <a:sym typeface="Courier New"/>
                        </a:rPr>
                        <a:t>Pcur</a:t>
                      </a:r>
                      <a:r>
                        <a:rPr lang="en-US" sz="1050" u="none" cap="none" strike="noStrike">
                          <a:latin typeface="Courier New"/>
                          <a:ea typeface="Courier New"/>
                          <a:cs typeface="Courier New"/>
                          <a:sym typeface="Courier New"/>
                        </a:rPr>
                        <a:t> &lt;&gt; nil) </a:t>
                      </a:r>
                      <a:r>
                        <a:rPr i="1" lang="en-US" sz="1050" u="sng" cap="none" strike="noStrike">
                          <a:latin typeface="Courier New"/>
                          <a:ea typeface="Courier New"/>
                          <a:cs typeface="Courier New"/>
                          <a:sym typeface="Courier New"/>
                        </a:rPr>
                        <a:t>then</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c hMerge="1"/>
              </a:tr>
              <a:tr h="1333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3">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repeat</a:t>
                      </a:r>
                      <a:endParaRPr i="1" sz="1050" u="sng"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r>
              <a:tr h="1333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While</a:t>
                      </a:r>
                      <a:r>
                        <a:rPr i="0" lang="en-US" sz="1050" u="none" cap="none" strike="noStrike">
                          <a:latin typeface="Courier New"/>
                          <a:ea typeface="Courier New"/>
                          <a:cs typeface="Courier New"/>
                          <a:sym typeface="Courier New"/>
                        </a:rPr>
                        <a:t> (Pcur &lt;&gt; Nil) </a:t>
                      </a:r>
                      <a:r>
                        <a:rPr i="1" lang="en-US" sz="1050" u="sng" cap="none" strike="noStrike">
                          <a:latin typeface="Courier New"/>
                          <a:ea typeface="Courier New"/>
                          <a:cs typeface="Courier New"/>
                          <a:sym typeface="Courier New"/>
                        </a:rPr>
                        <a:t>do</a:t>
                      </a:r>
                      <a:endParaRPr i="1" sz="1050" u="sng"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694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i="1" lang="en-US" sz="1050" u="none" cap="none" strike="noStrike">
                          <a:latin typeface="Courier New"/>
                          <a:ea typeface="Courier New"/>
                          <a:cs typeface="Courier New"/>
                          <a:sym typeface="Courier New"/>
                        </a:rPr>
                        <a:t>push(</a:t>
                      </a:r>
                      <a:r>
                        <a:rPr i="0" lang="en-US" sz="1050" u="none" cap="none" strike="noStrike">
                          <a:latin typeface="Courier New"/>
                          <a:ea typeface="Courier New"/>
                          <a:cs typeface="Courier New"/>
                          <a:sym typeface="Courier New"/>
                        </a:rPr>
                        <a:t>Pcur</a:t>
                      </a:r>
                      <a:r>
                        <a:rPr i="1" lang="en-US" sz="1050" u="none" cap="none" strike="noStrike">
                          <a:latin typeface="Courier New"/>
                          <a:ea typeface="Courier New"/>
                          <a:cs typeface="Courier New"/>
                          <a:sym typeface="Courier New"/>
                        </a:rPr>
                        <a:t>)</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335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i="0" lang="en-US" sz="1050" u="none" cap="none" strike="noStrike">
                          <a:latin typeface="Courier New"/>
                          <a:ea typeface="Courier New"/>
                          <a:cs typeface="Courier New"/>
                          <a:sym typeface="Courier New"/>
                        </a:rPr>
                        <a:t>Pcur ← Pcur↑.lptr</a:t>
                      </a:r>
                      <a:endParaRPr i="0"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335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endWhile</a:t>
                      </a:r>
                      <a:endParaRPr i="1" sz="1050" u="sng"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t/>
                      </a:r>
                      <a:endParaRPr i="1" sz="1050" u="sng"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335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Clr>
                          <a:srgbClr val="000000"/>
                        </a:buClr>
                        <a:buSzPts val="1050"/>
                        <a:buFont typeface="Arial"/>
                        <a:buNone/>
                      </a:pPr>
                      <a:r>
                        <a:rPr i="0" lang="en-US" sz="1050" u="none" cap="none" strike="noStrike">
                          <a:latin typeface="Courier New"/>
                          <a:ea typeface="Courier New"/>
                          <a:cs typeface="Courier New"/>
                          <a:sym typeface="Courier New"/>
                        </a:rPr>
                        <a:t>Pcur ← </a:t>
                      </a:r>
                      <a:r>
                        <a:rPr i="1" lang="en-US" sz="1050" u="none" cap="none" strike="noStrike">
                          <a:latin typeface="Courier New"/>
                          <a:ea typeface="Courier New"/>
                          <a:cs typeface="Courier New"/>
                          <a:sym typeface="Courier New"/>
                        </a:rPr>
                        <a:t>pop</a:t>
                      </a:r>
                      <a:r>
                        <a:rPr i="0" lang="en-US" sz="1050" u="none" cap="none" strike="noStrike">
                          <a:latin typeface="Courier New"/>
                          <a:ea typeface="Courier New"/>
                          <a:cs typeface="Courier New"/>
                          <a:sym typeface="Courier New"/>
                        </a:rPr>
                        <a:t>()</a:t>
                      </a:r>
                      <a:endParaRPr i="0"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335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Clr>
                          <a:srgbClr val="000000"/>
                        </a:buClr>
                        <a:buSzPts val="1050"/>
                        <a:buFont typeface="Arial"/>
                        <a:buNone/>
                      </a:pPr>
                      <a:r>
                        <a:rPr i="0" lang="en-US" sz="1050" u="none" cap="none" strike="noStrike">
                          <a:latin typeface="Courier New"/>
                          <a:ea typeface="Courier New"/>
                          <a:cs typeface="Courier New"/>
                          <a:sym typeface="Courier New"/>
                        </a:rPr>
                        <a:t>write(layar)pcur↑.data</a:t>
                      </a:r>
                      <a:endParaRPr i="0"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335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Clr>
                          <a:srgbClr val="000000"/>
                        </a:buClr>
                        <a:buSzPts val="1050"/>
                        <a:buFont typeface="Arial"/>
                        <a:buNone/>
                      </a:pPr>
                      <a:r>
                        <a:rPr i="0" lang="en-US" sz="1050" u="none" cap="none" strike="noStrike">
                          <a:latin typeface="Courier New"/>
                          <a:ea typeface="Courier New"/>
                          <a:cs typeface="Courier New"/>
                          <a:sym typeface="Courier New"/>
                        </a:rPr>
                        <a:t>Pcur ← Pcur↑.rptr</a:t>
                      </a:r>
                      <a:endParaRPr i="0"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335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3">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Until</a:t>
                      </a:r>
                      <a:r>
                        <a:rPr i="0" lang="en-US" sz="1050" u="none" cap="none" strike="noStrike">
                          <a:latin typeface="Courier New"/>
                          <a:ea typeface="Courier New"/>
                          <a:cs typeface="Courier New"/>
                          <a:sym typeface="Courier New"/>
                        </a:rPr>
                        <a:t>(Pcur = Nil)AND(stack = Nil)</a:t>
                      </a:r>
                      <a:endParaRPr i="1" sz="1050" u="sng"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r>
              <a:tr h="62875">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4">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endif</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c hMerge="1"/>
              </a:tr>
              <a:tr h="133350">
                <a:tc gridSpan="5">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endproc</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lt1"/>
                      </a:solidFill>
                      <a:prstDash val="solid"/>
                      <a:round/>
                      <a:headEnd len="sm" w="sm" type="none"/>
                      <a:tailEnd len="sm" w="sm" type="none"/>
                    </a:lnB>
                    <a:solidFill>
                      <a:srgbClr val="FFFFFF"/>
                    </a:solidFill>
                  </a:tcPr>
                </a:tc>
                <a:tc hMerge="1"/>
                <a:tc hMerge="1"/>
                <a:tc hMerge="1"/>
                <a:tc hMerge="1"/>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e1934cdac6_2_69"/>
          <p:cNvSpPr txBox="1"/>
          <p:nvPr>
            <p:ph type="title"/>
          </p:nvPr>
        </p:nvSpPr>
        <p:spPr>
          <a:xfrm>
            <a:off x="589578" y="430778"/>
            <a:ext cx="7715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UnifrakturMaguntia"/>
                <a:ea typeface="UnifrakturMaguntia"/>
                <a:cs typeface="UnifrakturMaguntia"/>
                <a:sym typeface="UnifrakturMaguntia"/>
              </a:rPr>
              <a:t>A</a:t>
            </a:r>
            <a:r>
              <a:rPr lang="en-US"/>
              <a:t>LGORITMA </a:t>
            </a:r>
            <a:r>
              <a:rPr lang="en-US">
                <a:latin typeface="UnifrakturMaguntia"/>
                <a:ea typeface="UnifrakturMaguntia"/>
                <a:cs typeface="UnifrakturMaguntia"/>
                <a:sym typeface="UnifrakturMaguntia"/>
              </a:rPr>
              <a:t>O</a:t>
            </a:r>
            <a:r>
              <a:rPr lang="en-US"/>
              <a:t>PERASI</a:t>
            </a:r>
            <a:endParaRPr/>
          </a:p>
          <a:p>
            <a:pPr indent="0" lvl="0" marL="0" rtl="0" algn="l">
              <a:lnSpc>
                <a:spcPct val="100000"/>
              </a:lnSpc>
              <a:spcBef>
                <a:spcPts val="0"/>
              </a:spcBef>
              <a:spcAft>
                <a:spcPts val="0"/>
              </a:spcAft>
              <a:buSzPts val="2800"/>
              <a:buNone/>
            </a:pPr>
            <a:r>
              <a:rPr lang="en-US">
                <a:latin typeface="UnifrakturMaguntia"/>
                <a:ea typeface="UnifrakturMaguntia"/>
                <a:cs typeface="UnifrakturMaguntia"/>
                <a:sym typeface="UnifrakturMaguntia"/>
              </a:rPr>
              <a:t>B</a:t>
            </a:r>
            <a:r>
              <a:rPr lang="en-US"/>
              <a:t>INARY </a:t>
            </a:r>
            <a:r>
              <a:rPr lang="en-US">
                <a:latin typeface="UnifrakturMaguntia"/>
                <a:ea typeface="UnifrakturMaguntia"/>
                <a:cs typeface="UnifrakturMaguntia"/>
                <a:sym typeface="UnifrakturMaguntia"/>
              </a:rPr>
              <a:t>T</a:t>
            </a:r>
            <a:r>
              <a:rPr lang="en-US"/>
              <a:t>REE</a:t>
            </a:r>
            <a:endParaRPr>
              <a:solidFill>
                <a:srgbClr val="E9D41A"/>
              </a:solidFill>
              <a:latin typeface="Roboto Condensed"/>
              <a:ea typeface="Roboto Condensed"/>
              <a:cs typeface="Roboto Condensed"/>
              <a:sym typeface="Roboto Condensed"/>
            </a:endParaRPr>
          </a:p>
        </p:txBody>
      </p:sp>
      <p:grpSp>
        <p:nvGrpSpPr>
          <p:cNvPr id="389" name="Google Shape;389;ge1934cdac6_2_69"/>
          <p:cNvGrpSpPr/>
          <p:nvPr/>
        </p:nvGrpSpPr>
        <p:grpSpPr>
          <a:xfrm>
            <a:off x="231425" y="151105"/>
            <a:ext cx="119100" cy="204175"/>
            <a:chOff x="6900075" y="273475"/>
            <a:chExt cx="119100" cy="204175"/>
          </a:xfrm>
        </p:grpSpPr>
        <p:cxnSp>
          <p:nvCxnSpPr>
            <p:cNvPr id="390" name="Google Shape;390;ge1934cdac6_2_69"/>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391" name="Google Shape;391;ge1934cdac6_2_69"/>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grpSp>
        <p:nvGrpSpPr>
          <p:cNvPr id="392" name="Google Shape;392;ge1934cdac6_2_69"/>
          <p:cNvGrpSpPr/>
          <p:nvPr/>
        </p:nvGrpSpPr>
        <p:grpSpPr>
          <a:xfrm flipH="1">
            <a:off x="8794175" y="151105"/>
            <a:ext cx="119100" cy="204175"/>
            <a:chOff x="6900075" y="273475"/>
            <a:chExt cx="119100" cy="204175"/>
          </a:xfrm>
        </p:grpSpPr>
        <p:cxnSp>
          <p:nvCxnSpPr>
            <p:cNvPr id="393" name="Google Shape;393;ge1934cdac6_2_69"/>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394" name="Google Shape;394;ge1934cdac6_2_69"/>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sp>
        <p:nvSpPr>
          <p:cNvPr id="395" name="Google Shape;395;ge1934cdac6_2_69">
            <a:hlinkClick action="ppaction://hlinkshowjump?jump=previousslide"/>
          </p:cNvPr>
          <p:cNvSpPr/>
          <p:nvPr/>
        </p:nvSpPr>
        <p:spPr>
          <a:xfrm>
            <a:off x="13477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e1934cdac6_2_69">
            <a:hlinkClick action="ppaction://hlinkshowjump?jump=nextslide"/>
          </p:cNvPr>
          <p:cNvSpPr/>
          <p:nvPr/>
        </p:nvSpPr>
        <p:spPr>
          <a:xfrm>
            <a:off x="865052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7" name="Google Shape;397;ge1934cdac6_2_69"/>
          <p:cNvGrpSpPr/>
          <p:nvPr/>
        </p:nvGrpSpPr>
        <p:grpSpPr>
          <a:xfrm>
            <a:off x="4447275" y="136418"/>
            <a:ext cx="249445" cy="233549"/>
            <a:chOff x="2612075" y="112200"/>
            <a:chExt cx="262850" cy="246100"/>
          </a:xfrm>
        </p:grpSpPr>
        <p:grpSp>
          <p:nvGrpSpPr>
            <p:cNvPr id="398" name="Google Shape;398;ge1934cdac6_2_69"/>
            <p:cNvGrpSpPr/>
            <p:nvPr/>
          </p:nvGrpSpPr>
          <p:grpSpPr>
            <a:xfrm>
              <a:off x="2612075" y="112200"/>
              <a:ext cx="262850" cy="52500"/>
              <a:chOff x="2612075" y="112200"/>
              <a:chExt cx="262850" cy="52500"/>
            </a:xfrm>
          </p:grpSpPr>
          <p:sp>
            <p:nvSpPr>
              <p:cNvPr id="399" name="Google Shape;399;ge1934cdac6_2_69"/>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e1934cdac6_2_69"/>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e1934cdac6_2_69"/>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2" name="Google Shape;402;ge1934cdac6_2_69"/>
            <p:cNvGrpSpPr/>
            <p:nvPr/>
          </p:nvGrpSpPr>
          <p:grpSpPr>
            <a:xfrm>
              <a:off x="2612075" y="209000"/>
              <a:ext cx="262850" cy="52500"/>
              <a:chOff x="2612075" y="112200"/>
              <a:chExt cx="262850" cy="52500"/>
            </a:xfrm>
          </p:grpSpPr>
          <p:sp>
            <p:nvSpPr>
              <p:cNvPr id="403" name="Google Shape;403;ge1934cdac6_2_69"/>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ge1934cdac6_2_69"/>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ge1934cdac6_2_69"/>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6" name="Google Shape;406;ge1934cdac6_2_69"/>
            <p:cNvGrpSpPr/>
            <p:nvPr/>
          </p:nvGrpSpPr>
          <p:grpSpPr>
            <a:xfrm>
              <a:off x="2612075" y="305800"/>
              <a:ext cx="262850" cy="52500"/>
              <a:chOff x="2612075" y="112200"/>
              <a:chExt cx="262850" cy="52500"/>
            </a:xfrm>
          </p:grpSpPr>
          <p:sp>
            <p:nvSpPr>
              <p:cNvPr id="407" name="Google Shape;407;ge1934cdac6_2_69"/>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e1934cdac6_2_69"/>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ge1934cdac6_2_69"/>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10" name="Google Shape;410;ge1934cdac6_2_69">
            <a:hlinkClick/>
          </p:cNvPr>
          <p:cNvSpPr/>
          <p:nvPr/>
        </p:nvSpPr>
        <p:spPr>
          <a:xfrm>
            <a:off x="4337750" y="55178"/>
            <a:ext cx="469200" cy="3756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ge1934cdac6_2_69"/>
          <p:cNvSpPr/>
          <p:nvPr/>
        </p:nvSpPr>
        <p:spPr>
          <a:xfrm>
            <a:off x="4886596" y="557248"/>
            <a:ext cx="3799800" cy="4115100"/>
          </a:xfrm>
          <a:prstGeom prst="rect">
            <a:avLst/>
          </a:prstGeom>
          <a:solidFill>
            <a:srgbClr val="FFFFF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412" name="Google Shape;412;ge1934cdac6_2_69"/>
          <p:cNvPicPr preferRelativeResize="0"/>
          <p:nvPr/>
        </p:nvPicPr>
        <p:blipFill rotWithShape="1">
          <a:blip r:embed="rId3">
            <a:alphaModFix/>
          </a:blip>
          <a:srcRect b="0" l="0" r="0" t="32327"/>
          <a:stretch/>
        </p:blipFill>
        <p:spPr>
          <a:xfrm>
            <a:off x="3516050" y="992285"/>
            <a:ext cx="1134499" cy="375085"/>
          </a:xfrm>
          <a:prstGeom prst="rect">
            <a:avLst/>
          </a:prstGeom>
          <a:noFill/>
          <a:ln>
            <a:noFill/>
          </a:ln>
        </p:spPr>
      </p:pic>
      <p:sp>
        <p:nvSpPr>
          <p:cNvPr id="413" name="Google Shape;413;ge1934cdac6_2_69"/>
          <p:cNvSpPr txBox="1"/>
          <p:nvPr/>
        </p:nvSpPr>
        <p:spPr>
          <a:xfrm>
            <a:off x="589575" y="1486700"/>
            <a:ext cx="4269600" cy="4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Roboto Condensed"/>
                <a:ea typeface="Roboto Condensed"/>
                <a:cs typeface="Roboto Condensed"/>
                <a:sym typeface="Roboto Condensed"/>
              </a:rPr>
              <a:t>TRAVERSING POST-ORDER (REKURSIF)</a:t>
            </a:r>
            <a:endParaRPr b="1" i="0" sz="2000" u="none" cap="none" strike="noStrike">
              <a:solidFill>
                <a:schemeClr val="lt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Roboto Condensed"/>
              <a:ea typeface="Roboto Condensed"/>
              <a:cs typeface="Roboto Condensed"/>
              <a:sym typeface="Roboto Condensed"/>
            </a:endParaRPr>
          </a:p>
        </p:txBody>
      </p:sp>
      <p:pic>
        <p:nvPicPr>
          <p:cNvPr id="414" name="Google Shape;414;ge1934cdac6_2_69"/>
          <p:cNvPicPr preferRelativeResize="0"/>
          <p:nvPr/>
        </p:nvPicPr>
        <p:blipFill rotWithShape="1">
          <a:blip r:embed="rId4">
            <a:alphaModFix/>
          </a:blip>
          <a:srcRect b="0" l="0" r="0" t="0"/>
          <a:stretch/>
        </p:blipFill>
        <p:spPr>
          <a:xfrm>
            <a:off x="5399300" y="844375"/>
            <a:ext cx="2774400" cy="2448000"/>
          </a:xfrm>
          <a:prstGeom prst="rect">
            <a:avLst/>
          </a:prstGeom>
          <a:noFill/>
          <a:ln>
            <a:noFill/>
          </a:ln>
        </p:spPr>
      </p:pic>
      <p:pic>
        <p:nvPicPr>
          <p:cNvPr id="415" name="Google Shape;415;ge1934cdac6_2_69"/>
          <p:cNvPicPr preferRelativeResize="0"/>
          <p:nvPr/>
        </p:nvPicPr>
        <p:blipFill rotWithShape="1">
          <a:blip r:embed="rId5">
            <a:alphaModFix/>
          </a:blip>
          <a:srcRect b="0" l="0" r="5041" t="0"/>
          <a:stretch/>
        </p:blipFill>
        <p:spPr>
          <a:xfrm>
            <a:off x="5452513" y="992275"/>
            <a:ext cx="2631975" cy="2438400"/>
          </a:xfrm>
          <a:prstGeom prst="rect">
            <a:avLst/>
          </a:prstGeom>
          <a:noFill/>
          <a:ln>
            <a:noFill/>
          </a:ln>
        </p:spPr>
      </p:pic>
      <p:sp>
        <p:nvSpPr>
          <p:cNvPr id="416" name="Google Shape;416;ge1934cdac6_2_69"/>
          <p:cNvSpPr txBox="1"/>
          <p:nvPr/>
        </p:nvSpPr>
        <p:spPr>
          <a:xfrm>
            <a:off x="4899822" y="3857775"/>
            <a:ext cx="37638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Roboto Condensed"/>
                <a:ea typeface="Roboto Condensed"/>
                <a:cs typeface="Roboto Condensed"/>
                <a:sym typeface="Roboto Condensed"/>
              </a:rPr>
              <a:t>Post-Order - GDBHIEFCA</a:t>
            </a:r>
            <a:endParaRPr b="1" i="0" sz="1500" u="none" cap="none" strike="noStrike">
              <a:solidFill>
                <a:srgbClr val="000000"/>
              </a:solidFill>
              <a:latin typeface="Roboto Condensed"/>
              <a:ea typeface="Roboto Condensed"/>
              <a:cs typeface="Roboto Condensed"/>
              <a:sym typeface="Roboto Condensed"/>
            </a:endParaRPr>
          </a:p>
        </p:txBody>
      </p:sp>
      <p:graphicFrame>
        <p:nvGraphicFramePr>
          <p:cNvPr id="417" name="Google Shape;417;ge1934cdac6_2_69"/>
          <p:cNvGraphicFramePr/>
          <p:nvPr/>
        </p:nvGraphicFramePr>
        <p:xfrm>
          <a:off x="748730" y="2119250"/>
          <a:ext cx="3000000" cy="3000000"/>
        </p:xfrm>
        <a:graphic>
          <a:graphicData uri="http://schemas.openxmlformats.org/drawingml/2006/table">
            <a:tbl>
              <a:tblPr bandRow="1" firstCol="1" firstRow="1">
                <a:noFill/>
                <a:tableStyleId>{9B9A25C3-429F-4DD2-A7C0-228D4DC0B143}</a:tableStyleId>
              </a:tblPr>
              <a:tblGrid>
                <a:gridCol w="520550"/>
                <a:gridCol w="524250"/>
                <a:gridCol w="2137175"/>
              </a:tblGrid>
              <a:tr h="133350">
                <a:tc gridSpan="3">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Proc</a:t>
                      </a:r>
                      <a:r>
                        <a:rPr lang="en-US" sz="1050" u="none" cap="none" strike="noStrike">
                          <a:latin typeface="Courier New"/>
                          <a:ea typeface="Courier New"/>
                          <a:cs typeface="Courier New"/>
                          <a:sym typeface="Courier New"/>
                        </a:rPr>
                        <a:t> </a:t>
                      </a:r>
                      <a:r>
                        <a:rPr b="1" lang="en-US" sz="1050" u="none" cap="none" strike="noStrike">
                          <a:latin typeface="Courier New"/>
                          <a:ea typeface="Courier New"/>
                          <a:cs typeface="Courier New"/>
                          <a:sym typeface="Courier New"/>
                        </a:rPr>
                        <a:t>PostOrder</a:t>
                      </a:r>
                      <a:r>
                        <a:rPr lang="en-US" sz="1050" u="none" cap="none" strike="noStrike">
                          <a:latin typeface="Courier New"/>
                          <a:ea typeface="Courier New"/>
                          <a:cs typeface="Courier New"/>
                          <a:sym typeface="Courier New"/>
                        </a:rPr>
                        <a:t>(root : pNode)</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r>
              <a:tr h="1333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if</a:t>
                      </a:r>
                      <a:r>
                        <a:rPr lang="en-US" sz="1050" u="none" cap="none" strike="noStrike">
                          <a:latin typeface="Courier New"/>
                          <a:ea typeface="Courier New"/>
                          <a:cs typeface="Courier New"/>
                          <a:sym typeface="Courier New"/>
                        </a:rPr>
                        <a:t> (root &lt;&gt; nil) </a:t>
                      </a:r>
                      <a:r>
                        <a:rPr i="1" lang="en-US" sz="1050" u="sng" cap="none" strike="noStrike">
                          <a:latin typeface="Courier New"/>
                          <a:ea typeface="Courier New"/>
                          <a:cs typeface="Courier New"/>
                          <a:sym typeface="Courier New"/>
                        </a:rPr>
                        <a:t>then</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33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PostOrder(root↑.lptr)</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33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latin typeface="Courier New"/>
                          <a:ea typeface="Courier New"/>
                          <a:cs typeface="Courier New"/>
                          <a:sym typeface="Courier New"/>
                        </a:rPr>
                        <a:t>PostOrder(root↑.rptr)</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33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latin typeface="Courier New"/>
                          <a:ea typeface="Courier New"/>
                          <a:cs typeface="Courier New"/>
                          <a:sym typeface="Courier New"/>
                        </a:rPr>
                        <a:t>write(layar)root↑.data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62875">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endif</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3350">
                <a:tc gridSpan="3">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endproc</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lt1"/>
                      </a:solidFill>
                      <a:prstDash val="solid"/>
                      <a:round/>
                      <a:headEnd len="sm" w="sm" type="none"/>
                      <a:tailEnd len="sm" w="sm" type="none"/>
                    </a:lnB>
                    <a:solidFill>
                      <a:srgbClr val="FFFFFF"/>
                    </a:solidFill>
                  </a:tcPr>
                </a:tc>
                <a:tc hMerge="1"/>
                <a:tc hMerge="1"/>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e1934cdac6_2_102"/>
          <p:cNvSpPr txBox="1"/>
          <p:nvPr>
            <p:ph type="title"/>
          </p:nvPr>
        </p:nvSpPr>
        <p:spPr>
          <a:xfrm>
            <a:off x="589578" y="430778"/>
            <a:ext cx="7715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UnifrakturMaguntia"/>
                <a:ea typeface="UnifrakturMaguntia"/>
                <a:cs typeface="UnifrakturMaguntia"/>
                <a:sym typeface="UnifrakturMaguntia"/>
              </a:rPr>
              <a:t>A</a:t>
            </a:r>
            <a:r>
              <a:rPr lang="en-US"/>
              <a:t>LGORITMA </a:t>
            </a:r>
            <a:r>
              <a:rPr lang="en-US">
                <a:latin typeface="UnifrakturMaguntia"/>
                <a:ea typeface="UnifrakturMaguntia"/>
                <a:cs typeface="UnifrakturMaguntia"/>
                <a:sym typeface="UnifrakturMaguntia"/>
              </a:rPr>
              <a:t>O</a:t>
            </a:r>
            <a:r>
              <a:rPr lang="en-US"/>
              <a:t>PERASI</a:t>
            </a:r>
            <a:endParaRPr/>
          </a:p>
          <a:p>
            <a:pPr indent="0" lvl="0" marL="0" rtl="0" algn="l">
              <a:lnSpc>
                <a:spcPct val="100000"/>
              </a:lnSpc>
              <a:spcBef>
                <a:spcPts val="0"/>
              </a:spcBef>
              <a:spcAft>
                <a:spcPts val="0"/>
              </a:spcAft>
              <a:buSzPts val="2800"/>
              <a:buNone/>
            </a:pPr>
            <a:r>
              <a:rPr lang="en-US">
                <a:latin typeface="UnifrakturMaguntia"/>
                <a:ea typeface="UnifrakturMaguntia"/>
                <a:cs typeface="UnifrakturMaguntia"/>
                <a:sym typeface="UnifrakturMaguntia"/>
              </a:rPr>
              <a:t>B</a:t>
            </a:r>
            <a:r>
              <a:rPr lang="en-US"/>
              <a:t>INARY </a:t>
            </a:r>
            <a:r>
              <a:rPr lang="en-US">
                <a:latin typeface="UnifrakturMaguntia"/>
                <a:ea typeface="UnifrakturMaguntia"/>
                <a:cs typeface="UnifrakturMaguntia"/>
                <a:sym typeface="UnifrakturMaguntia"/>
              </a:rPr>
              <a:t>T</a:t>
            </a:r>
            <a:r>
              <a:rPr lang="en-US"/>
              <a:t>REE</a:t>
            </a:r>
            <a:endParaRPr>
              <a:solidFill>
                <a:srgbClr val="E9D41A"/>
              </a:solidFill>
              <a:latin typeface="Roboto Condensed"/>
              <a:ea typeface="Roboto Condensed"/>
              <a:cs typeface="Roboto Condensed"/>
              <a:sym typeface="Roboto Condensed"/>
            </a:endParaRPr>
          </a:p>
        </p:txBody>
      </p:sp>
      <p:grpSp>
        <p:nvGrpSpPr>
          <p:cNvPr id="423" name="Google Shape;423;ge1934cdac6_2_102"/>
          <p:cNvGrpSpPr/>
          <p:nvPr/>
        </p:nvGrpSpPr>
        <p:grpSpPr>
          <a:xfrm>
            <a:off x="231425" y="151105"/>
            <a:ext cx="119100" cy="204175"/>
            <a:chOff x="6900075" y="273475"/>
            <a:chExt cx="119100" cy="204175"/>
          </a:xfrm>
        </p:grpSpPr>
        <p:cxnSp>
          <p:nvCxnSpPr>
            <p:cNvPr id="424" name="Google Shape;424;ge1934cdac6_2_102"/>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425" name="Google Shape;425;ge1934cdac6_2_102"/>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grpSp>
        <p:nvGrpSpPr>
          <p:cNvPr id="426" name="Google Shape;426;ge1934cdac6_2_102"/>
          <p:cNvGrpSpPr/>
          <p:nvPr/>
        </p:nvGrpSpPr>
        <p:grpSpPr>
          <a:xfrm flipH="1">
            <a:off x="8794175" y="151105"/>
            <a:ext cx="119100" cy="204175"/>
            <a:chOff x="6900075" y="273475"/>
            <a:chExt cx="119100" cy="204175"/>
          </a:xfrm>
        </p:grpSpPr>
        <p:cxnSp>
          <p:nvCxnSpPr>
            <p:cNvPr id="427" name="Google Shape;427;ge1934cdac6_2_102"/>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428" name="Google Shape;428;ge1934cdac6_2_102"/>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sp>
        <p:nvSpPr>
          <p:cNvPr id="429" name="Google Shape;429;ge1934cdac6_2_102">
            <a:hlinkClick action="ppaction://hlinkshowjump?jump=previousslide"/>
          </p:cNvPr>
          <p:cNvSpPr/>
          <p:nvPr/>
        </p:nvSpPr>
        <p:spPr>
          <a:xfrm>
            <a:off x="13477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e1934cdac6_2_102">
            <a:hlinkClick action="ppaction://hlinkshowjump?jump=nextslide"/>
          </p:cNvPr>
          <p:cNvSpPr/>
          <p:nvPr/>
        </p:nvSpPr>
        <p:spPr>
          <a:xfrm>
            <a:off x="865052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1" name="Google Shape;431;ge1934cdac6_2_102"/>
          <p:cNvGrpSpPr/>
          <p:nvPr/>
        </p:nvGrpSpPr>
        <p:grpSpPr>
          <a:xfrm>
            <a:off x="4447275" y="136418"/>
            <a:ext cx="249445" cy="233549"/>
            <a:chOff x="2612075" y="112200"/>
            <a:chExt cx="262850" cy="246100"/>
          </a:xfrm>
        </p:grpSpPr>
        <p:grpSp>
          <p:nvGrpSpPr>
            <p:cNvPr id="432" name="Google Shape;432;ge1934cdac6_2_102"/>
            <p:cNvGrpSpPr/>
            <p:nvPr/>
          </p:nvGrpSpPr>
          <p:grpSpPr>
            <a:xfrm>
              <a:off x="2612075" y="112200"/>
              <a:ext cx="262850" cy="52500"/>
              <a:chOff x="2612075" y="112200"/>
              <a:chExt cx="262850" cy="52500"/>
            </a:xfrm>
          </p:grpSpPr>
          <p:sp>
            <p:nvSpPr>
              <p:cNvPr id="433" name="Google Shape;433;ge1934cdac6_2_102"/>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ge1934cdac6_2_102"/>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ge1934cdac6_2_102"/>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6" name="Google Shape;436;ge1934cdac6_2_102"/>
            <p:cNvGrpSpPr/>
            <p:nvPr/>
          </p:nvGrpSpPr>
          <p:grpSpPr>
            <a:xfrm>
              <a:off x="2612075" y="209000"/>
              <a:ext cx="262850" cy="52500"/>
              <a:chOff x="2612075" y="112200"/>
              <a:chExt cx="262850" cy="52500"/>
            </a:xfrm>
          </p:grpSpPr>
          <p:sp>
            <p:nvSpPr>
              <p:cNvPr id="437" name="Google Shape;437;ge1934cdac6_2_102"/>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ge1934cdac6_2_102"/>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ge1934cdac6_2_102"/>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0" name="Google Shape;440;ge1934cdac6_2_102"/>
            <p:cNvGrpSpPr/>
            <p:nvPr/>
          </p:nvGrpSpPr>
          <p:grpSpPr>
            <a:xfrm>
              <a:off x="2612075" y="305800"/>
              <a:ext cx="262850" cy="52500"/>
              <a:chOff x="2612075" y="112200"/>
              <a:chExt cx="262850" cy="52500"/>
            </a:xfrm>
          </p:grpSpPr>
          <p:sp>
            <p:nvSpPr>
              <p:cNvPr id="441" name="Google Shape;441;ge1934cdac6_2_102"/>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e1934cdac6_2_102"/>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e1934cdac6_2_102"/>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44" name="Google Shape;444;ge1934cdac6_2_102">
            <a:hlinkClick/>
          </p:cNvPr>
          <p:cNvSpPr/>
          <p:nvPr/>
        </p:nvSpPr>
        <p:spPr>
          <a:xfrm>
            <a:off x="4337750" y="55178"/>
            <a:ext cx="469200" cy="3756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ge1934cdac6_2_102"/>
          <p:cNvSpPr/>
          <p:nvPr/>
        </p:nvSpPr>
        <p:spPr>
          <a:xfrm>
            <a:off x="681900" y="1416700"/>
            <a:ext cx="3799800" cy="3538474"/>
          </a:xfrm>
          <a:prstGeom prst="rect">
            <a:avLst/>
          </a:prstGeom>
          <a:solidFill>
            <a:srgbClr val="FFFFF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6" name="Google Shape;446;ge1934cdac6_2_102"/>
          <p:cNvSpPr txBox="1"/>
          <p:nvPr/>
        </p:nvSpPr>
        <p:spPr>
          <a:xfrm>
            <a:off x="4638503" y="575950"/>
            <a:ext cx="3857700" cy="468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Roboto Condensed"/>
                <a:ea typeface="Roboto Condensed"/>
                <a:cs typeface="Roboto Condensed"/>
                <a:sym typeface="Roboto Condensed"/>
              </a:rPr>
              <a:t>TRAVERSING LEVEL-ORDER</a:t>
            </a:r>
            <a:endParaRPr b="1" i="0" sz="2000" u="none" cap="none" strike="noStrike">
              <a:solidFill>
                <a:schemeClr val="lt1"/>
              </a:solidFill>
              <a:latin typeface="Roboto Condensed"/>
              <a:ea typeface="Roboto Condensed"/>
              <a:cs typeface="Roboto Condensed"/>
              <a:sym typeface="Roboto Condensed"/>
            </a:endParaRPr>
          </a:p>
          <a:p>
            <a:pPr indent="0" lvl="0" marL="0" marR="0" rtl="0" algn="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Roboto Condensed"/>
                <a:ea typeface="Roboto Condensed"/>
                <a:cs typeface="Roboto Condensed"/>
                <a:sym typeface="Roboto Condensed"/>
              </a:rPr>
              <a:t> (REKURSIF)</a:t>
            </a:r>
            <a:endParaRPr b="1" i="0" sz="2000" u="none" cap="none" strike="noStrike">
              <a:solidFill>
                <a:schemeClr val="lt1"/>
              </a:solidFill>
              <a:latin typeface="Roboto Condensed"/>
              <a:ea typeface="Roboto Condensed"/>
              <a:cs typeface="Roboto Condensed"/>
              <a:sym typeface="Roboto Condensed"/>
            </a:endParaRPr>
          </a:p>
          <a:p>
            <a:pPr indent="0" lvl="0" marL="0" marR="0" rtl="0" algn="r">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Condensed"/>
              <a:ea typeface="Roboto Condensed"/>
              <a:cs typeface="Roboto Condensed"/>
              <a:sym typeface="Roboto Condensed"/>
            </a:endParaRPr>
          </a:p>
          <a:p>
            <a:pPr indent="0" lvl="0" marL="0" marR="0" rtl="0" algn="r">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Condensed"/>
              <a:ea typeface="Roboto Condensed"/>
              <a:cs typeface="Roboto Condensed"/>
              <a:sym typeface="Roboto Condensed"/>
            </a:endParaRPr>
          </a:p>
        </p:txBody>
      </p:sp>
      <p:pic>
        <p:nvPicPr>
          <p:cNvPr id="447" name="Google Shape;447;ge1934cdac6_2_102"/>
          <p:cNvPicPr preferRelativeResize="0"/>
          <p:nvPr/>
        </p:nvPicPr>
        <p:blipFill rotWithShape="1">
          <a:blip r:embed="rId3">
            <a:alphaModFix/>
          </a:blip>
          <a:srcRect b="0" l="0" r="5041" t="0"/>
          <a:stretch/>
        </p:blipFill>
        <p:spPr>
          <a:xfrm>
            <a:off x="1249387" y="1582614"/>
            <a:ext cx="2631975" cy="2438400"/>
          </a:xfrm>
          <a:prstGeom prst="rect">
            <a:avLst/>
          </a:prstGeom>
          <a:noFill/>
          <a:ln>
            <a:noFill/>
          </a:ln>
        </p:spPr>
      </p:pic>
      <p:sp>
        <p:nvSpPr>
          <p:cNvPr id="448" name="Google Shape;448;ge1934cdac6_2_102"/>
          <p:cNvSpPr txBox="1"/>
          <p:nvPr/>
        </p:nvSpPr>
        <p:spPr>
          <a:xfrm>
            <a:off x="681900" y="4285986"/>
            <a:ext cx="37638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Roboto Condensed"/>
                <a:ea typeface="Roboto Condensed"/>
                <a:cs typeface="Roboto Condensed"/>
                <a:sym typeface="Roboto Condensed"/>
              </a:rPr>
              <a:t>Level-Order - ABCDEFGHI</a:t>
            </a:r>
            <a:endParaRPr b="1" i="0" sz="1500" u="none" cap="none" strike="noStrike">
              <a:solidFill>
                <a:srgbClr val="000000"/>
              </a:solidFill>
              <a:latin typeface="Roboto Condensed"/>
              <a:ea typeface="Roboto Condensed"/>
              <a:cs typeface="Roboto Condensed"/>
              <a:sym typeface="Roboto Condensed"/>
            </a:endParaRPr>
          </a:p>
        </p:txBody>
      </p:sp>
      <p:graphicFrame>
        <p:nvGraphicFramePr>
          <p:cNvPr id="449" name="Google Shape;449;ge1934cdac6_2_102"/>
          <p:cNvGraphicFramePr/>
          <p:nvPr/>
        </p:nvGraphicFramePr>
        <p:xfrm>
          <a:off x="4806950" y="1416700"/>
          <a:ext cx="3000000" cy="3000000"/>
        </p:xfrm>
        <a:graphic>
          <a:graphicData uri="http://schemas.openxmlformats.org/drawingml/2006/table">
            <a:tbl>
              <a:tblPr bandRow="1" firstCol="1" firstRow="1">
                <a:noFill/>
                <a:tableStyleId>{9B9A25C3-429F-4DD2-A7C0-228D4DC0B143}</a:tableStyleId>
              </a:tblPr>
              <a:tblGrid>
                <a:gridCol w="444650"/>
                <a:gridCol w="513500"/>
                <a:gridCol w="3146675"/>
              </a:tblGrid>
              <a:tr h="136050">
                <a:tc gridSpan="3">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Proc</a:t>
                      </a:r>
                      <a:r>
                        <a:rPr lang="en-US" sz="1050" u="none" cap="none" strike="noStrike">
                          <a:latin typeface="Courier New"/>
                          <a:ea typeface="Courier New"/>
                          <a:cs typeface="Courier New"/>
                          <a:sym typeface="Courier New"/>
                        </a:rPr>
                        <a:t> </a:t>
                      </a:r>
                      <a:r>
                        <a:rPr b="1" lang="en-US" sz="1050" u="none" cap="none" strike="noStrike">
                          <a:latin typeface="Courier New"/>
                          <a:ea typeface="Courier New"/>
                          <a:cs typeface="Courier New"/>
                          <a:sym typeface="Courier New"/>
                        </a:rPr>
                        <a:t>LevelOrder</a:t>
                      </a:r>
                      <a:r>
                        <a:rPr lang="en-US" sz="1050" u="none" cap="none" strike="noStrike">
                          <a:latin typeface="Courier New"/>
                          <a:ea typeface="Courier New"/>
                          <a:cs typeface="Courier New"/>
                          <a:sym typeface="Courier New"/>
                        </a:rPr>
                        <a:t>(root : pNode)</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latin typeface="Courier New"/>
                          <a:ea typeface="Courier New"/>
                          <a:cs typeface="Courier New"/>
                          <a:sym typeface="Courier New"/>
                        </a:rPr>
                        <a:t>h : integer</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i : integer</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latin typeface="Courier New"/>
                          <a:ea typeface="Courier New"/>
                          <a:cs typeface="Courier New"/>
                          <a:sym typeface="Courier New"/>
                        </a:rPr>
                        <a:t>int h ← height(root)</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for</a:t>
                      </a:r>
                      <a:r>
                        <a:rPr lang="en-US" sz="1050" u="none" cap="none" strike="noStrike">
                          <a:latin typeface="Courier New"/>
                          <a:ea typeface="Courier New"/>
                          <a:cs typeface="Courier New"/>
                          <a:sym typeface="Courier New"/>
                        </a:rPr>
                        <a:t> i = 1 to h </a:t>
                      </a:r>
                      <a:r>
                        <a:rPr i="1" lang="en-US" sz="1050" u="sng" cap="none" strike="noStrike">
                          <a:latin typeface="Courier New"/>
                          <a:ea typeface="Courier New"/>
                          <a:cs typeface="Courier New"/>
                          <a:sym typeface="Courier New"/>
                        </a:rPr>
                        <a:t>do</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TravPerLevel(root, i)</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b="0" i="1" lang="en-US" sz="1050" u="sng" cap="none" strike="noStrike">
                          <a:latin typeface="Courier New"/>
                          <a:ea typeface="Courier New"/>
                          <a:cs typeface="Courier New"/>
                          <a:sym typeface="Courier New"/>
                        </a:rPr>
                        <a:t>endfor</a:t>
                      </a:r>
                      <a:endParaRPr b="0"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gridSpan="3">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endproc</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6050">
                <a:tc gridSpan="3">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Proc</a:t>
                      </a:r>
                      <a:r>
                        <a:rPr lang="en-US" sz="1050" u="none" cap="none" strike="noStrike">
                          <a:latin typeface="Courier New"/>
                          <a:ea typeface="Courier New"/>
                          <a:cs typeface="Courier New"/>
                          <a:sym typeface="Courier New"/>
                        </a:rPr>
                        <a:t> </a:t>
                      </a:r>
                      <a:r>
                        <a:rPr b="1" lang="en-US" sz="1050" u="none" cap="none" strike="noStrike">
                          <a:latin typeface="Courier New"/>
                          <a:ea typeface="Courier New"/>
                          <a:cs typeface="Courier New"/>
                          <a:sym typeface="Courier New"/>
                        </a:rPr>
                        <a:t>TravPerLevel</a:t>
                      </a:r>
                      <a:r>
                        <a:rPr lang="en-US" sz="1050" u="none" cap="none" strike="noStrike">
                          <a:latin typeface="Courier New"/>
                          <a:ea typeface="Courier New"/>
                          <a:cs typeface="Courier New"/>
                          <a:sym typeface="Courier New"/>
                        </a:rPr>
                        <a:t>(root : pNOde, level : integer)</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if</a:t>
                      </a:r>
                      <a:r>
                        <a:rPr lang="en-US" sz="1050" u="none" cap="none" strike="noStrike">
                          <a:latin typeface="Courier New"/>
                          <a:ea typeface="Courier New"/>
                          <a:cs typeface="Courier New"/>
                          <a:sym typeface="Courier New"/>
                        </a:rPr>
                        <a:t> (root &lt;&gt; nil) </a:t>
                      </a:r>
                      <a:r>
                        <a:rPr i="1" lang="en-US" sz="1050" u="sng" cap="none" strike="noStrike">
                          <a:latin typeface="Courier New"/>
                          <a:ea typeface="Courier New"/>
                          <a:cs typeface="Courier New"/>
                          <a:sym typeface="Courier New"/>
                        </a:rPr>
                        <a:t>then</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keluar;</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endif</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if</a:t>
                      </a:r>
                      <a:r>
                        <a:rPr lang="en-US" sz="1050" u="none" cap="none" strike="noStrike">
                          <a:latin typeface="Courier New"/>
                          <a:ea typeface="Courier New"/>
                          <a:cs typeface="Courier New"/>
                          <a:sym typeface="Courier New"/>
                        </a:rPr>
                        <a:t> (level = 1) </a:t>
                      </a:r>
                      <a:r>
                        <a:rPr i="1" lang="en-US" sz="1050" u="sng" cap="none" strike="noStrike">
                          <a:latin typeface="Courier New"/>
                          <a:ea typeface="Courier New"/>
                          <a:cs typeface="Courier New"/>
                          <a:sym typeface="Courier New"/>
                        </a:rPr>
                        <a:t>then</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write(layar)root↑.data</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elseif</a:t>
                      </a:r>
                      <a:r>
                        <a:rPr lang="en-US" sz="1050" u="none" cap="none" strike="noStrike">
                          <a:latin typeface="Courier New"/>
                          <a:ea typeface="Courier New"/>
                          <a:cs typeface="Courier New"/>
                          <a:sym typeface="Courier New"/>
                        </a:rPr>
                        <a:t> (level &gt; 1) </a:t>
                      </a:r>
                      <a:r>
                        <a:rPr i="1" lang="en-US" sz="1050" u="sng" cap="none" strike="noStrike">
                          <a:latin typeface="Courier New"/>
                          <a:ea typeface="Courier New"/>
                          <a:cs typeface="Courier New"/>
                          <a:sym typeface="Courier New"/>
                        </a:rPr>
                        <a:t>then</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TravPerLevel(root↑.lptr , </a:t>
                      </a:r>
                      <a:r>
                        <a:rPr lang="en-US" sz="1050">
                          <a:latin typeface="Courier New"/>
                          <a:ea typeface="Courier New"/>
                          <a:cs typeface="Courier New"/>
                          <a:sym typeface="Courier New"/>
                        </a:rPr>
                        <a:t>level</a:t>
                      </a:r>
                      <a:r>
                        <a:rPr lang="en-US" sz="1050" u="none" cap="none" strike="noStrike">
                          <a:latin typeface="Courier New"/>
                          <a:ea typeface="Courier New"/>
                          <a:cs typeface="Courier New"/>
                          <a:sym typeface="Courier New"/>
                        </a:rPr>
                        <a:t> - 1)</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TravPerLevel(root↑.rptr , </a:t>
                      </a:r>
                      <a:r>
                        <a:rPr lang="en-US" sz="1050">
                          <a:latin typeface="Courier New"/>
                          <a:ea typeface="Courier New"/>
                          <a:cs typeface="Courier New"/>
                          <a:sym typeface="Courier New"/>
                        </a:rPr>
                        <a:t>level</a:t>
                      </a:r>
                      <a:r>
                        <a:rPr lang="en-US" sz="1050" u="none" cap="none" strike="noStrike">
                          <a:latin typeface="Courier New"/>
                          <a:ea typeface="Courier New"/>
                          <a:cs typeface="Courier New"/>
                          <a:sym typeface="Courier New"/>
                        </a:rPr>
                        <a:t> - 1)</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endif</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51350">
                <a:tc gridSpan="3">
                  <a:txBody>
                    <a:bodyPr/>
                    <a:lstStyle/>
                    <a:p>
                      <a:pPr indent="0" lvl="0" marL="0" marR="0" rtl="0" algn="l">
                        <a:lnSpc>
                          <a:spcPct val="115000"/>
                        </a:lnSpc>
                        <a:spcBef>
                          <a:spcPts val="0"/>
                        </a:spcBef>
                        <a:spcAft>
                          <a:spcPts val="0"/>
                        </a:spcAft>
                        <a:buNone/>
                      </a:pPr>
                      <a:r>
                        <a:rPr lang="en-US" sz="1050" u="sng" cap="none" strike="noStrike">
                          <a:latin typeface="Courier New"/>
                          <a:ea typeface="Courier New"/>
                          <a:cs typeface="Courier New"/>
                          <a:sym typeface="Courier New"/>
                        </a:rPr>
                        <a:t>endproc</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lt1"/>
                      </a:solidFill>
                      <a:prstDash val="solid"/>
                      <a:round/>
                      <a:headEnd len="sm" w="sm" type="none"/>
                      <a:tailEnd len="sm" w="sm" type="none"/>
                    </a:lnB>
                    <a:solidFill>
                      <a:srgbClr val="FFFFFF"/>
                    </a:solidFill>
                  </a:tcPr>
                </a:tc>
                <a:tc hMerge="1"/>
                <a:tc hMerge="1"/>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e19e002b4a_1_0"/>
          <p:cNvSpPr txBox="1"/>
          <p:nvPr>
            <p:ph type="title"/>
          </p:nvPr>
        </p:nvSpPr>
        <p:spPr>
          <a:xfrm>
            <a:off x="589578" y="430778"/>
            <a:ext cx="7715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UnifrakturMaguntia"/>
                <a:ea typeface="UnifrakturMaguntia"/>
                <a:cs typeface="UnifrakturMaguntia"/>
                <a:sym typeface="UnifrakturMaguntia"/>
              </a:rPr>
              <a:t>A</a:t>
            </a:r>
            <a:r>
              <a:rPr lang="en-US"/>
              <a:t>LGORITMA </a:t>
            </a:r>
            <a:r>
              <a:rPr lang="en-US">
                <a:latin typeface="UnifrakturMaguntia"/>
                <a:ea typeface="UnifrakturMaguntia"/>
                <a:cs typeface="UnifrakturMaguntia"/>
                <a:sym typeface="UnifrakturMaguntia"/>
              </a:rPr>
              <a:t>O</a:t>
            </a:r>
            <a:r>
              <a:rPr lang="en-US"/>
              <a:t>PERASI</a:t>
            </a:r>
            <a:endParaRPr/>
          </a:p>
          <a:p>
            <a:pPr indent="0" lvl="0" marL="0" rtl="0" algn="l">
              <a:lnSpc>
                <a:spcPct val="100000"/>
              </a:lnSpc>
              <a:spcBef>
                <a:spcPts val="0"/>
              </a:spcBef>
              <a:spcAft>
                <a:spcPts val="0"/>
              </a:spcAft>
              <a:buSzPts val="2800"/>
              <a:buNone/>
            </a:pPr>
            <a:r>
              <a:rPr lang="en-US">
                <a:latin typeface="UnifrakturMaguntia"/>
                <a:ea typeface="UnifrakturMaguntia"/>
                <a:cs typeface="UnifrakturMaguntia"/>
                <a:sym typeface="UnifrakturMaguntia"/>
              </a:rPr>
              <a:t>B</a:t>
            </a:r>
            <a:r>
              <a:rPr lang="en-US"/>
              <a:t>INARY </a:t>
            </a:r>
            <a:r>
              <a:rPr lang="en-US">
                <a:latin typeface="UnifrakturMaguntia"/>
                <a:ea typeface="UnifrakturMaguntia"/>
                <a:cs typeface="UnifrakturMaguntia"/>
                <a:sym typeface="UnifrakturMaguntia"/>
              </a:rPr>
              <a:t>T</a:t>
            </a:r>
            <a:r>
              <a:rPr lang="en-US"/>
              <a:t>REE</a:t>
            </a:r>
            <a:endParaRPr>
              <a:solidFill>
                <a:srgbClr val="E9D41A"/>
              </a:solidFill>
              <a:latin typeface="Roboto Condensed"/>
              <a:ea typeface="Roboto Condensed"/>
              <a:cs typeface="Roboto Condensed"/>
              <a:sym typeface="Roboto Condensed"/>
            </a:endParaRPr>
          </a:p>
        </p:txBody>
      </p:sp>
      <p:grpSp>
        <p:nvGrpSpPr>
          <p:cNvPr id="455" name="Google Shape;455;ge19e002b4a_1_0"/>
          <p:cNvGrpSpPr/>
          <p:nvPr/>
        </p:nvGrpSpPr>
        <p:grpSpPr>
          <a:xfrm>
            <a:off x="231425" y="151105"/>
            <a:ext cx="119100" cy="204175"/>
            <a:chOff x="6900075" y="273475"/>
            <a:chExt cx="119100" cy="204175"/>
          </a:xfrm>
        </p:grpSpPr>
        <p:cxnSp>
          <p:nvCxnSpPr>
            <p:cNvPr id="456" name="Google Shape;456;ge19e002b4a_1_0"/>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457" name="Google Shape;457;ge19e002b4a_1_0"/>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grpSp>
        <p:nvGrpSpPr>
          <p:cNvPr id="458" name="Google Shape;458;ge19e002b4a_1_0"/>
          <p:cNvGrpSpPr/>
          <p:nvPr/>
        </p:nvGrpSpPr>
        <p:grpSpPr>
          <a:xfrm flipH="1">
            <a:off x="8794175" y="151105"/>
            <a:ext cx="119100" cy="204175"/>
            <a:chOff x="6900075" y="273475"/>
            <a:chExt cx="119100" cy="204175"/>
          </a:xfrm>
        </p:grpSpPr>
        <p:cxnSp>
          <p:nvCxnSpPr>
            <p:cNvPr id="459" name="Google Shape;459;ge19e002b4a_1_0"/>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460" name="Google Shape;460;ge19e002b4a_1_0"/>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sp>
        <p:nvSpPr>
          <p:cNvPr id="461" name="Google Shape;461;ge19e002b4a_1_0">
            <a:hlinkClick action="ppaction://hlinkshowjump?jump=previousslide"/>
          </p:cNvPr>
          <p:cNvSpPr/>
          <p:nvPr/>
        </p:nvSpPr>
        <p:spPr>
          <a:xfrm>
            <a:off x="13477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ge19e002b4a_1_0">
            <a:hlinkClick action="ppaction://hlinkshowjump?jump=nextslide"/>
          </p:cNvPr>
          <p:cNvSpPr/>
          <p:nvPr/>
        </p:nvSpPr>
        <p:spPr>
          <a:xfrm>
            <a:off x="865052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3" name="Google Shape;463;ge19e002b4a_1_0"/>
          <p:cNvGrpSpPr/>
          <p:nvPr/>
        </p:nvGrpSpPr>
        <p:grpSpPr>
          <a:xfrm>
            <a:off x="4447271" y="136418"/>
            <a:ext cx="249445" cy="233549"/>
            <a:chOff x="2612075" y="112200"/>
            <a:chExt cx="262850" cy="246100"/>
          </a:xfrm>
        </p:grpSpPr>
        <p:grpSp>
          <p:nvGrpSpPr>
            <p:cNvPr id="464" name="Google Shape;464;ge19e002b4a_1_0"/>
            <p:cNvGrpSpPr/>
            <p:nvPr/>
          </p:nvGrpSpPr>
          <p:grpSpPr>
            <a:xfrm>
              <a:off x="2612075" y="112200"/>
              <a:ext cx="262850" cy="52500"/>
              <a:chOff x="2612075" y="112200"/>
              <a:chExt cx="262850" cy="52500"/>
            </a:xfrm>
          </p:grpSpPr>
          <p:sp>
            <p:nvSpPr>
              <p:cNvPr id="465" name="Google Shape;465;ge19e002b4a_1_0"/>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ge19e002b4a_1_0"/>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ge19e002b4a_1_0"/>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8" name="Google Shape;468;ge19e002b4a_1_0"/>
            <p:cNvGrpSpPr/>
            <p:nvPr/>
          </p:nvGrpSpPr>
          <p:grpSpPr>
            <a:xfrm>
              <a:off x="2612075" y="209000"/>
              <a:ext cx="262850" cy="52500"/>
              <a:chOff x="2612075" y="112200"/>
              <a:chExt cx="262850" cy="52500"/>
            </a:xfrm>
          </p:grpSpPr>
          <p:sp>
            <p:nvSpPr>
              <p:cNvPr id="469" name="Google Shape;469;ge19e002b4a_1_0"/>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ge19e002b4a_1_0"/>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ge19e002b4a_1_0"/>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2" name="Google Shape;472;ge19e002b4a_1_0"/>
            <p:cNvGrpSpPr/>
            <p:nvPr/>
          </p:nvGrpSpPr>
          <p:grpSpPr>
            <a:xfrm>
              <a:off x="2612075" y="305800"/>
              <a:ext cx="262850" cy="52500"/>
              <a:chOff x="2612075" y="112200"/>
              <a:chExt cx="262850" cy="52500"/>
            </a:xfrm>
          </p:grpSpPr>
          <p:sp>
            <p:nvSpPr>
              <p:cNvPr id="473" name="Google Shape;473;ge19e002b4a_1_0"/>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ge19e002b4a_1_0"/>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ge19e002b4a_1_0"/>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76" name="Google Shape;476;ge19e002b4a_1_0">
            <a:hlinkClick/>
          </p:cNvPr>
          <p:cNvSpPr/>
          <p:nvPr/>
        </p:nvSpPr>
        <p:spPr>
          <a:xfrm>
            <a:off x="4337750" y="55178"/>
            <a:ext cx="469200" cy="3756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ge19e002b4a_1_0"/>
          <p:cNvSpPr/>
          <p:nvPr/>
        </p:nvSpPr>
        <p:spPr>
          <a:xfrm>
            <a:off x="681900" y="1416700"/>
            <a:ext cx="3799800" cy="3538500"/>
          </a:xfrm>
          <a:prstGeom prst="rect">
            <a:avLst/>
          </a:prstGeom>
          <a:solidFill>
            <a:srgbClr val="FFFFF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8" name="Google Shape;478;ge19e002b4a_1_0"/>
          <p:cNvSpPr txBox="1"/>
          <p:nvPr/>
        </p:nvSpPr>
        <p:spPr>
          <a:xfrm>
            <a:off x="4391375" y="575950"/>
            <a:ext cx="4104900" cy="468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Roboto Condensed"/>
                <a:ea typeface="Roboto Condensed"/>
                <a:cs typeface="Roboto Condensed"/>
                <a:sym typeface="Roboto Condensed"/>
              </a:rPr>
              <a:t>TRAVERSING LEVEL-ORDER </a:t>
            </a:r>
            <a:endParaRPr b="1" i="0" sz="2000" u="none" cap="none" strike="noStrike">
              <a:solidFill>
                <a:schemeClr val="lt1"/>
              </a:solidFill>
              <a:latin typeface="Roboto Condensed"/>
              <a:ea typeface="Roboto Condensed"/>
              <a:cs typeface="Roboto Condensed"/>
              <a:sym typeface="Roboto Condensed"/>
            </a:endParaRPr>
          </a:p>
          <a:p>
            <a:pPr indent="0" lvl="0" marL="0" marR="0" rtl="0" algn="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Roboto Condensed"/>
                <a:ea typeface="Roboto Condensed"/>
                <a:cs typeface="Roboto Condensed"/>
                <a:sym typeface="Roboto Condensed"/>
              </a:rPr>
              <a:t> (</a:t>
            </a:r>
            <a:r>
              <a:rPr b="1" lang="en-US" sz="2000">
                <a:solidFill>
                  <a:schemeClr val="lt1"/>
                </a:solidFill>
                <a:latin typeface="Roboto Condensed"/>
                <a:ea typeface="Roboto Condensed"/>
                <a:cs typeface="Roboto Condensed"/>
                <a:sym typeface="Roboto Condensed"/>
              </a:rPr>
              <a:t>NON-</a:t>
            </a:r>
            <a:r>
              <a:rPr b="1" i="0" lang="en-US" sz="2000" u="none" cap="none" strike="noStrike">
                <a:solidFill>
                  <a:schemeClr val="lt1"/>
                </a:solidFill>
                <a:latin typeface="Roboto Condensed"/>
                <a:ea typeface="Roboto Condensed"/>
                <a:cs typeface="Roboto Condensed"/>
                <a:sym typeface="Roboto Condensed"/>
              </a:rPr>
              <a:t>REKURSIF)</a:t>
            </a:r>
            <a:endParaRPr b="1" i="0" sz="2000" u="none" cap="none" strike="noStrike">
              <a:solidFill>
                <a:schemeClr val="lt1"/>
              </a:solidFill>
              <a:latin typeface="Roboto Condensed"/>
              <a:ea typeface="Roboto Condensed"/>
              <a:cs typeface="Roboto Condensed"/>
              <a:sym typeface="Roboto Condensed"/>
            </a:endParaRPr>
          </a:p>
          <a:p>
            <a:pPr indent="0" lvl="0" marL="0" marR="0" rtl="0" algn="r">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Condensed"/>
              <a:ea typeface="Roboto Condensed"/>
              <a:cs typeface="Roboto Condensed"/>
              <a:sym typeface="Roboto Condensed"/>
            </a:endParaRPr>
          </a:p>
          <a:p>
            <a:pPr indent="0" lvl="0" marL="0" marR="0" rtl="0" algn="r">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Condensed"/>
              <a:ea typeface="Roboto Condensed"/>
              <a:cs typeface="Roboto Condensed"/>
              <a:sym typeface="Roboto Condensed"/>
            </a:endParaRPr>
          </a:p>
        </p:txBody>
      </p:sp>
      <p:pic>
        <p:nvPicPr>
          <p:cNvPr id="479" name="Google Shape;479;ge19e002b4a_1_0"/>
          <p:cNvPicPr preferRelativeResize="0"/>
          <p:nvPr/>
        </p:nvPicPr>
        <p:blipFill rotWithShape="1">
          <a:blip r:embed="rId3">
            <a:alphaModFix/>
          </a:blip>
          <a:srcRect b="0" l="0" r="5042" t="0"/>
          <a:stretch/>
        </p:blipFill>
        <p:spPr>
          <a:xfrm>
            <a:off x="1249387" y="1582614"/>
            <a:ext cx="2631975" cy="2438400"/>
          </a:xfrm>
          <a:prstGeom prst="rect">
            <a:avLst/>
          </a:prstGeom>
          <a:noFill/>
          <a:ln>
            <a:noFill/>
          </a:ln>
        </p:spPr>
      </p:pic>
      <p:sp>
        <p:nvSpPr>
          <p:cNvPr id="480" name="Google Shape;480;ge19e002b4a_1_0"/>
          <p:cNvSpPr txBox="1"/>
          <p:nvPr/>
        </p:nvSpPr>
        <p:spPr>
          <a:xfrm>
            <a:off x="681900" y="4285986"/>
            <a:ext cx="37638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Roboto Condensed"/>
                <a:ea typeface="Roboto Condensed"/>
                <a:cs typeface="Roboto Condensed"/>
                <a:sym typeface="Roboto Condensed"/>
              </a:rPr>
              <a:t>Level-Order - ABCDEFGHI</a:t>
            </a:r>
            <a:endParaRPr b="1" i="0" sz="1500" u="none" cap="none" strike="noStrike">
              <a:solidFill>
                <a:srgbClr val="000000"/>
              </a:solidFill>
              <a:latin typeface="Roboto Condensed"/>
              <a:ea typeface="Roboto Condensed"/>
              <a:cs typeface="Roboto Condensed"/>
              <a:sym typeface="Roboto Condensed"/>
            </a:endParaRPr>
          </a:p>
        </p:txBody>
      </p:sp>
      <p:graphicFrame>
        <p:nvGraphicFramePr>
          <p:cNvPr id="481" name="Google Shape;481;ge19e002b4a_1_0"/>
          <p:cNvGraphicFramePr/>
          <p:nvPr/>
        </p:nvGraphicFramePr>
        <p:xfrm>
          <a:off x="4806950" y="1416700"/>
          <a:ext cx="3000000" cy="3000000"/>
        </p:xfrm>
        <a:graphic>
          <a:graphicData uri="http://schemas.openxmlformats.org/drawingml/2006/table">
            <a:tbl>
              <a:tblPr bandRow="1" firstCol="1" firstRow="1">
                <a:noFill/>
                <a:tableStyleId>{9B9A25C3-429F-4DD2-A7C0-228D4DC0B143}</a:tableStyleId>
              </a:tblPr>
              <a:tblGrid>
                <a:gridCol w="444650"/>
                <a:gridCol w="513500"/>
                <a:gridCol w="3146675"/>
              </a:tblGrid>
              <a:tr h="136050">
                <a:tc gridSpan="3">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Proc</a:t>
                      </a:r>
                      <a:r>
                        <a:rPr lang="en-US" sz="1050" u="none" cap="none" strike="noStrike">
                          <a:latin typeface="Courier New"/>
                          <a:ea typeface="Courier New"/>
                          <a:cs typeface="Courier New"/>
                          <a:sym typeface="Courier New"/>
                        </a:rPr>
                        <a:t> </a:t>
                      </a:r>
                      <a:r>
                        <a:rPr b="1" lang="en-US" sz="1050" u="none" cap="none" strike="noStrike">
                          <a:latin typeface="Courier New"/>
                          <a:ea typeface="Courier New"/>
                          <a:cs typeface="Courier New"/>
                          <a:sym typeface="Courier New"/>
                        </a:rPr>
                        <a:t>LevelOrder</a:t>
                      </a:r>
                      <a:r>
                        <a:rPr lang="en-US" sz="1050" u="none" cap="none" strike="noStrike">
                          <a:latin typeface="Courier New"/>
                          <a:ea typeface="Courier New"/>
                          <a:cs typeface="Courier New"/>
                          <a:sym typeface="Courier New"/>
                        </a:rPr>
                        <a:t>(root : pNode)</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rtl="0" algn="l">
                        <a:spcBef>
                          <a:spcPts val="0"/>
                        </a:spcBef>
                        <a:spcAft>
                          <a:spcPts val="0"/>
                        </a:spcAft>
                        <a:buNone/>
                      </a:pPr>
                      <a:r>
                        <a:rPr lang="en-US" sz="1050">
                          <a:latin typeface="Courier New"/>
                          <a:ea typeface="Courier New"/>
                          <a:cs typeface="Courier New"/>
                          <a:sym typeface="Courier New"/>
                        </a:rPr>
                        <a:t>Q : Queue</a:t>
                      </a:r>
                      <a:endParaRPr sz="1050">
                        <a:latin typeface="Courier New"/>
                        <a:ea typeface="Courier New"/>
                        <a:cs typeface="Courier New"/>
                        <a:sym typeface="Courier New"/>
                      </a:endParaRPr>
                    </a:p>
                    <a:p>
                      <a:pPr indent="0" lvl="0" marL="0" rtl="0" algn="l">
                        <a:spcBef>
                          <a:spcPts val="0"/>
                        </a:spcBef>
                        <a:spcAft>
                          <a:spcPts val="0"/>
                        </a:spcAft>
                        <a:buNone/>
                      </a:pPr>
                      <a:r>
                        <a:rPr lang="en-US" sz="1050">
                          <a:latin typeface="Courier New"/>
                          <a:ea typeface="Courier New"/>
                          <a:cs typeface="Courier New"/>
                          <a:sym typeface="Courier New"/>
                        </a:rPr>
                        <a:t>if(root = NIL) then</a:t>
                      </a:r>
                      <a:endParaRPr sz="1050">
                        <a:latin typeface="Courier New"/>
                        <a:ea typeface="Courier New"/>
                        <a:cs typeface="Courier New"/>
                        <a:sym typeface="Courier New"/>
                      </a:endParaRPr>
                    </a:p>
                    <a:p>
                      <a:pPr indent="0" lvl="0" marL="0" rtl="0" algn="l">
                        <a:spcBef>
                          <a:spcPts val="0"/>
                        </a:spcBef>
                        <a:spcAft>
                          <a:spcPts val="0"/>
                        </a:spcAft>
                        <a:buNone/>
                      </a:pPr>
                      <a:r>
                        <a:rPr lang="en-US" sz="1050">
                          <a:latin typeface="Courier New"/>
                          <a:ea typeface="Courier New"/>
                          <a:cs typeface="Courier New"/>
                          <a:sym typeface="Courier New"/>
                        </a:rPr>
                        <a:t>    keluar;</a:t>
                      </a:r>
                      <a:endParaRPr sz="1050">
                        <a:latin typeface="Courier New"/>
                        <a:ea typeface="Courier New"/>
                        <a:cs typeface="Courier New"/>
                        <a:sym typeface="Courier New"/>
                      </a:endParaRPr>
                    </a:p>
                    <a:p>
                      <a:pPr indent="0" lvl="0" marL="0" rtl="0" algn="l">
                        <a:spcBef>
                          <a:spcPts val="0"/>
                        </a:spcBef>
                        <a:spcAft>
                          <a:spcPts val="0"/>
                        </a:spcAft>
                        <a:buNone/>
                      </a:pPr>
                      <a:r>
                        <a:rPr lang="en-US" sz="1050">
                          <a:latin typeface="Courier New"/>
                          <a:ea typeface="Courier New"/>
                          <a:cs typeface="Courier New"/>
                          <a:sym typeface="Courier New"/>
                        </a:rPr>
                        <a:t>endif</a:t>
                      </a:r>
                      <a:endParaRPr sz="1050">
                        <a:latin typeface="Courier New"/>
                        <a:ea typeface="Courier New"/>
                        <a:cs typeface="Courier New"/>
                        <a:sym typeface="Courier New"/>
                      </a:endParaRPr>
                    </a:p>
                    <a:p>
                      <a:pPr indent="0" lvl="0" marL="0" rtl="0" algn="l">
                        <a:spcBef>
                          <a:spcPts val="0"/>
                        </a:spcBef>
                        <a:spcAft>
                          <a:spcPts val="0"/>
                        </a:spcAft>
                        <a:buNone/>
                      </a:pPr>
                      <a:r>
                        <a:t/>
                      </a:r>
                      <a:endParaRPr sz="1050">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rtl="0" algn="l">
                        <a:spcBef>
                          <a:spcPts val="0"/>
                        </a:spcBef>
                        <a:spcAft>
                          <a:spcPts val="0"/>
                        </a:spcAft>
                        <a:buNone/>
                      </a:pPr>
                      <a:r>
                        <a:rPr lang="en-US" sz="1050">
                          <a:latin typeface="Courier New"/>
                          <a:ea typeface="Courier New"/>
                          <a:cs typeface="Courier New"/>
                          <a:sym typeface="Courier New"/>
                        </a:rPr>
                        <a:t>pCur</a:t>
                      </a:r>
                      <a:r>
                        <a:rPr lang="en-US" sz="1050">
                          <a:latin typeface="Courier New"/>
                          <a:ea typeface="Courier New"/>
                          <a:cs typeface="Courier New"/>
                          <a:sym typeface="Courier New"/>
                        </a:rPr>
                        <a:t> : pNode</a:t>
                      </a:r>
                      <a:endParaRPr sz="1050">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1" lang="en-US" sz="1050">
                          <a:latin typeface="Courier New"/>
                          <a:ea typeface="Courier New"/>
                          <a:cs typeface="Courier New"/>
                          <a:sym typeface="Courier New"/>
                        </a:rPr>
                        <a:t>Q.enQueue(root)</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rtl="0" algn="l">
                        <a:spcBef>
                          <a:spcPts val="0"/>
                        </a:spcBef>
                        <a:spcAft>
                          <a:spcPts val="0"/>
                        </a:spcAft>
                        <a:buNone/>
                      </a:pPr>
                      <a:r>
                        <a:t/>
                      </a:r>
                      <a:endParaRPr sz="1050">
                        <a:latin typeface="Courier New"/>
                        <a:ea typeface="Courier New"/>
                        <a:cs typeface="Courier New"/>
                        <a:sym typeface="Courier New"/>
                      </a:endParaRPr>
                    </a:p>
                    <a:p>
                      <a:pPr indent="0" lvl="0" marL="0" rtl="0" algn="l">
                        <a:spcBef>
                          <a:spcPts val="0"/>
                        </a:spcBef>
                        <a:spcAft>
                          <a:spcPts val="0"/>
                        </a:spcAft>
                        <a:buNone/>
                      </a:pPr>
                      <a:r>
                        <a:rPr lang="en-US" sz="1050">
                          <a:latin typeface="Courier New"/>
                          <a:ea typeface="Courier New"/>
                          <a:cs typeface="Courier New"/>
                          <a:sym typeface="Courier New"/>
                        </a:rPr>
                        <a:t>while(!Q.isEmpty()) do</a:t>
                      </a:r>
                      <a:endParaRPr sz="1050">
                        <a:latin typeface="Courier New"/>
                        <a:ea typeface="Courier New"/>
                        <a:cs typeface="Courier New"/>
                        <a:sym typeface="Courier New"/>
                      </a:endParaRPr>
                    </a:p>
                    <a:p>
                      <a:pPr indent="0" lvl="0" marL="0" rtl="0" algn="l">
                        <a:spcBef>
                          <a:spcPts val="0"/>
                        </a:spcBef>
                        <a:spcAft>
                          <a:spcPts val="0"/>
                        </a:spcAft>
                        <a:buNone/>
                      </a:pPr>
                      <a:r>
                        <a:rPr lang="en-US" sz="1050">
                          <a:latin typeface="Courier New"/>
                          <a:ea typeface="Courier New"/>
                          <a:cs typeface="Courier New"/>
                          <a:sym typeface="Courier New"/>
                        </a:rPr>
                        <a:t>     pCur &lt;- Q.getFront()</a:t>
                      </a:r>
                      <a:endParaRPr sz="1050">
                        <a:latin typeface="Courier New"/>
                        <a:ea typeface="Courier New"/>
                        <a:cs typeface="Courier New"/>
                        <a:sym typeface="Courier New"/>
                      </a:endParaRPr>
                    </a:p>
                    <a:p>
                      <a:pPr indent="0" lvl="0" marL="0" rtl="0" algn="l">
                        <a:spcBef>
                          <a:spcPts val="0"/>
                        </a:spcBef>
                        <a:spcAft>
                          <a:spcPts val="0"/>
                        </a:spcAft>
                        <a:buNone/>
                      </a:pPr>
                      <a:r>
                        <a:rPr lang="en-US" sz="1050">
                          <a:latin typeface="Courier New"/>
                          <a:ea typeface="Courier New"/>
                          <a:cs typeface="Courier New"/>
                          <a:sym typeface="Courier New"/>
                        </a:rPr>
                        <a:t>     print(pCur^.data)</a:t>
                      </a:r>
                      <a:endParaRPr sz="1050">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rtl="0" algn="l">
                        <a:spcBef>
                          <a:spcPts val="0"/>
                        </a:spcBef>
                        <a:spcAft>
                          <a:spcPts val="0"/>
                        </a:spcAft>
                        <a:buNone/>
                      </a:pPr>
                      <a:r>
                        <a:rPr lang="en-US" sz="1050">
                          <a:latin typeface="Courier New"/>
                          <a:ea typeface="Courier New"/>
                          <a:cs typeface="Courier New"/>
                          <a:sym typeface="Courier New"/>
                        </a:rPr>
                        <a:t>     if(pCur^.lptr &lt;&gt; NIL)</a:t>
                      </a:r>
                      <a:endParaRPr sz="1050">
                        <a:latin typeface="Courier New"/>
                        <a:ea typeface="Courier New"/>
                        <a:cs typeface="Courier New"/>
                        <a:sym typeface="Courier New"/>
                      </a:endParaRPr>
                    </a:p>
                    <a:p>
                      <a:pPr indent="0" lvl="0" marL="0" rtl="0" algn="l">
                        <a:spcBef>
                          <a:spcPts val="0"/>
                        </a:spcBef>
                        <a:spcAft>
                          <a:spcPts val="0"/>
                        </a:spcAft>
                        <a:buNone/>
                      </a:pPr>
                      <a:r>
                        <a:rPr lang="en-US" sz="1050">
                          <a:latin typeface="Courier New"/>
                          <a:ea typeface="Courier New"/>
                          <a:cs typeface="Courier New"/>
                          <a:sym typeface="Courier New"/>
                        </a:rPr>
                        <a:t>           Q.enQueue(pCur^.lptr)</a:t>
                      </a:r>
                      <a:endParaRPr sz="1050">
                        <a:latin typeface="Courier New"/>
                        <a:ea typeface="Courier New"/>
                        <a:cs typeface="Courier New"/>
                        <a:sym typeface="Courier New"/>
                      </a:endParaRPr>
                    </a:p>
                    <a:p>
                      <a:pPr indent="0" lvl="0" marL="0" rtl="0" algn="l">
                        <a:spcBef>
                          <a:spcPts val="0"/>
                        </a:spcBef>
                        <a:spcAft>
                          <a:spcPts val="0"/>
                        </a:spcAft>
                        <a:buNone/>
                      </a:pPr>
                      <a:r>
                        <a:rPr lang="en-US" sz="1050">
                          <a:latin typeface="Courier New"/>
                          <a:ea typeface="Courier New"/>
                          <a:cs typeface="Courier New"/>
                          <a:sym typeface="Courier New"/>
                        </a:rPr>
                        <a:t>     if(pCur^.rptr &lt;&gt; NIL)</a:t>
                      </a:r>
                      <a:endParaRPr sz="1050">
                        <a:latin typeface="Courier New"/>
                        <a:ea typeface="Courier New"/>
                        <a:cs typeface="Courier New"/>
                        <a:sym typeface="Courier New"/>
                      </a:endParaRPr>
                    </a:p>
                    <a:p>
                      <a:pPr indent="0" lvl="0" marL="0" rtl="0" algn="l">
                        <a:spcBef>
                          <a:spcPts val="0"/>
                        </a:spcBef>
                        <a:spcAft>
                          <a:spcPts val="0"/>
                        </a:spcAft>
                        <a:buNone/>
                      </a:pPr>
                      <a:r>
                        <a:rPr lang="en-US" sz="1050">
                          <a:latin typeface="Courier New"/>
                          <a:ea typeface="Courier New"/>
                          <a:cs typeface="Courier New"/>
                          <a:sym typeface="Courier New"/>
                        </a:rPr>
                        <a:t>           Q.enQueue(pCur^.rptr)</a:t>
                      </a:r>
                      <a:endParaRPr sz="1050">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50">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rtl="0" algn="l">
                        <a:spcBef>
                          <a:spcPts val="0"/>
                        </a:spcBef>
                        <a:spcAft>
                          <a:spcPts val="0"/>
                        </a:spcAft>
                        <a:buNone/>
                      </a:pPr>
                      <a:r>
                        <a:rPr lang="en-US" sz="1050">
                          <a:latin typeface="Courier New"/>
                          <a:ea typeface="Courier New"/>
                          <a:cs typeface="Courier New"/>
                          <a:sym typeface="Courier New"/>
                        </a:rPr>
                        <a:t>     Q.deQueue()</a:t>
                      </a:r>
                      <a:endParaRPr sz="1050">
                        <a:latin typeface="Courier New"/>
                        <a:ea typeface="Courier New"/>
                        <a:cs typeface="Courier New"/>
                        <a:sym typeface="Courier New"/>
                      </a:endParaRPr>
                    </a:p>
                    <a:p>
                      <a:pPr indent="0" lvl="0" marL="0" rtl="0" algn="l">
                        <a:spcBef>
                          <a:spcPts val="0"/>
                        </a:spcBef>
                        <a:spcAft>
                          <a:spcPts val="0"/>
                        </a:spcAft>
                        <a:buNone/>
                      </a:pPr>
                      <a:r>
                        <a:rPr lang="en-US" sz="1050">
                          <a:latin typeface="Courier New"/>
                          <a:ea typeface="Courier New"/>
                          <a:cs typeface="Courier New"/>
                          <a:sym typeface="Courier New"/>
                        </a:rPr>
                        <a:t>endwhile</a:t>
                      </a:r>
                      <a:endParaRPr sz="1050">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00000">
                <a:tc gridSpan="3">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endproc</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grpSp>
        <p:nvGrpSpPr>
          <p:cNvPr id="486" name="Google Shape;486;ge1934cdac6_2_133"/>
          <p:cNvGrpSpPr/>
          <p:nvPr/>
        </p:nvGrpSpPr>
        <p:grpSpPr>
          <a:xfrm>
            <a:off x="231425" y="151105"/>
            <a:ext cx="119100" cy="204175"/>
            <a:chOff x="6900075" y="273475"/>
            <a:chExt cx="119100" cy="204175"/>
          </a:xfrm>
        </p:grpSpPr>
        <p:cxnSp>
          <p:nvCxnSpPr>
            <p:cNvPr id="487" name="Google Shape;487;ge1934cdac6_2_133"/>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488" name="Google Shape;488;ge1934cdac6_2_133"/>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grpSp>
        <p:nvGrpSpPr>
          <p:cNvPr id="489" name="Google Shape;489;ge1934cdac6_2_133"/>
          <p:cNvGrpSpPr/>
          <p:nvPr/>
        </p:nvGrpSpPr>
        <p:grpSpPr>
          <a:xfrm flipH="1">
            <a:off x="8794175" y="151105"/>
            <a:ext cx="119100" cy="204175"/>
            <a:chOff x="6900075" y="273475"/>
            <a:chExt cx="119100" cy="204175"/>
          </a:xfrm>
        </p:grpSpPr>
        <p:cxnSp>
          <p:nvCxnSpPr>
            <p:cNvPr id="490" name="Google Shape;490;ge1934cdac6_2_133"/>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491" name="Google Shape;491;ge1934cdac6_2_133"/>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sp>
        <p:nvSpPr>
          <p:cNvPr id="492" name="Google Shape;492;ge1934cdac6_2_133">
            <a:hlinkClick action="ppaction://hlinkshowjump?jump=previousslide"/>
          </p:cNvPr>
          <p:cNvSpPr/>
          <p:nvPr/>
        </p:nvSpPr>
        <p:spPr>
          <a:xfrm>
            <a:off x="13477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ge1934cdac6_2_133">
            <a:hlinkClick action="ppaction://hlinkshowjump?jump=nextslide"/>
          </p:cNvPr>
          <p:cNvSpPr/>
          <p:nvPr/>
        </p:nvSpPr>
        <p:spPr>
          <a:xfrm>
            <a:off x="865052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4" name="Google Shape;494;ge1934cdac6_2_133"/>
          <p:cNvGrpSpPr/>
          <p:nvPr/>
        </p:nvGrpSpPr>
        <p:grpSpPr>
          <a:xfrm>
            <a:off x="4447275" y="136418"/>
            <a:ext cx="249445" cy="233549"/>
            <a:chOff x="2612075" y="112200"/>
            <a:chExt cx="262850" cy="246100"/>
          </a:xfrm>
        </p:grpSpPr>
        <p:grpSp>
          <p:nvGrpSpPr>
            <p:cNvPr id="495" name="Google Shape;495;ge1934cdac6_2_133"/>
            <p:cNvGrpSpPr/>
            <p:nvPr/>
          </p:nvGrpSpPr>
          <p:grpSpPr>
            <a:xfrm>
              <a:off x="2612075" y="112200"/>
              <a:ext cx="262850" cy="52500"/>
              <a:chOff x="2612075" y="112200"/>
              <a:chExt cx="262850" cy="52500"/>
            </a:xfrm>
          </p:grpSpPr>
          <p:sp>
            <p:nvSpPr>
              <p:cNvPr id="496" name="Google Shape;496;ge1934cdac6_2_133"/>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ge1934cdac6_2_133"/>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ge1934cdac6_2_133"/>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9" name="Google Shape;499;ge1934cdac6_2_133"/>
            <p:cNvGrpSpPr/>
            <p:nvPr/>
          </p:nvGrpSpPr>
          <p:grpSpPr>
            <a:xfrm>
              <a:off x="2612075" y="209000"/>
              <a:ext cx="262850" cy="52500"/>
              <a:chOff x="2612075" y="112200"/>
              <a:chExt cx="262850" cy="52500"/>
            </a:xfrm>
          </p:grpSpPr>
          <p:sp>
            <p:nvSpPr>
              <p:cNvPr id="500" name="Google Shape;500;ge1934cdac6_2_133"/>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ge1934cdac6_2_133"/>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ge1934cdac6_2_133"/>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3" name="Google Shape;503;ge1934cdac6_2_133"/>
            <p:cNvGrpSpPr/>
            <p:nvPr/>
          </p:nvGrpSpPr>
          <p:grpSpPr>
            <a:xfrm>
              <a:off x="2612075" y="305800"/>
              <a:ext cx="262850" cy="52500"/>
              <a:chOff x="2612075" y="112200"/>
              <a:chExt cx="262850" cy="52500"/>
            </a:xfrm>
          </p:grpSpPr>
          <p:sp>
            <p:nvSpPr>
              <p:cNvPr id="504" name="Google Shape;504;ge1934cdac6_2_133"/>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ge1934cdac6_2_133"/>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ge1934cdac6_2_133"/>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07" name="Google Shape;507;ge1934cdac6_2_133">
            <a:hlinkClick/>
          </p:cNvPr>
          <p:cNvSpPr/>
          <p:nvPr/>
        </p:nvSpPr>
        <p:spPr>
          <a:xfrm>
            <a:off x="4337750" y="55178"/>
            <a:ext cx="469200" cy="3756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08" name="Google Shape;508;ge1934cdac6_2_133"/>
          <p:cNvPicPr preferRelativeResize="0"/>
          <p:nvPr/>
        </p:nvPicPr>
        <p:blipFill rotWithShape="1">
          <a:blip r:embed="rId3">
            <a:alphaModFix/>
          </a:blip>
          <a:srcRect b="0" l="0" r="0" t="32327"/>
          <a:stretch/>
        </p:blipFill>
        <p:spPr>
          <a:xfrm>
            <a:off x="3516050" y="992285"/>
            <a:ext cx="1134499" cy="375085"/>
          </a:xfrm>
          <a:prstGeom prst="rect">
            <a:avLst/>
          </a:prstGeom>
          <a:noFill/>
          <a:ln>
            <a:noFill/>
          </a:ln>
        </p:spPr>
      </p:pic>
      <p:sp>
        <p:nvSpPr>
          <p:cNvPr id="509" name="Google Shape;509;ge1934cdac6_2_133"/>
          <p:cNvSpPr txBox="1"/>
          <p:nvPr/>
        </p:nvSpPr>
        <p:spPr>
          <a:xfrm>
            <a:off x="589578" y="1486700"/>
            <a:ext cx="3857700" cy="4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Roboto Condensed"/>
                <a:ea typeface="Roboto Condensed"/>
                <a:cs typeface="Roboto Condensed"/>
                <a:sym typeface="Roboto Condensed"/>
              </a:rPr>
              <a:t>INSERT NODE</a:t>
            </a:r>
            <a:endParaRPr b="0" i="0" sz="1400" u="none" cap="none" strike="noStrike">
              <a:solidFill>
                <a:srgbClr val="000000"/>
              </a:solidFill>
              <a:latin typeface="Arial"/>
              <a:ea typeface="Arial"/>
              <a:cs typeface="Arial"/>
              <a:sym typeface="Arial"/>
            </a:endParaRPr>
          </a:p>
        </p:txBody>
      </p:sp>
      <p:sp>
        <p:nvSpPr>
          <p:cNvPr id="510" name="Google Shape;510;ge1934cdac6_2_133"/>
          <p:cNvSpPr txBox="1"/>
          <p:nvPr>
            <p:ph type="title"/>
          </p:nvPr>
        </p:nvSpPr>
        <p:spPr>
          <a:xfrm>
            <a:off x="589578" y="430778"/>
            <a:ext cx="7715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UnifrakturMaguntia"/>
                <a:ea typeface="UnifrakturMaguntia"/>
                <a:cs typeface="UnifrakturMaguntia"/>
                <a:sym typeface="UnifrakturMaguntia"/>
              </a:rPr>
              <a:t>A</a:t>
            </a:r>
            <a:r>
              <a:rPr lang="en-US"/>
              <a:t>LGORITMA </a:t>
            </a:r>
            <a:r>
              <a:rPr lang="en-US">
                <a:latin typeface="UnifrakturMaguntia"/>
                <a:ea typeface="UnifrakturMaguntia"/>
                <a:cs typeface="UnifrakturMaguntia"/>
                <a:sym typeface="UnifrakturMaguntia"/>
              </a:rPr>
              <a:t>O</a:t>
            </a:r>
            <a:r>
              <a:rPr lang="en-US"/>
              <a:t>PERASI</a:t>
            </a:r>
            <a:endParaRPr/>
          </a:p>
          <a:p>
            <a:pPr indent="0" lvl="0" marL="0" rtl="0" algn="l">
              <a:lnSpc>
                <a:spcPct val="100000"/>
              </a:lnSpc>
              <a:spcBef>
                <a:spcPts val="0"/>
              </a:spcBef>
              <a:spcAft>
                <a:spcPts val="0"/>
              </a:spcAft>
              <a:buSzPts val="2800"/>
              <a:buNone/>
            </a:pPr>
            <a:r>
              <a:rPr lang="en-US">
                <a:latin typeface="UnifrakturMaguntia"/>
                <a:ea typeface="UnifrakturMaguntia"/>
                <a:cs typeface="UnifrakturMaguntia"/>
                <a:sym typeface="UnifrakturMaguntia"/>
              </a:rPr>
              <a:t>B</a:t>
            </a:r>
            <a:r>
              <a:rPr lang="en-US"/>
              <a:t>INARY </a:t>
            </a:r>
            <a:r>
              <a:rPr lang="en-US">
                <a:latin typeface="UnifrakturMaguntia"/>
                <a:ea typeface="UnifrakturMaguntia"/>
                <a:cs typeface="UnifrakturMaguntia"/>
                <a:sym typeface="UnifrakturMaguntia"/>
              </a:rPr>
              <a:t>T</a:t>
            </a:r>
            <a:r>
              <a:rPr lang="en-US"/>
              <a:t>REE</a:t>
            </a:r>
            <a:endParaRPr>
              <a:solidFill>
                <a:srgbClr val="E9D41A"/>
              </a:solidFill>
              <a:latin typeface="Roboto Condensed"/>
              <a:ea typeface="Roboto Condensed"/>
              <a:cs typeface="Roboto Condensed"/>
              <a:sym typeface="Roboto Condensed"/>
            </a:endParaRPr>
          </a:p>
        </p:txBody>
      </p:sp>
      <p:graphicFrame>
        <p:nvGraphicFramePr>
          <p:cNvPr id="511" name="Google Shape;511;ge1934cdac6_2_133"/>
          <p:cNvGraphicFramePr/>
          <p:nvPr/>
        </p:nvGraphicFramePr>
        <p:xfrm>
          <a:off x="2394866" y="1652362"/>
          <a:ext cx="3000000" cy="3000000"/>
        </p:xfrm>
        <a:graphic>
          <a:graphicData uri="http://schemas.openxmlformats.org/drawingml/2006/table">
            <a:tbl>
              <a:tblPr bandRow="1" firstCol="1" firstRow="1">
                <a:noFill/>
                <a:tableStyleId>{9B9A25C3-429F-4DD2-A7C0-228D4DC0B143}</a:tableStyleId>
              </a:tblPr>
              <a:tblGrid>
                <a:gridCol w="444650"/>
                <a:gridCol w="513500"/>
                <a:gridCol w="3146675"/>
              </a:tblGrid>
              <a:tr h="136050">
                <a:tc gridSpan="3">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Proc</a:t>
                      </a:r>
                      <a:r>
                        <a:rPr lang="en-US" sz="1050" u="none" cap="none" strike="noStrike">
                          <a:latin typeface="Courier New"/>
                          <a:ea typeface="Courier New"/>
                          <a:cs typeface="Courier New"/>
                          <a:sym typeface="Courier New"/>
                        </a:rPr>
                        <a:t> </a:t>
                      </a:r>
                      <a:r>
                        <a:rPr b="1" lang="en-US" sz="1050" u="none" cap="none" strike="noStrike">
                          <a:latin typeface="Courier New"/>
                          <a:ea typeface="Courier New"/>
                          <a:cs typeface="Courier New"/>
                          <a:sym typeface="Courier New"/>
                        </a:rPr>
                        <a:t>insertLevelOrder</a:t>
                      </a:r>
                      <a:r>
                        <a:rPr lang="en-US" sz="1050" u="none" cap="none" strike="noStrike">
                          <a:latin typeface="Courier New"/>
                          <a:ea typeface="Courier New"/>
                          <a:cs typeface="Courier New"/>
                          <a:sym typeface="Courier New"/>
                        </a:rPr>
                        <a:t>(root, pNew : pNode)</a:t>
                      </a:r>
                      <a:endParaRPr i="1" sz="1050" u="none" cap="none" strike="noStrike">
                        <a:latin typeface="Courier New"/>
                        <a:ea typeface="Courier New"/>
                        <a:cs typeface="Courier New"/>
                        <a:sym typeface="Courier New"/>
                      </a:endParaRPr>
                    </a:p>
                  </a:txBody>
                  <a:tcPr marT="0" marB="0" marR="68025" marL="359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r>
              <a:tr h="1648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1905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0" lang="en-US" sz="1050" u="none" cap="none" strike="noStrike">
                          <a:latin typeface="Courier New"/>
                          <a:ea typeface="Courier New"/>
                          <a:cs typeface="Courier New"/>
                          <a:sym typeface="Courier New"/>
                        </a:rPr>
                        <a:t>Pcur : pNode</a:t>
                      </a:r>
                      <a:endParaRPr i="0"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6485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025" marL="35900">
                    <a:lnL cap="flat" cmpd="sng" w="1905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0" lang="en-US" sz="1050" u="none" cap="none" strike="noStrike">
                          <a:latin typeface="Courier New"/>
                          <a:ea typeface="Courier New"/>
                          <a:cs typeface="Courier New"/>
                          <a:sym typeface="Courier New"/>
                        </a:rPr>
                        <a:t>Q : Queue</a:t>
                      </a:r>
                      <a:endParaRPr i="0"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6485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025" marL="35900">
                    <a:lnL cap="flat" cmpd="sng" w="1905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t/>
                      </a:r>
                      <a:endParaRPr i="0"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1905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0" lang="en-US" sz="1050" u="none" cap="none" strike="noStrike">
                          <a:latin typeface="Courier New"/>
                          <a:ea typeface="Courier New"/>
                          <a:cs typeface="Courier New"/>
                          <a:sym typeface="Courier New"/>
                        </a:rPr>
                        <a:t>Q.enQueue(root)</a:t>
                      </a:r>
                      <a:endParaRPr i="0"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1905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Clr>
                          <a:srgbClr val="000000"/>
                        </a:buClr>
                        <a:buSzPts val="1050"/>
                        <a:buFont typeface="Arial"/>
                        <a:buNone/>
                      </a:pPr>
                      <a:r>
                        <a:rPr b="0" i="1" lang="en-US" sz="1050" u="sng" cap="none" strike="noStrike">
                          <a:latin typeface="Courier New"/>
                          <a:ea typeface="Courier New"/>
                          <a:cs typeface="Courier New"/>
                          <a:sym typeface="Courier New"/>
                        </a:rPr>
                        <a:t>while</a:t>
                      </a:r>
                      <a:r>
                        <a:rPr i="0" lang="en-US" sz="1050" u="none" cap="none" strike="noStrike">
                          <a:latin typeface="Courier New"/>
                          <a:ea typeface="Courier New"/>
                          <a:cs typeface="Courier New"/>
                          <a:sym typeface="Courier New"/>
                        </a:rPr>
                        <a:t> (Q.isEmpty() &lt;&gt; Nil) </a:t>
                      </a:r>
                      <a:r>
                        <a:rPr i="1" lang="en-US" sz="1050" u="sng" cap="none" strike="noStrike">
                          <a:latin typeface="Courier New"/>
                          <a:ea typeface="Courier New"/>
                          <a:cs typeface="Courier New"/>
                          <a:sym typeface="Courier New"/>
                        </a:rPr>
                        <a:t>do</a:t>
                      </a:r>
                      <a:endParaRPr i="1" sz="1050" u="sng"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1905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Pcur ← Q.getFront()</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605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025" marL="35900">
                    <a:lnL cap="flat" cmpd="sng" w="1905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i="1" lang="en-US" sz="1050" u="none" cap="none" strike="noStrike">
                          <a:latin typeface="Courier New"/>
                          <a:ea typeface="Courier New"/>
                          <a:cs typeface="Courier New"/>
                          <a:sym typeface="Courier New"/>
                        </a:rPr>
                        <a:t>Q.deQueue()</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605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025" marL="35900">
                    <a:lnL cap="flat" cmpd="sng" w="1905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t/>
                      </a:r>
                      <a:endParaRPr b="0"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025" marL="35900">
                    <a:lnL cap="flat" cmpd="sng" w="1905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1" lang="en-US" sz="1050">
                          <a:latin typeface="Courier New"/>
                          <a:ea typeface="Courier New"/>
                          <a:cs typeface="Courier New"/>
                          <a:sym typeface="Courier New"/>
                        </a:rPr>
                        <a:t>      </a:t>
                      </a:r>
                      <a:r>
                        <a:rPr i="1" lang="en-US" sz="1050" u="sng" cap="none" strike="noStrike">
                          <a:latin typeface="Courier New"/>
                          <a:ea typeface="Courier New"/>
                          <a:cs typeface="Courier New"/>
                          <a:sym typeface="Courier New"/>
                        </a:rPr>
                        <a:t>if</a:t>
                      </a:r>
                      <a:r>
                        <a:rPr b="0" i="1" lang="en-US" sz="1050" u="none" cap="none" strike="noStrike">
                          <a:latin typeface="Courier New"/>
                          <a:ea typeface="Courier New"/>
                          <a:cs typeface="Courier New"/>
                          <a:sym typeface="Courier New"/>
                        </a:rPr>
                        <a:t> </a:t>
                      </a:r>
                      <a:r>
                        <a:rPr b="0" i="0" lang="en-US" sz="1050" u="none" cap="none" strike="noStrike">
                          <a:latin typeface="Courier New"/>
                          <a:ea typeface="Courier New"/>
                          <a:cs typeface="Courier New"/>
                          <a:sym typeface="Courier New"/>
                        </a:rPr>
                        <a:t>(Pcur</a:t>
                      </a:r>
                      <a:r>
                        <a:rPr lang="en-US" sz="1050" u="none" cap="none" strike="noStrike">
                          <a:latin typeface="Courier New"/>
                          <a:ea typeface="Courier New"/>
                          <a:cs typeface="Courier New"/>
                          <a:sym typeface="Courier New"/>
                        </a:rPr>
                        <a:t>↑.lptr = Nil) </a:t>
                      </a:r>
                      <a:endParaRPr b="0" i="1" sz="1050" u="sng"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1905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a:latin typeface="Courier New"/>
                          <a:ea typeface="Courier New"/>
                          <a:cs typeface="Courier New"/>
                          <a:sym typeface="Courier New"/>
                        </a:rPr>
                        <a:t>   </a:t>
                      </a:r>
                      <a:r>
                        <a:rPr lang="en-US" sz="1050" u="none" cap="none" strike="noStrike">
                          <a:latin typeface="Courier New"/>
                          <a:ea typeface="Courier New"/>
                          <a:cs typeface="Courier New"/>
                          <a:sym typeface="Courier New"/>
                        </a:rPr>
                        <a:t>Pcur↑.lptr ← Pnew</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1905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1" lang="en-US" sz="1050">
                          <a:latin typeface="Courier New"/>
                          <a:ea typeface="Courier New"/>
                          <a:cs typeface="Courier New"/>
                          <a:sym typeface="Courier New"/>
                        </a:rPr>
                        <a:t>      </a:t>
                      </a:r>
                      <a:r>
                        <a:rPr i="1" lang="en-US" sz="1050" u="sng" cap="none" strike="noStrike">
                          <a:latin typeface="Courier New"/>
                          <a:ea typeface="Courier New"/>
                          <a:cs typeface="Courier New"/>
                          <a:sym typeface="Courier New"/>
                        </a:rPr>
                        <a:t>elseif</a:t>
                      </a:r>
                      <a:r>
                        <a:rPr lang="en-US" sz="1050" u="none" cap="none" strike="noStrike">
                          <a:latin typeface="Courier New"/>
                          <a:ea typeface="Courier New"/>
                          <a:cs typeface="Courier New"/>
                          <a:sym typeface="Courier New"/>
                        </a:rPr>
                        <a:t> (Pcur↑.rptr = Nil) </a:t>
                      </a:r>
                      <a:r>
                        <a:rPr i="1" lang="en-US" sz="1050" u="sng" cap="none" strike="noStrike">
                          <a:latin typeface="Courier New"/>
                          <a:ea typeface="Courier New"/>
                          <a:cs typeface="Courier New"/>
                          <a:sym typeface="Courier New"/>
                        </a:rPr>
                        <a:t>then</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1905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a:latin typeface="Courier New"/>
                          <a:ea typeface="Courier New"/>
                          <a:cs typeface="Courier New"/>
                          <a:sym typeface="Courier New"/>
                        </a:rPr>
                        <a:t>   </a:t>
                      </a:r>
                      <a:r>
                        <a:rPr lang="en-US" sz="1050" u="none" cap="none" strike="noStrike">
                          <a:latin typeface="Courier New"/>
                          <a:ea typeface="Courier New"/>
                          <a:cs typeface="Courier New"/>
                          <a:sym typeface="Courier New"/>
                        </a:rPr>
                        <a:t>Pcur↑.rptr ← Pnew</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1905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1" lang="en-US" sz="1050">
                          <a:latin typeface="Courier New"/>
                          <a:ea typeface="Courier New"/>
                          <a:cs typeface="Courier New"/>
                          <a:sym typeface="Courier New"/>
                        </a:rPr>
                        <a:t>      </a:t>
                      </a:r>
                      <a:r>
                        <a:rPr i="1" lang="en-US" sz="1050" u="sng" cap="none" strike="noStrike">
                          <a:latin typeface="Courier New"/>
                          <a:ea typeface="Courier New"/>
                          <a:cs typeface="Courier New"/>
                          <a:sym typeface="Courier New"/>
                        </a:rPr>
                        <a:t>else</a:t>
                      </a: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025" marL="35900">
                    <a:lnL cap="flat" cmpd="sng" w="1905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a:latin typeface="Courier New"/>
                          <a:ea typeface="Courier New"/>
                          <a:cs typeface="Courier New"/>
                          <a:sym typeface="Courier New"/>
                        </a:rPr>
                        <a:t>   </a:t>
                      </a:r>
                      <a:r>
                        <a:rPr i="0" lang="en-US" sz="1050" u="none" cap="none" strike="noStrike">
                          <a:latin typeface="Courier New"/>
                          <a:ea typeface="Courier New"/>
                          <a:cs typeface="Courier New"/>
                          <a:sym typeface="Courier New"/>
                        </a:rPr>
                        <a:t>Q.enQueue(Pcur↑.lptr)</a:t>
                      </a:r>
                      <a:endParaRPr i="0"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605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025" marL="35900">
                    <a:lnL cap="flat" cmpd="sng" w="1905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a:latin typeface="Courier New"/>
                          <a:ea typeface="Courier New"/>
                          <a:cs typeface="Courier New"/>
                          <a:sym typeface="Courier New"/>
                        </a:rPr>
                        <a:t>   </a:t>
                      </a:r>
                      <a:r>
                        <a:rPr i="0" lang="en-US" sz="1050" u="none" cap="none" strike="noStrike">
                          <a:latin typeface="Courier New"/>
                          <a:ea typeface="Courier New"/>
                          <a:cs typeface="Courier New"/>
                          <a:sym typeface="Courier New"/>
                        </a:rPr>
                        <a:t>Q.enQueue(Pcur↑.rptr)</a:t>
                      </a:r>
                      <a:endParaRPr i="0"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605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025" marL="35900">
                    <a:lnL cap="flat" cmpd="sng" w="1905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1" lang="en-US" sz="1050">
                          <a:latin typeface="Courier New"/>
                          <a:ea typeface="Courier New"/>
                          <a:cs typeface="Courier New"/>
                          <a:sym typeface="Courier New"/>
                        </a:rPr>
                        <a:t>      </a:t>
                      </a:r>
                      <a:r>
                        <a:rPr i="1" lang="en-US" sz="1050" u="sng" cap="none" strike="noStrike">
                          <a:latin typeface="Courier New"/>
                          <a:ea typeface="Courier New"/>
                          <a:cs typeface="Courier New"/>
                          <a:sym typeface="Courier New"/>
                        </a:rPr>
                        <a:t>endif</a:t>
                      </a:r>
                      <a:endParaRPr i="1" sz="1050" u="sng"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i="1" sz="1050" u="sng">
                        <a:latin typeface="Courier New"/>
                        <a:ea typeface="Courier New"/>
                        <a:cs typeface="Courier New"/>
                        <a:sym typeface="Courier New"/>
                      </a:endParaRPr>
                    </a:p>
                    <a:p>
                      <a:pPr indent="0" lvl="0" marL="0" rtl="0" algn="l">
                        <a:spcBef>
                          <a:spcPts val="0"/>
                        </a:spcBef>
                        <a:spcAft>
                          <a:spcPts val="0"/>
                        </a:spcAft>
                        <a:buNone/>
                      </a:pPr>
                      <a:r>
                        <a:rPr i="1" lang="en-US" sz="1050" u="sng">
                          <a:latin typeface="Courier New"/>
                          <a:ea typeface="Courier New"/>
                          <a:cs typeface="Courier New"/>
                          <a:sym typeface="Courier New"/>
                        </a:rPr>
                        <a:t>Endwhile</a:t>
                      </a:r>
                      <a:endParaRPr i="1" sz="1050" u="sng">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51350">
                <a:tc gridSpan="3">
                  <a:txBody>
                    <a:bodyPr/>
                    <a:lstStyle/>
                    <a:p>
                      <a:pPr indent="0" lvl="0" marL="0" marR="0" rtl="0" algn="l">
                        <a:lnSpc>
                          <a:spcPct val="115000"/>
                        </a:lnSpc>
                        <a:spcBef>
                          <a:spcPts val="0"/>
                        </a:spcBef>
                        <a:spcAft>
                          <a:spcPts val="0"/>
                        </a:spcAft>
                        <a:buNone/>
                      </a:pPr>
                      <a:r>
                        <a:rPr lang="en-US" sz="1050" u="sng" cap="none" strike="noStrike">
                          <a:latin typeface="Courier New"/>
                          <a:ea typeface="Courier New"/>
                          <a:cs typeface="Courier New"/>
                          <a:sym typeface="Courier New"/>
                        </a:rPr>
                        <a:t>endproc</a:t>
                      </a:r>
                      <a:endParaRPr i="1" sz="1050" u="none" cap="none" strike="noStrike">
                        <a:latin typeface="Courier New"/>
                        <a:ea typeface="Courier New"/>
                        <a:cs typeface="Courier New"/>
                        <a:sym typeface="Courier New"/>
                      </a:endParaRPr>
                    </a:p>
                  </a:txBody>
                  <a:tcPr marT="0" marB="0" marR="68025" marL="359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lt1"/>
                      </a:solidFill>
                      <a:prstDash val="solid"/>
                      <a:round/>
                      <a:headEnd len="sm" w="sm" type="none"/>
                      <a:tailEnd len="sm" w="sm" type="none"/>
                    </a:lnB>
                    <a:solidFill>
                      <a:srgbClr val="FFFFFF"/>
                    </a:solidFill>
                  </a:tcPr>
                </a:tc>
                <a:tc hMerge="1"/>
                <a:tc hMerge="1"/>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grpSp>
        <p:nvGrpSpPr>
          <p:cNvPr id="516" name="Google Shape;516;ge1934cdac6_2_162"/>
          <p:cNvGrpSpPr/>
          <p:nvPr/>
        </p:nvGrpSpPr>
        <p:grpSpPr>
          <a:xfrm>
            <a:off x="231425" y="151105"/>
            <a:ext cx="119100" cy="204175"/>
            <a:chOff x="6900075" y="273475"/>
            <a:chExt cx="119100" cy="204175"/>
          </a:xfrm>
        </p:grpSpPr>
        <p:cxnSp>
          <p:nvCxnSpPr>
            <p:cNvPr id="517" name="Google Shape;517;ge1934cdac6_2_162"/>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518" name="Google Shape;518;ge1934cdac6_2_162"/>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grpSp>
        <p:nvGrpSpPr>
          <p:cNvPr id="519" name="Google Shape;519;ge1934cdac6_2_162"/>
          <p:cNvGrpSpPr/>
          <p:nvPr/>
        </p:nvGrpSpPr>
        <p:grpSpPr>
          <a:xfrm flipH="1">
            <a:off x="8794175" y="151105"/>
            <a:ext cx="119100" cy="204175"/>
            <a:chOff x="6900075" y="273475"/>
            <a:chExt cx="119100" cy="204175"/>
          </a:xfrm>
        </p:grpSpPr>
        <p:cxnSp>
          <p:nvCxnSpPr>
            <p:cNvPr id="520" name="Google Shape;520;ge1934cdac6_2_162"/>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521" name="Google Shape;521;ge1934cdac6_2_162"/>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sp>
        <p:nvSpPr>
          <p:cNvPr id="522" name="Google Shape;522;ge1934cdac6_2_162">
            <a:hlinkClick action="ppaction://hlinkshowjump?jump=previousslide"/>
          </p:cNvPr>
          <p:cNvSpPr/>
          <p:nvPr/>
        </p:nvSpPr>
        <p:spPr>
          <a:xfrm>
            <a:off x="13477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ge1934cdac6_2_162">
            <a:hlinkClick action="ppaction://hlinksldjump" r:id="rId3"/>
          </p:cNvPr>
          <p:cNvSpPr/>
          <p:nvPr/>
        </p:nvSpPr>
        <p:spPr>
          <a:xfrm>
            <a:off x="865052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4" name="Google Shape;524;ge1934cdac6_2_162"/>
          <p:cNvGrpSpPr/>
          <p:nvPr/>
        </p:nvGrpSpPr>
        <p:grpSpPr>
          <a:xfrm>
            <a:off x="4447275" y="136418"/>
            <a:ext cx="249445" cy="233549"/>
            <a:chOff x="2612075" y="112200"/>
            <a:chExt cx="262850" cy="246100"/>
          </a:xfrm>
        </p:grpSpPr>
        <p:grpSp>
          <p:nvGrpSpPr>
            <p:cNvPr id="525" name="Google Shape;525;ge1934cdac6_2_162"/>
            <p:cNvGrpSpPr/>
            <p:nvPr/>
          </p:nvGrpSpPr>
          <p:grpSpPr>
            <a:xfrm>
              <a:off x="2612075" y="112200"/>
              <a:ext cx="262850" cy="52500"/>
              <a:chOff x="2612075" y="112200"/>
              <a:chExt cx="262850" cy="52500"/>
            </a:xfrm>
          </p:grpSpPr>
          <p:sp>
            <p:nvSpPr>
              <p:cNvPr id="526" name="Google Shape;526;ge1934cdac6_2_162"/>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ge1934cdac6_2_162"/>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ge1934cdac6_2_162"/>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9" name="Google Shape;529;ge1934cdac6_2_162"/>
            <p:cNvGrpSpPr/>
            <p:nvPr/>
          </p:nvGrpSpPr>
          <p:grpSpPr>
            <a:xfrm>
              <a:off x="2612075" y="209000"/>
              <a:ext cx="262850" cy="52500"/>
              <a:chOff x="2612075" y="112200"/>
              <a:chExt cx="262850" cy="52500"/>
            </a:xfrm>
          </p:grpSpPr>
          <p:sp>
            <p:nvSpPr>
              <p:cNvPr id="530" name="Google Shape;530;ge1934cdac6_2_162"/>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ge1934cdac6_2_162"/>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ge1934cdac6_2_162"/>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3" name="Google Shape;533;ge1934cdac6_2_162"/>
            <p:cNvGrpSpPr/>
            <p:nvPr/>
          </p:nvGrpSpPr>
          <p:grpSpPr>
            <a:xfrm>
              <a:off x="2612075" y="305800"/>
              <a:ext cx="262850" cy="52500"/>
              <a:chOff x="2612075" y="112200"/>
              <a:chExt cx="262850" cy="52500"/>
            </a:xfrm>
          </p:grpSpPr>
          <p:sp>
            <p:nvSpPr>
              <p:cNvPr id="534" name="Google Shape;534;ge1934cdac6_2_162"/>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ge1934cdac6_2_162"/>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ge1934cdac6_2_162"/>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37" name="Google Shape;537;ge1934cdac6_2_162">
            <a:hlinkClick/>
          </p:cNvPr>
          <p:cNvSpPr/>
          <p:nvPr/>
        </p:nvSpPr>
        <p:spPr>
          <a:xfrm>
            <a:off x="4337750" y="55178"/>
            <a:ext cx="469200" cy="3756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38" name="Google Shape;538;ge1934cdac6_2_162"/>
          <p:cNvPicPr preferRelativeResize="0"/>
          <p:nvPr/>
        </p:nvPicPr>
        <p:blipFill rotWithShape="1">
          <a:blip r:embed="rId4">
            <a:alphaModFix/>
          </a:blip>
          <a:srcRect b="0" l="0" r="0" t="32327"/>
          <a:stretch/>
        </p:blipFill>
        <p:spPr>
          <a:xfrm>
            <a:off x="3516050" y="992285"/>
            <a:ext cx="1134499" cy="375085"/>
          </a:xfrm>
          <a:prstGeom prst="rect">
            <a:avLst/>
          </a:prstGeom>
          <a:noFill/>
          <a:ln>
            <a:noFill/>
          </a:ln>
        </p:spPr>
      </p:pic>
      <p:sp>
        <p:nvSpPr>
          <p:cNvPr id="539" name="Google Shape;539;ge1934cdac6_2_162"/>
          <p:cNvSpPr txBox="1"/>
          <p:nvPr/>
        </p:nvSpPr>
        <p:spPr>
          <a:xfrm>
            <a:off x="589578" y="1486700"/>
            <a:ext cx="3857700" cy="4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Roboto Condensed"/>
                <a:ea typeface="Roboto Condensed"/>
                <a:cs typeface="Roboto Condensed"/>
                <a:sym typeface="Roboto Condensed"/>
              </a:rPr>
              <a:t>DELETE TREE</a:t>
            </a:r>
            <a:endParaRPr b="0" i="0" sz="1400" u="none" cap="none" strike="noStrike">
              <a:solidFill>
                <a:srgbClr val="000000"/>
              </a:solidFill>
              <a:latin typeface="Arial"/>
              <a:ea typeface="Arial"/>
              <a:cs typeface="Arial"/>
              <a:sym typeface="Arial"/>
            </a:endParaRPr>
          </a:p>
        </p:txBody>
      </p:sp>
      <p:sp>
        <p:nvSpPr>
          <p:cNvPr id="540" name="Google Shape;540;ge1934cdac6_2_162"/>
          <p:cNvSpPr txBox="1"/>
          <p:nvPr>
            <p:ph type="title"/>
          </p:nvPr>
        </p:nvSpPr>
        <p:spPr>
          <a:xfrm>
            <a:off x="589578" y="430778"/>
            <a:ext cx="7715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UnifrakturMaguntia"/>
                <a:ea typeface="UnifrakturMaguntia"/>
                <a:cs typeface="UnifrakturMaguntia"/>
                <a:sym typeface="UnifrakturMaguntia"/>
              </a:rPr>
              <a:t>A</a:t>
            </a:r>
            <a:r>
              <a:rPr lang="en-US"/>
              <a:t>LGORITMA </a:t>
            </a:r>
            <a:r>
              <a:rPr lang="en-US">
                <a:latin typeface="UnifrakturMaguntia"/>
                <a:ea typeface="UnifrakturMaguntia"/>
                <a:cs typeface="UnifrakturMaguntia"/>
                <a:sym typeface="UnifrakturMaguntia"/>
              </a:rPr>
              <a:t>O</a:t>
            </a:r>
            <a:r>
              <a:rPr lang="en-US"/>
              <a:t>PERASI</a:t>
            </a:r>
            <a:endParaRPr/>
          </a:p>
          <a:p>
            <a:pPr indent="0" lvl="0" marL="0" rtl="0" algn="l">
              <a:lnSpc>
                <a:spcPct val="100000"/>
              </a:lnSpc>
              <a:spcBef>
                <a:spcPts val="0"/>
              </a:spcBef>
              <a:spcAft>
                <a:spcPts val="0"/>
              </a:spcAft>
              <a:buSzPts val="2800"/>
              <a:buNone/>
            </a:pPr>
            <a:r>
              <a:rPr lang="en-US">
                <a:latin typeface="UnifrakturMaguntia"/>
                <a:ea typeface="UnifrakturMaguntia"/>
                <a:cs typeface="UnifrakturMaguntia"/>
                <a:sym typeface="UnifrakturMaguntia"/>
              </a:rPr>
              <a:t>B</a:t>
            </a:r>
            <a:r>
              <a:rPr lang="en-US"/>
              <a:t>INARY </a:t>
            </a:r>
            <a:r>
              <a:rPr lang="en-US">
                <a:latin typeface="UnifrakturMaguntia"/>
                <a:ea typeface="UnifrakturMaguntia"/>
                <a:cs typeface="UnifrakturMaguntia"/>
                <a:sym typeface="UnifrakturMaguntia"/>
              </a:rPr>
              <a:t>T</a:t>
            </a:r>
            <a:r>
              <a:rPr lang="en-US"/>
              <a:t>REE</a:t>
            </a:r>
            <a:endParaRPr>
              <a:solidFill>
                <a:srgbClr val="E9D41A"/>
              </a:solidFill>
              <a:latin typeface="Roboto Condensed"/>
              <a:ea typeface="Roboto Condensed"/>
              <a:cs typeface="Roboto Condensed"/>
              <a:sym typeface="Roboto Condensed"/>
            </a:endParaRPr>
          </a:p>
        </p:txBody>
      </p:sp>
      <p:graphicFrame>
        <p:nvGraphicFramePr>
          <p:cNvPr id="541" name="Google Shape;541;ge1934cdac6_2_162"/>
          <p:cNvGraphicFramePr/>
          <p:nvPr/>
        </p:nvGraphicFramePr>
        <p:xfrm>
          <a:off x="2398157" y="1644925"/>
          <a:ext cx="3000000" cy="3000000"/>
        </p:xfrm>
        <a:graphic>
          <a:graphicData uri="http://schemas.openxmlformats.org/drawingml/2006/table">
            <a:tbl>
              <a:tblPr bandRow="1" firstCol="1" firstRow="1">
                <a:noFill/>
                <a:tableStyleId>{9B9A25C3-429F-4DD2-A7C0-228D4DC0B143}</a:tableStyleId>
              </a:tblPr>
              <a:tblGrid>
                <a:gridCol w="376175"/>
                <a:gridCol w="434425"/>
                <a:gridCol w="3294225"/>
              </a:tblGrid>
              <a:tr h="136050">
                <a:tc gridSpan="3">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Proc</a:t>
                      </a:r>
                      <a:r>
                        <a:rPr lang="en-US" sz="1050" u="none" cap="none" strike="noStrike">
                          <a:latin typeface="Courier New"/>
                          <a:ea typeface="Courier New"/>
                          <a:cs typeface="Courier New"/>
                          <a:sym typeface="Courier New"/>
                        </a:rPr>
                        <a:t> </a:t>
                      </a:r>
                      <a:r>
                        <a:rPr b="1" lang="en-US" sz="1050" u="none" cap="none" strike="noStrike">
                          <a:latin typeface="Courier New"/>
                          <a:ea typeface="Courier New"/>
                          <a:cs typeface="Courier New"/>
                          <a:sym typeface="Courier New"/>
                        </a:rPr>
                        <a:t>DeleteTree</a:t>
                      </a:r>
                      <a:r>
                        <a:rPr lang="en-US" sz="1050" u="none" cap="none" strike="noStrike">
                          <a:latin typeface="Courier New"/>
                          <a:ea typeface="Courier New"/>
                          <a:cs typeface="Courier New"/>
                          <a:sym typeface="Courier New"/>
                        </a:rPr>
                        <a:t>(tree : Tree)</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if</a:t>
                      </a:r>
                      <a:r>
                        <a:rPr i="0" lang="en-US" sz="1050" u="none" cap="none" strike="noStrike">
                          <a:latin typeface="Courier New"/>
                          <a:ea typeface="Courier New"/>
                          <a:cs typeface="Courier New"/>
                          <a:sym typeface="Courier New"/>
                        </a:rPr>
                        <a:t> (tree = Nil) </a:t>
                      </a:r>
                      <a:r>
                        <a:rPr i="1" lang="en-US" sz="1050" u="sng" cap="none" strike="noStrike">
                          <a:latin typeface="Courier New"/>
                          <a:ea typeface="Courier New"/>
                          <a:cs typeface="Courier New"/>
                          <a:sym typeface="Courier New"/>
                        </a:rPr>
                        <a:t>do</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Keluar</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b="0" i="1" lang="en-US" sz="1050" u="sng" cap="none" strike="noStrike">
                          <a:latin typeface="Courier New"/>
                          <a:ea typeface="Courier New"/>
                          <a:cs typeface="Courier New"/>
                          <a:sym typeface="Courier New"/>
                        </a:rPr>
                        <a:t>Endif</a:t>
                      </a:r>
                      <a:endParaRPr b="0"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b="0" i="0" lang="en-US" sz="1050" u="none" cap="none" strike="noStrike">
                          <a:latin typeface="Courier New"/>
                          <a:ea typeface="Courier New"/>
                          <a:cs typeface="Courier New"/>
                          <a:sym typeface="Courier New"/>
                        </a:rPr>
                        <a:t>DeleteNode(tree↑.root)</a:t>
                      </a:r>
                      <a:endParaRPr/>
                    </a:p>
                    <a:p>
                      <a:pPr indent="0" lvl="0" marL="0" marR="0" rtl="0" algn="l">
                        <a:lnSpc>
                          <a:spcPct val="100000"/>
                        </a:lnSpc>
                        <a:spcBef>
                          <a:spcPts val="0"/>
                        </a:spcBef>
                        <a:spcAft>
                          <a:spcPts val="0"/>
                        </a:spcAft>
                        <a:buNone/>
                      </a:pPr>
                      <a:r>
                        <a:rPr b="0" i="0" lang="en-US" sz="1050" u="none" cap="none" strike="noStrike">
                          <a:latin typeface="Courier New"/>
                          <a:ea typeface="Courier New"/>
                          <a:cs typeface="Courier New"/>
                          <a:sym typeface="Courier New"/>
                        </a:rPr>
                        <a:t>Free(tree)</a:t>
                      </a:r>
                      <a:endParaRPr b="0" i="0"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gridSpan="3">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Endproc</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6050">
                <a:tc gridSpan="3">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Proc</a:t>
                      </a:r>
                      <a:r>
                        <a:rPr lang="en-US" sz="1050" u="none" cap="none" strike="noStrike">
                          <a:latin typeface="Courier New"/>
                          <a:ea typeface="Courier New"/>
                          <a:cs typeface="Courier New"/>
                          <a:sym typeface="Courier New"/>
                        </a:rPr>
                        <a:t> </a:t>
                      </a:r>
                      <a:r>
                        <a:rPr b="1" i="0" lang="en-US" sz="1050" u="none" cap="none" strike="noStrike">
                          <a:latin typeface="Courier New"/>
                          <a:ea typeface="Courier New"/>
                          <a:cs typeface="Courier New"/>
                          <a:sym typeface="Courier New"/>
                        </a:rPr>
                        <a:t>DeleteNode</a:t>
                      </a:r>
                      <a:r>
                        <a:rPr b="0" i="0" lang="en-US" sz="1050" u="none" cap="none" strike="noStrike">
                          <a:latin typeface="Courier New"/>
                          <a:ea typeface="Courier New"/>
                          <a:cs typeface="Courier New"/>
                          <a:sym typeface="Courier New"/>
                        </a:rPr>
                        <a:t> </a:t>
                      </a:r>
                      <a:r>
                        <a:rPr lang="en-US" sz="1050" u="none" cap="none" strike="noStrike">
                          <a:latin typeface="Courier New"/>
                          <a:ea typeface="Courier New"/>
                          <a:cs typeface="Courier New"/>
                          <a:sym typeface="Courier New"/>
                        </a:rPr>
                        <a:t>(root : pNOde)</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if</a:t>
                      </a:r>
                      <a:r>
                        <a:rPr lang="en-US" sz="1050" u="none" cap="none" strike="noStrike">
                          <a:latin typeface="Courier New"/>
                          <a:ea typeface="Courier New"/>
                          <a:cs typeface="Courier New"/>
                          <a:sym typeface="Courier New"/>
                        </a:rPr>
                        <a:t> (root &lt;&gt; nil) </a:t>
                      </a:r>
                      <a:r>
                        <a:rPr i="1" lang="en-US" sz="1050" u="sng" cap="none" strike="noStrike">
                          <a:latin typeface="Courier New"/>
                          <a:ea typeface="Courier New"/>
                          <a:cs typeface="Courier New"/>
                          <a:sym typeface="Courier New"/>
                        </a:rPr>
                        <a:t>then</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1050" u="none" cap="none" strike="noStrike">
                          <a:latin typeface="Courier New"/>
                          <a:ea typeface="Courier New"/>
                          <a:cs typeface="Courier New"/>
                          <a:sym typeface="Courier New"/>
                        </a:rPr>
                        <a:t>DeleteNode(root↑.lptr)</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605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latin typeface="Courier New"/>
                          <a:ea typeface="Courier New"/>
                          <a:cs typeface="Courier New"/>
                          <a:sym typeface="Courier New"/>
                        </a:rPr>
                        <a:t>DeleteNode(root↑.rptr)</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6050">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050"/>
                        <a:buFont typeface="Arial"/>
                        <a:buNone/>
                      </a:pPr>
                      <a:r>
                        <a:rPr i="0" lang="en-US" sz="1050" u="none" cap="none" strike="noStrike">
                          <a:latin typeface="Courier New"/>
                          <a:ea typeface="Courier New"/>
                          <a:cs typeface="Courier New"/>
                          <a:sym typeface="Courier New"/>
                        </a:rPr>
                        <a:t>free(root)</a:t>
                      </a:r>
                      <a:endParaRPr i="0"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60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endif</a:t>
                      </a:r>
                      <a:endParaRPr i="1" sz="1050" u="none" cap="none" strike="noStrike">
                        <a:latin typeface="Courier New"/>
                        <a:ea typeface="Courier New"/>
                        <a:cs typeface="Courier New"/>
                        <a:sym typeface="Courier New"/>
                      </a:endParaRPr>
                    </a:p>
                  </a:txBody>
                  <a:tcPr marT="0" marB="0" marR="68025" marL="359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51350">
                <a:tc gridSpan="3">
                  <a:txBody>
                    <a:bodyPr/>
                    <a:lstStyle/>
                    <a:p>
                      <a:pPr indent="0" lvl="0" marL="0" marR="0" rtl="0" algn="l">
                        <a:lnSpc>
                          <a:spcPct val="115000"/>
                        </a:lnSpc>
                        <a:spcBef>
                          <a:spcPts val="0"/>
                        </a:spcBef>
                        <a:spcAft>
                          <a:spcPts val="0"/>
                        </a:spcAft>
                        <a:buNone/>
                      </a:pPr>
                      <a:r>
                        <a:rPr lang="en-US" sz="1050" u="sng" cap="none" strike="noStrike">
                          <a:latin typeface="Courier New"/>
                          <a:ea typeface="Courier New"/>
                          <a:cs typeface="Courier New"/>
                          <a:sym typeface="Courier New"/>
                        </a:rPr>
                        <a:t>Endproc</a:t>
                      </a:r>
                      <a:endParaRPr i="1" sz="1050" u="none" cap="none" strike="noStrike">
                        <a:latin typeface="Courier New"/>
                        <a:ea typeface="Courier New"/>
                        <a:cs typeface="Courier New"/>
                        <a:sym typeface="Courier New"/>
                      </a:endParaRPr>
                    </a:p>
                  </a:txBody>
                  <a:tcPr marT="0" marB="0" marR="68025" marL="3590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lt1"/>
                      </a:solidFill>
                      <a:prstDash val="solid"/>
                      <a:round/>
                      <a:headEnd len="sm" w="sm" type="none"/>
                      <a:tailEnd len="sm" w="sm" type="none"/>
                    </a:lnB>
                    <a:solidFill>
                      <a:srgbClr val="FFFFFF"/>
                    </a:solidFill>
                  </a:tcPr>
                </a:tc>
                <a:tc hMerge="1"/>
                <a:tc hMerge="1"/>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txBox="1"/>
          <p:nvPr>
            <p:ph type="title"/>
          </p:nvPr>
        </p:nvSpPr>
        <p:spPr>
          <a:xfrm>
            <a:off x="714300" y="430675"/>
            <a:ext cx="7715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UnifrakturMaguntia"/>
                <a:ea typeface="UnifrakturMaguntia"/>
                <a:cs typeface="UnifrakturMaguntia"/>
                <a:sym typeface="UnifrakturMaguntia"/>
              </a:rPr>
              <a:t>D</a:t>
            </a:r>
            <a:r>
              <a:rPr lang="en-US"/>
              <a:t>EFINISI</a:t>
            </a:r>
            <a:endParaRPr/>
          </a:p>
        </p:txBody>
      </p:sp>
      <p:grpSp>
        <p:nvGrpSpPr>
          <p:cNvPr id="81" name="Google Shape;81;p2"/>
          <p:cNvGrpSpPr/>
          <p:nvPr/>
        </p:nvGrpSpPr>
        <p:grpSpPr>
          <a:xfrm>
            <a:off x="4447278" y="136418"/>
            <a:ext cx="249445" cy="233549"/>
            <a:chOff x="2612075" y="112200"/>
            <a:chExt cx="262850" cy="246100"/>
          </a:xfrm>
        </p:grpSpPr>
        <p:grpSp>
          <p:nvGrpSpPr>
            <p:cNvPr id="82" name="Google Shape;82;p2"/>
            <p:cNvGrpSpPr/>
            <p:nvPr/>
          </p:nvGrpSpPr>
          <p:grpSpPr>
            <a:xfrm>
              <a:off x="2612075" y="112200"/>
              <a:ext cx="262850" cy="52500"/>
              <a:chOff x="2612075" y="112200"/>
              <a:chExt cx="262850" cy="52500"/>
            </a:xfrm>
          </p:grpSpPr>
          <p:sp>
            <p:nvSpPr>
              <p:cNvPr id="83" name="Google Shape;83;p2"/>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p2"/>
            <p:cNvGrpSpPr/>
            <p:nvPr/>
          </p:nvGrpSpPr>
          <p:grpSpPr>
            <a:xfrm>
              <a:off x="2612075" y="209000"/>
              <a:ext cx="262850" cy="52500"/>
              <a:chOff x="2612075" y="112200"/>
              <a:chExt cx="262850" cy="52500"/>
            </a:xfrm>
          </p:grpSpPr>
          <p:sp>
            <p:nvSpPr>
              <p:cNvPr id="87" name="Google Shape;87;p2"/>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 name="Google Shape;90;p2"/>
            <p:cNvGrpSpPr/>
            <p:nvPr/>
          </p:nvGrpSpPr>
          <p:grpSpPr>
            <a:xfrm>
              <a:off x="2612075" y="305800"/>
              <a:ext cx="262850" cy="52500"/>
              <a:chOff x="2612075" y="112200"/>
              <a:chExt cx="262850" cy="52500"/>
            </a:xfrm>
          </p:grpSpPr>
          <p:sp>
            <p:nvSpPr>
              <p:cNvPr id="91" name="Google Shape;91;p2"/>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4" name="Google Shape;94;p2">
            <a:hlinkClick action="ppaction://hlinksldjump" r:id="rId3"/>
          </p:cNvPr>
          <p:cNvSpPr/>
          <p:nvPr/>
        </p:nvSpPr>
        <p:spPr>
          <a:xfrm>
            <a:off x="4337750" y="55178"/>
            <a:ext cx="469200" cy="3756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 name="Google Shape;95;p2"/>
          <p:cNvGrpSpPr/>
          <p:nvPr/>
        </p:nvGrpSpPr>
        <p:grpSpPr>
          <a:xfrm>
            <a:off x="231425" y="151105"/>
            <a:ext cx="119100" cy="204175"/>
            <a:chOff x="6900075" y="273475"/>
            <a:chExt cx="119100" cy="204175"/>
          </a:xfrm>
        </p:grpSpPr>
        <p:cxnSp>
          <p:nvCxnSpPr>
            <p:cNvPr id="96" name="Google Shape;96;p2"/>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97" name="Google Shape;97;p2"/>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grpSp>
        <p:nvGrpSpPr>
          <p:cNvPr id="98" name="Google Shape;98;p2"/>
          <p:cNvGrpSpPr/>
          <p:nvPr/>
        </p:nvGrpSpPr>
        <p:grpSpPr>
          <a:xfrm flipH="1">
            <a:off x="8794175" y="151105"/>
            <a:ext cx="119100" cy="204175"/>
            <a:chOff x="6900075" y="273475"/>
            <a:chExt cx="119100" cy="204175"/>
          </a:xfrm>
        </p:grpSpPr>
        <p:cxnSp>
          <p:nvCxnSpPr>
            <p:cNvPr id="99" name="Google Shape;99;p2"/>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100" name="Google Shape;100;p2"/>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sp>
        <p:nvSpPr>
          <p:cNvPr id="101" name="Google Shape;101;p2">
            <a:hlinkClick action="ppaction://hlinkshowjump?jump=previousslide"/>
          </p:cNvPr>
          <p:cNvSpPr/>
          <p:nvPr/>
        </p:nvSpPr>
        <p:spPr>
          <a:xfrm>
            <a:off x="13477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a:hlinkClick action="ppaction://hlinkshowjump?jump=nextslide"/>
          </p:cNvPr>
          <p:cNvSpPr/>
          <p:nvPr/>
        </p:nvSpPr>
        <p:spPr>
          <a:xfrm>
            <a:off x="865052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txBox="1"/>
          <p:nvPr/>
        </p:nvSpPr>
        <p:spPr>
          <a:xfrm>
            <a:off x="714300" y="1346850"/>
            <a:ext cx="4105500" cy="306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a:solidFill>
                  <a:schemeClr val="lt1"/>
                </a:solidFill>
                <a:latin typeface="Roboto Condensed"/>
                <a:ea typeface="Roboto Condensed"/>
                <a:cs typeface="Roboto Condensed"/>
                <a:sym typeface="Roboto Condensed"/>
              </a:rPr>
              <a:t>Sebuah binary tree adalah sebuah pengorganisasian secara hirarki dari beberapa buah simpul, dimana masing-masing simpul tidak mempunyai anak lebih dari 2. Simpul yang berada di bawah sebuah simpul dinamakan anak dari simpul tersebut. Simpul yang berada di atas sebuah simpul dinamakan induk dari simpul tersebut.</a:t>
            </a:r>
            <a:endParaRPr b="1">
              <a:solidFill>
                <a:schemeClr val="lt1"/>
              </a:solidFill>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b="1">
              <a:solidFill>
                <a:schemeClr val="lt1"/>
              </a:solidFill>
              <a:latin typeface="Roboto Condensed"/>
              <a:ea typeface="Roboto Condensed"/>
              <a:cs typeface="Roboto Condensed"/>
              <a:sym typeface="Roboto Condensed"/>
            </a:endParaRPr>
          </a:p>
          <a:p>
            <a:pPr indent="0" lvl="0" marL="0" rtl="0" algn="l">
              <a:spcBef>
                <a:spcPts val="0"/>
              </a:spcBef>
              <a:spcAft>
                <a:spcPts val="0"/>
              </a:spcAft>
              <a:buNone/>
            </a:pPr>
            <a:r>
              <a:rPr b="1" lang="en-US">
                <a:solidFill>
                  <a:schemeClr val="lt1"/>
                </a:solidFill>
                <a:latin typeface="Roboto Condensed"/>
                <a:ea typeface="Roboto Condensed"/>
                <a:cs typeface="Roboto Condensed"/>
                <a:sym typeface="Roboto Condensed"/>
              </a:rPr>
              <a:t>SIFAT KHUSUS BINARY TREE</a:t>
            </a:r>
            <a:endParaRPr/>
          </a:p>
          <a:p>
            <a:pPr indent="-260350" lvl="0" marL="285750" rtl="0" algn="l">
              <a:spcBef>
                <a:spcPts val="0"/>
              </a:spcBef>
              <a:spcAft>
                <a:spcPts val="0"/>
              </a:spcAft>
              <a:buClr>
                <a:schemeClr val="lt1"/>
              </a:buClr>
              <a:buSzPts val="1400"/>
              <a:buChar char="•"/>
            </a:pPr>
            <a:r>
              <a:rPr b="1" lang="en-US">
                <a:solidFill>
                  <a:schemeClr val="lt1"/>
                </a:solidFill>
                <a:latin typeface="Roboto Condensed"/>
                <a:ea typeface="Roboto Condensed"/>
                <a:cs typeface="Roboto Condensed"/>
                <a:sym typeface="Roboto Condensed"/>
              </a:rPr>
              <a:t>Banyak </a:t>
            </a:r>
            <a:r>
              <a:rPr b="1" lang="en-US" u="sng">
                <a:solidFill>
                  <a:schemeClr val="lt1"/>
                </a:solidFill>
                <a:latin typeface="Roboto Condensed"/>
                <a:ea typeface="Roboto Condensed"/>
                <a:cs typeface="Roboto Condensed"/>
                <a:sym typeface="Roboto Condensed"/>
              </a:rPr>
              <a:t>simpul maksimal </a:t>
            </a:r>
            <a:r>
              <a:rPr b="1" lang="en-US">
                <a:solidFill>
                  <a:schemeClr val="lt1"/>
                </a:solidFill>
                <a:latin typeface="Roboto Condensed"/>
                <a:ea typeface="Roboto Condensed"/>
                <a:cs typeface="Roboto Condensed"/>
                <a:sym typeface="Roboto Condensed"/>
              </a:rPr>
              <a:t>pada </a:t>
            </a:r>
            <a:r>
              <a:rPr b="1" lang="en-US" u="sng">
                <a:solidFill>
                  <a:schemeClr val="lt1"/>
                </a:solidFill>
                <a:latin typeface="Roboto Condensed"/>
                <a:ea typeface="Roboto Condensed"/>
                <a:cs typeface="Roboto Condensed"/>
                <a:sym typeface="Roboto Condensed"/>
              </a:rPr>
              <a:t>tingkat ke-n</a:t>
            </a:r>
            <a:r>
              <a:rPr b="1" lang="en-US">
                <a:solidFill>
                  <a:schemeClr val="lt1"/>
                </a:solidFill>
                <a:latin typeface="Roboto Condensed"/>
                <a:ea typeface="Roboto Condensed"/>
                <a:cs typeface="Roboto Condensed"/>
                <a:sym typeface="Roboto Condensed"/>
              </a:rPr>
              <a:t> dari binary tree adalah (2</a:t>
            </a:r>
            <a:r>
              <a:rPr b="1" baseline="30000" lang="en-US">
                <a:solidFill>
                  <a:schemeClr val="lt1"/>
                </a:solidFill>
                <a:latin typeface="Roboto Condensed"/>
                <a:ea typeface="Roboto Condensed"/>
                <a:cs typeface="Roboto Condensed"/>
                <a:sym typeface="Roboto Condensed"/>
              </a:rPr>
              <a:t>n</a:t>
            </a:r>
            <a:r>
              <a:rPr b="1" lang="en-US">
                <a:solidFill>
                  <a:schemeClr val="lt1"/>
                </a:solidFill>
                <a:latin typeface="Roboto Condensed"/>
                <a:ea typeface="Roboto Condensed"/>
                <a:cs typeface="Roboto Condensed"/>
                <a:sym typeface="Roboto Condensed"/>
              </a:rPr>
              <a:t>)</a:t>
            </a:r>
            <a:endParaRPr/>
          </a:p>
          <a:p>
            <a:pPr indent="-260350" lvl="0" marL="285750" rtl="0" algn="l">
              <a:spcBef>
                <a:spcPts val="0"/>
              </a:spcBef>
              <a:spcAft>
                <a:spcPts val="0"/>
              </a:spcAft>
              <a:buClr>
                <a:schemeClr val="lt1"/>
              </a:buClr>
              <a:buSzPts val="1400"/>
              <a:buChar char="•"/>
            </a:pPr>
            <a:r>
              <a:rPr b="1" lang="en-US">
                <a:solidFill>
                  <a:schemeClr val="lt1"/>
                </a:solidFill>
                <a:latin typeface="Roboto Condensed"/>
                <a:ea typeface="Roboto Condensed"/>
                <a:cs typeface="Roboto Condensed"/>
                <a:sym typeface="Roboto Condensed"/>
              </a:rPr>
              <a:t>Banyak </a:t>
            </a:r>
            <a:r>
              <a:rPr b="1" lang="en-US" u="sng">
                <a:solidFill>
                  <a:schemeClr val="lt1"/>
                </a:solidFill>
                <a:latin typeface="Roboto Condensed"/>
                <a:ea typeface="Roboto Condensed"/>
                <a:cs typeface="Roboto Condensed"/>
                <a:sym typeface="Roboto Condensed"/>
              </a:rPr>
              <a:t>simpul maksimal </a:t>
            </a:r>
            <a:r>
              <a:rPr b="1" lang="en-US">
                <a:solidFill>
                  <a:schemeClr val="lt1"/>
                </a:solidFill>
                <a:latin typeface="Roboto Condensed"/>
                <a:ea typeface="Roboto Condensed"/>
                <a:cs typeface="Roboto Condensed"/>
                <a:sym typeface="Roboto Condensed"/>
              </a:rPr>
              <a:t>dengan </a:t>
            </a:r>
            <a:r>
              <a:rPr b="1" lang="en-US" u="sng">
                <a:solidFill>
                  <a:schemeClr val="lt1"/>
                </a:solidFill>
                <a:latin typeface="Roboto Condensed"/>
                <a:ea typeface="Roboto Condensed"/>
                <a:cs typeface="Roboto Condensed"/>
                <a:sym typeface="Roboto Condensed"/>
              </a:rPr>
              <a:t>kedalaman ke-n</a:t>
            </a:r>
            <a:r>
              <a:rPr b="1" lang="en-US">
                <a:solidFill>
                  <a:schemeClr val="lt1"/>
                </a:solidFill>
                <a:latin typeface="Roboto Condensed"/>
                <a:ea typeface="Roboto Condensed"/>
                <a:cs typeface="Roboto Condensed"/>
                <a:sym typeface="Roboto Condensed"/>
              </a:rPr>
              <a:t> dari binary tree adalah (2</a:t>
            </a:r>
            <a:r>
              <a:rPr b="1" baseline="30000" lang="en-US">
                <a:solidFill>
                  <a:schemeClr val="lt1"/>
                </a:solidFill>
                <a:latin typeface="Roboto Condensed"/>
                <a:ea typeface="Roboto Condensed"/>
                <a:cs typeface="Roboto Condensed"/>
                <a:sym typeface="Roboto Condensed"/>
              </a:rPr>
              <a:t>n + 1 </a:t>
            </a:r>
            <a:r>
              <a:rPr b="1" lang="en-US">
                <a:solidFill>
                  <a:schemeClr val="lt1"/>
                </a:solidFill>
                <a:latin typeface="Roboto Condensed"/>
                <a:ea typeface="Roboto Condensed"/>
                <a:cs typeface="Roboto Condensed"/>
                <a:sym typeface="Roboto Condensed"/>
              </a:rPr>
              <a:t>- 1)</a:t>
            </a:r>
            <a:endParaRPr b="1" u="sng">
              <a:solidFill>
                <a:srgbClr val="E9D41A"/>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None/>
            </a:pPr>
            <a:r>
              <a:t/>
            </a:r>
            <a:endParaRPr b="1" i="0" u="sng" cap="none" strike="noStrike">
              <a:solidFill>
                <a:srgbClr val="E9D41A"/>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None/>
            </a:pPr>
            <a:r>
              <a:t/>
            </a:r>
            <a:endParaRPr b="1" i="0" sz="1800" u="none" cap="none" strike="noStrike">
              <a:solidFill>
                <a:srgbClr val="E9D41A"/>
              </a:solidFill>
              <a:latin typeface="Roboto Condensed"/>
              <a:ea typeface="Roboto Condensed"/>
              <a:cs typeface="Roboto Condensed"/>
              <a:sym typeface="Roboto Condensed"/>
            </a:endParaRPr>
          </a:p>
        </p:txBody>
      </p:sp>
      <p:pic>
        <p:nvPicPr>
          <p:cNvPr id="104" name="Google Shape;104;p2"/>
          <p:cNvPicPr preferRelativeResize="0"/>
          <p:nvPr/>
        </p:nvPicPr>
        <p:blipFill>
          <a:blip r:embed="rId4">
            <a:alphaModFix/>
          </a:blip>
          <a:stretch>
            <a:fillRect/>
          </a:stretch>
        </p:blipFill>
        <p:spPr>
          <a:xfrm>
            <a:off x="4995550" y="1693950"/>
            <a:ext cx="3335250" cy="2368525"/>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pSp>
        <p:nvGrpSpPr>
          <p:cNvPr id="109" name="Google Shape;109;p3"/>
          <p:cNvGrpSpPr/>
          <p:nvPr/>
        </p:nvGrpSpPr>
        <p:grpSpPr>
          <a:xfrm>
            <a:off x="231425" y="151105"/>
            <a:ext cx="119100" cy="204175"/>
            <a:chOff x="6900075" y="273475"/>
            <a:chExt cx="119100" cy="204175"/>
          </a:xfrm>
        </p:grpSpPr>
        <p:cxnSp>
          <p:nvCxnSpPr>
            <p:cNvPr id="110" name="Google Shape;110;p3"/>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111" name="Google Shape;111;p3"/>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grpSp>
        <p:nvGrpSpPr>
          <p:cNvPr id="112" name="Google Shape;112;p3"/>
          <p:cNvGrpSpPr/>
          <p:nvPr/>
        </p:nvGrpSpPr>
        <p:grpSpPr>
          <a:xfrm flipH="1">
            <a:off x="8794175" y="151105"/>
            <a:ext cx="119100" cy="204175"/>
            <a:chOff x="6900075" y="273475"/>
            <a:chExt cx="119100" cy="204175"/>
          </a:xfrm>
        </p:grpSpPr>
        <p:cxnSp>
          <p:nvCxnSpPr>
            <p:cNvPr id="113" name="Google Shape;113;p3"/>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114" name="Google Shape;114;p3"/>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sp>
        <p:nvSpPr>
          <p:cNvPr id="115" name="Google Shape;115;p3">
            <a:hlinkClick action="ppaction://hlinkshowjump?jump=previousslide"/>
          </p:cNvPr>
          <p:cNvSpPr/>
          <p:nvPr/>
        </p:nvSpPr>
        <p:spPr>
          <a:xfrm>
            <a:off x="134775" y="781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
            <a:hlinkClick action="ppaction://hlinkshowjump?jump=nextslide"/>
          </p:cNvPr>
          <p:cNvSpPr/>
          <p:nvPr/>
        </p:nvSpPr>
        <p:spPr>
          <a:xfrm>
            <a:off x="865052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 name="Google Shape;117;p3"/>
          <p:cNvGrpSpPr/>
          <p:nvPr/>
        </p:nvGrpSpPr>
        <p:grpSpPr>
          <a:xfrm>
            <a:off x="4447278" y="136418"/>
            <a:ext cx="249445" cy="233549"/>
            <a:chOff x="2612075" y="112200"/>
            <a:chExt cx="262850" cy="246100"/>
          </a:xfrm>
        </p:grpSpPr>
        <p:grpSp>
          <p:nvGrpSpPr>
            <p:cNvPr id="118" name="Google Shape;118;p3"/>
            <p:cNvGrpSpPr/>
            <p:nvPr/>
          </p:nvGrpSpPr>
          <p:grpSpPr>
            <a:xfrm>
              <a:off x="2612075" y="112200"/>
              <a:ext cx="262850" cy="52500"/>
              <a:chOff x="2612075" y="112200"/>
              <a:chExt cx="262850" cy="52500"/>
            </a:xfrm>
          </p:grpSpPr>
          <p:sp>
            <p:nvSpPr>
              <p:cNvPr id="119" name="Google Shape;119;p3"/>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3"/>
            <p:cNvGrpSpPr/>
            <p:nvPr/>
          </p:nvGrpSpPr>
          <p:grpSpPr>
            <a:xfrm>
              <a:off x="2612075" y="209000"/>
              <a:ext cx="262850" cy="52500"/>
              <a:chOff x="2612075" y="112200"/>
              <a:chExt cx="262850" cy="52500"/>
            </a:xfrm>
          </p:grpSpPr>
          <p:sp>
            <p:nvSpPr>
              <p:cNvPr id="123" name="Google Shape;123;p3"/>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3"/>
            <p:cNvGrpSpPr/>
            <p:nvPr/>
          </p:nvGrpSpPr>
          <p:grpSpPr>
            <a:xfrm>
              <a:off x="2612075" y="305800"/>
              <a:ext cx="262850" cy="52500"/>
              <a:chOff x="2612075" y="112200"/>
              <a:chExt cx="262850" cy="52500"/>
            </a:xfrm>
          </p:grpSpPr>
          <p:sp>
            <p:nvSpPr>
              <p:cNvPr id="127" name="Google Shape;127;p3"/>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0" name="Google Shape;130;p3">
            <a:hlinkClick action="ppaction://hlinksldjump" r:id="rId3"/>
          </p:cNvPr>
          <p:cNvSpPr/>
          <p:nvPr/>
        </p:nvSpPr>
        <p:spPr>
          <a:xfrm>
            <a:off x="4337750" y="55178"/>
            <a:ext cx="469200" cy="3756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
          <p:cNvSpPr txBox="1"/>
          <p:nvPr>
            <p:ph idx="1" type="subTitle"/>
          </p:nvPr>
        </p:nvSpPr>
        <p:spPr>
          <a:xfrm>
            <a:off x="589575" y="1954700"/>
            <a:ext cx="3972300" cy="89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400"/>
              <a:t>Binary Tree dengan alokasi dinamis dapat direpresentasikan menggunakan Double Linked List. Dimana setiap node memiliki 3 field/bagian, yaitu:</a:t>
            </a:r>
            <a:endParaRPr sz="1400"/>
          </a:p>
          <a:p>
            <a:pPr indent="-317500" lvl="0" marL="457200" rtl="0" algn="l">
              <a:lnSpc>
                <a:spcPct val="115000"/>
              </a:lnSpc>
              <a:spcBef>
                <a:spcPts val="0"/>
              </a:spcBef>
              <a:spcAft>
                <a:spcPts val="0"/>
              </a:spcAft>
              <a:buSzPts val="1400"/>
              <a:buAutoNum type="arabicPeriod"/>
            </a:pPr>
            <a:r>
              <a:rPr lang="en-US" sz="1400"/>
              <a:t>Pointer LEFT-SON/Lptr (menyimpan alamat node anak kiri)</a:t>
            </a:r>
            <a:endParaRPr sz="1400"/>
          </a:p>
          <a:p>
            <a:pPr indent="-317500" lvl="0" marL="457200" rtl="0" algn="l">
              <a:lnSpc>
                <a:spcPct val="115000"/>
              </a:lnSpc>
              <a:spcBef>
                <a:spcPts val="0"/>
              </a:spcBef>
              <a:spcAft>
                <a:spcPts val="0"/>
              </a:spcAft>
              <a:buSzPts val="1400"/>
              <a:buAutoNum type="arabicPeriod"/>
            </a:pPr>
            <a:r>
              <a:rPr lang="en-US" sz="1400"/>
              <a:t>info (menyimpan info node), </a:t>
            </a:r>
            <a:endParaRPr sz="1400"/>
          </a:p>
          <a:p>
            <a:pPr indent="-317500" lvl="0" marL="457200" rtl="0" algn="l">
              <a:lnSpc>
                <a:spcPct val="115000"/>
              </a:lnSpc>
              <a:spcBef>
                <a:spcPts val="0"/>
              </a:spcBef>
              <a:spcAft>
                <a:spcPts val="0"/>
              </a:spcAft>
              <a:buSzPts val="1400"/>
              <a:buAutoNum type="arabicPeriod"/>
            </a:pPr>
            <a:r>
              <a:rPr lang="en-US" sz="1400"/>
              <a:t>Pointer RIGHT-SON/Rptr </a:t>
            </a:r>
            <a:r>
              <a:rPr lang="en-US" sz="1400"/>
              <a:t>(menyimpan alamat node anak kanan)</a:t>
            </a:r>
            <a:endParaRPr sz="1400"/>
          </a:p>
        </p:txBody>
      </p:sp>
      <p:sp>
        <p:nvSpPr>
          <p:cNvPr id="132" name="Google Shape;132;p3"/>
          <p:cNvSpPr txBox="1"/>
          <p:nvPr/>
        </p:nvSpPr>
        <p:spPr>
          <a:xfrm>
            <a:off x="589578" y="1486700"/>
            <a:ext cx="3857700" cy="4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000" u="none" cap="none" strike="noStrike">
                <a:solidFill>
                  <a:schemeClr val="lt1"/>
                </a:solidFill>
                <a:latin typeface="Roboto Condensed"/>
                <a:ea typeface="Roboto Condensed"/>
                <a:cs typeface="Roboto Condensed"/>
                <a:sym typeface="Roboto Condensed"/>
              </a:rPr>
              <a:t>CARA LINKED LIST</a:t>
            </a:r>
            <a:endParaRPr/>
          </a:p>
        </p:txBody>
      </p:sp>
      <p:grpSp>
        <p:nvGrpSpPr>
          <p:cNvPr id="133" name="Google Shape;133;p3"/>
          <p:cNvGrpSpPr/>
          <p:nvPr/>
        </p:nvGrpSpPr>
        <p:grpSpPr>
          <a:xfrm>
            <a:off x="4886596" y="557248"/>
            <a:ext cx="3799680" cy="4115061"/>
            <a:chOff x="4886596" y="557248"/>
            <a:chExt cx="3799680" cy="4115061"/>
          </a:xfrm>
        </p:grpSpPr>
        <p:sp>
          <p:nvSpPr>
            <p:cNvPr id="134" name="Google Shape;134;p3"/>
            <p:cNvSpPr/>
            <p:nvPr/>
          </p:nvSpPr>
          <p:spPr>
            <a:xfrm>
              <a:off x="4886596" y="557248"/>
              <a:ext cx="3799680" cy="4115061"/>
            </a:xfrm>
            <a:prstGeom prst="rect">
              <a:avLst/>
            </a:prstGeom>
            <a:solidFill>
              <a:srgbClr val="FFFFF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35" name="Google Shape;135;p3"/>
            <p:cNvPicPr preferRelativeResize="0"/>
            <p:nvPr/>
          </p:nvPicPr>
          <p:blipFill rotWithShape="1">
            <a:blip r:embed="rId4">
              <a:alphaModFix/>
            </a:blip>
            <a:srcRect b="0" l="0" r="0" t="0"/>
            <a:stretch/>
          </p:blipFill>
          <p:spPr>
            <a:xfrm>
              <a:off x="5077263" y="888612"/>
              <a:ext cx="3435683" cy="2301183"/>
            </a:xfrm>
            <a:prstGeom prst="rect">
              <a:avLst/>
            </a:prstGeom>
            <a:noFill/>
            <a:ln>
              <a:noFill/>
            </a:ln>
          </p:spPr>
        </p:pic>
        <p:pic>
          <p:nvPicPr>
            <p:cNvPr id="136" name="Google Shape;136;p3"/>
            <p:cNvPicPr preferRelativeResize="0"/>
            <p:nvPr/>
          </p:nvPicPr>
          <p:blipFill rotWithShape="1">
            <a:blip r:embed="rId5">
              <a:alphaModFix/>
            </a:blip>
            <a:srcRect b="0" l="0" r="0" t="0"/>
            <a:stretch/>
          </p:blipFill>
          <p:spPr>
            <a:xfrm>
              <a:off x="5575998" y="3486757"/>
              <a:ext cx="2438210" cy="1142061"/>
            </a:xfrm>
            <a:prstGeom prst="rect">
              <a:avLst/>
            </a:prstGeom>
            <a:noFill/>
            <a:ln>
              <a:noFill/>
            </a:ln>
          </p:spPr>
        </p:pic>
      </p:grpSp>
      <p:pic>
        <p:nvPicPr>
          <p:cNvPr id="137" name="Google Shape;137;p3"/>
          <p:cNvPicPr preferRelativeResize="0"/>
          <p:nvPr/>
        </p:nvPicPr>
        <p:blipFill rotWithShape="1">
          <a:blip r:embed="rId6">
            <a:alphaModFix/>
          </a:blip>
          <a:srcRect b="0" l="0" r="0" t="32327"/>
          <a:stretch/>
        </p:blipFill>
        <p:spPr>
          <a:xfrm>
            <a:off x="3516050" y="992285"/>
            <a:ext cx="1134499" cy="375085"/>
          </a:xfrm>
          <a:prstGeom prst="rect">
            <a:avLst/>
          </a:prstGeom>
          <a:noFill/>
          <a:ln>
            <a:noFill/>
          </a:ln>
        </p:spPr>
      </p:pic>
      <p:sp>
        <p:nvSpPr>
          <p:cNvPr id="138" name="Google Shape;138;p3"/>
          <p:cNvSpPr txBox="1"/>
          <p:nvPr>
            <p:ph type="title"/>
          </p:nvPr>
        </p:nvSpPr>
        <p:spPr>
          <a:xfrm>
            <a:off x="589578" y="430778"/>
            <a:ext cx="7715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UnifrakturMaguntia"/>
                <a:ea typeface="UnifrakturMaguntia"/>
                <a:cs typeface="UnifrakturMaguntia"/>
                <a:sym typeface="UnifrakturMaguntia"/>
              </a:rPr>
              <a:t>R</a:t>
            </a:r>
            <a:r>
              <a:rPr lang="en-US"/>
              <a:t>EPRESENTASI </a:t>
            </a:r>
            <a:r>
              <a:rPr lang="en-US">
                <a:latin typeface="UnifrakturMaguntia"/>
                <a:ea typeface="UnifrakturMaguntia"/>
                <a:cs typeface="UnifrakturMaguntia"/>
                <a:sym typeface="UnifrakturMaguntia"/>
              </a:rPr>
              <a:t>B</a:t>
            </a:r>
            <a:r>
              <a:rPr lang="en-US"/>
              <a:t>INARY</a:t>
            </a:r>
            <a:br>
              <a:rPr lang="en-US"/>
            </a:br>
            <a:r>
              <a:rPr lang="en-US">
                <a:latin typeface="UnifrakturMaguntia"/>
                <a:ea typeface="UnifrakturMaguntia"/>
                <a:cs typeface="UnifrakturMaguntia"/>
                <a:sym typeface="UnifrakturMaguntia"/>
              </a:rPr>
              <a:t>T</a:t>
            </a:r>
            <a:r>
              <a:rPr lang="en-US"/>
              <a:t>REE</a:t>
            </a:r>
            <a:endParaRPr>
              <a:solidFill>
                <a:srgbClr val="E9D41A"/>
              </a:solidFill>
              <a:latin typeface="Roboto Condensed"/>
              <a:ea typeface="Roboto Condensed"/>
              <a:cs typeface="Roboto Condensed"/>
              <a:sym typeface="Roboto Condensed"/>
            </a:endParaRPr>
          </a:p>
        </p:txBody>
      </p:sp>
      <p:sp>
        <p:nvSpPr>
          <p:cNvPr id="139" name="Google Shape;139;p3"/>
          <p:cNvSpPr txBox="1"/>
          <p:nvPr/>
        </p:nvSpPr>
        <p:spPr>
          <a:xfrm>
            <a:off x="5897175" y="4039425"/>
            <a:ext cx="469200" cy="32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
          <p:cNvSpPr txBox="1"/>
          <p:nvPr>
            <p:ph type="title"/>
          </p:nvPr>
        </p:nvSpPr>
        <p:spPr>
          <a:xfrm>
            <a:off x="589578" y="430778"/>
            <a:ext cx="7715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UnifrakturMaguntia"/>
                <a:ea typeface="UnifrakturMaguntia"/>
                <a:cs typeface="UnifrakturMaguntia"/>
                <a:sym typeface="UnifrakturMaguntia"/>
              </a:rPr>
              <a:t>R</a:t>
            </a:r>
            <a:r>
              <a:rPr lang="en-US"/>
              <a:t>EPRESENTASI </a:t>
            </a:r>
            <a:r>
              <a:rPr lang="en-US">
                <a:latin typeface="UnifrakturMaguntia"/>
                <a:ea typeface="UnifrakturMaguntia"/>
                <a:cs typeface="UnifrakturMaguntia"/>
                <a:sym typeface="UnifrakturMaguntia"/>
              </a:rPr>
              <a:t>B</a:t>
            </a:r>
            <a:r>
              <a:rPr lang="en-US"/>
              <a:t>INARY</a:t>
            </a:r>
            <a:br>
              <a:rPr lang="en-US"/>
            </a:br>
            <a:r>
              <a:rPr lang="en-US">
                <a:latin typeface="UnifrakturMaguntia"/>
                <a:ea typeface="UnifrakturMaguntia"/>
                <a:cs typeface="UnifrakturMaguntia"/>
                <a:sym typeface="UnifrakturMaguntia"/>
              </a:rPr>
              <a:t>T</a:t>
            </a:r>
            <a:r>
              <a:rPr lang="en-US"/>
              <a:t>REE</a:t>
            </a:r>
            <a:endParaRPr>
              <a:solidFill>
                <a:srgbClr val="E9D41A"/>
              </a:solidFill>
              <a:latin typeface="Roboto Condensed"/>
              <a:ea typeface="Roboto Condensed"/>
              <a:cs typeface="Roboto Condensed"/>
              <a:sym typeface="Roboto Condensed"/>
            </a:endParaRPr>
          </a:p>
        </p:txBody>
      </p:sp>
      <p:grpSp>
        <p:nvGrpSpPr>
          <p:cNvPr id="145" name="Google Shape;145;p4"/>
          <p:cNvGrpSpPr/>
          <p:nvPr/>
        </p:nvGrpSpPr>
        <p:grpSpPr>
          <a:xfrm>
            <a:off x="231425" y="151105"/>
            <a:ext cx="119100" cy="204175"/>
            <a:chOff x="6900075" y="273475"/>
            <a:chExt cx="119100" cy="204175"/>
          </a:xfrm>
        </p:grpSpPr>
        <p:cxnSp>
          <p:nvCxnSpPr>
            <p:cNvPr id="146" name="Google Shape;146;p4"/>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147" name="Google Shape;147;p4"/>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grpSp>
        <p:nvGrpSpPr>
          <p:cNvPr id="148" name="Google Shape;148;p4"/>
          <p:cNvGrpSpPr/>
          <p:nvPr/>
        </p:nvGrpSpPr>
        <p:grpSpPr>
          <a:xfrm flipH="1">
            <a:off x="8794175" y="151105"/>
            <a:ext cx="119100" cy="204175"/>
            <a:chOff x="6900075" y="273475"/>
            <a:chExt cx="119100" cy="204175"/>
          </a:xfrm>
        </p:grpSpPr>
        <p:cxnSp>
          <p:nvCxnSpPr>
            <p:cNvPr id="149" name="Google Shape;149;p4"/>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150" name="Google Shape;150;p4"/>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sp>
        <p:nvSpPr>
          <p:cNvPr id="151" name="Google Shape;151;p4">
            <a:hlinkClick action="ppaction://hlinkshowjump?jump=previousslide"/>
          </p:cNvPr>
          <p:cNvSpPr/>
          <p:nvPr/>
        </p:nvSpPr>
        <p:spPr>
          <a:xfrm>
            <a:off x="13477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
            <a:hlinkClick action="ppaction://hlinkshowjump?jump=nextslide"/>
          </p:cNvPr>
          <p:cNvSpPr/>
          <p:nvPr/>
        </p:nvSpPr>
        <p:spPr>
          <a:xfrm>
            <a:off x="865052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 name="Google Shape;153;p4"/>
          <p:cNvGrpSpPr/>
          <p:nvPr/>
        </p:nvGrpSpPr>
        <p:grpSpPr>
          <a:xfrm>
            <a:off x="4447278" y="136418"/>
            <a:ext cx="249445" cy="233549"/>
            <a:chOff x="2612075" y="112200"/>
            <a:chExt cx="262850" cy="246100"/>
          </a:xfrm>
        </p:grpSpPr>
        <p:grpSp>
          <p:nvGrpSpPr>
            <p:cNvPr id="154" name="Google Shape;154;p4"/>
            <p:cNvGrpSpPr/>
            <p:nvPr/>
          </p:nvGrpSpPr>
          <p:grpSpPr>
            <a:xfrm>
              <a:off x="2612075" y="112200"/>
              <a:ext cx="262850" cy="52500"/>
              <a:chOff x="2612075" y="112200"/>
              <a:chExt cx="262850" cy="52500"/>
            </a:xfrm>
          </p:grpSpPr>
          <p:sp>
            <p:nvSpPr>
              <p:cNvPr id="155" name="Google Shape;155;p4"/>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 name="Google Shape;158;p4"/>
            <p:cNvGrpSpPr/>
            <p:nvPr/>
          </p:nvGrpSpPr>
          <p:grpSpPr>
            <a:xfrm>
              <a:off x="2612075" y="209000"/>
              <a:ext cx="262850" cy="52500"/>
              <a:chOff x="2612075" y="112200"/>
              <a:chExt cx="262850" cy="52500"/>
            </a:xfrm>
          </p:grpSpPr>
          <p:sp>
            <p:nvSpPr>
              <p:cNvPr id="159" name="Google Shape;159;p4"/>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 name="Google Shape;162;p4"/>
            <p:cNvGrpSpPr/>
            <p:nvPr/>
          </p:nvGrpSpPr>
          <p:grpSpPr>
            <a:xfrm>
              <a:off x="2612075" y="305800"/>
              <a:ext cx="262850" cy="52500"/>
              <a:chOff x="2612075" y="112200"/>
              <a:chExt cx="262850" cy="52500"/>
            </a:xfrm>
          </p:grpSpPr>
          <p:sp>
            <p:nvSpPr>
              <p:cNvPr id="163" name="Google Shape;163;p4"/>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4"/>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6" name="Google Shape;166;p4">
            <a:hlinkClick action="ppaction://hlinksldjump" r:id="rId3"/>
          </p:cNvPr>
          <p:cNvSpPr/>
          <p:nvPr/>
        </p:nvSpPr>
        <p:spPr>
          <a:xfrm>
            <a:off x="4337750" y="55178"/>
            <a:ext cx="469200" cy="3756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7" name="Google Shape;167;p4"/>
          <p:cNvPicPr preferRelativeResize="0"/>
          <p:nvPr/>
        </p:nvPicPr>
        <p:blipFill rotWithShape="1">
          <a:blip r:embed="rId4">
            <a:alphaModFix/>
          </a:blip>
          <a:srcRect b="0" l="0" r="0" t="32327"/>
          <a:stretch/>
        </p:blipFill>
        <p:spPr>
          <a:xfrm>
            <a:off x="3516050" y="992285"/>
            <a:ext cx="1134499" cy="375085"/>
          </a:xfrm>
          <a:prstGeom prst="rect">
            <a:avLst/>
          </a:prstGeom>
          <a:noFill/>
          <a:ln>
            <a:noFill/>
          </a:ln>
        </p:spPr>
      </p:pic>
      <p:sp>
        <p:nvSpPr>
          <p:cNvPr id="168" name="Google Shape;168;p4"/>
          <p:cNvSpPr txBox="1"/>
          <p:nvPr/>
        </p:nvSpPr>
        <p:spPr>
          <a:xfrm>
            <a:off x="589578" y="1486700"/>
            <a:ext cx="3857700" cy="4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2000">
                <a:solidFill>
                  <a:schemeClr val="lt1"/>
                </a:solidFill>
                <a:latin typeface="Roboto Condensed"/>
                <a:ea typeface="Roboto Condensed"/>
                <a:cs typeface="Roboto Condensed"/>
                <a:sym typeface="Roboto Condensed"/>
              </a:rPr>
              <a:t>DEKLARASI STRUKTUR DATA</a:t>
            </a:r>
            <a:endParaRPr/>
          </a:p>
        </p:txBody>
      </p:sp>
      <p:pic>
        <p:nvPicPr>
          <p:cNvPr id="169" name="Google Shape;169;p4"/>
          <p:cNvPicPr preferRelativeResize="0"/>
          <p:nvPr/>
        </p:nvPicPr>
        <p:blipFill rotWithShape="1">
          <a:blip r:embed="rId5">
            <a:alphaModFix/>
          </a:blip>
          <a:srcRect b="0" l="0" r="0" t="0"/>
          <a:stretch/>
        </p:blipFill>
        <p:spPr>
          <a:xfrm>
            <a:off x="5575998" y="3486757"/>
            <a:ext cx="2438210" cy="1142061"/>
          </a:xfrm>
          <a:prstGeom prst="rect">
            <a:avLst/>
          </a:prstGeom>
          <a:noFill/>
          <a:ln>
            <a:noFill/>
          </a:ln>
        </p:spPr>
      </p:pic>
      <p:grpSp>
        <p:nvGrpSpPr>
          <p:cNvPr id="170" name="Google Shape;170;p4"/>
          <p:cNvGrpSpPr/>
          <p:nvPr/>
        </p:nvGrpSpPr>
        <p:grpSpPr>
          <a:xfrm>
            <a:off x="4886596" y="557248"/>
            <a:ext cx="3799800" cy="4115100"/>
            <a:chOff x="4886596" y="557248"/>
            <a:chExt cx="3799800" cy="4115100"/>
          </a:xfrm>
        </p:grpSpPr>
        <p:pic>
          <p:nvPicPr>
            <p:cNvPr id="171" name="Google Shape;171;p4"/>
            <p:cNvPicPr preferRelativeResize="0"/>
            <p:nvPr/>
          </p:nvPicPr>
          <p:blipFill rotWithShape="1">
            <a:blip r:embed="rId5">
              <a:alphaModFix/>
            </a:blip>
            <a:srcRect b="0" l="0" r="0" t="0"/>
            <a:stretch/>
          </p:blipFill>
          <p:spPr>
            <a:xfrm>
              <a:off x="5575998" y="3486757"/>
              <a:ext cx="2438210" cy="1142061"/>
            </a:xfrm>
            <a:prstGeom prst="rect">
              <a:avLst/>
            </a:prstGeom>
            <a:noFill/>
            <a:ln>
              <a:noFill/>
            </a:ln>
          </p:spPr>
        </p:pic>
        <p:sp>
          <p:nvSpPr>
            <p:cNvPr id="172" name="Google Shape;172;p4"/>
            <p:cNvSpPr/>
            <p:nvPr/>
          </p:nvSpPr>
          <p:spPr>
            <a:xfrm>
              <a:off x="4886596" y="557248"/>
              <a:ext cx="3799800" cy="4115100"/>
            </a:xfrm>
            <a:prstGeom prst="rect">
              <a:avLst/>
            </a:prstGeom>
            <a:solidFill>
              <a:srgbClr val="FFFFF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73" name="Google Shape;173;p4"/>
            <p:cNvPicPr preferRelativeResize="0"/>
            <p:nvPr/>
          </p:nvPicPr>
          <p:blipFill rotWithShape="1">
            <a:blip r:embed="rId6">
              <a:alphaModFix/>
            </a:blip>
            <a:srcRect b="0" l="0" r="0" t="0"/>
            <a:stretch/>
          </p:blipFill>
          <p:spPr>
            <a:xfrm>
              <a:off x="5077263" y="888612"/>
              <a:ext cx="3435683" cy="2301183"/>
            </a:xfrm>
            <a:prstGeom prst="rect">
              <a:avLst/>
            </a:prstGeom>
            <a:noFill/>
            <a:ln>
              <a:noFill/>
            </a:ln>
          </p:spPr>
        </p:pic>
      </p:grpSp>
      <p:pic>
        <p:nvPicPr>
          <p:cNvPr id="174" name="Google Shape;174;p4"/>
          <p:cNvPicPr preferRelativeResize="0"/>
          <p:nvPr/>
        </p:nvPicPr>
        <p:blipFill rotWithShape="1">
          <a:blip r:embed="rId5">
            <a:alphaModFix/>
          </a:blip>
          <a:srcRect b="0" l="0" r="0" t="0"/>
          <a:stretch/>
        </p:blipFill>
        <p:spPr>
          <a:xfrm>
            <a:off x="5575998" y="3486757"/>
            <a:ext cx="2438210" cy="1142061"/>
          </a:xfrm>
          <a:prstGeom prst="rect">
            <a:avLst/>
          </a:prstGeom>
          <a:noFill/>
          <a:ln>
            <a:noFill/>
          </a:ln>
        </p:spPr>
      </p:pic>
      <p:grpSp>
        <p:nvGrpSpPr>
          <p:cNvPr id="175" name="Google Shape;175;p4"/>
          <p:cNvGrpSpPr/>
          <p:nvPr/>
        </p:nvGrpSpPr>
        <p:grpSpPr>
          <a:xfrm>
            <a:off x="710312" y="2142052"/>
            <a:ext cx="3707465" cy="2530375"/>
            <a:chOff x="4886596" y="557248"/>
            <a:chExt cx="3799800" cy="4115100"/>
          </a:xfrm>
        </p:grpSpPr>
        <p:pic>
          <p:nvPicPr>
            <p:cNvPr id="176" name="Google Shape;176;p4"/>
            <p:cNvPicPr preferRelativeResize="0"/>
            <p:nvPr/>
          </p:nvPicPr>
          <p:blipFill rotWithShape="1">
            <a:blip r:embed="rId5">
              <a:alphaModFix/>
            </a:blip>
            <a:srcRect b="0" l="0" r="0" t="0"/>
            <a:stretch/>
          </p:blipFill>
          <p:spPr>
            <a:xfrm>
              <a:off x="5575998" y="3486757"/>
              <a:ext cx="2438210" cy="1142061"/>
            </a:xfrm>
            <a:prstGeom prst="rect">
              <a:avLst/>
            </a:prstGeom>
            <a:noFill/>
            <a:ln>
              <a:noFill/>
            </a:ln>
          </p:spPr>
        </p:pic>
        <p:sp>
          <p:nvSpPr>
            <p:cNvPr id="177" name="Google Shape;177;p4"/>
            <p:cNvSpPr/>
            <p:nvPr/>
          </p:nvSpPr>
          <p:spPr>
            <a:xfrm>
              <a:off x="4886596" y="557248"/>
              <a:ext cx="3799800" cy="4115100"/>
            </a:xfrm>
            <a:prstGeom prst="rect">
              <a:avLst/>
            </a:prstGeom>
            <a:solidFill>
              <a:srgbClr val="FFFFF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aphicFrame>
        <p:nvGraphicFramePr>
          <p:cNvPr id="178" name="Google Shape;178;p4"/>
          <p:cNvGraphicFramePr/>
          <p:nvPr/>
        </p:nvGraphicFramePr>
        <p:xfrm>
          <a:off x="836009" y="2324834"/>
          <a:ext cx="3000000" cy="3000000"/>
        </p:xfrm>
        <a:graphic>
          <a:graphicData uri="http://schemas.openxmlformats.org/drawingml/2006/table">
            <a:tbl>
              <a:tblPr>
                <a:noFill/>
                <a:tableStyleId>{C3EC709D-7E7B-45C7-BB24-728B556A3563}</a:tableStyleId>
              </a:tblPr>
              <a:tblGrid>
                <a:gridCol w="3707325"/>
              </a:tblGrid>
              <a:tr h="1861350">
                <a:tc>
                  <a:txBody>
                    <a:bodyPr/>
                    <a:lstStyle/>
                    <a:p>
                      <a:pPr indent="0" lvl="0" marL="0" rtl="0" algn="l">
                        <a:spcBef>
                          <a:spcPts val="0"/>
                        </a:spcBef>
                        <a:spcAft>
                          <a:spcPts val="0"/>
                        </a:spcAft>
                        <a:buNone/>
                      </a:pPr>
                      <a:r>
                        <a:rPr lang="en-US" sz="1100">
                          <a:latin typeface="Courier New"/>
                          <a:ea typeface="Courier New"/>
                          <a:cs typeface="Courier New"/>
                          <a:sym typeface="Courier New"/>
                        </a:rPr>
                        <a:t>Bahasa C</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typedef struct tNode *pNode;</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typedef struct tNode {</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char info;   /* Info Node */</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pNode lptr;  /* Cabang Kiri */</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pNode rptr   /* Cabang Kanan */</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node;</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typedef struct {</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pNode root;</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Tree;</a:t>
                      </a:r>
                      <a:endParaRPr sz="1100">
                        <a:latin typeface="Courier New"/>
                        <a:ea typeface="Courier New"/>
                        <a:cs typeface="Courier New"/>
                        <a:sym typeface="Courier New"/>
                      </a:endParaRPr>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grpSp>
        <p:nvGrpSpPr>
          <p:cNvPr id="183" name="Google Shape;183;ge192fc62c1_0_317"/>
          <p:cNvGrpSpPr/>
          <p:nvPr/>
        </p:nvGrpSpPr>
        <p:grpSpPr>
          <a:xfrm>
            <a:off x="231425" y="151105"/>
            <a:ext cx="119100" cy="204175"/>
            <a:chOff x="6900075" y="273475"/>
            <a:chExt cx="119100" cy="204175"/>
          </a:xfrm>
        </p:grpSpPr>
        <p:cxnSp>
          <p:nvCxnSpPr>
            <p:cNvPr id="184" name="Google Shape;184;ge192fc62c1_0_317"/>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185" name="Google Shape;185;ge192fc62c1_0_317"/>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grpSp>
        <p:nvGrpSpPr>
          <p:cNvPr id="186" name="Google Shape;186;ge192fc62c1_0_317"/>
          <p:cNvGrpSpPr/>
          <p:nvPr/>
        </p:nvGrpSpPr>
        <p:grpSpPr>
          <a:xfrm flipH="1">
            <a:off x="8794175" y="151105"/>
            <a:ext cx="119100" cy="204175"/>
            <a:chOff x="6900075" y="273475"/>
            <a:chExt cx="119100" cy="204175"/>
          </a:xfrm>
        </p:grpSpPr>
        <p:cxnSp>
          <p:nvCxnSpPr>
            <p:cNvPr id="187" name="Google Shape;187;ge192fc62c1_0_317"/>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188" name="Google Shape;188;ge192fc62c1_0_317"/>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sp>
        <p:nvSpPr>
          <p:cNvPr id="189" name="Google Shape;189;ge192fc62c1_0_317">
            <a:hlinkClick action="ppaction://hlinkshowjump?jump=previousslide"/>
          </p:cNvPr>
          <p:cNvSpPr/>
          <p:nvPr/>
        </p:nvSpPr>
        <p:spPr>
          <a:xfrm>
            <a:off x="13477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e192fc62c1_0_317">
            <a:hlinkClick action="ppaction://hlinkshowjump?jump=nextslide"/>
          </p:cNvPr>
          <p:cNvSpPr/>
          <p:nvPr/>
        </p:nvSpPr>
        <p:spPr>
          <a:xfrm>
            <a:off x="865052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1" name="Google Shape;191;ge192fc62c1_0_317"/>
          <p:cNvGrpSpPr/>
          <p:nvPr/>
        </p:nvGrpSpPr>
        <p:grpSpPr>
          <a:xfrm>
            <a:off x="4447275" y="136418"/>
            <a:ext cx="249445" cy="233549"/>
            <a:chOff x="2612075" y="112200"/>
            <a:chExt cx="262850" cy="246100"/>
          </a:xfrm>
        </p:grpSpPr>
        <p:grpSp>
          <p:nvGrpSpPr>
            <p:cNvPr id="192" name="Google Shape;192;ge192fc62c1_0_317"/>
            <p:cNvGrpSpPr/>
            <p:nvPr/>
          </p:nvGrpSpPr>
          <p:grpSpPr>
            <a:xfrm>
              <a:off x="2612075" y="112200"/>
              <a:ext cx="262850" cy="52500"/>
              <a:chOff x="2612075" y="112200"/>
              <a:chExt cx="262850" cy="52500"/>
            </a:xfrm>
          </p:grpSpPr>
          <p:sp>
            <p:nvSpPr>
              <p:cNvPr id="193" name="Google Shape;193;ge192fc62c1_0_317"/>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e192fc62c1_0_317"/>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e192fc62c1_0_317"/>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 name="Google Shape;196;ge192fc62c1_0_317"/>
            <p:cNvGrpSpPr/>
            <p:nvPr/>
          </p:nvGrpSpPr>
          <p:grpSpPr>
            <a:xfrm>
              <a:off x="2612075" y="209000"/>
              <a:ext cx="262850" cy="52500"/>
              <a:chOff x="2612075" y="112200"/>
              <a:chExt cx="262850" cy="52500"/>
            </a:xfrm>
          </p:grpSpPr>
          <p:sp>
            <p:nvSpPr>
              <p:cNvPr id="197" name="Google Shape;197;ge192fc62c1_0_317"/>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e192fc62c1_0_317"/>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e192fc62c1_0_317"/>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 name="Google Shape;200;ge192fc62c1_0_317"/>
            <p:cNvGrpSpPr/>
            <p:nvPr/>
          </p:nvGrpSpPr>
          <p:grpSpPr>
            <a:xfrm>
              <a:off x="2612075" y="305800"/>
              <a:ext cx="262850" cy="52500"/>
              <a:chOff x="2612075" y="112200"/>
              <a:chExt cx="262850" cy="52500"/>
            </a:xfrm>
          </p:grpSpPr>
          <p:sp>
            <p:nvSpPr>
              <p:cNvPr id="201" name="Google Shape;201;ge192fc62c1_0_317"/>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e192fc62c1_0_317"/>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e192fc62c1_0_317"/>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04" name="Google Shape;204;ge192fc62c1_0_317">
            <a:hlinkClick action="ppaction://hlinksldjump" r:id="rId3"/>
          </p:cNvPr>
          <p:cNvSpPr/>
          <p:nvPr/>
        </p:nvSpPr>
        <p:spPr>
          <a:xfrm>
            <a:off x="4337750" y="55178"/>
            <a:ext cx="469200" cy="3756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e192fc62c1_0_317"/>
          <p:cNvSpPr txBox="1"/>
          <p:nvPr>
            <p:ph idx="1" type="subTitle"/>
          </p:nvPr>
        </p:nvSpPr>
        <p:spPr>
          <a:xfrm>
            <a:off x="463625" y="1944950"/>
            <a:ext cx="3648600" cy="2382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US" sz="1400"/>
              <a:t>Setiap node bisa memiliki maksimum 2 node anak</a:t>
            </a:r>
            <a:endParaRPr sz="1400"/>
          </a:p>
          <a:p>
            <a:pPr indent="-317500" lvl="0" marL="457200" rtl="0" algn="l">
              <a:lnSpc>
                <a:spcPct val="115000"/>
              </a:lnSpc>
              <a:spcBef>
                <a:spcPts val="0"/>
              </a:spcBef>
              <a:spcAft>
                <a:spcPts val="0"/>
              </a:spcAft>
              <a:buSzPts val="1400"/>
              <a:buChar char="●"/>
            </a:pPr>
            <a:r>
              <a:rPr lang="en-US" sz="1400"/>
              <a:t>Node anak pertama sering disebut sebagai node left</a:t>
            </a:r>
            <a:endParaRPr sz="1400"/>
          </a:p>
          <a:p>
            <a:pPr indent="-317500" lvl="0" marL="457200" rtl="0" algn="l">
              <a:lnSpc>
                <a:spcPct val="115000"/>
              </a:lnSpc>
              <a:spcBef>
                <a:spcPts val="0"/>
              </a:spcBef>
              <a:spcAft>
                <a:spcPts val="0"/>
              </a:spcAft>
              <a:buSzPts val="1400"/>
              <a:buChar char="●"/>
            </a:pPr>
            <a:r>
              <a:rPr lang="en-US" sz="1400"/>
              <a:t>Node anak kedua sering disebut sebagai node right</a:t>
            </a:r>
            <a:endParaRPr sz="1400"/>
          </a:p>
          <a:p>
            <a:pPr indent="-317500" lvl="0" marL="457200" rtl="0" algn="l">
              <a:lnSpc>
                <a:spcPct val="115000"/>
              </a:lnSpc>
              <a:spcBef>
                <a:spcPts val="0"/>
              </a:spcBef>
              <a:spcAft>
                <a:spcPts val="0"/>
              </a:spcAft>
              <a:buSzPts val="1400"/>
              <a:buChar char="●"/>
            </a:pPr>
            <a:r>
              <a:rPr lang="en-US" sz="1400"/>
              <a:t>Sebuah node dianggap tidak memiliki anak jika node left bernilai NIL dan node right bernilai NIL</a:t>
            </a:r>
            <a:endParaRPr sz="1400"/>
          </a:p>
        </p:txBody>
      </p:sp>
      <p:sp>
        <p:nvSpPr>
          <p:cNvPr id="206" name="Google Shape;206;ge192fc62c1_0_317"/>
          <p:cNvSpPr txBox="1"/>
          <p:nvPr/>
        </p:nvSpPr>
        <p:spPr>
          <a:xfrm>
            <a:off x="589578" y="1486700"/>
            <a:ext cx="3857700" cy="4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2000">
                <a:solidFill>
                  <a:schemeClr val="lt1"/>
                </a:solidFill>
                <a:latin typeface="Roboto Condensed"/>
                <a:ea typeface="Roboto Condensed"/>
                <a:cs typeface="Roboto Condensed"/>
                <a:sym typeface="Roboto Condensed"/>
              </a:rPr>
              <a:t>KARAKTERISTIK</a:t>
            </a:r>
            <a:endParaRPr/>
          </a:p>
        </p:txBody>
      </p:sp>
      <p:grpSp>
        <p:nvGrpSpPr>
          <p:cNvPr id="207" name="Google Shape;207;ge192fc62c1_0_317"/>
          <p:cNvGrpSpPr/>
          <p:nvPr/>
        </p:nvGrpSpPr>
        <p:grpSpPr>
          <a:xfrm>
            <a:off x="4886596" y="557248"/>
            <a:ext cx="3799800" cy="4115100"/>
            <a:chOff x="4886596" y="557248"/>
            <a:chExt cx="3799800" cy="4115100"/>
          </a:xfrm>
        </p:grpSpPr>
        <p:sp>
          <p:nvSpPr>
            <p:cNvPr id="208" name="Google Shape;208;ge192fc62c1_0_317"/>
            <p:cNvSpPr/>
            <p:nvPr/>
          </p:nvSpPr>
          <p:spPr>
            <a:xfrm>
              <a:off x="4886596" y="557248"/>
              <a:ext cx="3799800" cy="4115100"/>
            </a:xfrm>
            <a:prstGeom prst="rect">
              <a:avLst/>
            </a:prstGeom>
            <a:solidFill>
              <a:srgbClr val="FFFFF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09" name="Google Shape;209;ge192fc62c1_0_317"/>
            <p:cNvPicPr preferRelativeResize="0"/>
            <p:nvPr/>
          </p:nvPicPr>
          <p:blipFill rotWithShape="1">
            <a:blip r:embed="rId4">
              <a:alphaModFix/>
            </a:blip>
            <a:srcRect b="0" l="0" r="0" t="0"/>
            <a:stretch/>
          </p:blipFill>
          <p:spPr>
            <a:xfrm>
              <a:off x="5077263" y="888612"/>
              <a:ext cx="3435683" cy="2301183"/>
            </a:xfrm>
            <a:prstGeom prst="rect">
              <a:avLst/>
            </a:prstGeom>
            <a:noFill/>
            <a:ln>
              <a:noFill/>
            </a:ln>
          </p:spPr>
        </p:pic>
        <p:pic>
          <p:nvPicPr>
            <p:cNvPr id="210" name="Google Shape;210;ge192fc62c1_0_317"/>
            <p:cNvPicPr preferRelativeResize="0"/>
            <p:nvPr/>
          </p:nvPicPr>
          <p:blipFill rotWithShape="1">
            <a:blip r:embed="rId5">
              <a:alphaModFix/>
            </a:blip>
            <a:srcRect b="0" l="0" r="0" t="0"/>
            <a:stretch/>
          </p:blipFill>
          <p:spPr>
            <a:xfrm>
              <a:off x="5575998" y="3486757"/>
              <a:ext cx="2438210" cy="1142061"/>
            </a:xfrm>
            <a:prstGeom prst="rect">
              <a:avLst/>
            </a:prstGeom>
            <a:noFill/>
            <a:ln>
              <a:noFill/>
            </a:ln>
          </p:spPr>
        </p:pic>
      </p:grpSp>
      <p:pic>
        <p:nvPicPr>
          <p:cNvPr id="211" name="Google Shape;211;ge192fc62c1_0_317"/>
          <p:cNvPicPr preferRelativeResize="0"/>
          <p:nvPr/>
        </p:nvPicPr>
        <p:blipFill rotWithShape="1">
          <a:blip r:embed="rId6">
            <a:alphaModFix/>
          </a:blip>
          <a:srcRect b="0" l="0" r="0" t="32327"/>
          <a:stretch/>
        </p:blipFill>
        <p:spPr>
          <a:xfrm>
            <a:off x="3516050" y="992285"/>
            <a:ext cx="1134499" cy="375085"/>
          </a:xfrm>
          <a:prstGeom prst="rect">
            <a:avLst/>
          </a:prstGeom>
          <a:noFill/>
          <a:ln>
            <a:noFill/>
          </a:ln>
        </p:spPr>
      </p:pic>
      <p:sp>
        <p:nvSpPr>
          <p:cNvPr id="212" name="Google Shape;212;ge192fc62c1_0_317"/>
          <p:cNvSpPr txBox="1"/>
          <p:nvPr>
            <p:ph type="title"/>
          </p:nvPr>
        </p:nvSpPr>
        <p:spPr>
          <a:xfrm>
            <a:off x="589578" y="430778"/>
            <a:ext cx="7715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UnifrakturMaguntia"/>
                <a:ea typeface="UnifrakturMaguntia"/>
                <a:cs typeface="UnifrakturMaguntia"/>
                <a:sym typeface="UnifrakturMaguntia"/>
              </a:rPr>
              <a:t>R</a:t>
            </a:r>
            <a:r>
              <a:rPr lang="en-US"/>
              <a:t>EPRESENTASI </a:t>
            </a:r>
            <a:r>
              <a:rPr lang="en-US">
                <a:latin typeface="UnifrakturMaguntia"/>
                <a:ea typeface="UnifrakturMaguntia"/>
                <a:cs typeface="UnifrakturMaguntia"/>
                <a:sym typeface="UnifrakturMaguntia"/>
              </a:rPr>
              <a:t>B</a:t>
            </a:r>
            <a:r>
              <a:rPr lang="en-US"/>
              <a:t>INARY</a:t>
            </a:r>
            <a:br>
              <a:rPr lang="en-US"/>
            </a:br>
            <a:r>
              <a:rPr lang="en-US">
                <a:latin typeface="UnifrakturMaguntia"/>
                <a:ea typeface="UnifrakturMaguntia"/>
                <a:cs typeface="UnifrakturMaguntia"/>
                <a:sym typeface="UnifrakturMaguntia"/>
              </a:rPr>
              <a:t>T</a:t>
            </a:r>
            <a:r>
              <a:rPr lang="en-US"/>
              <a:t>REE</a:t>
            </a:r>
            <a:endParaRPr>
              <a:solidFill>
                <a:srgbClr val="E9D41A"/>
              </a:solidFill>
              <a:latin typeface="Roboto Condensed"/>
              <a:ea typeface="Roboto Condensed"/>
              <a:cs typeface="Roboto Condensed"/>
              <a:sym typeface="Roboto Condensed"/>
            </a:endParaRPr>
          </a:p>
        </p:txBody>
      </p:sp>
      <p:sp>
        <p:nvSpPr>
          <p:cNvPr id="213" name="Google Shape;213;ge192fc62c1_0_317"/>
          <p:cNvSpPr txBox="1"/>
          <p:nvPr/>
        </p:nvSpPr>
        <p:spPr>
          <a:xfrm>
            <a:off x="5897175" y="4039425"/>
            <a:ext cx="46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a:ea typeface="Roboto Condensed"/>
              <a:cs typeface="Roboto Condensed"/>
              <a:sym typeface="Roboto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e192fc62c1_0_240"/>
          <p:cNvSpPr txBox="1"/>
          <p:nvPr>
            <p:ph type="title"/>
          </p:nvPr>
        </p:nvSpPr>
        <p:spPr>
          <a:xfrm>
            <a:off x="589578" y="430778"/>
            <a:ext cx="7715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UnifrakturMaguntia"/>
                <a:ea typeface="UnifrakturMaguntia"/>
                <a:cs typeface="UnifrakturMaguntia"/>
                <a:sym typeface="UnifrakturMaguntia"/>
              </a:rPr>
              <a:t>R</a:t>
            </a:r>
            <a:r>
              <a:rPr lang="en-US"/>
              <a:t>EPRESENTASI </a:t>
            </a:r>
            <a:r>
              <a:rPr lang="en-US">
                <a:latin typeface="UnifrakturMaguntia"/>
                <a:ea typeface="UnifrakturMaguntia"/>
                <a:cs typeface="UnifrakturMaguntia"/>
                <a:sym typeface="UnifrakturMaguntia"/>
              </a:rPr>
              <a:t>B</a:t>
            </a:r>
            <a:r>
              <a:rPr lang="en-US"/>
              <a:t>INARY</a:t>
            </a:r>
            <a:br>
              <a:rPr lang="en-US"/>
            </a:br>
            <a:r>
              <a:rPr lang="en-US">
                <a:latin typeface="UnifrakturMaguntia"/>
                <a:ea typeface="UnifrakturMaguntia"/>
                <a:cs typeface="UnifrakturMaguntia"/>
                <a:sym typeface="UnifrakturMaguntia"/>
              </a:rPr>
              <a:t>T</a:t>
            </a:r>
            <a:r>
              <a:rPr lang="en-US"/>
              <a:t>REE</a:t>
            </a:r>
            <a:endParaRPr>
              <a:solidFill>
                <a:srgbClr val="E9D41A"/>
              </a:solidFill>
              <a:latin typeface="Roboto Condensed"/>
              <a:ea typeface="Roboto Condensed"/>
              <a:cs typeface="Roboto Condensed"/>
              <a:sym typeface="Roboto Condensed"/>
            </a:endParaRPr>
          </a:p>
        </p:txBody>
      </p:sp>
      <p:grpSp>
        <p:nvGrpSpPr>
          <p:cNvPr id="219" name="Google Shape;219;ge192fc62c1_0_240"/>
          <p:cNvGrpSpPr/>
          <p:nvPr/>
        </p:nvGrpSpPr>
        <p:grpSpPr>
          <a:xfrm>
            <a:off x="231425" y="151105"/>
            <a:ext cx="119100" cy="204175"/>
            <a:chOff x="6900075" y="273475"/>
            <a:chExt cx="119100" cy="204175"/>
          </a:xfrm>
        </p:grpSpPr>
        <p:cxnSp>
          <p:nvCxnSpPr>
            <p:cNvPr id="220" name="Google Shape;220;ge192fc62c1_0_240"/>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221" name="Google Shape;221;ge192fc62c1_0_240"/>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grpSp>
        <p:nvGrpSpPr>
          <p:cNvPr id="222" name="Google Shape;222;ge192fc62c1_0_240"/>
          <p:cNvGrpSpPr/>
          <p:nvPr/>
        </p:nvGrpSpPr>
        <p:grpSpPr>
          <a:xfrm flipH="1">
            <a:off x="8794175" y="151105"/>
            <a:ext cx="119100" cy="204175"/>
            <a:chOff x="6900075" y="273475"/>
            <a:chExt cx="119100" cy="204175"/>
          </a:xfrm>
        </p:grpSpPr>
        <p:cxnSp>
          <p:nvCxnSpPr>
            <p:cNvPr id="223" name="Google Shape;223;ge192fc62c1_0_240"/>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224" name="Google Shape;224;ge192fc62c1_0_240"/>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sp>
        <p:nvSpPr>
          <p:cNvPr id="225" name="Google Shape;225;ge192fc62c1_0_240">
            <a:hlinkClick action="ppaction://hlinkshowjump?jump=previousslide"/>
          </p:cNvPr>
          <p:cNvSpPr/>
          <p:nvPr/>
        </p:nvSpPr>
        <p:spPr>
          <a:xfrm>
            <a:off x="13477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e192fc62c1_0_240">
            <a:hlinkClick action="ppaction://hlinkshowjump?jump=nextslide"/>
          </p:cNvPr>
          <p:cNvSpPr/>
          <p:nvPr/>
        </p:nvSpPr>
        <p:spPr>
          <a:xfrm>
            <a:off x="865052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7" name="Google Shape;227;ge192fc62c1_0_240"/>
          <p:cNvGrpSpPr/>
          <p:nvPr/>
        </p:nvGrpSpPr>
        <p:grpSpPr>
          <a:xfrm>
            <a:off x="4447275" y="136418"/>
            <a:ext cx="249445" cy="233549"/>
            <a:chOff x="2612075" y="112200"/>
            <a:chExt cx="262850" cy="246100"/>
          </a:xfrm>
        </p:grpSpPr>
        <p:grpSp>
          <p:nvGrpSpPr>
            <p:cNvPr id="228" name="Google Shape;228;ge192fc62c1_0_240"/>
            <p:cNvGrpSpPr/>
            <p:nvPr/>
          </p:nvGrpSpPr>
          <p:grpSpPr>
            <a:xfrm>
              <a:off x="2612075" y="112200"/>
              <a:ext cx="262850" cy="52500"/>
              <a:chOff x="2612075" y="112200"/>
              <a:chExt cx="262850" cy="52500"/>
            </a:xfrm>
          </p:grpSpPr>
          <p:sp>
            <p:nvSpPr>
              <p:cNvPr id="229" name="Google Shape;229;ge192fc62c1_0_240"/>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e192fc62c1_0_240"/>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e192fc62c1_0_240"/>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2" name="Google Shape;232;ge192fc62c1_0_240"/>
            <p:cNvGrpSpPr/>
            <p:nvPr/>
          </p:nvGrpSpPr>
          <p:grpSpPr>
            <a:xfrm>
              <a:off x="2612075" y="209000"/>
              <a:ext cx="262850" cy="52500"/>
              <a:chOff x="2612075" y="112200"/>
              <a:chExt cx="262850" cy="52500"/>
            </a:xfrm>
          </p:grpSpPr>
          <p:sp>
            <p:nvSpPr>
              <p:cNvPr id="233" name="Google Shape;233;ge192fc62c1_0_240"/>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e192fc62c1_0_240"/>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e192fc62c1_0_240"/>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 name="Google Shape;236;ge192fc62c1_0_240"/>
            <p:cNvGrpSpPr/>
            <p:nvPr/>
          </p:nvGrpSpPr>
          <p:grpSpPr>
            <a:xfrm>
              <a:off x="2612075" y="305800"/>
              <a:ext cx="262850" cy="52500"/>
              <a:chOff x="2612075" y="112200"/>
              <a:chExt cx="262850" cy="52500"/>
            </a:xfrm>
          </p:grpSpPr>
          <p:sp>
            <p:nvSpPr>
              <p:cNvPr id="237" name="Google Shape;237;ge192fc62c1_0_240"/>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e192fc62c1_0_240"/>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e192fc62c1_0_240"/>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40" name="Google Shape;240;ge192fc62c1_0_240">
            <a:hlinkClick action="ppaction://hlinksldjump" r:id="rId3"/>
          </p:cNvPr>
          <p:cNvSpPr/>
          <p:nvPr/>
        </p:nvSpPr>
        <p:spPr>
          <a:xfrm>
            <a:off x="4337750" y="55178"/>
            <a:ext cx="469200" cy="3756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1" name="Google Shape;241;ge192fc62c1_0_240"/>
          <p:cNvPicPr preferRelativeResize="0"/>
          <p:nvPr/>
        </p:nvPicPr>
        <p:blipFill rotWithShape="1">
          <a:blip r:embed="rId4">
            <a:alphaModFix/>
          </a:blip>
          <a:srcRect b="0" l="0" r="0" t="32327"/>
          <a:stretch/>
        </p:blipFill>
        <p:spPr>
          <a:xfrm>
            <a:off x="3516050" y="992285"/>
            <a:ext cx="1134499" cy="375085"/>
          </a:xfrm>
          <a:prstGeom prst="rect">
            <a:avLst/>
          </a:prstGeom>
          <a:noFill/>
          <a:ln>
            <a:noFill/>
          </a:ln>
        </p:spPr>
      </p:pic>
      <p:sp>
        <p:nvSpPr>
          <p:cNvPr id="242" name="Google Shape;242;ge192fc62c1_0_240"/>
          <p:cNvSpPr txBox="1"/>
          <p:nvPr/>
        </p:nvSpPr>
        <p:spPr>
          <a:xfrm>
            <a:off x="614501" y="1505238"/>
            <a:ext cx="3857700" cy="89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u="none" cap="none" strike="noStrike">
                <a:solidFill>
                  <a:schemeClr val="lt1"/>
                </a:solidFill>
                <a:latin typeface="Roboto Condensed"/>
                <a:ea typeface="Roboto Condensed"/>
                <a:cs typeface="Roboto Condensed"/>
                <a:sym typeface="Roboto Condensed"/>
              </a:rPr>
              <a:t>Dapat disimpulkan pohon biner dengan N simpul akan memiliki:</a:t>
            </a:r>
            <a:endParaRPr/>
          </a:p>
          <a:p>
            <a:pPr indent="-285750" lvl="0" marL="285750" marR="0" rtl="0" algn="l">
              <a:lnSpc>
                <a:spcPct val="100000"/>
              </a:lnSpc>
              <a:spcBef>
                <a:spcPts val="0"/>
              </a:spcBef>
              <a:spcAft>
                <a:spcPts val="0"/>
              </a:spcAft>
              <a:buClr>
                <a:srgbClr val="E9D41A"/>
              </a:buClr>
              <a:buSzPts val="1400"/>
              <a:buFont typeface="Arial"/>
              <a:buChar char="•"/>
            </a:pPr>
            <a:r>
              <a:rPr b="1" i="0" lang="en-US" u="none" cap="none" strike="noStrike">
                <a:solidFill>
                  <a:schemeClr val="lt1"/>
                </a:solidFill>
                <a:latin typeface="Roboto Condensed"/>
                <a:ea typeface="Roboto Condensed"/>
                <a:cs typeface="Roboto Condensed"/>
                <a:sym typeface="Roboto Condensed"/>
              </a:rPr>
              <a:t>Ju</a:t>
            </a:r>
            <a:r>
              <a:rPr b="1" i="0" lang="en-US" u="none" cap="none" strike="noStrike">
                <a:solidFill>
                  <a:schemeClr val="lt1"/>
                </a:solidFill>
                <a:latin typeface="Roboto Condensed"/>
                <a:ea typeface="Roboto Condensed"/>
                <a:cs typeface="Roboto Condensed"/>
                <a:sym typeface="Roboto Condensed"/>
              </a:rPr>
              <a:t>mlah pointer seluruhnya adalah : 2N</a:t>
            </a:r>
            <a:endParaRPr/>
          </a:p>
          <a:p>
            <a:pPr indent="-285750" lvl="0" marL="285750" marR="0" rtl="0" algn="l">
              <a:lnSpc>
                <a:spcPct val="100000"/>
              </a:lnSpc>
              <a:spcBef>
                <a:spcPts val="0"/>
              </a:spcBef>
              <a:spcAft>
                <a:spcPts val="0"/>
              </a:spcAft>
              <a:buClr>
                <a:srgbClr val="E9D41A"/>
              </a:buClr>
              <a:buSzPts val="1400"/>
              <a:buFont typeface="Arial"/>
              <a:buChar char="•"/>
            </a:pPr>
            <a:r>
              <a:rPr b="1" i="0" lang="en-US" u="none" cap="none" strike="noStrike">
                <a:solidFill>
                  <a:schemeClr val="lt1"/>
                </a:solidFill>
                <a:latin typeface="Roboto Condensed"/>
                <a:ea typeface="Roboto Condensed"/>
                <a:cs typeface="Roboto Condensed"/>
                <a:sym typeface="Roboto Condensed"/>
              </a:rPr>
              <a:t>Banyakny</a:t>
            </a:r>
            <a:r>
              <a:rPr b="1" lang="en-US">
                <a:solidFill>
                  <a:schemeClr val="lt1"/>
                </a:solidFill>
                <a:latin typeface="Roboto Condensed"/>
                <a:ea typeface="Roboto Condensed"/>
                <a:cs typeface="Roboto Condensed"/>
                <a:sym typeface="Roboto Condensed"/>
              </a:rPr>
              <a:t>a</a:t>
            </a:r>
            <a:r>
              <a:rPr b="1" i="0" lang="en-US" u="none" cap="none" strike="noStrike">
                <a:solidFill>
                  <a:schemeClr val="lt1"/>
                </a:solidFill>
                <a:latin typeface="Roboto Condensed"/>
                <a:ea typeface="Roboto Condensed"/>
                <a:cs typeface="Roboto Condensed"/>
                <a:sym typeface="Roboto Condensed"/>
              </a:rPr>
              <a:t> pointer yang terpakai adalah (N-1)</a:t>
            </a:r>
            <a:endParaRPr/>
          </a:p>
          <a:p>
            <a:pPr indent="-285750" lvl="0" marL="285750" marR="0" rtl="0" algn="l">
              <a:lnSpc>
                <a:spcPct val="100000"/>
              </a:lnSpc>
              <a:spcBef>
                <a:spcPts val="0"/>
              </a:spcBef>
              <a:spcAft>
                <a:spcPts val="0"/>
              </a:spcAft>
              <a:buClr>
                <a:srgbClr val="E9D41A"/>
              </a:buClr>
              <a:buSzPts val="1400"/>
              <a:buFont typeface="Arial"/>
              <a:buChar char="•"/>
            </a:pPr>
            <a:r>
              <a:rPr b="1" i="0" lang="en-US" u="none" cap="none" strike="noStrike">
                <a:solidFill>
                  <a:schemeClr val="lt1"/>
                </a:solidFill>
                <a:latin typeface="Roboto Condensed"/>
                <a:ea typeface="Roboto Condensed"/>
                <a:cs typeface="Roboto Condensed"/>
                <a:sym typeface="Roboto Condensed"/>
              </a:rPr>
              <a:t>Banyaknya pointer yang tidak terpakai (berisi NIL) adalah (N + 1)</a:t>
            </a:r>
            <a:endParaRPr/>
          </a:p>
        </p:txBody>
      </p:sp>
      <p:sp>
        <p:nvSpPr>
          <p:cNvPr id="243" name="Google Shape;243;ge192fc62c1_0_240"/>
          <p:cNvSpPr txBox="1"/>
          <p:nvPr/>
        </p:nvSpPr>
        <p:spPr>
          <a:xfrm>
            <a:off x="639400" y="2991325"/>
            <a:ext cx="3807900" cy="4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a:solidFill>
                  <a:schemeClr val="lt1"/>
                </a:solidFill>
                <a:latin typeface="Roboto Condensed"/>
                <a:ea typeface="Roboto Condensed"/>
                <a:cs typeface="Roboto Condensed"/>
                <a:sym typeface="Roboto Condensed"/>
              </a:rPr>
              <a:t>Selain banyaknya pointer yang tidak terpakai, ada juga permasalahan lainnya, yaitu bagaimana caranya untuk mencari parent dari suatu simpul (yang bukan ROOT), </a:t>
            </a:r>
            <a:r>
              <a:rPr b="1" i="0" lang="en-US" u="none" cap="none" strike="noStrike">
                <a:solidFill>
                  <a:schemeClr val="lt1"/>
                </a:solidFill>
                <a:latin typeface="Roboto Condensed"/>
                <a:ea typeface="Roboto Condensed"/>
                <a:cs typeface="Roboto Condensed"/>
                <a:sym typeface="Roboto Condensed"/>
              </a:rPr>
              <a:t>maka dilakukan cara yang disebut "THREADED</a:t>
            </a:r>
            <a:r>
              <a:rPr b="1" lang="en-US">
                <a:solidFill>
                  <a:schemeClr val="lt1"/>
                </a:solidFill>
                <a:latin typeface="Roboto Condensed"/>
                <a:ea typeface="Roboto Condensed"/>
                <a:cs typeface="Roboto Condensed"/>
                <a:sym typeface="Roboto Condensed"/>
              </a:rPr>
              <a:t> </a:t>
            </a:r>
            <a:r>
              <a:rPr b="1" i="0" lang="en-US" u="none" cap="none" strike="noStrike">
                <a:solidFill>
                  <a:schemeClr val="lt1"/>
                </a:solidFill>
                <a:latin typeface="Roboto Condensed"/>
                <a:ea typeface="Roboto Condensed"/>
                <a:cs typeface="Roboto Condensed"/>
                <a:sym typeface="Roboto Condensed"/>
              </a:rPr>
              <a:t>BINARY TREE" ( pohon biner yang dianyam ). </a:t>
            </a:r>
            <a:endParaRPr b="1" i="0" u="none" cap="none" strike="noStrike">
              <a:solidFill>
                <a:schemeClr val="lt1"/>
              </a:solidFill>
              <a:latin typeface="Roboto Condensed"/>
              <a:ea typeface="Roboto Condensed"/>
              <a:cs typeface="Roboto Condensed"/>
              <a:sym typeface="Roboto Condensed"/>
            </a:endParaRPr>
          </a:p>
        </p:txBody>
      </p:sp>
      <p:grpSp>
        <p:nvGrpSpPr>
          <p:cNvPr id="244" name="Google Shape;244;ge192fc62c1_0_240"/>
          <p:cNvGrpSpPr/>
          <p:nvPr/>
        </p:nvGrpSpPr>
        <p:grpSpPr>
          <a:xfrm>
            <a:off x="4886596" y="557248"/>
            <a:ext cx="3799800" cy="4115100"/>
            <a:chOff x="4886596" y="557248"/>
            <a:chExt cx="3799800" cy="4115100"/>
          </a:xfrm>
        </p:grpSpPr>
        <p:pic>
          <p:nvPicPr>
            <p:cNvPr id="245" name="Google Shape;245;ge192fc62c1_0_240"/>
            <p:cNvPicPr preferRelativeResize="0"/>
            <p:nvPr/>
          </p:nvPicPr>
          <p:blipFill rotWithShape="1">
            <a:blip r:embed="rId5">
              <a:alphaModFix/>
            </a:blip>
            <a:srcRect b="0" l="0" r="0" t="0"/>
            <a:stretch/>
          </p:blipFill>
          <p:spPr>
            <a:xfrm>
              <a:off x="5575998" y="3486757"/>
              <a:ext cx="2438210" cy="1142061"/>
            </a:xfrm>
            <a:prstGeom prst="rect">
              <a:avLst/>
            </a:prstGeom>
            <a:noFill/>
            <a:ln>
              <a:noFill/>
            </a:ln>
          </p:spPr>
        </p:pic>
        <p:sp>
          <p:nvSpPr>
            <p:cNvPr id="246" name="Google Shape;246;ge192fc62c1_0_240"/>
            <p:cNvSpPr/>
            <p:nvPr/>
          </p:nvSpPr>
          <p:spPr>
            <a:xfrm>
              <a:off x="4886596" y="557248"/>
              <a:ext cx="3799800" cy="4115100"/>
            </a:xfrm>
            <a:prstGeom prst="rect">
              <a:avLst/>
            </a:prstGeom>
            <a:solidFill>
              <a:srgbClr val="FFFFF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47" name="Google Shape;247;ge192fc62c1_0_240"/>
            <p:cNvPicPr preferRelativeResize="0"/>
            <p:nvPr/>
          </p:nvPicPr>
          <p:blipFill rotWithShape="1">
            <a:blip r:embed="rId6">
              <a:alphaModFix/>
            </a:blip>
            <a:srcRect b="0" l="0" r="0" t="0"/>
            <a:stretch/>
          </p:blipFill>
          <p:spPr>
            <a:xfrm>
              <a:off x="5077263" y="888612"/>
              <a:ext cx="3435683" cy="2301183"/>
            </a:xfrm>
            <a:prstGeom prst="rect">
              <a:avLst/>
            </a:prstGeom>
            <a:noFill/>
            <a:ln>
              <a:noFill/>
            </a:ln>
          </p:spPr>
        </p:pic>
      </p:grpSp>
      <p:pic>
        <p:nvPicPr>
          <p:cNvPr id="248" name="Google Shape;248;ge192fc62c1_0_240"/>
          <p:cNvPicPr preferRelativeResize="0"/>
          <p:nvPr/>
        </p:nvPicPr>
        <p:blipFill rotWithShape="1">
          <a:blip r:embed="rId5">
            <a:alphaModFix/>
          </a:blip>
          <a:srcRect b="0" l="0" r="0" t="0"/>
          <a:stretch/>
        </p:blipFill>
        <p:spPr>
          <a:xfrm>
            <a:off x="5575998" y="3486757"/>
            <a:ext cx="2438210" cy="11420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grpSp>
        <p:nvGrpSpPr>
          <p:cNvPr id="253" name="Google Shape;253;p5"/>
          <p:cNvGrpSpPr/>
          <p:nvPr/>
        </p:nvGrpSpPr>
        <p:grpSpPr>
          <a:xfrm>
            <a:off x="231425" y="151105"/>
            <a:ext cx="119100" cy="204175"/>
            <a:chOff x="6900075" y="273475"/>
            <a:chExt cx="119100" cy="204175"/>
          </a:xfrm>
        </p:grpSpPr>
        <p:cxnSp>
          <p:nvCxnSpPr>
            <p:cNvPr id="254" name="Google Shape;254;p5"/>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255" name="Google Shape;255;p5"/>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grpSp>
        <p:nvGrpSpPr>
          <p:cNvPr id="256" name="Google Shape;256;p5"/>
          <p:cNvGrpSpPr/>
          <p:nvPr/>
        </p:nvGrpSpPr>
        <p:grpSpPr>
          <a:xfrm flipH="1">
            <a:off x="8794175" y="151105"/>
            <a:ext cx="119100" cy="204175"/>
            <a:chOff x="6900075" y="273475"/>
            <a:chExt cx="119100" cy="204175"/>
          </a:xfrm>
        </p:grpSpPr>
        <p:cxnSp>
          <p:nvCxnSpPr>
            <p:cNvPr id="257" name="Google Shape;257;p5"/>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258" name="Google Shape;258;p5"/>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sp>
        <p:nvSpPr>
          <p:cNvPr id="259" name="Google Shape;259;p5">
            <a:hlinkClick action="ppaction://hlinkshowjump?jump=previousslide"/>
          </p:cNvPr>
          <p:cNvSpPr/>
          <p:nvPr/>
        </p:nvSpPr>
        <p:spPr>
          <a:xfrm>
            <a:off x="13477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
            <a:hlinkClick action="ppaction://hlinkshowjump?jump=nextslide"/>
          </p:cNvPr>
          <p:cNvSpPr/>
          <p:nvPr/>
        </p:nvSpPr>
        <p:spPr>
          <a:xfrm>
            <a:off x="865052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1" name="Google Shape;261;p5"/>
          <p:cNvGrpSpPr/>
          <p:nvPr/>
        </p:nvGrpSpPr>
        <p:grpSpPr>
          <a:xfrm>
            <a:off x="4447278" y="136418"/>
            <a:ext cx="249445" cy="233549"/>
            <a:chOff x="2612075" y="112200"/>
            <a:chExt cx="262850" cy="246100"/>
          </a:xfrm>
        </p:grpSpPr>
        <p:grpSp>
          <p:nvGrpSpPr>
            <p:cNvPr id="262" name="Google Shape;262;p5"/>
            <p:cNvGrpSpPr/>
            <p:nvPr/>
          </p:nvGrpSpPr>
          <p:grpSpPr>
            <a:xfrm>
              <a:off x="2612075" y="112200"/>
              <a:ext cx="262850" cy="52500"/>
              <a:chOff x="2612075" y="112200"/>
              <a:chExt cx="262850" cy="52500"/>
            </a:xfrm>
          </p:grpSpPr>
          <p:sp>
            <p:nvSpPr>
              <p:cNvPr id="263" name="Google Shape;263;p5"/>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5"/>
            <p:cNvGrpSpPr/>
            <p:nvPr/>
          </p:nvGrpSpPr>
          <p:grpSpPr>
            <a:xfrm>
              <a:off x="2612075" y="209000"/>
              <a:ext cx="262850" cy="52500"/>
              <a:chOff x="2612075" y="112200"/>
              <a:chExt cx="262850" cy="52500"/>
            </a:xfrm>
          </p:grpSpPr>
          <p:sp>
            <p:nvSpPr>
              <p:cNvPr id="267" name="Google Shape;267;p5"/>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5"/>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 name="Google Shape;270;p5"/>
            <p:cNvGrpSpPr/>
            <p:nvPr/>
          </p:nvGrpSpPr>
          <p:grpSpPr>
            <a:xfrm>
              <a:off x="2612075" y="305800"/>
              <a:ext cx="262850" cy="52500"/>
              <a:chOff x="2612075" y="112200"/>
              <a:chExt cx="262850" cy="52500"/>
            </a:xfrm>
          </p:grpSpPr>
          <p:sp>
            <p:nvSpPr>
              <p:cNvPr id="271" name="Google Shape;271;p5"/>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74" name="Google Shape;274;p5">
            <a:hlinkClick action="ppaction://hlinksldjump" r:id="rId3"/>
          </p:cNvPr>
          <p:cNvSpPr/>
          <p:nvPr/>
        </p:nvSpPr>
        <p:spPr>
          <a:xfrm>
            <a:off x="4337750" y="55178"/>
            <a:ext cx="469200" cy="3756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
          <p:cNvSpPr txBox="1"/>
          <p:nvPr>
            <p:ph idx="1" type="subTitle"/>
          </p:nvPr>
        </p:nvSpPr>
        <p:spPr>
          <a:xfrm>
            <a:off x="589577" y="1954700"/>
            <a:ext cx="4107145" cy="89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sz="1400"/>
              <a:t>Struktur data sama dengan binary tree</a:t>
            </a:r>
            <a:r>
              <a:rPr lang="en-US" sz="1400">
                <a:latin typeface="Roboto Condensed"/>
                <a:ea typeface="Roboto Condensed"/>
                <a:cs typeface="Roboto Condensed"/>
                <a:sym typeface="Roboto Condensed"/>
              </a:rPr>
              <a:t>,</a:t>
            </a:r>
            <a:r>
              <a:rPr lang="en-US" sz="1400"/>
              <a:t> dengan</a:t>
            </a:r>
            <a:r>
              <a:rPr lang="en-US" sz="1400">
                <a:latin typeface="Roboto Condensed"/>
                <a:ea typeface="Roboto Condensed"/>
                <a:cs typeface="Roboto Condensed"/>
                <a:sym typeface="Roboto Condensed"/>
              </a:rPr>
              <a:t> penambahan 2 buah variabel </a:t>
            </a:r>
            <a:r>
              <a:rPr lang="en-US" sz="1400"/>
              <a:t>boolean </a:t>
            </a:r>
            <a:r>
              <a:rPr lang="en-US" sz="1400">
                <a:latin typeface="Roboto Condensed"/>
                <a:ea typeface="Roboto Condensed"/>
                <a:cs typeface="Roboto Condensed"/>
                <a:sym typeface="Roboto Condensed"/>
              </a:rPr>
              <a:t>ialah : Left-Thread</a:t>
            </a:r>
            <a:r>
              <a:rPr lang="en-US" sz="1400"/>
              <a:t>/Lthread </a:t>
            </a:r>
            <a:r>
              <a:rPr lang="en-US" sz="1400">
                <a:latin typeface="Roboto Condensed"/>
                <a:ea typeface="Roboto Condensed"/>
                <a:cs typeface="Roboto Condensed"/>
                <a:sym typeface="Roboto Condensed"/>
              </a:rPr>
              <a:t>dan Right-Thread/</a:t>
            </a:r>
            <a:r>
              <a:rPr lang="en-US" sz="1400"/>
              <a:t>Rthread.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US" sz="1400"/>
              <a:t>Lthread / Thread = TRUE</a:t>
            </a:r>
            <a:endParaRPr sz="1400"/>
          </a:p>
          <a:p>
            <a:pPr indent="-285750" lvl="0" marL="285750" rtl="0" algn="l">
              <a:spcBef>
                <a:spcPts val="0"/>
              </a:spcBef>
              <a:spcAft>
                <a:spcPts val="0"/>
              </a:spcAft>
              <a:buClr>
                <a:schemeClr val="lt1"/>
              </a:buClr>
              <a:buSzPts val="1400"/>
              <a:buFont typeface="Arial"/>
              <a:buChar char="•"/>
            </a:pPr>
            <a:r>
              <a:rPr lang="en-US" sz="1400"/>
              <a:t>Jika p↑.rptr atau p↑.lptr menunjuk pada simpul </a:t>
            </a:r>
            <a:endParaRPr sz="1400"/>
          </a:p>
          <a:p>
            <a:pPr indent="0" lvl="0" marL="0" rtl="0" algn="l">
              <a:spcBef>
                <a:spcPts val="0"/>
              </a:spcBef>
              <a:spcAft>
                <a:spcPts val="0"/>
              </a:spcAft>
              <a:buNone/>
            </a:pPr>
            <a:r>
              <a:rPr lang="en-US" sz="1400"/>
              <a:t>Lthread / Thread = FALSE</a:t>
            </a:r>
            <a:endParaRPr sz="1400"/>
          </a:p>
          <a:p>
            <a:pPr indent="-285750" lvl="0" marL="285750" rtl="0" algn="l">
              <a:spcBef>
                <a:spcPts val="0"/>
              </a:spcBef>
              <a:spcAft>
                <a:spcPts val="0"/>
              </a:spcAft>
              <a:buClr>
                <a:schemeClr val="lt1"/>
              </a:buClr>
              <a:buSzPts val="1400"/>
              <a:buFont typeface="Arial"/>
              <a:buChar char="•"/>
            </a:pPr>
            <a:r>
              <a:rPr lang="en-US" sz="1400"/>
              <a:t>Jika p↑.rptr = Nil, maka diisi dengan alamat simpul yang akan segera dikunjungi secara inorder</a:t>
            </a:r>
            <a:endParaRPr b="0" sz="1400">
              <a:solidFill>
                <a:srgbClr val="000000"/>
              </a:solidFill>
              <a:latin typeface="Arial"/>
              <a:ea typeface="Arial"/>
              <a:cs typeface="Arial"/>
              <a:sym typeface="Arial"/>
            </a:endParaRPr>
          </a:p>
          <a:p>
            <a:pPr indent="-285750" lvl="0" marL="285750" rtl="0" algn="l">
              <a:spcBef>
                <a:spcPts val="0"/>
              </a:spcBef>
              <a:spcAft>
                <a:spcPts val="0"/>
              </a:spcAft>
              <a:buClr>
                <a:schemeClr val="lt1"/>
              </a:buClr>
              <a:buSzPts val="1400"/>
              <a:buFont typeface="Arial"/>
              <a:buChar char="•"/>
            </a:pPr>
            <a:r>
              <a:rPr lang="en-US" sz="1400"/>
              <a:t>Jika p↑.lptr = Nil, maka diisi dengan alamat simpul yang tepat sebelumnya dikunjungi secara inorder</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p>
        </p:txBody>
      </p:sp>
      <p:sp>
        <p:nvSpPr>
          <p:cNvPr id="276" name="Google Shape;276;p5"/>
          <p:cNvSpPr txBox="1"/>
          <p:nvPr/>
        </p:nvSpPr>
        <p:spPr>
          <a:xfrm>
            <a:off x="589578" y="1486700"/>
            <a:ext cx="3857700" cy="4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000" u="none" cap="none" strike="noStrike">
                <a:solidFill>
                  <a:schemeClr val="lt1"/>
                </a:solidFill>
                <a:latin typeface="Roboto Condensed"/>
                <a:ea typeface="Roboto Condensed"/>
                <a:cs typeface="Roboto Condensed"/>
                <a:sym typeface="Roboto Condensed"/>
              </a:rPr>
              <a:t>CARA THREAD</a:t>
            </a:r>
            <a:endParaRPr/>
          </a:p>
        </p:txBody>
      </p:sp>
      <p:sp>
        <p:nvSpPr>
          <p:cNvPr id="277" name="Google Shape;277;p5"/>
          <p:cNvSpPr/>
          <p:nvPr/>
        </p:nvSpPr>
        <p:spPr>
          <a:xfrm>
            <a:off x="4886596" y="557248"/>
            <a:ext cx="3799680" cy="4115061"/>
          </a:xfrm>
          <a:prstGeom prst="rect">
            <a:avLst/>
          </a:prstGeom>
          <a:solidFill>
            <a:srgbClr val="FFFFF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78" name="Google Shape;278;p5"/>
          <p:cNvPicPr preferRelativeResize="0"/>
          <p:nvPr/>
        </p:nvPicPr>
        <p:blipFill rotWithShape="1">
          <a:blip r:embed="rId4">
            <a:alphaModFix/>
          </a:blip>
          <a:srcRect b="0" l="0" r="0" t="32327"/>
          <a:stretch/>
        </p:blipFill>
        <p:spPr>
          <a:xfrm>
            <a:off x="3516050" y="992285"/>
            <a:ext cx="1134499" cy="375085"/>
          </a:xfrm>
          <a:prstGeom prst="rect">
            <a:avLst/>
          </a:prstGeom>
          <a:noFill/>
          <a:ln>
            <a:noFill/>
          </a:ln>
        </p:spPr>
      </p:pic>
      <p:sp>
        <p:nvSpPr>
          <p:cNvPr id="279" name="Google Shape;279;p5"/>
          <p:cNvSpPr txBox="1"/>
          <p:nvPr>
            <p:ph type="title"/>
          </p:nvPr>
        </p:nvSpPr>
        <p:spPr>
          <a:xfrm>
            <a:off x="589578" y="430778"/>
            <a:ext cx="7715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UnifrakturMaguntia"/>
                <a:ea typeface="UnifrakturMaguntia"/>
                <a:cs typeface="UnifrakturMaguntia"/>
                <a:sym typeface="UnifrakturMaguntia"/>
              </a:rPr>
              <a:t>R</a:t>
            </a:r>
            <a:r>
              <a:rPr lang="en-US"/>
              <a:t>EPRESENTASI </a:t>
            </a:r>
            <a:r>
              <a:rPr lang="en-US">
                <a:latin typeface="UnifrakturMaguntia"/>
                <a:ea typeface="UnifrakturMaguntia"/>
                <a:cs typeface="UnifrakturMaguntia"/>
                <a:sym typeface="UnifrakturMaguntia"/>
              </a:rPr>
              <a:t>B</a:t>
            </a:r>
            <a:r>
              <a:rPr lang="en-US"/>
              <a:t>INARY</a:t>
            </a:r>
            <a:br>
              <a:rPr lang="en-US"/>
            </a:br>
            <a:r>
              <a:rPr lang="en-US">
                <a:latin typeface="UnifrakturMaguntia"/>
                <a:ea typeface="UnifrakturMaguntia"/>
                <a:cs typeface="UnifrakturMaguntia"/>
                <a:sym typeface="UnifrakturMaguntia"/>
              </a:rPr>
              <a:t>T</a:t>
            </a:r>
            <a:r>
              <a:rPr lang="en-US"/>
              <a:t>REE</a:t>
            </a:r>
            <a:endParaRPr>
              <a:solidFill>
                <a:srgbClr val="E9D41A"/>
              </a:solidFill>
              <a:latin typeface="Roboto Condensed"/>
              <a:ea typeface="Roboto Condensed"/>
              <a:cs typeface="Roboto Condensed"/>
              <a:sym typeface="Roboto Condensed"/>
            </a:endParaRPr>
          </a:p>
        </p:txBody>
      </p:sp>
      <p:pic>
        <p:nvPicPr>
          <p:cNvPr id="280" name="Google Shape;280;p5"/>
          <p:cNvPicPr preferRelativeResize="0"/>
          <p:nvPr/>
        </p:nvPicPr>
        <p:blipFill rotWithShape="1">
          <a:blip r:embed="rId5">
            <a:alphaModFix/>
          </a:blip>
          <a:srcRect b="3930" l="0" r="0" t="6164"/>
          <a:stretch/>
        </p:blipFill>
        <p:spPr>
          <a:xfrm>
            <a:off x="5226377" y="682796"/>
            <a:ext cx="3120117" cy="2562419"/>
          </a:xfrm>
          <a:prstGeom prst="rect">
            <a:avLst/>
          </a:prstGeom>
          <a:noFill/>
          <a:ln>
            <a:noFill/>
          </a:ln>
        </p:spPr>
      </p:pic>
      <p:pic>
        <p:nvPicPr>
          <p:cNvPr id="281" name="Google Shape;281;p5"/>
          <p:cNvPicPr preferRelativeResize="0"/>
          <p:nvPr/>
        </p:nvPicPr>
        <p:blipFill rotWithShape="1">
          <a:blip r:embed="rId6">
            <a:alphaModFix/>
          </a:blip>
          <a:srcRect b="0" l="0" r="0" t="2665"/>
          <a:stretch/>
        </p:blipFill>
        <p:spPr>
          <a:xfrm>
            <a:off x="5758754" y="3317004"/>
            <a:ext cx="2208376" cy="12897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e1934cdac6_2_0"/>
          <p:cNvSpPr txBox="1"/>
          <p:nvPr>
            <p:ph type="title"/>
          </p:nvPr>
        </p:nvSpPr>
        <p:spPr>
          <a:xfrm>
            <a:off x="589578" y="430778"/>
            <a:ext cx="7715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UnifrakturMaguntia"/>
                <a:ea typeface="UnifrakturMaguntia"/>
                <a:cs typeface="UnifrakturMaguntia"/>
                <a:sym typeface="UnifrakturMaguntia"/>
              </a:rPr>
              <a:t>A</a:t>
            </a:r>
            <a:r>
              <a:rPr lang="en-US"/>
              <a:t>LGORITMA </a:t>
            </a:r>
            <a:r>
              <a:rPr lang="en-US">
                <a:latin typeface="UnifrakturMaguntia"/>
                <a:ea typeface="UnifrakturMaguntia"/>
                <a:cs typeface="UnifrakturMaguntia"/>
                <a:sym typeface="UnifrakturMaguntia"/>
              </a:rPr>
              <a:t>O</a:t>
            </a:r>
            <a:r>
              <a:rPr lang="en-US"/>
              <a:t>PERASI</a:t>
            </a:r>
            <a:endParaRPr/>
          </a:p>
          <a:p>
            <a:pPr indent="0" lvl="0" marL="0" rtl="0" algn="l">
              <a:lnSpc>
                <a:spcPct val="100000"/>
              </a:lnSpc>
              <a:spcBef>
                <a:spcPts val="0"/>
              </a:spcBef>
              <a:spcAft>
                <a:spcPts val="0"/>
              </a:spcAft>
              <a:buSzPts val="2800"/>
              <a:buNone/>
            </a:pPr>
            <a:r>
              <a:rPr lang="en-US">
                <a:latin typeface="UnifrakturMaguntia"/>
                <a:ea typeface="UnifrakturMaguntia"/>
                <a:cs typeface="UnifrakturMaguntia"/>
                <a:sym typeface="UnifrakturMaguntia"/>
              </a:rPr>
              <a:t>B</a:t>
            </a:r>
            <a:r>
              <a:rPr lang="en-US"/>
              <a:t>INARY </a:t>
            </a:r>
            <a:r>
              <a:rPr lang="en-US">
                <a:latin typeface="UnifrakturMaguntia"/>
                <a:ea typeface="UnifrakturMaguntia"/>
                <a:cs typeface="UnifrakturMaguntia"/>
                <a:sym typeface="UnifrakturMaguntia"/>
              </a:rPr>
              <a:t>T</a:t>
            </a:r>
            <a:r>
              <a:rPr lang="en-US"/>
              <a:t>REE</a:t>
            </a:r>
            <a:endParaRPr>
              <a:solidFill>
                <a:srgbClr val="E9D41A"/>
              </a:solidFill>
              <a:latin typeface="Roboto Condensed"/>
              <a:ea typeface="Roboto Condensed"/>
              <a:cs typeface="Roboto Condensed"/>
              <a:sym typeface="Roboto Condensed"/>
            </a:endParaRPr>
          </a:p>
        </p:txBody>
      </p:sp>
      <p:grpSp>
        <p:nvGrpSpPr>
          <p:cNvPr id="287" name="Google Shape;287;ge1934cdac6_2_0"/>
          <p:cNvGrpSpPr/>
          <p:nvPr/>
        </p:nvGrpSpPr>
        <p:grpSpPr>
          <a:xfrm>
            <a:off x="231425" y="151105"/>
            <a:ext cx="119100" cy="204175"/>
            <a:chOff x="6900075" y="273475"/>
            <a:chExt cx="119100" cy="204175"/>
          </a:xfrm>
        </p:grpSpPr>
        <p:cxnSp>
          <p:nvCxnSpPr>
            <p:cNvPr id="288" name="Google Shape;288;ge1934cdac6_2_0"/>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289" name="Google Shape;289;ge1934cdac6_2_0"/>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grpSp>
        <p:nvGrpSpPr>
          <p:cNvPr id="290" name="Google Shape;290;ge1934cdac6_2_0"/>
          <p:cNvGrpSpPr/>
          <p:nvPr/>
        </p:nvGrpSpPr>
        <p:grpSpPr>
          <a:xfrm flipH="1">
            <a:off x="8794175" y="151105"/>
            <a:ext cx="119100" cy="204175"/>
            <a:chOff x="6900075" y="273475"/>
            <a:chExt cx="119100" cy="204175"/>
          </a:xfrm>
        </p:grpSpPr>
        <p:cxnSp>
          <p:nvCxnSpPr>
            <p:cNvPr id="291" name="Google Shape;291;ge1934cdac6_2_0"/>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292" name="Google Shape;292;ge1934cdac6_2_0"/>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sp>
        <p:nvSpPr>
          <p:cNvPr id="293" name="Google Shape;293;ge1934cdac6_2_0">
            <a:hlinkClick action="ppaction://hlinkshowjump?jump=previousslide"/>
          </p:cNvPr>
          <p:cNvSpPr/>
          <p:nvPr/>
        </p:nvSpPr>
        <p:spPr>
          <a:xfrm>
            <a:off x="13477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e1934cdac6_2_0">
            <a:hlinkClick action="ppaction://hlinkshowjump?jump=nextslide"/>
          </p:cNvPr>
          <p:cNvSpPr/>
          <p:nvPr/>
        </p:nvSpPr>
        <p:spPr>
          <a:xfrm>
            <a:off x="865052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5" name="Google Shape;295;ge1934cdac6_2_0"/>
          <p:cNvGrpSpPr/>
          <p:nvPr/>
        </p:nvGrpSpPr>
        <p:grpSpPr>
          <a:xfrm>
            <a:off x="4447275" y="136418"/>
            <a:ext cx="249445" cy="233549"/>
            <a:chOff x="2612075" y="112200"/>
            <a:chExt cx="262850" cy="246100"/>
          </a:xfrm>
        </p:grpSpPr>
        <p:grpSp>
          <p:nvGrpSpPr>
            <p:cNvPr id="296" name="Google Shape;296;ge1934cdac6_2_0"/>
            <p:cNvGrpSpPr/>
            <p:nvPr/>
          </p:nvGrpSpPr>
          <p:grpSpPr>
            <a:xfrm>
              <a:off x="2612075" y="112200"/>
              <a:ext cx="262850" cy="52500"/>
              <a:chOff x="2612075" y="112200"/>
              <a:chExt cx="262850" cy="52500"/>
            </a:xfrm>
          </p:grpSpPr>
          <p:sp>
            <p:nvSpPr>
              <p:cNvPr id="297" name="Google Shape;297;ge1934cdac6_2_0"/>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e1934cdac6_2_0"/>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e1934cdac6_2_0"/>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0" name="Google Shape;300;ge1934cdac6_2_0"/>
            <p:cNvGrpSpPr/>
            <p:nvPr/>
          </p:nvGrpSpPr>
          <p:grpSpPr>
            <a:xfrm>
              <a:off x="2612075" y="209000"/>
              <a:ext cx="262850" cy="52500"/>
              <a:chOff x="2612075" y="112200"/>
              <a:chExt cx="262850" cy="52500"/>
            </a:xfrm>
          </p:grpSpPr>
          <p:sp>
            <p:nvSpPr>
              <p:cNvPr id="301" name="Google Shape;301;ge1934cdac6_2_0"/>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e1934cdac6_2_0"/>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e1934cdac6_2_0"/>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 name="Google Shape;304;ge1934cdac6_2_0"/>
            <p:cNvGrpSpPr/>
            <p:nvPr/>
          </p:nvGrpSpPr>
          <p:grpSpPr>
            <a:xfrm>
              <a:off x="2612075" y="305800"/>
              <a:ext cx="262850" cy="52500"/>
              <a:chOff x="2612075" y="112200"/>
              <a:chExt cx="262850" cy="52500"/>
            </a:xfrm>
          </p:grpSpPr>
          <p:sp>
            <p:nvSpPr>
              <p:cNvPr id="305" name="Google Shape;305;ge1934cdac6_2_0"/>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e1934cdac6_2_0"/>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e1934cdac6_2_0"/>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08" name="Google Shape;308;ge1934cdac6_2_0">
            <a:hlinkClick/>
          </p:cNvPr>
          <p:cNvSpPr/>
          <p:nvPr/>
        </p:nvSpPr>
        <p:spPr>
          <a:xfrm>
            <a:off x="4337750" y="55178"/>
            <a:ext cx="469200" cy="3756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e1934cdac6_2_0"/>
          <p:cNvSpPr/>
          <p:nvPr/>
        </p:nvSpPr>
        <p:spPr>
          <a:xfrm>
            <a:off x="4886596" y="557248"/>
            <a:ext cx="3799800" cy="4115100"/>
          </a:xfrm>
          <a:prstGeom prst="rect">
            <a:avLst/>
          </a:prstGeom>
          <a:solidFill>
            <a:srgbClr val="FFFFF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10" name="Google Shape;310;ge1934cdac6_2_0"/>
          <p:cNvPicPr preferRelativeResize="0"/>
          <p:nvPr/>
        </p:nvPicPr>
        <p:blipFill rotWithShape="1">
          <a:blip r:embed="rId3">
            <a:alphaModFix/>
          </a:blip>
          <a:srcRect b="0" l="0" r="0" t="32327"/>
          <a:stretch/>
        </p:blipFill>
        <p:spPr>
          <a:xfrm>
            <a:off x="3516050" y="992285"/>
            <a:ext cx="1134499" cy="375085"/>
          </a:xfrm>
          <a:prstGeom prst="rect">
            <a:avLst/>
          </a:prstGeom>
          <a:noFill/>
          <a:ln>
            <a:noFill/>
          </a:ln>
        </p:spPr>
      </p:pic>
      <p:sp>
        <p:nvSpPr>
          <p:cNvPr id="311" name="Google Shape;311;ge1934cdac6_2_0"/>
          <p:cNvSpPr txBox="1"/>
          <p:nvPr/>
        </p:nvSpPr>
        <p:spPr>
          <a:xfrm>
            <a:off x="589578" y="1486700"/>
            <a:ext cx="3982422" cy="4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Roboto Condensed"/>
                <a:ea typeface="Roboto Condensed"/>
                <a:cs typeface="Roboto Condensed"/>
                <a:sym typeface="Roboto Condensed"/>
              </a:rPr>
              <a:t>TRAVERSING IN-ORDER (REKURSIF)</a:t>
            </a:r>
            <a:endParaRPr b="1" i="0" sz="2000" u="none" cap="none" strike="noStrike">
              <a:solidFill>
                <a:schemeClr val="lt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Condensed"/>
              <a:ea typeface="Roboto Condensed"/>
              <a:cs typeface="Roboto Condensed"/>
              <a:sym typeface="Roboto Condensed"/>
            </a:endParaRPr>
          </a:p>
        </p:txBody>
      </p:sp>
      <p:pic>
        <p:nvPicPr>
          <p:cNvPr id="312" name="Google Shape;312;ge1934cdac6_2_0"/>
          <p:cNvPicPr preferRelativeResize="0"/>
          <p:nvPr/>
        </p:nvPicPr>
        <p:blipFill rotWithShape="1">
          <a:blip r:embed="rId4">
            <a:alphaModFix/>
          </a:blip>
          <a:srcRect b="0" l="0" r="0" t="0"/>
          <a:stretch/>
        </p:blipFill>
        <p:spPr>
          <a:xfrm>
            <a:off x="5432350" y="857600"/>
            <a:ext cx="2774400" cy="2448000"/>
          </a:xfrm>
          <a:prstGeom prst="rect">
            <a:avLst/>
          </a:prstGeom>
          <a:noFill/>
          <a:ln>
            <a:noFill/>
          </a:ln>
        </p:spPr>
      </p:pic>
      <p:pic>
        <p:nvPicPr>
          <p:cNvPr id="313" name="Google Shape;313;ge1934cdac6_2_0"/>
          <p:cNvPicPr preferRelativeResize="0"/>
          <p:nvPr/>
        </p:nvPicPr>
        <p:blipFill rotWithShape="1">
          <a:blip r:embed="rId5">
            <a:alphaModFix/>
          </a:blip>
          <a:srcRect b="0" l="0" r="5041" t="0"/>
          <a:stretch/>
        </p:blipFill>
        <p:spPr>
          <a:xfrm>
            <a:off x="5452513" y="992275"/>
            <a:ext cx="2631975" cy="2438400"/>
          </a:xfrm>
          <a:prstGeom prst="rect">
            <a:avLst/>
          </a:prstGeom>
          <a:noFill/>
          <a:ln>
            <a:noFill/>
          </a:ln>
        </p:spPr>
      </p:pic>
      <p:sp>
        <p:nvSpPr>
          <p:cNvPr id="314" name="Google Shape;314;ge1934cdac6_2_0"/>
          <p:cNvSpPr txBox="1"/>
          <p:nvPr/>
        </p:nvSpPr>
        <p:spPr>
          <a:xfrm>
            <a:off x="4899822" y="3857775"/>
            <a:ext cx="37638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Roboto Condensed"/>
                <a:ea typeface="Roboto Condensed"/>
                <a:cs typeface="Roboto Condensed"/>
                <a:sym typeface="Roboto Condensed"/>
              </a:rPr>
              <a:t>In-Order - DGBAHEICF</a:t>
            </a:r>
            <a:endParaRPr b="1" i="0" sz="1500" u="none" cap="none" strike="noStrike">
              <a:solidFill>
                <a:srgbClr val="000000"/>
              </a:solidFill>
              <a:latin typeface="Roboto Condensed"/>
              <a:ea typeface="Roboto Condensed"/>
              <a:cs typeface="Roboto Condensed"/>
              <a:sym typeface="Roboto Condensed"/>
            </a:endParaRPr>
          </a:p>
        </p:txBody>
      </p:sp>
      <p:graphicFrame>
        <p:nvGraphicFramePr>
          <p:cNvPr id="315" name="Google Shape;315;ge1934cdac6_2_0"/>
          <p:cNvGraphicFramePr/>
          <p:nvPr/>
        </p:nvGraphicFramePr>
        <p:xfrm>
          <a:off x="748730" y="2119250"/>
          <a:ext cx="3000000" cy="3000000"/>
        </p:xfrm>
        <a:graphic>
          <a:graphicData uri="http://schemas.openxmlformats.org/drawingml/2006/table">
            <a:tbl>
              <a:tblPr bandRow="1" firstCol="1" firstRow="1">
                <a:noFill/>
                <a:tableStyleId>{9B9A25C3-429F-4DD2-A7C0-228D4DC0B143}</a:tableStyleId>
              </a:tblPr>
              <a:tblGrid>
                <a:gridCol w="520550"/>
                <a:gridCol w="524250"/>
                <a:gridCol w="2137175"/>
              </a:tblGrid>
              <a:tr h="133350">
                <a:tc gridSpan="3">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Proc</a:t>
                      </a:r>
                      <a:r>
                        <a:rPr lang="en-US" sz="1050" u="none" cap="none" strike="noStrike">
                          <a:latin typeface="Courier New"/>
                          <a:ea typeface="Courier New"/>
                          <a:cs typeface="Courier New"/>
                          <a:sym typeface="Courier New"/>
                        </a:rPr>
                        <a:t> </a:t>
                      </a:r>
                      <a:r>
                        <a:rPr b="1" lang="en-US" sz="1050" u="none" cap="none" strike="noStrike">
                          <a:latin typeface="Courier New"/>
                          <a:ea typeface="Courier New"/>
                          <a:cs typeface="Courier New"/>
                          <a:sym typeface="Courier New"/>
                        </a:rPr>
                        <a:t>InOrder</a:t>
                      </a:r>
                      <a:r>
                        <a:rPr lang="en-US" sz="1050" u="none" cap="none" strike="noStrike">
                          <a:latin typeface="Courier New"/>
                          <a:ea typeface="Courier New"/>
                          <a:cs typeface="Courier New"/>
                          <a:sym typeface="Courier New"/>
                        </a:rPr>
                        <a:t>(root : pNode)</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r>
              <a:tr h="1333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if</a:t>
                      </a:r>
                      <a:r>
                        <a:rPr lang="en-US" sz="1050" u="none" cap="none" strike="noStrike">
                          <a:latin typeface="Courier New"/>
                          <a:ea typeface="Courier New"/>
                          <a:cs typeface="Courier New"/>
                          <a:sym typeface="Courier New"/>
                        </a:rPr>
                        <a:t> (root &lt;&gt; nil) </a:t>
                      </a:r>
                      <a:r>
                        <a:rPr i="1" lang="en-US" sz="1050" u="sng" cap="none" strike="noStrike">
                          <a:latin typeface="Courier New"/>
                          <a:ea typeface="Courier New"/>
                          <a:cs typeface="Courier New"/>
                          <a:sym typeface="Courier New"/>
                        </a:rPr>
                        <a:t>then</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33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InOrder(root↑.lptr)</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33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write(layar)root↑.data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33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InOrder(root↑.rptr)</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62875">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endif</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3350">
                <a:tc gridSpan="3">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endproc</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lt1"/>
                      </a:solidFill>
                      <a:prstDash val="solid"/>
                      <a:round/>
                      <a:headEnd len="sm" w="sm" type="none"/>
                      <a:tailEnd len="sm" w="sm" type="none"/>
                    </a:lnB>
                    <a:solidFill>
                      <a:srgbClr val="FFFFFF"/>
                    </a:solidFill>
                  </a:tcPr>
                </a:tc>
                <a:tc hMerge="1"/>
                <a:tc hMerge="1"/>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e1934cdac6_2_36"/>
          <p:cNvSpPr txBox="1"/>
          <p:nvPr>
            <p:ph type="title"/>
          </p:nvPr>
        </p:nvSpPr>
        <p:spPr>
          <a:xfrm>
            <a:off x="589578" y="430778"/>
            <a:ext cx="7715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UnifrakturMaguntia"/>
                <a:ea typeface="UnifrakturMaguntia"/>
                <a:cs typeface="UnifrakturMaguntia"/>
                <a:sym typeface="UnifrakturMaguntia"/>
              </a:rPr>
              <a:t>A</a:t>
            </a:r>
            <a:r>
              <a:rPr lang="en-US"/>
              <a:t>LGORITMA </a:t>
            </a:r>
            <a:r>
              <a:rPr lang="en-US">
                <a:latin typeface="UnifrakturMaguntia"/>
                <a:ea typeface="UnifrakturMaguntia"/>
                <a:cs typeface="UnifrakturMaguntia"/>
                <a:sym typeface="UnifrakturMaguntia"/>
              </a:rPr>
              <a:t>O</a:t>
            </a:r>
            <a:r>
              <a:rPr lang="en-US"/>
              <a:t>PERASI</a:t>
            </a:r>
            <a:endParaRPr/>
          </a:p>
          <a:p>
            <a:pPr indent="0" lvl="0" marL="0" rtl="0" algn="l">
              <a:lnSpc>
                <a:spcPct val="100000"/>
              </a:lnSpc>
              <a:spcBef>
                <a:spcPts val="0"/>
              </a:spcBef>
              <a:spcAft>
                <a:spcPts val="0"/>
              </a:spcAft>
              <a:buSzPts val="2800"/>
              <a:buNone/>
            </a:pPr>
            <a:r>
              <a:rPr lang="en-US">
                <a:latin typeface="UnifrakturMaguntia"/>
                <a:ea typeface="UnifrakturMaguntia"/>
                <a:cs typeface="UnifrakturMaguntia"/>
                <a:sym typeface="UnifrakturMaguntia"/>
              </a:rPr>
              <a:t>B</a:t>
            </a:r>
            <a:r>
              <a:rPr lang="en-US"/>
              <a:t>INARY </a:t>
            </a:r>
            <a:r>
              <a:rPr lang="en-US">
                <a:latin typeface="UnifrakturMaguntia"/>
                <a:ea typeface="UnifrakturMaguntia"/>
                <a:cs typeface="UnifrakturMaguntia"/>
                <a:sym typeface="UnifrakturMaguntia"/>
              </a:rPr>
              <a:t>T</a:t>
            </a:r>
            <a:r>
              <a:rPr lang="en-US"/>
              <a:t>REE</a:t>
            </a:r>
            <a:endParaRPr>
              <a:solidFill>
                <a:srgbClr val="E9D41A"/>
              </a:solidFill>
              <a:latin typeface="Roboto Condensed"/>
              <a:ea typeface="Roboto Condensed"/>
              <a:cs typeface="Roboto Condensed"/>
              <a:sym typeface="Roboto Condensed"/>
            </a:endParaRPr>
          </a:p>
        </p:txBody>
      </p:sp>
      <p:grpSp>
        <p:nvGrpSpPr>
          <p:cNvPr id="321" name="Google Shape;321;ge1934cdac6_2_36"/>
          <p:cNvGrpSpPr/>
          <p:nvPr/>
        </p:nvGrpSpPr>
        <p:grpSpPr>
          <a:xfrm>
            <a:off x="231425" y="151105"/>
            <a:ext cx="119100" cy="204175"/>
            <a:chOff x="6900075" y="273475"/>
            <a:chExt cx="119100" cy="204175"/>
          </a:xfrm>
        </p:grpSpPr>
        <p:cxnSp>
          <p:nvCxnSpPr>
            <p:cNvPr id="322" name="Google Shape;322;ge1934cdac6_2_36"/>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323" name="Google Shape;323;ge1934cdac6_2_36"/>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grpSp>
        <p:nvGrpSpPr>
          <p:cNvPr id="324" name="Google Shape;324;ge1934cdac6_2_36"/>
          <p:cNvGrpSpPr/>
          <p:nvPr/>
        </p:nvGrpSpPr>
        <p:grpSpPr>
          <a:xfrm flipH="1">
            <a:off x="8794175" y="151105"/>
            <a:ext cx="119100" cy="204175"/>
            <a:chOff x="6900075" y="273475"/>
            <a:chExt cx="119100" cy="204175"/>
          </a:xfrm>
        </p:grpSpPr>
        <p:cxnSp>
          <p:nvCxnSpPr>
            <p:cNvPr id="325" name="Google Shape;325;ge1934cdac6_2_36"/>
            <p:cNvCxnSpPr/>
            <p:nvPr/>
          </p:nvCxnSpPr>
          <p:spPr>
            <a:xfrm flipH="1" rot="10800000">
              <a:off x="6900075" y="273475"/>
              <a:ext cx="119100" cy="112200"/>
            </a:xfrm>
            <a:prstGeom prst="straightConnector1">
              <a:avLst/>
            </a:prstGeom>
            <a:noFill/>
            <a:ln cap="flat" cmpd="sng" w="28575">
              <a:solidFill>
                <a:schemeClr val="lt1"/>
              </a:solidFill>
              <a:prstDash val="solid"/>
              <a:round/>
              <a:headEnd len="sm" w="sm" type="none"/>
              <a:tailEnd len="sm" w="sm" type="none"/>
            </a:ln>
          </p:spPr>
        </p:cxnSp>
        <p:cxnSp>
          <p:nvCxnSpPr>
            <p:cNvPr id="326" name="Google Shape;326;ge1934cdac6_2_36"/>
            <p:cNvCxnSpPr/>
            <p:nvPr/>
          </p:nvCxnSpPr>
          <p:spPr>
            <a:xfrm>
              <a:off x="6900075" y="365450"/>
              <a:ext cx="119100" cy="112200"/>
            </a:xfrm>
            <a:prstGeom prst="straightConnector1">
              <a:avLst/>
            </a:prstGeom>
            <a:noFill/>
            <a:ln cap="flat" cmpd="sng" w="28575">
              <a:solidFill>
                <a:schemeClr val="lt1"/>
              </a:solidFill>
              <a:prstDash val="solid"/>
              <a:round/>
              <a:headEnd len="sm" w="sm" type="none"/>
              <a:tailEnd len="sm" w="sm" type="none"/>
            </a:ln>
          </p:spPr>
        </p:cxnSp>
      </p:grpSp>
      <p:sp>
        <p:nvSpPr>
          <p:cNvPr id="327" name="Google Shape;327;ge1934cdac6_2_36">
            <a:hlinkClick action="ppaction://hlinkshowjump?jump=previousslide"/>
          </p:cNvPr>
          <p:cNvSpPr/>
          <p:nvPr/>
        </p:nvSpPr>
        <p:spPr>
          <a:xfrm>
            <a:off x="13477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e1934cdac6_2_36">
            <a:hlinkClick action="ppaction://hlinkshowjump?jump=nextslide"/>
          </p:cNvPr>
          <p:cNvSpPr/>
          <p:nvPr/>
        </p:nvSpPr>
        <p:spPr>
          <a:xfrm>
            <a:off x="8650525" y="78614"/>
            <a:ext cx="359400" cy="329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9" name="Google Shape;329;ge1934cdac6_2_36"/>
          <p:cNvGrpSpPr/>
          <p:nvPr/>
        </p:nvGrpSpPr>
        <p:grpSpPr>
          <a:xfrm>
            <a:off x="4447275" y="136418"/>
            <a:ext cx="249445" cy="233549"/>
            <a:chOff x="2612075" y="112200"/>
            <a:chExt cx="262850" cy="246100"/>
          </a:xfrm>
        </p:grpSpPr>
        <p:grpSp>
          <p:nvGrpSpPr>
            <p:cNvPr id="330" name="Google Shape;330;ge1934cdac6_2_36"/>
            <p:cNvGrpSpPr/>
            <p:nvPr/>
          </p:nvGrpSpPr>
          <p:grpSpPr>
            <a:xfrm>
              <a:off x="2612075" y="112200"/>
              <a:ext cx="262850" cy="52500"/>
              <a:chOff x="2612075" y="112200"/>
              <a:chExt cx="262850" cy="52500"/>
            </a:xfrm>
          </p:grpSpPr>
          <p:sp>
            <p:nvSpPr>
              <p:cNvPr id="331" name="Google Shape;331;ge1934cdac6_2_36"/>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e1934cdac6_2_36"/>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e1934cdac6_2_36"/>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4" name="Google Shape;334;ge1934cdac6_2_36"/>
            <p:cNvGrpSpPr/>
            <p:nvPr/>
          </p:nvGrpSpPr>
          <p:grpSpPr>
            <a:xfrm>
              <a:off x="2612075" y="209000"/>
              <a:ext cx="262850" cy="52500"/>
              <a:chOff x="2612075" y="112200"/>
              <a:chExt cx="262850" cy="52500"/>
            </a:xfrm>
          </p:grpSpPr>
          <p:sp>
            <p:nvSpPr>
              <p:cNvPr id="335" name="Google Shape;335;ge1934cdac6_2_36"/>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e1934cdac6_2_36"/>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e1934cdac6_2_36"/>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8" name="Google Shape;338;ge1934cdac6_2_36"/>
            <p:cNvGrpSpPr/>
            <p:nvPr/>
          </p:nvGrpSpPr>
          <p:grpSpPr>
            <a:xfrm>
              <a:off x="2612075" y="305800"/>
              <a:ext cx="262850" cy="52500"/>
              <a:chOff x="2612075" y="112200"/>
              <a:chExt cx="262850" cy="52500"/>
            </a:xfrm>
          </p:grpSpPr>
          <p:sp>
            <p:nvSpPr>
              <p:cNvPr id="339" name="Google Shape;339;ge1934cdac6_2_36"/>
              <p:cNvSpPr/>
              <p:nvPr/>
            </p:nvSpPr>
            <p:spPr>
              <a:xfrm>
                <a:off x="261207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ge1934cdac6_2_36"/>
              <p:cNvSpPr/>
              <p:nvPr/>
            </p:nvSpPr>
            <p:spPr>
              <a:xfrm>
                <a:off x="2717250"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e1934cdac6_2_36"/>
              <p:cNvSpPr/>
              <p:nvPr/>
            </p:nvSpPr>
            <p:spPr>
              <a:xfrm>
                <a:off x="2822425" y="112200"/>
                <a:ext cx="52500" cy="52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42" name="Google Shape;342;ge1934cdac6_2_36">
            <a:hlinkClick/>
          </p:cNvPr>
          <p:cNvSpPr/>
          <p:nvPr/>
        </p:nvSpPr>
        <p:spPr>
          <a:xfrm>
            <a:off x="4337750" y="55178"/>
            <a:ext cx="469200" cy="3756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e1934cdac6_2_36"/>
          <p:cNvSpPr/>
          <p:nvPr/>
        </p:nvSpPr>
        <p:spPr>
          <a:xfrm>
            <a:off x="4886596" y="557248"/>
            <a:ext cx="3799800" cy="4115100"/>
          </a:xfrm>
          <a:prstGeom prst="rect">
            <a:avLst/>
          </a:prstGeom>
          <a:solidFill>
            <a:srgbClr val="FFFFF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44" name="Google Shape;344;ge1934cdac6_2_36"/>
          <p:cNvPicPr preferRelativeResize="0"/>
          <p:nvPr/>
        </p:nvPicPr>
        <p:blipFill rotWithShape="1">
          <a:blip r:embed="rId3">
            <a:alphaModFix/>
          </a:blip>
          <a:srcRect b="0" l="0" r="0" t="32327"/>
          <a:stretch/>
        </p:blipFill>
        <p:spPr>
          <a:xfrm>
            <a:off x="3516050" y="992285"/>
            <a:ext cx="1134499" cy="375085"/>
          </a:xfrm>
          <a:prstGeom prst="rect">
            <a:avLst/>
          </a:prstGeom>
          <a:noFill/>
          <a:ln>
            <a:noFill/>
          </a:ln>
        </p:spPr>
      </p:pic>
      <p:sp>
        <p:nvSpPr>
          <p:cNvPr id="345" name="Google Shape;345;ge1934cdac6_2_36"/>
          <p:cNvSpPr txBox="1"/>
          <p:nvPr/>
        </p:nvSpPr>
        <p:spPr>
          <a:xfrm>
            <a:off x="589574" y="1486700"/>
            <a:ext cx="4207809" cy="4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Roboto Condensed"/>
                <a:ea typeface="Roboto Condensed"/>
                <a:cs typeface="Roboto Condensed"/>
                <a:sym typeface="Roboto Condensed"/>
              </a:rPr>
              <a:t>TRAVERSING PRE-ORDER (REKURSIF)</a:t>
            </a:r>
            <a:endParaRPr b="1" i="0" sz="2000" u="none" cap="none" strike="noStrike">
              <a:solidFill>
                <a:schemeClr val="lt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Condensed"/>
              <a:ea typeface="Roboto Condensed"/>
              <a:cs typeface="Roboto Condensed"/>
              <a:sym typeface="Roboto Condensed"/>
            </a:endParaRPr>
          </a:p>
        </p:txBody>
      </p:sp>
      <p:pic>
        <p:nvPicPr>
          <p:cNvPr id="346" name="Google Shape;346;ge1934cdac6_2_36"/>
          <p:cNvPicPr preferRelativeResize="0"/>
          <p:nvPr/>
        </p:nvPicPr>
        <p:blipFill rotWithShape="1">
          <a:blip r:embed="rId4">
            <a:alphaModFix/>
          </a:blip>
          <a:srcRect b="0" l="0" r="0" t="0"/>
          <a:stretch/>
        </p:blipFill>
        <p:spPr>
          <a:xfrm>
            <a:off x="5399300" y="844375"/>
            <a:ext cx="2774400" cy="2448000"/>
          </a:xfrm>
          <a:prstGeom prst="rect">
            <a:avLst/>
          </a:prstGeom>
          <a:noFill/>
          <a:ln>
            <a:noFill/>
          </a:ln>
        </p:spPr>
      </p:pic>
      <p:pic>
        <p:nvPicPr>
          <p:cNvPr id="347" name="Google Shape;347;ge1934cdac6_2_36"/>
          <p:cNvPicPr preferRelativeResize="0"/>
          <p:nvPr/>
        </p:nvPicPr>
        <p:blipFill rotWithShape="1">
          <a:blip r:embed="rId5">
            <a:alphaModFix/>
          </a:blip>
          <a:srcRect b="0" l="0" r="5041" t="0"/>
          <a:stretch/>
        </p:blipFill>
        <p:spPr>
          <a:xfrm>
            <a:off x="5452513" y="992275"/>
            <a:ext cx="2631975" cy="2438400"/>
          </a:xfrm>
          <a:prstGeom prst="rect">
            <a:avLst/>
          </a:prstGeom>
          <a:noFill/>
          <a:ln>
            <a:noFill/>
          </a:ln>
        </p:spPr>
      </p:pic>
      <p:sp>
        <p:nvSpPr>
          <p:cNvPr id="348" name="Google Shape;348;ge1934cdac6_2_36"/>
          <p:cNvSpPr txBox="1"/>
          <p:nvPr/>
        </p:nvSpPr>
        <p:spPr>
          <a:xfrm>
            <a:off x="4899822" y="3857775"/>
            <a:ext cx="37638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Roboto Condensed"/>
                <a:ea typeface="Roboto Condensed"/>
                <a:cs typeface="Roboto Condensed"/>
                <a:sym typeface="Roboto Condensed"/>
              </a:rPr>
              <a:t>Pre-Order - ABDGCEHIF</a:t>
            </a:r>
            <a:endParaRPr b="1" i="0" sz="1500" u="none" cap="none" strike="noStrike">
              <a:solidFill>
                <a:srgbClr val="000000"/>
              </a:solidFill>
              <a:latin typeface="Roboto Condensed"/>
              <a:ea typeface="Roboto Condensed"/>
              <a:cs typeface="Roboto Condensed"/>
              <a:sym typeface="Roboto Condensed"/>
            </a:endParaRPr>
          </a:p>
        </p:txBody>
      </p:sp>
      <p:graphicFrame>
        <p:nvGraphicFramePr>
          <p:cNvPr id="349" name="Google Shape;349;ge1934cdac6_2_36"/>
          <p:cNvGraphicFramePr/>
          <p:nvPr/>
        </p:nvGraphicFramePr>
        <p:xfrm>
          <a:off x="748730" y="2119250"/>
          <a:ext cx="3000000" cy="3000000"/>
        </p:xfrm>
        <a:graphic>
          <a:graphicData uri="http://schemas.openxmlformats.org/drawingml/2006/table">
            <a:tbl>
              <a:tblPr bandRow="1" firstCol="1" firstRow="1">
                <a:noFill/>
                <a:tableStyleId>{9B9A25C3-429F-4DD2-A7C0-228D4DC0B143}</a:tableStyleId>
              </a:tblPr>
              <a:tblGrid>
                <a:gridCol w="520550"/>
                <a:gridCol w="524250"/>
                <a:gridCol w="2137175"/>
              </a:tblGrid>
              <a:tr h="133350">
                <a:tc gridSpan="3">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Proc</a:t>
                      </a:r>
                      <a:r>
                        <a:rPr lang="en-US" sz="1050" u="none" cap="none" strike="noStrike">
                          <a:latin typeface="Courier New"/>
                          <a:ea typeface="Courier New"/>
                          <a:cs typeface="Courier New"/>
                          <a:sym typeface="Courier New"/>
                        </a:rPr>
                        <a:t> </a:t>
                      </a:r>
                      <a:r>
                        <a:rPr b="1" lang="en-US" sz="1050" u="none" cap="none" strike="noStrike">
                          <a:latin typeface="Courier New"/>
                          <a:ea typeface="Courier New"/>
                          <a:cs typeface="Courier New"/>
                          <a:sym typeface="Courier New"/>
                        </a:rPr>
                        <a:t>PreOrder</a:t>
                      </a:r>
                      <a:r>
                        <a:rPr lang="en-US" sz="1050" u="none" cap="none" strike="noStrike">
                          <a:latin typeface="Courier New"/>
                          <a:ea typeface="Courier New"/>
                          <a:cs typeface="Courier New"/>
                          <a:sym typeface="Courier New"/>
                        </a:rPr>
                        <a:t>(root : pNode)</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r>
              <a:tr h="1333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if</a:t>
                      </a:r>
                      <a:r>
                        <a:rPr lang="en-US" sz="1050" u="none" cap="none" strike="noStrike">
                          <a:latin typeface="Courier New"/>
                          <a:ea typeface="Courier New"/>
                          <a:cs typeface="Courier New"/>
                          <a:sym typeface="Courier New"/>
                        </a:rPr>
                        <a:t> (root &lt;&gt; nil) </a:t>
                      </a:r>
                      <a:r>
                        <a:rPr i="1" lang="en-US" sz="1050" u="sng" cap="none" strike="noStrike">
                          <a:latin typeface="Courier New"/>
                          <a:ea typeface="Courier New"/>
                          <a:cs typeface="Courier New"/>
                          <a:sym typeface="Courier New"/>
                        </a:rPr>
                        <a:t>then</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33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write(layar)root↑.data</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33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PreOrder(root↑.lptr)</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33350">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PreOrder(root↑.rptr)</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62875">
                <a:tc>
                  <a:txBody>
                    <a:bodyPr/>
                    <a:lstStyle/>
                    <a:p>
                      <a:pPr indent="0" lvl="0" marL="0" marR="0" rtl="0" algn="l">
                        <a:lnSpc>
                          <a:spcPct val="100000"/>
                        </a:lnSpc>
                        <a:spcBef>
                          <a:spcPts val="0"/>
                        </a:spcBef>
                        <a:spcAft>
                          <a:spcPts val="0"/>
                        </a:spcAft>
                        <a:buNone/>
                      </a:pPr>
                      <a:r>
                        <a:rPr lang="en-US" sz="1050" u="none" cap="none" strike="noStrike">
                          <a:latin typeface="Courier New"/>
                          <a:ea typeface="Courier New"/>
                          <a:cs typeface="Courier New"/>
                          <a:sym typeface="Courier New"/>
                        </a:rPr>
                        <a:t> </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2">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endif</a:t>
                      </a:r>
                      <a:endParaRPr i="1" sz="1050" u="none" cap="none" strike="noStrike">
                        <a:latin typeface="Courier New"/>
                        <a:ea typeface="Courier New"/>
                        <a:cs typeface="Courier New"/>
                        <a:sym typeface="Courier New"/>
                      </a:endParaRPr>
                    </a:p>
                  </a:txBody>
                  <a:tcPr marT="0" marB="0" marR="68575" marL="36200">
                    <a:lnL cap="flat" cmpd="sng" w="9525">
                      <a:solidFill>
                        <a:srgbClr val="000000">
                          <a:alpha val="0"/>
                        </a:srgbClr>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r>
              <a:tr h="133350">
                <a:tc gridSpan="3">
                  <a:txBody>
                    <a:bodyPr/>
                    <a:lstStyle/>
                    <a:p>
                      <a:pPr indent="0" lvl="0" marL="0" marR="0" rtl="0" algn="l">
                        <a:lnSpc>
                          <a:spcPct val="100000"/>
                        </a:lnSpc>
                        <a:spcBef>
                          <a:spcPts val="0"/>
                        </a:spcBef>
                        <a:spcAft>
                          <a:spcPts val="0"/>
                        </a:spcAft>
                        <a:buNone/>
                      </a:pPr>
                      <a:r>
                        <a:rPr i="1" lang="en-US" sz="1050" u="sng" cap="none" strike="noStrike">
                          <a:latin typeface="Courier New"/>
                          <a:ea typeface="Courier New"/>
                          <a:cs typeface="Courier New"/>
                          <a:sym typeface="Courier New"/>
                        </a:rPr>
                        <a:t>endproc</a:t>
                      </a:r>
                      <a:endParaRPr i="1" sz="1050" u="none" cap="none" strike="noStrike">
                        <a:latin typeface="Courier New"/>
                        <a:ea typeface="Courier New"/>
                        <a:cs typeface="Courier New"/>
                        <a:sym typeface="Courier New"/>
                      </a:endParaRPr>
                    </a:p>
                  </a:txBody>
                  <a:tcPr marT="0" marB="0" marR="68575" marL="3620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 Friendly College and University Listings by Slidesgo">
  <a:themeElements>
    <a:clrScheme name="Simple Light">
      <a:dk1>
        <a:srgbClr val="496C7A"/>
      </a:dk1>
      <a:lt1>
        <a:srgbClr val="E9D41A"/>
      </a:lt1>
      <a:dk2>
        <a:srgbClr val="3E593D"/>
      </a:dk2>
      <a:lt2>
        <a:srgbClr val="549B92"/>
      </a:lt2>
      <a:accent1>
        <a:srgbClr val="D56728"/>
      </a:accent1>
      <a:accent2>
        <a:srgbClr val="496C7A"/>
      </a:accent2>
      <a:accent3>
        <a:srgbClr val="E9D41A"/>
      </a:accent3>
      <a:accent4>
        <a:srgbClr val="3E593D"/>
      </a:accent4>
      <a:accent5>
        <a:srgbClr val="549B92"/>
      </a:accent5>
      <a:accent6>
        <a:srgbClr val="D56728"/>
      </a:accent6>
      <a:hlink>
        <a:srgbClr val="E9D41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Adriana Anggita Daeli</dc:creator>
</cp:coreProperties>
</file>