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256" r:id="rId2"/>
    <p:sldId id="368" r:id="rId3"/>
    <p:sldId id="369" r:id="rId4"/>
    <p:sldId id="379" r:id="rId5"/>
    <p:sldId id="354" r:id="rId6"/>
    <p:sldId id="371" r:id="rId7"/>
    <p:sldId id="370" r:id="rId8"/>
    <p:sldId id="367" r:id="rId9"/>
    <p:sldId id="355" r:id="rId10"/>
    <p:sldId id="356" r:id="rId11"/>
    <p:sldId id="357" r:id="rId12"/>
    <p:sldId id="374" r:id="rId13"/>
    <p:sldId id="373" r:id="rId14"/>
    <p:sldId id="375" r:id="rId15"/>
    <p:sldId id="376" r:id="rId16"/>
    <p:sldId id="377" r:id="rId17"/>
    <p:sldId id="378" r:id="rId18"/>
    <p:sldId id="361" r:id="rId19"/>
    <p:sldId id="366" r:id="rId20"/>
    <p:sldId id="372" r:id="rId21"/>
    <p:sldId id="34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4514" autoAdjust="0"/>
  </p:normalViewPr>
  <p:slideViewPr>
    <p:cSldViewPr>
      <p:cViewPr varScale="1">
        <p:scale>
          <a:sx n="97" d="100"/>
          <a:sy n="97" d="100"/>
        </p:scale>
        <p:origin x="1032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33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661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801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359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96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80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Scope and</a:t>
            </a:r>
            <a:br>
              <a:rPr lang="en-US" sz="6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Lexical Environment</a:t>
            </a:r>
            <a:endParaRPr lang="ru-RU" sz="8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35696" y="54153"/>
            <a:ext cx="5328592" cy="360040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Nested local scope</a:t>
            </a:r>
            <a:endParaRPr lang="ru-RU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043608" y="620688"/>
            <a:ext cx="6768753" cy="4536256"/>
            <a:chOff x="755576" y="1796765"/>
            <a:chExt cx="6768753" cy="4536256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755576" y="1796765"/>
              <a:ext cx="6768752" cy="45362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55577" y="2132856"/>
              <a:ext cx="6768752" cy="3312368"/>
            </a:xfrm>
            <a:prstGeom prst="rect">
              <a:avLst/>
            </a:prstGeom>
            <a:solidFill>
              <a:srgbClr val="92D05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043608" y="3104601"/>
              <a:ext cx="6480720" cy="1332511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6" y="1808706"/>
              <a:ext cx="6768752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</a:rPr>
                <a:t>let </a:t>
              </a:r>
              <a:r>
                <a:rPr lang="en-US" b="1" dirty="0">
                  <a:solidFill>
                    <a:srgbClr val="002060"/>
                  </a:solidFill>
                </a:rPr>
                <a:t>name = "Bill";</a:t>
              </a:r>
            </a:p>
            <a:p>
              <a:r>
                <a:rPr lang="en-US" b="1" dirty="0">
                  <a:solidFill>
                    <a:srgbClr val="002060"/>
                  </a:solidFill>
                </a:rPr>
                <a:t>{</a:t>
              </a:r>
            </a:p>
            <a:p>
              <a:endParaRPr lang="en-US" b="1" dirty="0" smtClean="0">
                <a:solidFill>
                  <a:srgbClr val="002060"/>
                </a:solidFill>
              </a:endParaRPr>
            </a:p>
            <a:p>
              <a:r>
                <a:rPr lang="en-US" b="1" dirty="0" smtClean="0">
                  <a:solidFill>
                    <a:srgbClr val="002060"/>
                  </a:solidFill>
                </a:rPr>
                <a:t>    let </a:t>
              </a:r>
              <a:r>
                <a:rPr lang="en-US" b="1" dirty="0">
                  <a:solidFill>
                    <a:srgbClr val="002060"/>
                  </a:solidFill>
                </a:rPr>
                <a:t>name = "Alan";</a:t>
              </a:r>
            </a:p>
            <a:p>
              <a:endParaRPr lang="en-US" b="1" dirty="0" smtClean="0">
                <a:solidFill>
                  <a:srgbClr val="002060"/>
                </a:solidFill>
              </a:endParaRPr>
            </a:p>
            <a:p>
              <a:r>
                <a:rPr lang="en-US" b="1" dirty="0" smtClean="0">
                  <a:solidFill>
                    <a:srgbClr val="002060"/>
                  </a:solidFill>
                </a:rPr>
                <a:t>    {</a:t>
              </a:r>
              <a:endParaRPr lang="en-US" b="1" dirty="0">
                <a:solidFill>
                  <a:srgbClr val="002060"/>
                </a:solidFill>
              </a:endParaRPr>
            </a:p>
            <a:p>
              <a:r>
                <a:rPr lang="en-US" b="1" dirty="0">
                  <a:solidFill>
                    <a:srgbClr val="002060"/>
                  </a:solidFill>
                </a:rPr>
                <a:t>    	let name = "Arnold";</a:t>
              </a:r>
            </a:p>
            <a:p>
              <a:r>
                <a:rPr lang="en-US" b="1" dirty="0">
                  <a:solidFill>
                    <a:srgbClr val="002060"/>
                  </a:solidFill>
                </a:rPr>
                <a:t>    	console.log(name); </a:t>
              </a:r>
              <a:r>
                <a:rPr lang="en-US" b="1" dirty="0">
                  <a:solidFill>
                    <a:srgbClr val="FF0000"/>
                  </a:solidFill>
                </a:rPr>
                <a:t>// Arnold</a:t>
              </a:r>
            </a:p>
            <a:p>
              <a:r>
                <a:rPr lang="en-US" b="1" dirty="0" smtClean="0">
                  <a:solidFill>
                    <a:srgbClr val="002060"/>
                  </a:solidFill>
                </a:rPr>
                <a:t>    }</a:t>
              </a:r>
            </a:p>
            <a:p>
              <a:endParaRPr lang="en-US" b="1" dirty="0">
                <a:solidFill>
                  <a:srgbClr val="002060"/>
                </a:solidFill>
              </a:endParaRPr>
            </a:p>
            <a:p>
              <a:r>
                <a:rPr lang="en-US" b="1" dirty="0" smtClean="0">
                  <a:solidFill>
                    <a:srgbClr val="002060"/>
                  </a:solidFill>
                </a:rPr>
                <a:t>    console.log(name</a:t>
              </a:r>
              <a:r>
                <a:rPr lang="en-US" b="1" dirty="0">
                  <a:solidFill>
                    <a:srgbClr val="002060"/>
                  </a:solidFill>
                </a:rPr>
                <a:t>); </a:t>
              </a:r>
              <a:r>
                <a:rPr lang="en-US" b="1" dirty="0">
                  <a:solidFill>
                    <a:srgbClr val="FF0000"/>
                  </a:solidFill>
                </a:rPr>
                <a:t>// </a:t>
              </a:r>
              <a:r>
                <a:rPr lang="en-US" b="1" dirty="0" smtClean="0">
                  <a:solidFill>
                    <a:srgbClr val="FF0000"/>
                  </a:solidFill>
                </a:rPr>
                <a:t>Alan</a:t>
              </a:r>
            </a:p>
            <a:p>
              <a:endParaRPr lang="en-US" b="1" dirty="0">
                <a:solidFill>
                  <a:srgbClr val="002060"/>
                </a:solidFill>
              </a:endParaRPr>
            </a:p>
            <a:p>
              <a:r>
                <a:rPr lang="en-US" b="1" dirty="0">
                  <a:solidFill>
                    <a:srgbClr val="002060"/>
                  </a:solidFill>
                </a:rPr>
                <a:t>}</a:t>
              </a:r>
            </a:p>
            <a:p>
              <a:endParaRPr lang="en-US" b="1" dirty="0" smtClean="0">
                <a:solidFill>
                  <a:srgbClr val="002060"/>
                </a:solidFill>
              </a:endParaRPr>
            </a:p>
            <a:p>
              <a:r>
                <a:rPr lang="en-US" b="1" dirty="0" smtClean="0">
                  <a:solidFill>
                    <a:srgbClr val="002060"/>
                  </a:solidFill>
                </a:rPr>
                <a:t>console.log(name</a:t>
              </a:r>
              <a:r>
                <a:rPr lang="en-US" b="1" dirty="0">
                  <a:solidFill>
                    <a:srgbClr val="002060"/>
                  </a:solidFill>
                </a:rPr>
                <a:t>); //</a:t>
              </a:r>
              <a:r>
                <a:rPr lang="en-US" b="1" dirty="0" smtClean="0">
                  <a:solidFill>
                    <a:srgbClr val="002060"/>
                  </a:solidFill>
                </a:rPr>
                <a:t>Bill</a:t>
              </a:r>
              <a:endParaRPr lang="en-US" b="1" dirty="0">
                <a:solidFill>
                  <a:srgbClr val="C00000"/>
                </a:solidFill>
              </a:endParaRPr>
            </a:p>
            <a:p>
              <a:endParaRPr lang="da-DK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42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179511" y="188888"/>
            <a:ext cx="6768753" cy="4536256"/>
            <a:chOff x="755576" y="1796765"/>
            <a:chExt cx="6768753" cy="4536256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755576" y="1796765"/>
              <a:ext cx="6768752" cy="45362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55577" y="2132856"/>
              <a:ext cx="6768752" cy="3312368"/>
            </a:xfrm>
            <a:prstGeom prst="rect">
              <a:avLst/>
            </a:prstGeom>
            <a:solidFill>
              <a:srgbClr val="92D05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043608" y="3104601"/>
              <a:ext cx="6480720" cy="1332511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6" y="1808706"/>
              <a:ext cx="6768752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</a:rPr>
                <a:t>let </a:t>
              </a:r>
              <a:r>
                <a:rPr lang="en-US" b="1" dirty="0">
                  <a:solidFill>
                    <a:srgbClr val="002060"/>
                  </a:solidFill>
                </a:rPr>
                <a:t>name = "Bill";</a:t>
              </a:r>
            </a:p>
            <a:p>
              <a:r>
                <a:rPr lang="en-US" b="1" dirty="0" smtClean="0">
                  <a:solidFill>
                    <a:srgbClr val="002060"/>
                  </a:solidFill>
                </a:rPr>
                <a:t>function one(){</a:t>
              </a:r>
              <a:endParaRPr lang="en-US" b="1" dirty="0">
                <a:solidFill>
                  <a:srgbClr val="002060"/>
                </a:solidFill>
              </a:endParaRPr>
            </a:p>
            <a:p>
              <a:endParaRPr lang="en-US" b="1" dirty="0" smtClean="0">
                <a:solidFill>
                  <a:srgbClr val="002060"/>
                </a:solidFill>
              </a:endParaRPr>
            </a:p>
            <a:p>
              <a:r>
                <a:rPr lang="en-US" b="1" dirty="0" smtClean="0">
                  <a:solidFill>
                    <a:srgbClr val="002060"/>
                  </a:solidFill>
                </a:rPr>
                <a:t>  let </a:t>
              </a:r>
              <a:r>
                <a:rPr lang="en-US" b="1" dirty="0">
                  <a:solidFill>
                    <a:srgbClr val="002060"/>
                  </a:solidFill>
                </a:rPr>
                <a:t>name = "Alan";</a:t>
              </a:r>
            </a:p>
            <a:p>
              <a:endParaRPr lang="en-US" b="1" dirty="0" smtClean="0">
                <a:solidFill>
                  <a:srgbClr val="002060"/>
                </a:solidFill>
              </a:endParaRPr>
            </a:p>
            <a:p>
              <a:r>
                <a:rPr lang="en-US" b="1" dirty="0" smtClean="0">
                  <a:solidFill>
                    <a:srgbClr val="002060"/>
                  </a:solidFill>
                </a:rPr>
                <a:t>  function two(){</a:t>
              </a:r>
              <a:endParaRPr lang="en-US" b="1" dirty="0">
                <a:solidFill>
                  <a:srgbClr val="002060"/>
                </a:solidFill>
              </a:endParaRPr>
            </a:p>
            <a:p>
              <a:r>
                <a:rPr lang="en-US" b="1" dirty="0" smtClean="0">
                  <a:solidFill>
                    <a:srgbClr val="002060"/>
                  </a:solidFill>
                </a:rPr>
                <a:t>     let </a:t>
              </a:r>
              <a:r>
                <a:rPr lang="en-US" b="1" dirty="0">
                  <a:solidFill>
                    <a:srgbClr val="002060"/>
                  </a:solidFill>
                </a:rPr>
                <a:t>name = "Arnold";</a:t>
              </a:r>
            </a:p>
            <a:p>
              <a:r>
                <a:rPr lang="en-US" b="1" dirty="0">
                  <a:solidFill>
                    <a:srgbClr val="002060"/>
                  </a:solidFill>
                </a:rPr>
                <a:t>    </a:t>
              </a:r>
              <a:r>
                <a:rPr lang="en-US" b="1" dirty="0" smtClean="0">
                  <a:solidFill>
                    <a:srgbClr val="002060"/>
                  </a:solidFill>
                </a:rPr>
                <a:t> console.log(name</a:t>
              </a:r>
              <a:r>
                <a:rPr lang="en-US" b="1" dirty="0">
                  <a:solidFill>
                    <a:srgbClr val="002060"/>
                  </a:solidFill>
                </a:rPr>
                <a:t>); </a:t>
              </a:r>
              <a:endParaRPr lang="en-US" b="1" dirty="0" smtClean="0">
                <a:solidFill>
                  <a:srgbClr val="002060"/>
                </a:solidFill>
              </a:endParaRPr>
            </a:p>
            <a:p>
              <a:r>
                <a:rPr lang="en-US" b="1" dirty="0">
                  <a:solidFill>
                    <a:srgbClr val="002060"/>
                  </a:solidFill>
                </a:rPr>
                <a:t> </a:t>
              </a:r>
              <a:r>
                <a:rPr lang="en-US" b="1" dirty="0" smtClean="0">
                  <a:solidFill>
                    <a:srgbClr val="002060"/>
                  </a:solidFill>
                </a:rPr>
                <a:t> }</a:t>
              </a:r>
            </a:p>
            <a:p>
              <a:endParaRPr lang="en-US" b="1" dirty="0">
                <a:solidFill>
                  <a:srgbClr val="002060"/>
                </a:solidFill>
              </a:endParaRPr>
            </a:p>
            <a:p>
              <a:r>
                <a:rPr lang="en-US" b="1" dirty="0" smtClean="0">
                  <a:solidFill>
                    <a:srgbClr val="002060"/>
                  </a:solidFill>
                </a:rPr>
                <a:t>  two(); </a:t>
              </a:r>
              <a:r>
                <a:rPr lang="en-US" b="1" dirty="0">
                  <a:solidFill>
                    <a:srgbClr val="FF0000"/>
                  </a:solidFill>
                </a:rPr>
                <a:t>// </a:t>
              </a:r>
              <a:r>
                <a:rPr lang="en-US" b="1" dirty="0" smtClean="0">
                  <a:solidFill>
                    <a:srgbClr val="FF0000"/>
                  </a:solidFill>
                </a:rPr>
                <a:t>Arnold</a:t>
              </a:r>
            </a:p>
            <a:p>
              <a:endParaRPr lang="en-US" b="1" dirty="0">
                <a:solidFill>
                  <a:srgbClr val="002060"/>
                </a:solidFill>
              </a:endParaRPr>
            </a:p>
            <a:p>
              <a:r>
                <a:rPr lang="en-US" b="1" dirty="0">
                  <a:solidFill>
                    <a:srgbClr val="002060"/>
                  </a:solidFill>
                </a:rPr>
                <a:t>}</a:t>
              </a:r>
            </a:p>
            <a:p>
              <a:r>
                <a:rPr lang="en-US" b="1" dirty="0" smtClean="0">
                  <a:solidFill>
                    <a:srgbClr val="002060"/>
                  </a:solidFill>
                </a:rPr>
                <a:t>one();</a:t>
              </a:r>
              <a:endParaRPr lang="en-US" b="1" dirty="0">
                <a:solidFill>
                  <a:srgbClr val="002060"/>
                </a:solidFill>
              </a:endParaRPr>
            </a:p>
            <a:p>
              <a:endParaRPr lang="en-US" b="1" dirty="0">
                <a:solidFill>
                  <a:srgbClr val="C00000"/>
                </a:solidFill>
              </a:endParaRPr>
            </a:p>
            <a:p>
              <a:endParaRPr lang="da-DK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7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7504" y="476672"/>
            <a:ext cx="9034508" cy="2031325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Lexical Scope </a:t>
            </a:r>
            <a:r>
              <a:rPr lang="en-US" dirty="0" smtClean="0"/>
              <a:t>-&gt; </a:t>
            </a:r>
            <a:r>
              <a:rPr lang="ru-RU" dirty="0" smtClean="0"/>
              <a:t>это место, где физически размещен написанный код.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Интерпретатор </a:t>
            </a:r>
            <a:r>
              <a:rPr lang="en-US" dirty="0" smtClean="0"/>
              <a:t>JavaScript </a:t>
            </a:r>
            <a:r>
              <a:rPr lang="ru-RU" dirty="0" smtClean="0"/>
              <a:t>при переводе кода в инструкции</a:t>
            </a:r>
            <a:r>
              <a:rPr lang="en-US" dirty="0" smtClean="0"/>
              <a:t> (</a:t>
            </a:r>
            <a:r>
              <a:rPr lang="ru-RU" dirty="0" smtClean="0"/>
              <a:t>компиляции кода</a:t>
            </a:r>
            <a:r>
              <a:rPr lang="en-US" dirty="0" smtClean="0"/>
              <a:t>)</a:t>
            </a:r>
            <a:r>
              <a:rPr lang="ru-RU" dirty="0" smtClean="0"/>
              <a:t> для машины, размещает сущности (переменные, функции, объекты</a:t>
            </a:r>
            <a:r>
              <a:rPr lang="ru-RU" dirty="0"/>
              <a:t>)</a:t>
            </a:r>
            <a:r>
              <a:rPr lang="ru-RU" dirty="0" smtClean="0"/>
              <a:t> в памяти, исходя из того где они указаны в коде. 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0" y="44624"/>
            <a:ext cx="4320480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/>
            </a:lvl1pPr>
          </a:lstStyle>
          <a:p>
            <a:r>
              <a:rPr lang="en-US" dirty="0" smtClean="0"/>
              <a:t>Lexical Environment (LE)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708920"/>
            <a:ext cx="9034508" cy="646331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Lexical </a:t>
            </a:r>
            <a:r>
              <a:rPr lang="en-US" dirty="0" err="1" smtClean="0">
                <a:solidFill>
                  <a:schemeClr val="accent2"/>
                </a:solidFill>
              </a:rPr>
              <a:t>Evnironment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-&gt; </a:t>
            </a:r>
            <a:r>
              <a:rPr lang="ru-RU" dirty="0" smtClean="0"/>
              <a:t>это структура </a:t>
            </a:r>
            <a:r>
              <a:rPr lang="ru-RU" dirty="0"/>
              <a:t>данных, предназначенная для </a:t>
            </a:r>
          </a:p>
          <a:p>
            <a:r>
              <a:rPr lang="ru-RU" dirty="0"/>
              <a:t>хранения информации  о переменных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142" y="3717032"/>
            <a:ext cx="8856984" cy="1754326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>
                <a:solidFill>
                  <a:srgbClr val="C00000"/>
                </a:solidFill>
              </a:rPr>
              <a:t>Абстрактное</a:t>
            </a:r>
            <a:r>
              <a:rPr lang="ru-RU" dirty="0"/>
              <a:t> представление </a:t>
            </a:r>
            <a:r>
              <a:rPr lang="en-US" dirty="0" err="1" smtClean="0"/>
              <a:t>lexicalEnvirnoment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LE </a:t>
            </a:r>
            <a:r>
              <a:rPr lang="en-US" dirty="0"/>
              <a:t>= {</a:t>
            </a:r>
          </a:p>
          <a:p>
            <a:r>
              <a:rPr lang="en-US" dirty="0"/>
              <a:t>    </a:t>
            </a:r>
            <a:r>
              <a:rPr lang="en-US" dirty="0" err="1" smtClean="0"/>
              <a:t>environmentRecord</a:t>
            </a:r>
            <a:r>
              <a:rPr lang="en-US" dirty="0" smtClean="0"/>
              <a:t> </a:t>
            </a:r>
            <a:r>
              <a:rPr lang="en-US" dirty="0"/>
              <a:t>= {}</a:t>
            </a:r>
          </a:p>
          <a:p>
            <a:r>
              <a:rPr lang="en-US" dirty="0"/>
              <a:t>    outer: </a:t>
            </a:r>
            <a:r>
              <a:rPr lang="en-US" dirty="0" smtClean="0"/>
              <a:t>LE </a:t>
            </a:r>
            <a:r>
              <a:rPr lang="en-US" dirty="0"/>
              <a:t>|| null;</a:t>
            </a:r>
          </a:p>
          <a:p>
            <a:r>
              <a:rPr lang="en-US" dirty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5893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4223" y="116632"/>
            <a:ext cx="9034508" cy="3570208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sz="2800" dirty="0" smtClean="0">
                <a:solidFill>
                  <a:srgbClr val="C00000"/>
                </a:solidFill>
              </a:rPr>
              <a:t>ЗАПОМНИТЬ</a:t>
            </a:r>
            <a:r>
              <a:rPr lang="en-US" sz="2800" dirty="0" smtClean="0">
                <a:solidFill>
                  <a:srgbClr val="C00000"/>
                </a:solidFill>
              </a:rPr>
              <a:t>!!!</a:t>
            </a:r>
          </a:p>
          <a:p>
            <a:endParaRPr lang="uk-UA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LE </a:t>
            </a:r>
            <a:r>
              <a:rPr lang="ru-RU" dirty="0">
                <a:solidFill>
                  <a:srgbClr val="C00000"/>
                </a:solidFill>
              </a:rPr>
              <a:t>создается для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global area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блокам кода, определяемыми {}, </a:t>
            </a:r>
            <a:r>
              <a:rPr lang="en-US" dirty="0"/>
              <a:t>for, let, white, do, switch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конструкции </a:t>
            </a:r>
            <a:r>
              <a:rPr lang="en-US" dirty="0"/>
              <a:t>try { }catch(){}  </a:t>
            </a:r>
            <a:r>
              <a:rPr lang="ru-RU" dirty="0"/>
              <a:t>для -&gt; </a:t>
            </a:r>
            <a:r>
              <a:rPr lang="en-US" dirty="0"/>
              <a:t>catch, </a:t>
            </a:r>
            <a:r>
              <a:rPr lang="en-US" dirty="0" err="1"/>
              <a:t>finaly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модули в </a:t>
            </a:r>
            <a:r>
              <a:rPr lang="en-US" dirty="0"/>
              <a:t>ES6 </a:t>
            </a:r>
            <a:r>
              <a:rPr lang="ru-RU" dirty="0"/>
              <a:t>и выше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методы объектов</a:t>
            </a:r>
          </a:p>
          <a:p>
            <a:endParaRPr lang="ru-RU" dirty="0"/>
          </a:p>
          <a:p>
            <a:r>
              <a:rPr lang="en-US" dirty="0" smtClean="0">
                <a:solidFill>
                  <a:srgbClr val="0070C0"/>
                </a:solidFill>
              </a:rPr>
              <a:t>!!! </a:t>
            </a:r>
            <a:r>
              <a:rPr lang="ru-RU" dirty="0" smtClean="0">
                <a:solidFill>
                  <a:srgbClr val="0070C0"/>
                </a:solidFill>
              </a:rPr>
              <a:t>Для </a:t>
            </a:r>
            <a:r>
              <a:rPr lang="ru-RU" dirty="0">
                <a:solidFill>
                  <a:srgbClr val="0070C0"/>
                </a:solidFill>
              </a:rPr>
              <a:t>объектов </a:t>
            </a:r>
            <a:r>
              <a:rPr lang="en-US" dirty="0" smtClean="0">
                <a:solidFill>
                  <a:srgbClr val="0070C0"/>
                </a:solidFill>
              </a:rPr>
              <a:t>LE </a:t>
            </a:r>
            <a:r>
              <a:rPr lang="ru-RU" dirty="0">
                <a:solidFill>
                  <a:srgbClr val="0070C0"/>
                </a:solidFill>
              </a:rPr>
              <a:t>не создается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170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47864" y="162127"/>
            <a:ext cx="5796136" cy="4247317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b="1" dirty="0" err="1" smtClean="0">
                <a:solidFill>
                  <a:srgbClr val="C00000"/>
                </a:solidFill>
              </a:rPr>
              <a:t>globalLE</a:t>
            </a:r>
            <a:r>
              <a:rPr lang="en-US" b="1" dirty="0" smtClean="0">
                <a:solidFill>
                  <a:srgbClr val="C00000"/>
                </a:solidFill>
              </a:rPr>
              <a:t>: </a:t>
            </a:r>
            <a:r>
              <a:rPr lang="en-US" b="1" dirty="0">
                <a:solidFill>
                  <a:srgbClr val="C00000"/>
                </a:solidFill>
              </a:rPr>
              <a:t>{</a:t>
            </a:r>
          </a:p>
          <a:p>
            <a:r>
              <a:rPr lang="en-US" b="1" dirty="0"/>
              <a:t>  </a:t>
            </a:r>
            <a:r>
              <a:rPr lang="en-US" b="1" dirty="0" err="1" smtClean="0"/>
              <a:t>environmentRecord</a:t>
            </a:r>
            <a:r>
              <a:rPr lang="en-US" b="1" dirty="0" smtClean="0"/>
              <a:t> </a:t>
            </a:r>
            <a:r>
              <a:rPr lang="en-US" b="1" dirty="0"/>
              <a:t>= {</a:t>
            </a:r>
          </a:p>
          <a:p>
            <a:r>
              <a:rPr lang="en-US" b="1" dirty="0"/>
              <a:t>   </a:t>
            </a:r>
            <a:r>
              <a:rPr lang="en-US" b="1" dirty="0" smtClean="0"/>
              <a:t>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Object: Function,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Array: Function,</a:t>
            </a:r>
          </a:p>
          <a:p>
            <a:r>
              <a:rPr lang="en-US" b="1" dirty="0"/>
              <a:t>   </a:t>
            </a:r>
            <a:r>
              <a:rPr lang="en-US" b="1" dirty="0" smtClean="0"/>
              <a:t>  </a:t>
            </a:r>
            <a:r>
              <a:rPr lang="en-US" b="1" dirty="0"/>
              <a:t>...... </a:t>
            </a:r>
          </a:p>
          <a:p>
            <a:r>
              <a:rPr lang="en-US" b="1" dirty="0" smtClean="0"/>
              <a:t>     </a:t>
            </a:r>
            <a:r>
              <a:rPr lang="en-US" b="1" dirty="0">
                <a:solidFill>
                  <a:srgbClr val="0070C0"/>
                </a:solidFill>
              </a:rPr>
              <a:t>print</a:t>
            </a:r>
            <a:r>
              <a:rPr lang="en-US" b="1" dirty="0"/>
              <a:t>: function,</a:t>
            </a:r>
          </a:p>
          <a:p>
            <a:r>
              <a:rPr lang="en-US" b="1" dirty="0"/>
              <a:t>   </a:t>
            </a:r>
            <a:r>
              <a:rPr lang="en-US" b="1" dirty="0" smtClean="0"/>
              <a:t>  </a:t>
            </a:r>
            <a:r>
              <a:rPr lang="en-US" b="1" dirty="0">
                <a:solidFill>
                  <a:srgbClr val="00B050"/>
                </a:solidFill>
              </a:rPr>
              <a:t>name</a:t>
            </a:r>
            <a:r>
              <a:rPr lang="en-US" b="1" dirty="0"/>
              <a:t>: "Bill"</a:t>
            </a:r>
          </a:p>
          <a:p>
            <a:r>
              <a:rPr lang="en-US" b="1" dirty="0"/>
              <a:t>  </a:t>
            </a:r>
            <a:r>
              <a:rPr lang="en-US" b="1" dirty="0" smtClean="0"/>
              <a:t>}</a:t>
            </a:r>
            <a:endParaRPr lang="en-US" b="1" dirty="0"/>
          </a:p>
          <a:p>
            <a:r>
              <a:rPr lang="en-US" b="1" dirty="0"/>
              <a:t>  </a:t>
            </a:r>
            <a:r>
              <a:rPr lang="en-US" b="1" dirty="0" smtClean="0"/>
              <a:t>outer</a:t>
            </a:r>
            <a:r>
              <a:rPr lang="en-US" b="1" dirty="0"/>
              <a:t>: null;</a:t>
            </a:r>
          </a:p>
          <a:p>
            <a:r>
              <a:rPr lang="en-US" b="1" dirty="0">
                <a:solidFill>
                  <a:srgbClr val="C00000"/>
                </a:solidFill>
              </a:rPr>
              <a:t>}</a:t>
            </a:r>
          </a:p>
          <a:p>
            <a:endParaRPr lang="en-US" b="1" dirty="0"/>
          </a:p>
          <a:p>
            <a:r>
              <a:rPr lang="en-US" b="1" dirty="0" err="1" smtClean="0">
                <a:solidFill>
                  <a:srgbClr val="0070C0"/>
                </a:solidFill>
              </a:rPr>
              <a:t>print</a:t>
            </a:r>
            <a:r>
              <a:rPr lang="en-US" b="1" dirty="0" err="1" smtClean="0">
                <a:solidFill>
                  <a:srgbClr val="C00000"/>
                </a:solidFill>
              </a:rPr>
              <a:t>LE</a:t>
            </a:r>
            <a:r>
              <a:rPr lang="en-US" b="1" dirty="0" smtClean="0"/>
              <a:t> </a:t>
            </a:r>
            <a:r>
              <a:rPr lang="en-US" b="1" dirty="0"/>
              <a:t>= {</a:t>
            </a:r>
          </a:p>
          <a:p>
            <a:r>
              <a:rPr lang="en-US" b="1" dirty="0"/>
              <a:t>    </a:t>
            </a:r>
            <a:r>
              <a:rPr lang="en-US" b="1" dirty="0" err="1" smtClean="0"/>
              <a:t>environmentRecord</a:t>
            </a:r>
            <a:r>
              <a:rPr lang="en-US" b="1" dirty="0" smtClean="0"/>
              <a:t> </a:t>
            </a:r>
            <a:r>
              <a:rPr lang="en-US" b="1" dirty="0"/>
              <a:t>= {</a:t>
            </a:r>
            <a:r>
              <a:rPr lang="en-US" b="1" dirty="0">
                <a:solidFill>
                  <a:srgbClr val="7030A0"/>
                </a:solidFill>
              </a:rPr>
              <a:t>name</a:t>
            </a:r>
            <a:r>
              <a:rPr lang="en-US" b="1" dirty="0"/>
              <a:t>: "Tom"}</a:t>
            </a:r>
          </a:p>
          <a:p>
            <a:r>
              <a:rPr lang="en-US" b="1" dirty="0"/>
              <a:t>    </a:t>
            </a:r>
            <a:r>
              <a:rPr lang="en-US" b="1" dirty="0" smtClean="0"/>
              <a:t>outer</a:t>
            </a:r>
            <a:r>
              <a:rPr lang="en-US" b="1" dirty="0"/>
              <a:t>: </a:t>
            </a:r>
            <a:r>
              <a:rPr lang="en-US" dirty="0" err="1">
                <a:solidFill>
                  <a:srgbClr val="C00000"/>
                </a:solidFill>
              </a:rPr>
              <a:t>globalLE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 smtClean="0">
                <a:solidFill>
                  <a:srgbClr val="0070C0"/>
                </a:solidFill>
              </a:rPr>
              <a:t>}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7504" y="162127"/>
            <a:ext cx="3119714" cy="1477328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let </a:t>
            </a:r>
            <a:r>
              <a:rPr lang="en-US" dirty="0">
                <a:solidFill>
                  <a:srgbClr val="00B050"/>
                </a:solidFill>
              </a:rPr>
              <a:t>name</a:t>
            </a:r>
            <a:r>
              <a:rPr lang="en-US" dirty="0"/>
              <a:t> = "Bill"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/>
              <a:t>(){</a:t>
            </a:r>
          </a:p>
          <a:p>
            <a:r>
              <a:rPr lang="en-US" dirty="0"/>
              <a:t>    let </a:t>
            </a:r>
            <a:r>
              <a:rPr lang="en-US" dirty="0">
                <a:solidFill>
                  <a:srgbClr val="7030A0"/>
                </a:solidFill>
              </a:rPr>
              <a:t>name</a:t>
            </a:r>
            <a:r>
              <a:rPr lang="en-US" dirty="0"/>
              <a:t> = "Tom"</a:t>
            </a:r>
          </a:p>
          <a:p>
            <a:r>
              <a:rPr lang="en-US" dirty="0"/>
              <a:t> 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5574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95936" y="188640"/>
            <a:ext cx="5040560" cy="5632311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b="1" dirty="0" err="1" smtClean="0">
                <a:solidFill>
                  <a:srgbClr val="C00000"/>
                </a:solidFill>
              </a:rPr>
              <a:t>globalLE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= {</a:t>
            </a:r>
          </a:p>
          <a:p>
            <a:r>
              <a:rPr lang="en-US" b="1" dirty="0"/>
              <a:t>    </a:t>
            </a:r>
            <a:r>
              <a:rPr lang="en-US" b="1" dirty="0" err="1"/>
              <a:t>environmentRecord</a:t>
            </a:r>
            <a:r>
              <a:rPr lang="en-US" b="1" dirty="0"/>
              <a:t> = {</a:t>
            </a:r>
          </a:p>
          <a:p>
            <a:r>
              <a:rPr lang="en-US" b="1" dirty="0"/>
              <a:t>        ....</a:t>
            </a:r>
          </a:p>
          <a:p>
            <a:r>
              <a:rPr lang="en-US" b="1" dirty="0"/>
              <a:t>        person: function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    outer: null;</a:t>
            </a:r>
          </a:p>
          <a:p>
            <a:r>
              <a:rPr lang="en-US" b="1" dirty="0">
                <a:solidFill>
                  <a:srgbClr val="C00000"/>
                </a:solidFill>
              </a:rPr>
              <a:t>}</a:t>
            </a:r>
          </a:p>
          <a:p>
            <a:endParaRPr lang="en-US" b="1" dirty="0"/>
          </a:p>
          <a:p>
            <a:r>
              <a:rPr lang="en-US" b="1" dirty="0" err="1" smtClean="0">
                <a:solidFill>
                  <a:srgbClr val="00B050"/>
                </a:solidFill>
              </a:rPr>
              <a:t>person</a:t>
            </a:r>
            <a:r>
              <a:rPr lang="en-US" b="1" dirty="0" err="1" smtClean="0">
                <a:solidFill>
                  <a:schemeClr val="accent2"/>
                </a:solidFill>
              </a:rPr>
              <a:t>LE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= {</a:t>
            </a:r>
          </a:p>
          <a:p>
            <a:r>
              <a:rPr lang="en-US" b="1" dirty="0"/>
              <a:t>    </a:t>
            </a:r>
            <a:r>
              <a:rPr lang="en-US" b="1" dirty="0" err="1"/>
              <a:t>environmentRecord</a:t>
            </a:r>
            <a:r>
              <a:rPr lang="en-US" b="1" dirty="0"/>
              <a:t> = {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chemeClr val="accent2"/>
                </a:solidFill>
              </a:rPr>
              <a:t>name</a:t>
            </a:r>
            <a:r>
              <a:rPr lang="en-US" b="1" dirty="0"/>
              <a:t>: "Bill",</a:t>
            </a:r>
          </a:p>
          <a:p>
            <a:r>
              <a:rPr lang="en-US" b="1" dirty="0"/>
              <a:t>        </a:t>
            </a:r>
            <a:r>
              <a:rPr lang="en-US" b="1" dirty="0" err="1">
                <a:solidFill>
                  <a:srgbClr val="7030A0"/>
                </a:solidFill>
              </a:rPr>
              <a:t>getName</a:t>
            </a:r>
            <a:r>
              <a:rPr lang="en-US" b="1" dirty="0"/>
              <a:t>: function,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    outer: </a:t>
            </a:r>
            <a:r>
              <a:rPr lang="en-US" dirty="0" err="1">
                <a:solidFill>
                  <a:srgbClr val="C00000"/>
                </a:solidFill>
              </a:rPr>
              <a:t>globalLE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 smtClean="0">
                <a:solidFill>
                  <a:srgbClr val="7030A0"/>
                </a:solidFill>
              </a:rPr>
              <a:t>getName</a:t>
            </a:r>
            <a:r>
              <a:rPr lang="en-US" b="1" dirty="0" err="1" smtClean="0">
                <a:solidFill>
                  <a:srgbClr val="0070C0"/>
                </a:solidFill>
              </a:rPr>
              <a:t>LE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= {</a:t>
            </a:r>
          </a:p>
          <a:p>
            <a:r>
              <a:rPr lang="en-US" b="1" dirty="0"/>
              <a:t>    </a:t>
            </a:r>
            <a:r>
              <a:rPr lang="en-US" b="1" dirty="0" err="1"/>
              <a:t>environmentRecord</a:t>
            </a:r>
            <a:r>
              <a:rPr lang="en-US" b="1" dirty="0"/>
              <a:t> = {}</a:t>
            </a:r>
          </a:p>
          <a:p>
            <a:r>
              <a:rPr lang="en-US" b="1" dirty="0"/>
              <a:t>    outer: </a:t>
            </a:r>
            <a:r>
              <a:rPr lang="en-US" dirty="0" err="1">
                <a:solidFill>
                  <a:srgbClr val="00B050"/>
                </a:solidFill>
              </a:rPr>
              <a:t>person</a:t>
            </a:r>
            <a:r>
              <a:rPr lang="en-US" dirty="0" err="1">
                <a:solidFill>
                  <a:schemeClr val="accent2"/>
                </a:solidFill>
              </a:rPr>
              <a:t>LE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88640"/>
            <a:ext cx="3419872" cy="2031325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</a:t>
            </a:r>
            <a:r>
              <a:rPr lang="en-US" dirty="0">
                <a:solidFill>
                  <a:srgbClr val="00B050"/>
                </a:solidFill>
              </a:rPr>
              <a:t>person</a:t>
            </a:r>
            <a:r>
              <a:rPr lang="en-US" dirty="0"/>
              <a:t>(){</a:t>
            </a:r>
          </a:p>
          <a:p>
            <a:r>
              <a:rPr lang="en-US" dirty="0"/>
              <a:t>  </a:t>
            </a:r>
            <a:r>
              <a:rPr lang="en-US" dirty="0" smtClean="0"/>
              <a:t>let </a:t>
            </a:r>
            <a:r>
              <a:rPr lang="en-US" dirty="0">
                <a:solidFill>
                  <a:schemeClr val="accent2"/>
                </a:solidFill>
              </a:rPr>
              <a:t>name</a:t>
            </a:r>
            <a:r>
              <a:rPr lang="en-US" dirty="0"/>
              <a:t> = "Bill"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function </a:t>
            </a:r>
            <a:r>
              <a:rPr lang="en-US" dirty="0" err="1">
                <a:solidFill>
                  <a:srgbClr val="7030A0"/>
                </a:solidFill>
              </a:rPr>
              <a:t>getName</a:t>
            </a:r>
            <a:r>
              <a:rPr lang="en-US" dirty="0"/>
              <a:t>(){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/>
              <a:t>return name;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71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4746" y="116632"/>
            <a:ext cx="9034508" cy="4247317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Алгоритм работы </a:t>
            </a:r>
            <a:r>
              <a:rPr lang="ru-RU" dirty="0" err="1"/>
              <a:t>интерпритатора</a:t>
            </a:r>
            <a:r>
              <a:rPr lang="ru-RU" dirty="0"/>
              <a:t> по поиску </a:t>
            </a:r>
            <a:r>
              <a:rPr lang="ru-RU" dirty="0" err="1"/>
              <a:t>идентефикатора</a:t>
            </a:r>
            <a:endParaRPr lang="ru-RU" dirty="0"/>
          </a:p>
          <a:p>
            <a:endParaRPr lang="ru-RU" dirty="0"/>
          </a:p>
          <a:p>
            <a:r>
              <a:rPr lang="en-US" dirty="0"/>
              <a:t>function </a:t>
            </a:r>
            <a:r>
              <a:rPr lang="en-US" dirty="0" err="1">
                <a:solidFill>
                  <a:srgbClr val="7030A0"/>
                </a:solidFill>
              </a:rPr>
              <a:t>resolveLE</a:t>
            </a:r>
            <a:r>
              <a:rPr lang="en-US" dirty="0">
                <a:solidFill>
                  <a:schemeClr val="accent2"/>
                </a:solidFill>
              </a:rPr>
              <a:t>(LE</a:t>
            </a:r>
            <a:r>
              <a:rPr lang="en-US" dirty="0"/>
              <a:t>, </a:t>
            </a:r>
            <a:r>
              <a:rPr lang="en-US" dirty="0" err="1"/>
              <a:t>indetefier</a:t>
            </a:r>
            <a:r>
              <a:rPr lang="en-US" dirty="0"/>
              <a:t>) {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/>
              <a:t>if(</a:t>
            </a:r>
            <a:r>
              <a:rPr lang="en-US" dirty="0">
                <a:solidFill>
                  <a:srgbClr val="C00000"/>
                </a:solidFill>
              </a:rPr>
              <a:t>LE</a:t>
            </a:r>
            <a:r>
              <a:rPr lang="en-US" dirty="0"/>
              <a:t> === null) {</a:t>
            </a:r>
          </a:p>
          <a:p>
            <a:r>
              <a:rPr lang="en-US" dirty="0"/>
              <a:t>        throw </a:t>
            </a:r>
            <a:r>
              <a:rPr lang="en-US" dirty="0" err="1"/>
              <a:t>RefferenceError</a:t>
            </a:r>
            <a:r>
              <a:rPr lang="en-US" dirty="0"/>
              <a:t>(</a:t>
            </a:r>
            <a:r>
              <a:rPr lang="en-US" dirty="0" err="1"/>
              <a:t>indetefier</a:t>
            </a:r>
            <a:r>
              <a:rPr lang="en-US" dirty="0"/>
              <a:t> + " is not defined")</a:t>
            </a:r>
          </a:p>
          <a:p>
            <a:r>
              <a:rPr lang="en-US" dirty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if(</a:t>
            </a:r>
            <a:r>
              <a:rPr lang="en-US" dirty="0" err="1">
                <a:solidFill>
                  <a:schemeClr val="accent2"/>
                </a:solidFill>
              </a:rPr>
              <a:t>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70C0"/>
                </a:solidFill>
              </a:rPr>
              <a:t>hasBinding</a:t>
            </a:r>
            <a:r>
              <a:rPr lang="en-US" dirty="0" smtClean="0"/>
              <a:t>(</a:t>
            </a:r>
            <a:r>
              <a:rPr lang="en-US" dirty="0" err="1" smtClean="0"/>
              <a:t>indetefier</a:t>
            </a:r>
            <a:r>
              <a:rPr lang="en-US" dirty="0"/>
              <a:t>)) {</a:t>
            </a:r>
          </a:p>
          <a:p>
            <a:r>
              <a:rPr lang="en-US" dirty="0"/>
              <a:t>        return new </a:t>
            </a:r>
            <a:r>
              <a:rPr lang="en-US" dirty="0" err="1" smtClean="0">
                <a:solidFill>
                  <a:srgbClr val="00B050"/>
                </a:solidFill>
              </a:rPr>
              <a:t>Refference</a:t>
            </a:r>
            <a:r>
              <a:rPr lang="en-US" dirty="0" smtClean="0"/>
              <a:t>(</a:t>
            </a:r>
            <a:r>
              <a:rPr lang="en-US" dirty="0">
                <a:solidFill>
                  <a:schemeClr val="accent2"/>
                </a:solidFill>
              </a:rPr>
              <a:t>LE</a:t>
            </a:r>
            <a:r>
              <a:rPr lang="en-US" dirty="0" smtClean="0"/>
              <a:t>, </a:t>
            </a:r>
            <a:r>
              <a:rPr lang="en-US" dirty="0" err="1"/>
              <a:t>indetefier</a:t>
            </a:r>
            <a:r>
              <a:rPr lang="en-US" dirty="0"/>
              <a:t>)</a:t>
            </a:r>
          </a:p>
          <a:p>
            <a:r>
              <a:rPr lang="en-US" dirty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/>
              <a:t>return </a:t>
            </a:r>
            <a:r>
              <a:rPr lang="en-US" dirty="0" err="1" smtClean="0">
                <a:solidFill>
                  <a:srgbClr val="7030A0"/>
                </a:solidFill>
              </a:rPr>
              <a:t>resolveLE</a:t>
            </a:r>
            <a:r>
              <a:rPr lang="en-US" dirty="0" smtClean="0"/>
              <a:t>(</a:t>
            </a:r>
            <a:r>
              <a:rPr lang="en-US" dirty="0" err="1">
                <a:solidFill>
                  <a:schemeClr val="accent2"/>
                </a:solidFill>
              </a:rPr>
              <a:t>LE</a:t>
            </a:r>
            <a:r>
              <a:rPr lang="en-US" dirty="0" err="1" smtClean="0"/>
              <a:t>.outer</a:t>
            </a:r>
            <a:r>
              <a:rPr lang="en-US" dirty="0"/>
              <a:t>, </a:t>
            </a:r>
            <a:r>
              <a:rPr lang="en-US" dirty="0" err="1"/>
              <a:t>indetefier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48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4903" y="88068"/>
            <a:ext cx="3829025" cy="4801314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lIns="90000" rtlCol="0" anchor="ctr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b="1" dirty="0" err="1" smtClean="0">
                <a:solidFill>
                  <a:srgbClr val="C00000"/>
                </a:solidFill>
              </a:rPr>
              <a:t>globalLE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= {</a:t>
            </a:r>
          </a:p>
          <a:p>
            <a:r>
              <a:rPr lang="en-US" b="1" dirty="0"/>
              <a:t>  </a:t>
            </a:r>
            <a:r>
              <a:rPr lang="en-US" b="1" dirty="0" err="1" smtClean="0"/>
              <a:t>environmentRecord</a:t>
            </a:r>
            <a:r>
              <a:rPr lang="en-US" b="1" dirty="0" smtClean="0"/>
              <a:t> </a:t>
            </a:r>
            <a:r>
              <a:rPr lang="en-US" b="1" dirty="0"/>
              <a:t>= {</a:t>
            </a:r>
          </a:p>
          <a:p>
            <a:r>
              <a:rPr lang="en-US" b="1" dirty="0" smtClean="0"/>
              <a:t>    person</a:t>
            </a:r>
            <a:r>
              <a:rPr lang="en-US" b="1" dirty="0"/>
              <a:t>: function</a:t>
            </a:r>
          </a:p>
          <a:p>
            <a:r>
              <a:rPr lang="en-US" b="1" dirty="0"/>
              <a:t>  </a:t>
            </a:r>
            <a:r>
              <a:rPr lang="en-US" b="1" dirty="0" smtClean="0"/>
              <a:t>}</a:t>
            </a:r>
            <a:endParaRPr lang="en-US" b="1" dirty="0"/>
          </a:p>
          <a:p>
            <a:r>
              <a:rPr lang="en-US" b="1" dirty="0"/>
              <a:t>  </a:t>
            </a:r>
            <a:r>
              <a:rPr lang="en-US" b="1" dirty="0" smtClean="0"/>
              <a:t>outer</a:t>
            </a:r>
            <a:r>
              <a:rPr lang="en-US" b="1" dirty="0"/>
              <a:t>: null;</a:t>
            </a:r>
          </a:p>
          <a:p>
            <a:r>
              <a:rPr lang="en-US" b="1" dirty="0">
                <a:solidFill>
                  <a:srgbClr val="C00000"/>
                </a:solidFill>
              </a:rPr>
              <a:t>}</a:t>
            </a:r>
          </a:p>
          <a:p>
            <a:r>
              <a:rPr lang="en-US" b="1" dirty="0" err="1" smtClean="0">
                <a:solidFill>
                  <a:srgbClr val="00B050"/>
                </a:solidFill>
              </a:rPr>
              <a:t>person</a:t>
            </a:r>
            <a:r>
              <a:rPr lang="en-US" b="1" dirty="0" err="1" smtClean="0">
                <a:solidFill>
                  <a:schemeClr val="accent2"/>
                </a:solidFill>
              </a:rPr>
              <a:t>LE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= {</a:t>
            </a:r>
          </a:p>
          <a:p>
            <a:r>
              <a:rPr lang="en-US" b="1" dirty="0"/>
              <a:t>  </a:t>
            </a:r>
            <a:r>
              <a:rPr lang="en-US" b="1" dirty="0" err="1" smtClean="0"/>
              <a:t>environmentRecord</a:t>
            </a:r>
            <a:r>
              <a:rPr lang="en-US" b="1" dirty="0" smtClean="0"/>
              <a:t> </a:t>
            </a:r>
            <a:r>
              <a:rPr lang="en-US" b="1" dirty="0"/>
              <a:t>= {</a:t>
            </a:r>
          </a:p>
          <a:p>
            <a:r>
              <a:rPr lang="en-US" b="1" dirty="0"/>
              <a:t>  </a:t>
            </a:r>
            <a:r>
              <a:rPr lang="en-US" b="1" dirty="0" smtClean="0"/>
              <a:t>   </a:t>
            </a:r>
            <a:r>
              <a:rPr lang="en-US" b="1" dirty="0">
                <a:solidFill>
                  <a:schemeClr val="accent2"/>
                </a:solidFill>
              </a:rPr>
              <a:t>name</a:t>
            </a:r>
            <a:r>
              <a:rPr lang="en-US" b="1" dirty="0"/>
              <a:t>: "Bill",</a:t>
            </a:r>
          </a:p>
          <a:p>
            <a:r>
              <a:rPr lang="en-US" b="1" dirty="0"/>
              <a:t>  </a:t>
            </a:r>
            <a:r>
              <a:rPr lang="en-US" b="1" dirty="0" smtClean="0"/>
              <a:t>   </a:t>
            </a:r>
            <a:r>
              <a:rPr lang="en-US" b="1" dirty="0" err="1">
                <a:solidFill>
                  <a:srgbClr val="7030A0"/>
                </a:solidFill>
              </a:rPr>
              <a:t>getName</a:t>
            </a:r>
            <a:r>
              <a:rPr lang="en-US" b="1" dirty="0"/>
              <a:t>: function,</a:t>
            </a:r>
          </a:p>
          <a:p>
            <a:r>
              <a:rPr lang="en-US" b="1" dirty="0"/>
              <a:t>  </a:t>
            </a:r>
            <a:r>
              <a:rPr lang="en-US" b="1" dirty="0" smtClean="0"/>
              <a:t>}</a:t>
            </a:r>
            <a:endParaRPr lang="en-US" b="1" dirty="0"/>
          </a:p>
          <a:p>
            <a:r>
              <a:rPr lang="en-US" b="1" dirty="0"/>
              <a:t>  </a:t>
            </a:r>
            <a:r>
              <a:rPr lang="en-US" b="1" dirty="0" smtClean="0"/>
              <a:t>outer</a:t>
            </a:r>
            <a:r>
              <a:rPr lang="en-US" b="1" dirty="0"/>
              <a:t>: </a:t>
            </a:r>
            <a:r>
              <a:rPr lang="en-US" dirty="0" err="1">
                <a:solidFill>
                  <a:srgbClr val="C00000"/>
                </a:solidFill>
              </a:rPr>
              <a:t>globalLE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en-US" b="1" dirty="0" err="1" smtClean="0">
                <a:solidFill>
                  <a:srgbClr val="7030A0"/>
                </a:solidFill>
              </a:rPr>
              <a:t>getName</a:t>
            </a:r>
            <a:r>
              <a:rPr lang="en-US" dirty="0" err="1">
                <a:solidFill>
                  <a:schemeClr val="accent2"/>
                </a:solidFill>
              </a:rPr>
              <a:t>LE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= {</a:t>
            </a:r>
          </a:p>
          <a:p>
            <a:r>
              <a:rPr lang="en-US" b="1" dirty="0"/>
              <a:t>  </a:t>
            </a:r>
            <a:r>
              <a:rPr lang="en-US" b="1" dirty="0" err="1" smtClean="0"/>
              <a:t>environmentRecord</a:t>
            </a:r>
            <a:r>
              <a:rPr lang="en-US" b="1" dirty="0" smtClean="0"/>
              <a:t> </a:t>
            </a:r>
            <a:r>
              <a:rPr lang="en-US" b="1" dirty="0"/>
              <a:t>= {}</a:t>
            </a:r>
          </a:p>
          <a:p>
            <a:r>
              <a:rPr lang="en-US" b="1" dirty="0"/>
              <a:t>  </a:t>
            </a:r>
            <a:r>
              <a:rPr lang="en-US" b="1" dirty="0" smtClean="0"/>
              <a:t>outer</a:t>
            </a:r>
            <a:r>
              <a:rPr lang="en-US" b="1" dirty="0"/>
              <a:t>: </a:t>
            </a:r>
            <a:r>
              <a:rPr lang="en-US" dirty="0" err="1">
                <a:solidFill>
                  <a:srgbClr val="00B050"/>
                </a:solidFill>
              </a:rPr>
              <a:t>person</a:t>
            </a:r>
            <a:r>
              <a:rPr lang="en-US" dirty="0" err="1">
                <a:solidFill>
                  <a:schemeClr val="accent2"/>
                </a:solidFill>
              </a:rPr>
              <a:t>LE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7944" y="2581058"/>
            <a:ext cx="4824536" cy="2308324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</a:t>
            </a:r>
            <a:r>
              <a:rPr lang="en-US" dirty="0">
                <a:solidFill>
                  <a:srgbClr val="00B050"/>
                </a:solidFill>
              </a:rPr>
              <a:t>person</a:t>
            </a:r>
            <a:r>
              <a:rPr lang="en-US" dirty="0"/>
              <a:t>(){</a:t>
            </a:r>
          </a:p>
          <a:p>
            <a:r>
              <a:rPr lang="en-US" dirty="0"/>
              <a:t>  </a:t>
            </a:r>
            <a:r>
              <a:rPr lang="en-US" dirty="0" smtClean="0"/>
              <a:t>let </a:t>
            </a:r>
            <a:r>
              <a:rPr lang="en-US" dirty="0">
                <a:solidFill>
                  <a:schemeClr val="accent2"/>
                </a:solidFill>
              </a:rPr>
              <a:t>name</a:t>
            </a:r>
            <a:r>
              <a:rPr lang="en-US" dirty="0"/>
              <a:t> = "Bill"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function </a:t>
            </a:r>
            <a:r>
              <a:rPr lang="en-US" dirty="0" err="1">
                <a:solidFill>
                  <a:srgbClr val="7030A0"/>
                </a:solidFill>
              </a:rPr>
              <a:t>getName</a:t>
            </a:r>
            <a:r>
              <a:rPr lang="en-US" dirty="0"/>
              <a:t>(){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/>
              <a:t>return name;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person();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5466739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getName</a:t>
            </a:r>
            <a:r>
              <a:rPr lang="en-US" b="1" dirty="0" err="1">
                <a:solidFill>
                  <a:schemeClr val="accent2"/>
                </a:solidFill>
              </a:rPr>
              <a:t>LE</a:t>
            </a:r>
            <a:r>
              <a:rPr lang="en-US" b="1" dirty="0" err="1" smtClean="0"/>
              <a:t>.hasBinding</a:t>
            </a:r>
            <a:r>
              <a:rPr lang="en-US" b="1" dirty="0" smtClean="0"/>
              <a:t>(name) ?</a:t>
            </a:r>
            <a:r>
              <a:rPr lang="en-US" dirty="0" smtClean="0"/>
              <a:t> </a:t>
            </a:r>
            <a:r>
              <a:rPr lang="ru-RU" b="1" dirty="0" smtClean="0">
                <a:solidFill>
                  <a:schemeClr val="accent2"/>
                </a:solidFill>
              </a:rPr>
              <a:t>Нет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9471" y="5763113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err="1" smtClean="0"/>
              <a:t>resolveLE</a:t>
            </a:r>
            <a:r>
              <a:rPr lang="en-US" b="1" dirty="0" smtClean="0"/>
              <a:t>(</a:t>
            </a:r>
            <a:r>
              <a:rPr lang="en-US" b="1" dirty="0" err="1">
                <a:solidFill>
                  <a:srgbClr val="7030A0"/>
                </a:solidFill>
              </a:rPr>
              <a:t>getName</a:t>
            </a:r>
            <a:r>
              <a:rPr lang="en-US" b="1" dirty="0" err="1">
                <a:solidFill>
                  <a:schemeClr val="accent2"/>
                </a:solidFill>
              </a:rPr>
              <a:t>LE</a:t>
            </a:r>
            <a:r>
              <a:rPr lang="en-US" b="1" dirty="0" err="1" smtClean="0"/>
              <a:t>.outer</a:t>
            </a:r>
            <a:r>
              <a:rPr lang="en-US" b="1" dirty="0"/>
              <a:t>, </a:t>
            </a:r>
            <a:r>
              <a:rPr lang="en-US" b="1" dirty="0" smtClean="0"/>
              <a:t>name)</a:t>
            </a:r>
            <a:r>
              <a:rPr lang="ru-RU" b="1" dirty="0" smtClean="0"/>
              <a:t>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9471" y="6119325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err="1">
                <a:solidFill>
                  <a:srgbClr val="00B050"/>
                </a:solidFill>
              </a:rPr>
              <a:t>person</a:t>
            </a:r>
            <a:r>
              <a:rPr lang="en-US" b="1" dirty="0" err="1">
                <a:solidFill>
                  <a:schemeClr val="accent2"/>
                </a:solidFill>
              </a:rPr>
              <a:t>LE</a:t>
            </a:r>
            <a:r>
              <a:rPr lang="en-US" b="1" dirty="0" err="1" smtClean="0"/>
              <a:t>.hasBinding</a:t>
            </a:r>
            <a:r>
              <a:rPr lang="en-US" b="1" dirty="0" smtClean="0"/>
              <a:t>(name</a:t>
            </a:r>
            <a:r>
              <a:rPr lang="en-US" b="1" dirty="0"/>
              <a:t>) ?</a:t>
            </a:r>
            <a:r>
              <a:rPr lang="en-US" dirty="0"/>
              <a:t> </a:t>
            </a:r>
            <a:r>
              <a:rPr lang="ru-RU" b="1" dirty="0" smtClean="0">
                <a:solidFill>
                  <a:schemeClr val="accent2"/>
                </a:solidFill>
              </a:rPr>
              <a:t>Да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1113" y="6444044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return new </a:t>
            </a:r>
            <a:r>
              <a:rPr lang="en-US" b="1" dirty="0" err="1" smtClean="0"/>
              <a:t>Refference</a:t>
            </a:r>
            <a:r>
              <a:rPr lang="en-US" b="1" dirty="0" smtClean="0"/>
              <a:t>(</a:t>
            </a:r>
            <a:r>
              <a:rPr lang="en-US" b="1" dirty="0" err="1">
                <a:solidFill>
                  <a:srgbClr val="00B050"/>
                </a:solidFill>
              </a:rPr>
              <a:t>person</a:t>
            </a:r>
            <a:r>
              <a:rPr lang="en-US" b="1" dirty="0" err="1">
                <a:solidFill>
                  <a:schemeClr val="accent2"/>
                </a:solidFill>
              </a:rPr>
              <a:t>LE</a:t>
            </a:r>
            <a:r>
              <a:rPr lang="en-US" b="1" dirty="0" smtClean="0"/>
              <a:t>, name) -&gt; Bill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4903" y="5067488"/>
            <a:ext cx="4981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 поиска </a:t>
            </a:r>
            <a:r>
              <a:rPr lang="ru-RU" b="1" dirty="0" err="1" smtClean="0"/>
              <a:t>индентификатора</a:t>
            </a:r>
            <a:r>
              <a:rPr lang="ru-RU" b="1" dirty="0" smtClean="0"/>
              <a:t> </a:t>
            </a:r>
            <a:r>
              <a:rPr lang="en-US" b="1" dirty="0" smtClean="0"/>
              <a:t>name</a:t>
            </a:r>
            <a:r>
              <a:rPr lang="ru-RU" b="1" dirty="0" smtClean="0"/>
              <a:t>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88068"/>
            <a:ext cx="497784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 err="1" smtClean="0">
                <a:solidFill>
                  <a:srgbClr val="7030A0"/>
                </a:solidFill>
              </a:rPr>
              <a:t>resolveLE</a:t>
            </a:r>
            <a:r>
              <a:rPr lang="en-US" b="1" dirty="0" smtClean="0">
                <a:solidFill>
                  <a:schemeClr val="accent2"/>
                </a:solidFill>
              </a:rPr>
              <a:t>(LE</a:t>
            </a:r>
            <a:r>
              <a:rPr lang="en-US" b="1" dirty="0" smtClean="0"/>
              <a:t>, id) </a:t>
            </a:r>
            <a:r>
              <a:rPr lang="en-US" b="1" dirty="0"/>
              <a:t>{</a:t>
            </a:r>
          </a:p>
          <a:p>
            <a:r>
              <a:rPr lang="en-US" b="1" dirty="0" smtClean="0"/>
              <a:t>  if(</a:t>
            </a:r>
            <a:r>
              <a:rPr lang="en-US" b="1" dirty="0" err="1" smtClean="0">
                <a:solidFill>
                  <a:schemeClr val="accent2"/>
                </a:solidFill>
              </a:rPr>
              <a:t>LE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hasBinding</a:t>
            </a:r>
            <a:r>
              <a:rPr lang="en-US" b="1" dirty="0" smtClean="0"/>
              <a:t>(id)) </a:t>
            </a:r>
            <a:r>
              <a:rPr lang="en-US" b="1" dirty="0"/>
              <a:t>{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return </a:t>
            </a:r>
            <a:r>
              <a:rPr lang="en-US" b="1" dirty="0"/>
              <a:t>new </a:t>
            </a:r>
            <a:r>
              <a:rPr lang="en-US" b="1" dirty="0" err="1" smtClean="0">
                <a:solidFill>
                  <a:srgbClr val="00B050"/>
                </a:solidFill>
              </a:rPr>
              <a:t>Refference</a:t>
            </a:r>
            <a:r>
              <a:rPr lang="en-US" b="1" dirty="0" smtClean="0"/>
              <a:t>(</a:t>
            </a:r>
            <a:r>
              <a:rPr lang="en-US" b="1" dirty="0" err="1" smtClean="0">
                <a:solidFill>
                  <a:schemeClr val="accent2"/>
                </a:solidFill>
              </a:rPr>
              <a:t>LE</a:t>
            </a:r>
            <a:r>
              <a:rPr lang="en-US" b="1" dirty="0" err="1" smtClean="0"/>
              <a:t>,id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b="1" dirty="0" smtClean="0"/>
              <a:t>  }</a:t>
            </a:r>
            <a:endParaRPr lang="en-US" b="1" dirty="0"/>
          </a:p>
          <a:p>
            <a:r>
              <a:rPr lang="en-US" b="1" dirty="0" smtClean="0"/>
              <a:t>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return </a:t>
            </a:r>
            <a:r>
              <a:rPr lang="en-US" b="1" dirty="0" err="1">
                <a:solidFill>
                  <a:srgbClr val="7030A0"/>
                </a:solidFill>
              </a:rPr>
              <a:t>resolveLE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2"/>
                </a:solidFill>
              </a:rPr>
              <a:t>LE</a:t>
            </a:r>
            <a:r>
              <a:rPr lang="en-US" b="1" dirty="0" err="1"/>
              <a:t>.outer</a:t>
            </a:r>
            <a:r>
              <a:rPr lang="en-US" b="1" dirty="0"/>
              <a:t>, </a:t>
            </a:r>
            <a:r>
              <a:rPr lang="en-US" b="1" dirty="0" smtClean="0"/>
              <a:t>id)</a:t>
            </a:r>
            <a:endParaRPr lang="en-US" b="1" dirty="0"/>
          </a:p>
          <a:p>
            <a:r>
              <a:rPr lang="en-US" b="1" dirty="0" smtClean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099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75656" y="44624"/>
            <a:ext cx="4464496" cy="360040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var</a:t>
            </a:r>
            <a:r>
              <a:rPr lang="en-US" b="1" dirty="0" smtClean="0">
                <a:solidFill>
                  <a:srgbClr val="C00000"/>
                </a:solidFill>
              </a:rPr>
              <a:t>, let, </a:t>
            </a:r>
            <a:r>
              <a:rPr lang="en-US" b="1" dirty="0" err="1" smtClean="0">
                <a:solidFill>
                  <a:srgbClr val="C00000"/>
                </a:solidFill>
              </a:rPr>
              <a:t>const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620688"/>
            <a:ext cx="345638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 smtClean="0"/>
              <a:t>{</a:t>
            </a:r>
          </a:p>
          <a:p>
            <a:r>
              <a:rPr lang="da-DK" b="1" dirty="0" smtClean="0"/>
              <a:t>  </a:t>
            </a:r>
            <a:r>
              <a:rPr lang="da-DK" b="1" dirty="0" smtClean="0">
                <a:solidFill>
                  <a:srgbClr val="C00000"/>
                </a:solidFill>
              </a:rPr>
              <a:t>var</a:t>
            </a:r>
            <a:r>
              <a:rPr lang="da-DK" b="1" dirty="0" smtClean="0"/>
              <a:t> a = 20;</a:t>
            </a:r>
            <a:endParaRPr lang="da-DK" b="1" dirty="0"/>
          </a:p>
          <a:p>
            <a:r>
              <a:rPr lang="da-DK" b="1" dirty="0" smtClean="0"/>
              <a:t>}</a:t>
            </a:r>
          </a:p>
          <a:p>
            <a:r>
              <a:rPr lang="da-DK" b="1" dirty="0" smtClean="0"/>
              <a:t>console.log(a) // 20</a:t>
            </a:r>
            <a:endParaRPr lang="da-DK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95936" y="620688"/>
            <a:ext cx="48965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 smtClean="0"/>
              <a:t>{</a:t>
            </a:r>
          </a:p>
          <a:p>
            <a:r>
              <a:rPr lang="da-DK" b="1" dirty="0" smtClean="0"/>
              <a:t>  </a:t>
            </a:r>
            <a:r>
              <a:rPr lang="da-DK" b="1" dirty="0" smtClean="0">
                <a:solidFill>
                  <a:srgbClr val="C00000"/>
                </a:solidFill>
              </a:rPr>
              <a:t>let</a:t>
            </a:r>
            <a:r>
              <a:rPr lang="da-DK" b="1" dirty="0" smtClean="0"/>
              <a:t> a = 20;</a:t>
            </a:r>
            <a:endParaRPr lang="da-DK" b="1" dirty="0"/>
          </a:p>
          <a:p>
            <a:r>
              <a:rPr lang="da-DK" b="1" dirty="0" smtClean="0"/>
              <a:t>}</a:t>
            </a:r>
          </a:p>
          <a:p>
            <a:r>
              <a:rPr lang="da-DK" b="1" dirty="0" smtClean="0"/>
              <a:t>console.log(a) </a:t>
            </a:r>
            <a:r>
              <a:rPr lang="en-US" b="1" i="1" dirty="0">
                <a:solidFill>
                  <a:srgbClr val="FF0000"/>
                </a:solidFill>
              </a:rPr>
              <a:t>// </a:t>
            </a:r>
            <a:r>
              <a:rPr lang="en-US" b="1" i="1" dirty="0" err="1">
                <a:solidFill>
                  <a:srgbClr val="FF0000"/>
                </a:solidFill>
              </a:rPr>
              <a:t>Refference</a:t>
            </a:r>
            <a:r>
              <a:rPr lang="en-US" b="1" i="1" dirty="0">
                <a:solidFill>
                  <a:srgbClr val="FF0000"/>
                </a:solidFill>
              </a:rPr>
              <a:t> Error</a:t>
            </a:r>
            <a:endParaRPr lang="da-DK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2348880"/>
            <a:ext cx="878497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!!! Внимание</a:t>
            </a:r>
            <a:r>
              <a:rPr lang="ru-RU" b="1" dirty="0" smtClean="0"/>
              <a:t> </a:t>
            </a:r>
            <a:r>
              <a:rPr lang="ru-RU" b="1" dirty="0"/>
              <a:t>- если мы используем для объявления переменной ключевое слово </a:t>
            </a:r>
            <a:r>
              <a:rPr lang="ru-RU" b="1" dirty="0" err="1">
                <a:solidFill>
                  <a:srgbClr val="C00000"/>
                </a:solidFill>
              </a:rPr>
              <a:t>let</a:t>
            </a:r>
            <a:r>
              <a:rPr lang="ru-RU" b="1" dirty="0"/>
              <a:t> или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const</a:t>
            </a:r>
            <a:r>
              <a:rPr lang="ru-RU" b="1" dirty="0" smtClean="0"/>
              <a:t> то </a:t>
            </a:r>
            <a:r>
              <a:rPr lang="ru-RU" b="1" dirty="0"/>
              <a:t>мы не можем в рамках одной области видимости определить более одной переменной</a:t>
            </a:r>
          </a:p>
          <a:p>
            <a:r>
              <a:rPr lang="ru-RU" b="1" dirty="0"/>
              <a:t>с одинаковым именем (</a:t>
            </a:r>
            <a:r>
              <a:rPr lang="ru-RU" b="1" dirty="0">
                <a:solidFill>
                  <a:srgbClr val="0070C0"/>
                </a:solidFill>
              </a:rPr>
              <a:t>a c </a:t>
            </a:r>
            <a:r>
              <a:rPr lang="ru-RU" b="1" dirty="0" err="1">
                <a:solidFill>
                  <a:srgbClr val="0070C0"/>
                </a:solidFill>
              </a:rPr>
              <a:t>var</a:t>
            </a:r>
            <a:r>
              <a:rPr lang="ru-RU" b="1" dirty="0">
                <a:solidFill>
                  <a:srgbClr val="0070C0"/>
                </a:solidFill>
              </a:rPr>
              <a:t> можем</a:t>
            </a:r>
            <a:r>
              <a:rPr lang="ru-RU" b="1" dirty="0"/>
              <a:t>)</a:t>
            </a:r>
          </a:p>
          <a:p>
            <a:endParaRPr lang="ru-RU" b="1" dirty="0"/>
          </a:p>
          <a:p>
            <a:r>
              <a:rPr lang="ru-RU" b="1" dirty="0" err="1">
                <a:solidFill>
                  <a:srgbClr val="0070C0"/>
                </a:solidFill>
              </a:rPr>
              <a:t>let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b="1" dirty="0" err="1">
                <a:solidFill>
                  <a:srgbClr val="0070C0"/>
                </a:solidFill>
              </a:rPr>
              <a:t>name</a:t>
            </a:r>
            <a:r>
              <a:rPr lang="ru-RU" b="1" dirty="0">
                <a:solidFill>
                  <a:srgbClr val="0070C0"/>
                </a:solidFill>
              </a:rPr>
              <a:t> = "</a:t>
            </a:r>
            <a:r>
              <a:rPr lang="ru-RU" b="1" dirty="0" err="1">
                <a:solidFill>
                  <a:srgbClr val="0070C0"/>
                </a:solidFill>
              </a:rPr>
              <a:t>Brendan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b="1" dirty="0" err="1">
                <a:solidFill>
                  <a:srgbClr val="0070C0"/>
                </a:solidFill>
              </a:rPr>
              <a:t>Eich</a:t>
            </a:r>
            <a:r>
              <a:rPr lang="ru-RU" b="1" dirty="0">
                <a:solidFill>
                  <a:srgbClr val="0070C0"/>
                </a:solidFill>
              </a:rPr>
              <a:t>";</a:t>
            </a:r>
          </a:p>
          <a:p>
            <a:r>
              <a:rPr lang="ru-RU" b="1" dirty="0" err="1">
                <a:solidFill>
                  <a:srgbClr val="0070C0"/>
                </a:solidFill>
              </a:rPr>
              <a:t>let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b="1" dirty="0" err="1">
                <a:solidFill>
                  <a:srgbClr val="0070C0"/>
                </a:solidFill>
              </a:rPr>
              <a:t>name</a:t>
            </a:r>
            <a:r>
              <a:rPr lang="ru-RU" b="1" dirty="0">
                <a:solidFill>
                  <a:srgbClr val="0070C0"/>
                </a:solidFill>
              </a:rPr>
              <a:t> = "</a:t>
            </a:r>
            <a:r>
              <a:rPr lang="ru-RU" b="1" dirty="0" err="1">
                <a:solidFill>
                  <a:srgbClr val="0070C0"/>
                </a:solidFill>
              </a:rPr>
              <a:t>Douglas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b="1" dirty="0" err="1">
                <a:solidFill>
                  <a:srgbClr val="0070C0"/>
                </a:solidFill>
              </a:rPr>
              <a:t>Crockford</a:t>
            </a:r>
            <a:r>
              <a:rPr lang="ru-RU" b="1" dirty="0" smtClean="0">
                <a:solidFill>
                  <a:srgbClr val="0070C0"/>
                </a:solidFill>
              </a:rPr>
              <a:t>";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</a:rPr>
              <a:t>Uncaught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</a:rPr>
              <a:t>SyntaxError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da-DK" b="1" dirty="0" smtClean="0"/>
              <a:t> 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5981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7504" y="116632"/>
            <a:ext cx="84969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В этом коде что </a:t>
            </a:r>
            <a:r>
              <a:rPr lang="ru-RU" dirty="0" err="1"/>
              <a:t>выведеться</a:t>
            </a:r>
            <a:r>
              <a:rPr lang="ru-RU" dirty="0"/>
              <a:t> ?</a:t>
            </a:r>
          </a:p>
          <a:p>
            <a:r>
              <a:rPr lang="ru-RU" dirty="0" smtClean="0"/>
              <a:t>Откуда </a:t>
            </a:r>
            <a:r>
              <a:rPr lang="ru-RU" dirty="0"/>
              <a:t>функция </a:t>
            </a:r>
            <a:r>
              <a:rPr lang="ru-RU" dirty="0" err="1">
                <a:solidFill>
                  <a:srgbClr val="FF0000"/>
                </a:solidFill>
              </a:rPr>
              <a:t>show</a:t>
            </a:r>
            <a:r>
              <a:rPr lang="ru-RU" dirty="0">
                <a:solidFill>
                  <a:srgbClr val="FF0000"/>
                </a:solidFill>
              </a:rPr>
              <a:t>()</a:t>
            </a:r>
            <a:r>
              <a:rPr lang="ru-RU" dirty="0"/>
              <a:t> будет брать переменную 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908720"/>
            <a:ext cx="849694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002060"/>
                </a:solidFill>
              </a:rPr>
              <a:t>let name = "Bill</a:t>
            </a:r>
            <a:r>
              <a:rPr lang="en-US" dirty="0" smtClean="0">
                <a:solidFill>
                  <a:srgbClr val="002060"/>
                </a:solidFill>
              </a:rPr>
              <a:t>";</a:t>
            </a:r>
            <a:endParaRPr lang="ru-RU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function </a:t>
            </a:r>
            <a:r>
              <a:rPr lang="en-US" dirty="0" smtClean="0">
                <a:solidFill>
                  <a:srgbClr val="C00000"/>
                </a:solidFill>
              </a:rPr>
              <a:t>show</a:t>
            </a:r>
            <a:r>
              <a:rPr lang="en-US" dirty="0" smtClean="0">
                <a:solidFill>
                  <a:srgbClr val="002060"/>
                </a:solidFill>
              </a:rPr>
              <a:t>(){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    </a:t>
            </a:r>
            <a:r>
              <a:rPr lang="en-US" dirty="0" smtClean="0">
                <a:solidFill>
                  <a:srgbClr val="002060"/>
                </a:solidFill>
              </a:rPr>
              <a:t>console.log(name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}</a:t>
            </a:r>
            <a:endParaRPr lang="ru-RU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function log(){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    </a:t>
            </a:r>
            <a:r>
              <a:rPr lang="en-US" dirty="0" smtClean="0">
                <a:solidFill>
                  <a:srgbClr val="002060"/>
                </a:solidFill>
              </a:rPr>
              <a:t>let </a:t>
            </a:r>
            <a:r>
              <a:rPr lang="en-US" dirty="0">
                <a:solidFill>
                  <a:srgbClr val="002060"/>
                </a:solidFill>
              </a:rPr>
              <a:t>name = "Alan";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    </a:t>
            </a:r>
            <a:r>
              <a:rPr lang="en-US" dirty="0" smtClean="0">
                <a:solidFill>
                  <a:srgbClr val="C00000"/>
                </a:solidFill>
              </a:rPr>
              <a:t>show</a:t>
            </a:r>
            <a:r>
              <a:rPr lang="en-US" dirty="0">
                <a:solidFill>
                  <a:srgbClr val="C00000"/>
                </a:solidFill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log(); </a:t>
            </a:r>
            <a:r>
              <a:rPr lang="en-US" i="1" dirty="0">
                <a:solidFill>
                  <a:srgbClr val="FF0000"/>
                </a:solidFill>
              </a:rPr>
              <a:t>// Bill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4582869"/>
            <a:ext cx="849694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sz="2400" dirty="0" smtClean="0">
                <a:solidFill>
                  <a:srgbClr val="C00000"/>
                </a:solidFill>
              </a:rPr>
              <a:t>ЗАПОМНИТЬ !</a:t>
            </a:r>
            <a:endParaRPr lang="ru-RU" dirty="0" smtClean="0">
              <a:solidFill>
                <a:srgbClr val="C00000"/>
              </a:solidFill>
            </a:endParaRPr>
          </a:p>
          <a:p>
            <a:r>
              <a:rPr lang="ru-RU" dirty="0" smtClean="0">
                <a:solidFill>
                  <a:srgbClr val="002060"/>
                </a:solidFill>
              </a:rPr>
              <a:t>Поиск </a:t>
            </a:r>
            <a:r>
              <a:rPr lang="ru-RU" dirty="0">
                <a:solidFill>
                  <a:srgbClr val="002060"/>
                </a:solidFill>
              </a:rPr>
              <a:t>переменной проводится согласно </a:t>
            </a:r>
            <a:r>
              <a:rPr lang="ru-RU" dirty="0" err="1">
                <a:solidFill>
                  <a:srgbClr val="C00000"/>
                </a:solidFill>
              </a:rPr>
              <a:t>lexical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scope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dirty="0" smtClean="0">
                <a:solidFill>
                  <a:srgbClr val="002060"/>
                </a:solidFill>
              </a:rPr>
              <a:t>То </a:t>
            </a:r>
            <a:r>
              <a:rPr lang="ru-RU" dirty="0">
                <a:solidFill>
                  <a:srgbClr val="002060"/>
                </a:solidFill>
              </a:rPr>
              <a:t>есть </a:t>
            </a:r>
            <a:r>
              <a:rPr lang="ru-RU" dirty="0" smtClean="0">
                <a:solidFill>
                  <a:srgbClr val="002060"/>
                </a:solidFill>
              </a:rPr>
              <a:t>в нашем случае функция </a:t>
            </a:r>
            <a:r>
              <a:rPr lang="ru-RU" dirty="0" err="1">
                <a:solidFill>
                  <a:srgbClr val="C00000"/>
                </a:solidFill>
              </a:rPr>
              <a:t>show</a:t>
            </a:r>
            <a:r>
              <a:rPr lang="ru-RU" dirty="0">
                <a:solidFill>
                  <a:srgbClr val="C00000"/>
                </a:solidFill>
              </a:rPr>
              <a:t>()</a:t>
            </a:r>
            <a:r>
              <a:rPr lang="ru-RU" dirty="0">
                <a:solidFill>
                  <a:srgbClr val="002060"/>
                </a:solidFill>
              </a:rPr>
              <a:t> берет переменную </a:t>
            </a:r>
            <a:r>
              <a:rPr lang="ru-RU" dirty="0" err="1">
                <a:solidFill>
                  <a:srgbClr val="C00000"/>
                </a:solidFill>
              </a:rPr>
              <a:t>name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оттуда, </a:t>
            </a:r>
            <a:r>
              <a:rPr lang="ru-RU" dirty="0">
                <a:solidFill>
                  <a:srgbClr val="002060"/>
                </a:solidFill>
              </a:rPr>
              <a:t>где она </a:t>
            </a:r>
            <a:r>
              <a:rPr lang="ru-RU" dirty="0" smtClean="0">
                <a:solidFill>
                  <a:srgbClr val="002060"/>
                </a:solidFill>
              </a:rPr>
              <a:t>определена, а </a:t>
            </a:r>
            <a:r>
              <a:rPr lang="ru-RU" dirty="0">
                <a:solidFill>
                  <a:srgbClr val="002060"/>
                </a:solidFill>
              </a:rPr>
              <a:t>не </a:t>
            </a:r>
            <a:r>
              <a:rPr lang="ru-RU" dirty="0" smtClean="0">
                <a:solidFill>
                  <a:srgbClr val="002060"/>
                </a:solidFill>
              </a:rPr>
              <a:t>оттуда, откуда </a:t>
            </a:r>
            <a:r>
              <a:rPr lang="ru-RU" dirty="0">
                <a:solidFill>
                  <a:srgbClr val="002060"/>
                </a:solidFill>
              </a:rPr>
              <a:t>она </a:t>
            </a:r>
            <a:r>
              <a:rPr lang="ru-RU" dirty="0" smtClean="0">
                <a:solidFill>
                  <a:srgbClr val="002060"/>
                </a:solidFill>
              </a:rPr>
              <a:t>вызывается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12968" cy="3970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Использование инструкции '</a:t>
            </a:r>
            <a:r>
              <a:rPr lang="ru-RU" b="1" dirty="0" err="1" smtClean="0"/>
              <a:t>use</a:t>
            </a:r>
            <a:r>
              <a:rPr lang="ru-RU" b="1" dirty="0" smtClean="0"/>
              <a:t> </a:t>
            </a:r>
            <a:r>
              <a:rPr lang="ru-RU" b="1" dirty="0" err="1" smtClean="0"/>
              <a:t>strict</a:t>
            </a:r>
            <a:r>
              <a:rPr lang="ru-RU" b="1" dirty="0" smtClean="0"/>
              <a:t>‘</a:t>
            </a:r>
            <a:endParaRPr lang="en-US" b="1" dirty="0" smtClean="0"/>
          </a:p>
          <a:p>
            <a:pPr algn="ctr"/>
            <a:r>
              <a:rPr lang="ru-RU" dirty="0" smtClean="0"/>
              <a:t> </a:t>
            </a:r>
            <a:endParaRPr lang="en-US" dirty="0" smtClean="0"/>
          </a:p>
          <a:p>
            <a:r>
              <a:rPr lang="ru-RU" b="1" dirty="0"/>
              <a:t>Строгий режим был введен в </a:t>
            </a:r>
            <a:r>
              <a:rPr lang="ru-RU" b="1" dirty="0" err="1"/>
              <a:t>ECMAScript</a:t>
            </a:r>
            <a:r>
              <a:rPr lang="ru-RU" b="1" dirty="0"/>
              <a:t> 5, и старые браузеры (IE9 и старше) его не поддерживают. </a:t>
            </a:r>
            <a:endParaRPr lang="en-US" b="1" dirty="0"/>
          </a:p>
          <a:p>
            <a:endParaRPr lang="en-US" b="1" dirty="0" smtClean="0"/>
          </a:p>
          <a:p>
            <a:r>
              <a:rPr lang="ru-RU" b="1" dirty="0">
                <a:solidFill>
                  <a:srgbClr val="002060"/>
                </a:solidFill>
              </a:rPr>
              <a:t>В строгом режиме: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b="1" dirty="0" smtClean="0"/>
              <a:t>некоторые </a:t>
            </a:r>
            <a:r>
              <a:rPr lang="ru-RU" b="1" dirty="0"/>
              <a:t>ошибки можно найти </a:t>
            </a:r>
            <a:r>
              <a:rPr lang="ru-RU" b="1" dirty="0" smtClean="0"/>
              <a:t>быстрее</a:t>
            </a:r>
            <a:endParaRPr lang="ru-RU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b="1" dirty="0" smtClean="0"/>
              <a:t>более </a:t>
            </a:r>
            <a:r>
              <a:rPr lang="ru-RU" b="1" dirty="0"/>
              <a:t>опасные и не полезные черты </a:t>
            </a:r>
            <a:r>
              <a:rPr lang="ru-RU" b="1" dirty="0" err="1" smtClean="0"/>
              <a:t>JavaScript</a:t>
            </a:r>
            <a:r>
              <a:rPr lang="ru-RU" b="1" dirty="0" smtClean="0"/>
              <a:t> </a:t>
            </a:r>
            <a:r>
              <a:rPr lang="ru-RU" b="1" dirty="0"/>
              <a:t>либо запрещены, либо приводят к ошибке</a:t>
            </a:r>
            <a:endParaRPr lang="en-US" b="1" dirty="0" smtClean="0"/>
          </a:p>
          <a:p>
            <a:pPr algn="ctr"/>
            <a:endParaRPr lang="ru-RU" dirty="0"/>
          </a:p>
          <a:p>
            <a:r>
              <a:rPr lang="ru-RU" b="1" dirty="0">
                <a:solidFill>
                  <a:srgbClr val="C00000"/>
                </a:solidFill>
              </a:rPr>
              <a:t>'</a:t>
            </a:r>
            <a:r>
              <a:rPr lang="ru-RU" b="1" dirty="0" err="1">
                <a:solidFill>
                  <a:srgbClr val="C00000"/>
                </a:solidFill>
              </a:rPr>
              <a:t>use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strict</a:t>
            </a:r>
            <a:r>
              <a:rPr lang="ru-RU" b="1" dirty="0" smtClean="0">
                <a:solidFill>
                  <a:srgbClr val="C00000"/>
                </a:solidFill>
              </a:rPr>
              <a:t>' </a:t>
            </a:r>
            <a:r>
              <a:rPr lang="ru-RU" b="1" dirty="0" smtClean="0"/>
              <a:t>используется: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b="1" dirty="0" smtClean="0"/>
              <a:t>в начале файла – тогда ее действие распространяется на файл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b="1" dirty="0" smtClean="0"/>
              <a:t>в начале функции </a:t>
            </a:r>
            <a:r>
              <a:rPr lang="ru-RU" b="1" dirty="0"/>
              <a:t>– </a:t>
            </a:r>
            <a:r>
              <a:rPr lang="ru-RU" b="1" dirty="0" smtClean="0"/>
              <a:t>ее </a:t>
            </a:r>
            <a:r>
              <a:rPr lang="ru-RU" b="1" dirty="0"/>
              <a:t>действие распространяется </a:t>
            </a:r>
            <a:r>
              <a:rPr lang="ru-RU" b="1" dirty="0" smtClean="0"/>
              <a:t>в пределах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4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7340"/>
            <a:ext cx="6048672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9269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 smtClean="0"/>
              <a:t>_</a:t>
            </a:r>
            <a:endParaRPr lang="da-DK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203717"/>
            <a:ext cx="89289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844824"/>
            <a:ext cx="8928992" cy="369332"/>
          </a:xfrm>
          <a:prstGeom prst="rect">
            <a:avLst/>
          </a:prstGeom>
          <a:solidFill>
            <a:srgbClr val="92D050">
              <a:alpha val="14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485931"/>
            <a:ext cx="8928992" cy="369332"/>
          </a:xfrm>
          <a:prstGeom prst="rect">
            <a:avLst/>
          </a:prstGeom>
          <a:solidFill>
            <a:srgbClr val="FFFF00">
              <a:alpha val="16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3127038"/>
            <a:ext cx="8928992" cy="369332"/>
          </a:xfrm>
          <a:prstGeom prst="rect">
            <a:avLst/>
          </a:prstGeom>
          <a:solidFill>
            <a:srgbClr val="00B0F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1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24744"/>
            <a:ext cx="8928992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"use strict";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person = "Douglas </a:t>
            </a:r>
            <a:r>
              <a:rPr lang="en-US" b="1" dirty="0" err="1">
                <a:solidFill>
                  <a:srgbClr val="7030A0"/>
                </a:solidFill>
              </a:rPr>
              <a:t>Crockford</a:t>
            </a:r>
            <a:r>
              <a:rPr lang="en-US" b="1" dirty="0" smtClean="0">
                <a:solidFill>
                  <a:srgbClr val="7030A0"/>
                </a:solidFill>
              </a:rPr>
              <a:t>";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 Uncaught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ReferenceError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console.log(person); 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04" y="116632"/>
            <a:ext cx="892899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 err="1" smtClean="0"/>
              <a:t>Например</a:t>
            </a:r>
            <a:r>
              <a:rPr lang="uk-UA" b="1" dirty="0" smtClean="0"/>
              <a:t> одним </a:t>
            </a:r>
            <a:r>
              <a:rPr lang="uk-UA" b="1" dirty="0" err="1" smtClean="0"/>
              <a:t>из</a:t>
            </a:r>
            <a:r>
              <a:rPr lang="uk-UA" b="1" dirty="0" smtClean="0"/>
              <a:t> </a:t>
            </a:r>
            <a:r>
              <a:rPr lang="uk-UA" b="1" dirty="0" err="1" smtClean="0"/>
              <a:t>назначени</a:t>
            </a:r>
            <a:r>
              <a:rPr lang="ru-RU" b="1" dirty="0" smtClean="0"/>
              <a:t>й</a:t>
            </a:r>
            <a:r>
              <a:rPr lang="uk-UA" b="1" dirty="0" smtClean="0"/>
              <a:t> </a:t>
            </a:r>
            <a:r>
              <a:rPr lang="ru-RU" b="1" dirty="0" smtClean="0"/>
              <a:t>использования инструкции </a:t>
            </a:r>
          </a:p>
          <a:p>
            <a:r>
              <a:rPr lang="ru-RU" b="1" dirty="0" smtClean="0"/>
              <a:t>'</a:t>
            </a:r>
            <a:r>
              <a:rPr lang="ru-RU" b="1" dirty="0" err="1" smtClean="0"/>
              <a:t>use</a:t>
            </a:r>
            <a:r>
              <a:rPr lang="ru-RU" b="1" dirty="0" smtClean="0"/>
              <a:t> </a:t>
            </a:r>
            <a:r>
              <a:rPr lang="ru-RU" b="1" dirty="0" err="1" smtClean="0"/>
              <a:t>strict</a:t>
            </a:r>
            <a:r>
              <a:rPr lang="ru-RU" b="1" dirty="0" smtClean="0"/>
              <a:t>'  есть то, что </a:t>
            </a:r>
            <a:r>
              <a:rPr lang="uk-UA" b="1" dirty="0" smtClean="0">
                <a:solidFill>
                  <a:srgbClr val="0070C0"/>
                </a:solidFill>
              </a:rPr>
              <a:t> </a:t>
            </a:r>
            <a:r>
              <a:rPr lang="ru-RU" b="1" dirty="0" smtClean="0">
                <a:solidFill>
                  <a:srgbClr val="0070C0"/>
                </a:solidFill>
              </a:rPr>
              <a:t>нельзя </a:t>
            </a:r>
            <a:r>
              <a:rPr lang="ru-RU" b="1" dirty="0">
                <a:solidFill>
                  <a:srgbClr val="0070C0"/>
                </a:solidFill>
              </a:rPr>
              <a:t>объявлять переменную без </a:t>
            </a:r>
            <a:r>
              <a:rPr lang="ru-RU" b="1" dirty="0" smtClean="0">
                <a:solidFill>
                  <a:srgbClr val="0070C0"/>
                </a:solidFill>
              </a:rPr>
              <a:t>ключевых слов </a:t>
            </a:r>
            <a:r>
              <a:rPr lang="ru-RU" b="1" dirty="0" err="1" smtClean="0">
                <a:solidFill>
                  <a:srgbClr val="0070C0"/>
                </a:solidFill>
              </a:rPr>
              <a:t>var</a:t>
            </a:r>
            <a:r>
              <a:rPr lang="ru-RU" b="1" dirty="0">
                <a:solidFill>
                  <a:srgbClr val="0070C0"/>
                </a:solidFill>
              </a:rPr>
              <a:t>, </a:t>
            </a:r>
            <a:r>
              <a:rPr lang="ru-RU" b="1" dirty="0" err="1">
                <a:solidFill>
                  <a:srgbClr val="0070C0"/>
                </a:solidFill>
              </a:rPr>
              <a:t>let</a:t>
            </a:r>
            <a:r>
              <a:rPr lang="ru-RU" b="1" dirty="0">
                <a:solidFill>
                  <a:srgbClr val="0070C0"/>
                </a:solidFill>
              </a:rPr>
              <a:t>, </a:t>
            </a:r>
            <a:r>
              <a:rPr lang="ru-RU" b="1" dirty="0" err="1" smtClean="0">
                <a:solidFill>
                  <a:srgbClr val="0070C0"/>
                </a:solidFill>
              </a:rPr>
              <a:t>constant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2492896"/>
            <a:ext cx="8928992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"use strict";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function </a:t>
            </a:r>
            <a:r>
              <a:rPr lang="en-US" b="1" dirty="0">
                <a:solidFill>
                  <a:srgbClr val="7030A0"/>
                </a:solidFill>
              </a:rPr>
              <a:t>test(){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 </a:t>
            </a:r>
            <a:r>
              <a:rPr lang="en-US" b="1" dirty="0">
                <a:solidFill>
                  <a:srgbClr val="7030A0"/>
                </a:solidFill>
              </a:rPr>
              <a:t>a = 33</a:t>
            </a:r>
            <a:r>
              <a:rPr lang="en-US" b="1" dirty="0" smtClean="0">
                <a:solidFill>
                  <a:srgbClr val="7030A0"/>
                </a:solidFill>
              </a:rPr>
              <a:t>;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ReferenceError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: a is not defined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</a:t>
            </a:r>
            <a:r>
              <a:rPr lang="en-US" b="1" dirty="0">
                <a:solidFill>
                  <a:srgbClr val="7030A0"/>
                </a:solidFill>
              </a:rPr>
              <a:t>console.log(a);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r>
              <a:rPr lang="en-US" b="1" dirty="0">
                <a:solidFill>
                  <a:srgbClr val="7030A0"/>
                </a:solidFill>
              </a:rPr>
              <a:t>test</a:t>
            </a:r>
            <a:r>
              <a:rPr lang="en-US" b="1" dirty="0" smtClean="0">
                <a:solidFill>
                  <a:srgbClr val="7030A0"/>
                </a:solidFill>
              </a:rPr>
              <a:t>();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4433044"/>
            <a:ext cx="8928992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 = 10;</a:t>
            </a:r>
          </a:p>
          <a:p>
            <a:r>
              <a:rPr lang="en-US" b="1" dirty="0">
                <a:solidFill>
                  <a:srgbClr val="7030A0"/>
                </a:solidFill>
              </a:rPr>
              <a:t>console.log(b</a:t>
            </a:r>
            <a:r>
              <a:rPr lang="en-US" b="1" dirty="0" smtClean="0">
                <a:solidFill>
                  <a:srgbClr val="7030A0"/>
                </a:solidFill>
              </a:rPr>
              <a:t>);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function </a:t>
            </a:r>
            <a:r>
              <a:rPr lang="en-US" b="1" dirty="0">
                <a:solidFill>
                  <a:srgbClr val="7030A0"/>
                </a:solidFill>
              </a:rPr>
              <a:t>test</a:t>
            </a:r>
            <a:r>
              <a:rPr lang="en-US" b="1" dirty="0" smtClean="0">
                <a:solidFill>
                  <a:srgbClr val="7030A0"/>
                </a:solidFill>
              </a:rPr>
              <a:t>(){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"</a:t>
            </a:r>
            <a:r>
              <a:rPr lang="en-US" b="1" dirty="0">
                <a:solidFill>
                  <a:srgbClr val="7030A0"/>
                </a:solidFill>
              </a:rPr>
              <a:t>use strict</a:t>
            </a:r>
            <a:r>
              <a:rPr lang="en-US" b="1" dirty="0" smtClean="0">
                <a:solidFill>
                  <a:srgbClr val="7030A0"/>
                </a:solidFill>
              </a:rPr>
              <a:t>";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</a:t>
            </a:r>
            <a:r>
              <a:rPr lang="en-US" b="1" dirty="0">
                <a:solidFill>
                  <a:srgbClr val="7030A0"/>
                </a:solidFill>
              </a:rPr>
              <a:t>a = 33</a:t>
            </a:r>
            <a:r>
              <a:rPr lang="en-US" b="1" dirty="0" smtClean="0">
                <a:solidFill>
                  <a:srgbClr val="7030A0"/>
                </a:solidFill>
              </a:rPr>
              <a:t>;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ReferenceError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: a is not defined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 </a:t>
            </a:r>
            <a:r>
              <a:rPr lang="en-US" b="1" dirty="0">
                <a:solidFill>
                  <a:srgbClr val="7030A0"/>
                </a:solidFill>
              </a:rPr>
              <a:t>console.log(a);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r>
              <a:rPr lang="en-US" b="1" dirty="0">
                <a:solidFill>
                  <a:srgbClr val="7030A0"/>
                </a:solidFill>
              </a:rPr>
              <a:t>test</a:t>
            </a:r>
            <a:r>
              <a:rPr lang="en-US" b="1" dirty="0" smtClean="0">
                <a:solidFill>
                  <a:srgbClr val="7030A0"/>
                </a:solidFill>
              </a:rPr>
              <a:t>();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84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23728" y="116632"/>
            <a:ext cx="46085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Основные типы ошибок </a:t>
            </a:r>
            <a:r>
              <a:rPr lang="en-US" b="1" dirty="0" smtClean="0"/>
              <a:t>JavaScript</a:t>
            </a:r>
            <a:endParaRPr lang="ru-RU" dirty="0">
              <a:solidFill>
                <a:srgbClr val="0070C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60765"/>
              </p:ext>
            </p:extLst>
          </p:nvPr>
        </p:nvGraphicFramePr>
        <p:xfrm>
          <a:off x="107504" y="692696"/>
          <a:ext cx="8928992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1372548844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238501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1" i="0" u="none" strike="noStrike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ReferenceError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возника</a:t>
                      </a:r>
                      <a:r>
                        <a:rPr kumimoji="0" lang="ru-RU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 разыменовывании недопустимой ссылки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0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TypeError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недопустимый тип для переменной или параметра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SyntaxError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синтаксическая ошибка разборе исходного кода в функции </a:t>
                      </a:r>
                      <a:r>
                        <a:rPr lang="ru-RU" b="1" dirty="0" err="1" smtClean="0">
                          <a:solidFill>
                            <a:srgbClr val="0070C0"/>
                          </a:solidFill>
                        </a:rPr>
                        <a:t>eval</a:t>
                      </a: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19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RangeError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выход числовой переменной или параметра за пределы допустимого диапазона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01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InternalError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возникает при  внутренней ошибки в движке JS (например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 smtClean="0">
                          <a:solidFill>
                            <a:schemeClr val="tx1"/>
                          </a:solidFill>
                        </a:rPr>
                        <a:t>too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 smtClean="0">
                          <a:solidFill>
                            <a:schemeClr val="tx1"/>
                          </a:solidFill>
                        </a:rPr>
                        <a:t>much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 smtClean="0">
                          <a:solidFill>
                            <a:schemeClr val="tx1"/>
                          </a:solidFill>
                        </a:rPr>
                        <a:t>recursion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URIError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возникает при передаче в функции </a:t>
                      </a:r>
                      <a:r>
                        <a:rPr lang="ru-RU" b="1" dirty="0" err="1" smtClean="0">
                          <a:solidFill>
                            <a:srgbClr val="0070C0"/>
                          </a:solidFill>
                        </a:rPr>
                        <a:t>encodeURI</a:t>
                      </a: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 или </a:t>
                      </a:r>
                      <a:r>
                        <a:rPr lang="ru-RU" b="1" dirty="0" err="1" smtClean="0">
                          <a:solidFill>
                            <a:srgbClr val="0070C0"/>
                          </a:solidFill>
                        </a:rPr>
                        <a:t>decodeURI</a:t>
                      </a: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 недопустимых параметров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73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EvalError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ошибка </a:t>
                      </a:r>
                      <a:r>
                        <a:rPr lang="ru-RU" b="1" dirty="0" err="1" smtClean="0">
                          <a:solidFill>
                            <a:schemeClr val="tx1"/>
                          </a:solidFill>
                        </a:rPr>
                        <a:t>возникающуя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 в глобальной функции ошибка </a:t>
                      </a:r>
                      <a:r>
                        <a:rPr lang="ru-RU" b="1" dirty="0" err="1" smtClean="0">
                          <a:solidFill>
                            <a:schemeClr val="tx1"/>
                          </a:solidFill>
                        </a:rPr>
                        <a:t>возникающуя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 в глобальной функции </a:t>
                      </a:r>
                      <a:r>
                        <a:rPr lang="ru-RU" b="1" dirty="0" err="1" smtClean="0">
                          <a:solidFill>
                            <a:srgbClr val="0070C0"/>
                          </a:solidFill>
                        </a:rPr>
                        <a:t>eval</a:t>
                      </a: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67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9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35696" y="54153"/>
            <a:ext cx="5328592" cy="360040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Область видимости</a:t>
            </a:r>
            <a:r>
              <a:rPr lang="en-US" b="1" dirty="0">
                <a:solidFill>
                  <a:srgbClr val="FF0000"/>
                </a:solidFill>
              </a:rPr>
              <a:t> (Scope)</a:t>
            </a:r>
            <a:r>
              <a:rPr lang="ru-RU" b="1" dirty="0">
                <a:solidFill>
                  <a:srgbClr val="FF0000"/>
                </a:solidFill>
              </a:rPr>
              <a:t> переменной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489446"/>
            <a:ext cx="892899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Это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область памяти из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которой мы можем получить доступ к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переменной. 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Есть </a:t>
            </a:r>
            <a:r>
              <a:rPr lang="ru-RU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глобальная область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видимости и </a:t>
            </a:r>
            <a:r>
              <a:rPr lang="ru-RU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локальные области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видимости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508591"/>
            <a:ext cx="8928992" cy="12926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 smtClean="0">
                <a:solidFill>
                  <a:srgbClr val="0070C0"/>
                </a:solidFill>
              </a:rPr>
              <a:t>Соответственно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Глобальные </a:t>
            </a:r>
            <a:r>
              <a:rPr lang="ru-RU" dirty="0">
                <a:solidFill>
                  <a:srgbClr val="FF0000"/>
                </a:solidFill>
              </a:rPr>
              <a:t>переменные </a:t>
            </a:r>
            <a:r>
              <a:rPr lang="ru-RU" dirty="0" smtClean="0"/>
              <a:t>– переменные </a:t>
            </a:r>
            <a:r>
              <a:rPr lang="ru-RU" dirty="0"/>
              <a:t>и функции, которые 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не </a:t>
            </a:r>
            <a:r>
              <a:rPr lang="ru-RU" dirty="0"/>
              <a:t>находятся внутри </a:t>
            </a:r>
            <a:r>
              <a:rPr lang="ru-RU" dirty="0" smtClean="0"/>
              <a:t>какой-то </a:t>
            </a:r>
            <a:r>
              <a:rPr lang="ru-RU" dirty="0"/>
              <a:t>функции  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не находятся </a:t>
            </a:r>
            <a:r>
              <a:rPr lang="ru-RU" dirty="0" smtClean="0"/>
              <a:t>блока</a:t>
            </a:r>
            <a:r>
              <a:rPr lang="ru-RU" dirty="0"/>
              <a:t>, ограниченного </a:t>
            </a:r>
            <a:r>
              <a:rPr lang="ru-RU" sz="2400" dirty="0">
                <a:solidFill>
                  <a:srgbClr val="C00000"/>
                </a:solidFill>
              </a:rPr>
              <a:t> { }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996952"/>
            <a:ext cx="8928992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все глобальные переменные и функции являются свойствами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специального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объекта, который называется глобальный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объект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который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явно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доступен под именем </a:t>
            </a:r>
            <a:r>
              <a:rPr lang="ru-RU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window</a:t>
            </a:r>
            <a:endParaRPr lang="ru-RU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25" y="4208314"/>
            <a:ext cx="511256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Примеры – на следующем слайде</a:t>
            </a:r>
            <a:endParaRPr lang="ru-RU" b="1" i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71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116632"/>
            <a:ext cx="8928992" cy="1754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 = "Bill";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aTest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console.log(name);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console.log(window); </a:t>
            </a:r>
            <a:endParaRPr lang="en-US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объекте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найдем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свойства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a:Bill, </a:t>
            </a:r>
            <a:r>
              <a:rPr lang="en-US" b="1" i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aTest:function</a:t>
            </a:r>
            <a:endParaRPr lang="ru-RU" b="1" i="1" dirty="0">
              <a:solidFill>
                <a:schemeClr val="accent4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2996952"/>
            <a:ext cx="8928992" cy="3139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aTest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 = "Bill";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console.log(a);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console.log(window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ru-RU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объекте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найдем </a:t>
            </a:r>
            <a:r>
              <a:rPr lang="uk-UA" b="1" i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только</a:t>
            </a:r>
            <a:r>
              <a:rPr lang="uk-UA" b="1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свойство </a:t>
            </a:r>
            <a:r>
              <a:rPr lang="en-US" b="1" i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aTest</a:t>
            </a:r>
            <a:endParaRPr lang="uk-UA" b="1" i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uk-UA" b="1" i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i="1" dirty="0" smtClean="0">
                <a:latin typeface="Courier New" pitchFamily="49" charset="0"/>
                <a:cs typeface="Courier New" pitchFamily="49" charset="0"/>
              </a:rPr>
              <a:t>Так как переменная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 = "Bill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";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i="1" dirty="0" smtClean="0">
                <a:latin typeface="Courier New" pitchFamily="49" charset="0"/>
                <a:cs typeface="Courier New" pitchFamily="49" charset="0"/>
              </a:rPr>
              <a:t>объявлена  внутри функции то она не попала в глобальный объект </a:t>
            </a:r>
            <a:r>
              <a:rPr lang="en-US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window</a:t>
            </a:r>
            <a:endParaRPr lang="ru-RU" b="1" i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i="1" dirty="0">
                <a:latin typeface="Courier New" pitchFamily="49" charset="0"/>
                <a:cs typeface="Courier New" pitchFamily="49" charset="0"/>
              </a:rPr>
              <a:t>А попадет она в </a:t>
            </a:r>
            <a:r>
              <a:rPr lang="ru-RU" b="1" i="1" dirty="0" smtClean="0">
                <a:latin typeface="Courier New" pitchFamily="49" charset="0"/>
                <a:cs typeface="Courier New" pitchFamily="49" charset="0"/>
              </a:rPr>
              <a:t>область видимости функции </a:t>
            </a:r>
            <a:r>
              <a:rPr lang="en-US" b="1" i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aTest</a:t>
            </a:r>
            <a:r>
              <a:rPr lang="ru-RU" b="1" i="1" dirty="0" smtClean="0">
                <a:latin typeface="Courier New" pitchFamily="49" charset="0"/>
                <a:cs typeface="Courier New" pitchFamily="49" charset="0"/>
              </a:rPr>
              <a:t> и будет являться </a:t>
            </a:r>
          </a:p>
          <a:p>
            <a:r>
              <a:rPr lang="ru-RU" b="1" i="1" dirty="0" smtClean="0">
                <a:latin typeface="Courier New" pitchFamily="49" charset="0"/>
                <a:cs typeface="Courier New" pitchFamily="49" charset="0"/>
              </a:rPr>
              <a:t>локальной переменной</a:t>
            </a:r>
            <a:endParaRPr lang="ru-RU" b="1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0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3945" y="0"/>
            <a:ext cx="8928992" cy="40626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 smtClean="0">
                <a:solidFill>
                  <a:srgbClr val="C00000"/>
                </a:solidFill>
              </a:rPr>
              <a:t>Локальные </a:t>
            </a:r>
            <a:r>
              <a:rPr lang="ru-RU" dirty="0">
                <a:solidFill>
                  <a:srgbClr val="C00000"/>
                </a:solidFill>
              </a:rPr>
              <a:t>переменные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uk-UA" dirty="0" err="1" smtClean="0"/>
              <a:t>определяются</a:t>
            </a:r>
            <a:r>
              <a:rPr lang="ru-RU" dirty="0" smtClean="0"/>
              <a:t>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в ES </a:t>
            </a:r>
            <a:r>
              <a:rPr lang="ru-RU" dirty="0"/>
              <a:t>5  </a:t>
            </a:r>
            <a:r>
              <a:rPr lang="ru-RU" dirty="0" smtClean="0"/>
              <a:t>пределами </a:t>
            </a:r>
            <a:r>
              <a:rPr lang="ru-RU" dirty="0" err="1" smtClean="0">
                <a:solidFill>
                  <a:srgbClr val="0070C0"/>
                </a:solidFill>
              </a:rPr>
              <a:t>function</a:t>
            </a:r>
            <a:r>
              <a:rPr lang="ru-RU" dirty="0" smtClean="0">
                <a:solidFill>
                  <a:srgbClr val="0070C0"/>
                </a:solidFill>
              </a:rPr>
              <a:t>()</a:t>
            </a:r>
            <a:r>
              <a:rPr lang="en-US" dirty="0" smtClean="0">
                <a:solidFill>
                  <a:srgbClr val="0070C0"/>
                </a:solidFill>
              </a:rPr>
              <a:t>{}</a:t>
            </a:r>
            <a:r>
              <a:rPr lang="ru-RU" dirty="0" smtClean="0"/>
              <a:t> 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в ES 6 пределами </a:t>
            </a:r>
            <a:r>
              <a:rPr lang="ru-RU" dirty="0" err="1">
                <a:solidFill>
                  <a:srgbClr val="0070C0"/>
                </a:solidFill>
              </a:rPr>
              <a:t>function</a:t>
            </a:r>
            <a:r>
              <a:rPr lang="ru-RU" dirty="0">
                <a:solidFill>
                  <a:srgbClr val="0070C0"/>
                </a:solidFill>
              </a:rPr>
              <a:t>()</a:t>
            </a:r>
            <a:r>
              <a:rPr lang="en-US" dirty="0">
                <a:solidFill>
                  <a:srgbClr val="0070C0"/>
                </a:solidFill>
              </a:rPr>
              <a:t>{}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/>
              <a:t>и </a:t>
            </a:r>
            <a:r>
              <a:rPr lang="ru-RU" dirty="0" smtClean="0"/>
              <a:t>блоками ограниченными скобками</a:t>
            </a:r>
            <a:r>
              <a:rPr lang="en-US" dirty="0" smtClean="0"/>
              <a:t> </a:t>
            </a:r>
            <a:r>
              <a:rPr lang="ru-RU" sz="2400" dirty="0" smtClean="0">
                <a:solidFill>
                  <a:srgbClr val="C00000"/>
                </a:solidFill>
              </a:rPr>
              <a:t>{}</a:t>
            </a:r>
            <a:r>
              <a:rPr lang="ru-RU" dirty="0" smtClean="0"/>
              <a:t> </a:t>
            </a:r>
            <a:r>
              <a:rPr lang="ru-RU" dirty="0"/>
              <a:t>- для </a:t>
            </a:r>
            <a:r>
              <a:rPr lang="ru-RU" dirty="0" smtClean="0"/>
              <a:t>переменных, объявленных с </a:t>
            </a:r>
            <a:r>
              <a:rPr lang="ru-RU" dirty="0"/>
              <a:t>использованием </a:t>
            </a:r>
            <a:r>
              <a:rPr lang="ru-RU" dirty="0" smtClean="0"/>
              <a:t>ключевых слов </a:t>
            </a:r>
            <a:r>
              <a:rPr lang="en-US" dirty="0" smtClean="0"/>
              <a:t>let,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accent2"/>
                </a:solidFill>
              </a:rPr>
              <a:t>!!! </a:t>
            </a:r>
            <a:r>
              <a:rPr lang="ru-RU" dirty="0" smtClean="0"/>
              <a:t>При этом фигурные скобки определения объекта не образуют </a:t>
            </a:r>
          </a:p>
          <a:p>
            <a:r>
              <a:rPr lang="ru-RU" dirty="0"/>
              <a:t> </a:t>
            </a:r>
            <a:r>
              <a:rPr lang="ru-RU" dirty="0" smtClean="0"/>
              <a:t> область видимости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ru-RU" dirty="0">
                <a:solidFill>
                  <a:srgbClr val="C00000"/>
                </a:solidFill>
              </a:rPr>
              <a:t>Локальные переменные</a:t>
            </a:r>
            <a:r>
              <a:rPr lang="ru-RU" dirty="0" smtClean="0"/>
              <a:t> доступны только внутри функции </a:t>
            </a:r>
            <a:r>
              <a:rPr lang="ru-RU" dirty="0" smtClean="0">
                <a:solidFill>
                  <a:srgbClr val="0070C0"/>
                </a:solidFill>
              </a:rPr>
              <a:t>или в блоке</a:t>
            </a:r>
            <a:endParaRPr lang="ru-RU" dirty="0" smtClean="0"/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Переменная</a:t>
            </a:r>
            <a:r>
              <a:rPr lang="ru-RU" dirty="0"/>
              <a:t>, объявленная внутри этих скобок существует только </a:t>
            </a:r>
            <a:r>
              <a:rPr lang="ru-RU" dirty="0" smtClean="0"/>
              <a:t>внутри </a:t>
            </a:r>
            <a:r>
              <a:rPr lang="ru-RU" dirty="0"/>
              <a:t>этих скобок, и после </a:t>
            </a:r>
            <a:r>
              <a:rPr lang="ru-RU" dirty="0" smtClean="0"/>
              <a:t>выхода кода за закрывающую скобку 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ru-RU" dirty="0"/>
              <a:t>функции переменная уничтожается сборщиком мусора</a:t>
            </a:r>
          </a:p>
          <a:p>
            <a:r>
              <a:rPr lang="ru-RU" dirty="0"/>
              <a:t>(</a:t>
            </a:r>
            <a:r>
              <a:rPr lang="en-US" dirty="0">
                <a:solidFill>
                  <a:schemeClr val="accent2"/>
                </a:solidFill>
              </a:rPr>
              <a:t>Garbage collection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98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820" y="1984680"/>
            <a:ext cx="8856984" cy="1200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Зачем нужны локальные переменные ?</a:t>
            </a:r>
          </a:p>
          <a:p>
            <a:r>
              <a:rPr lang="ru-RU" b="1" dirty="0"/>
              <a:t>Одна из причин - экономия памяти. </a:t>
            </a:r>
          </a:p>
          <a:p>
            <a:r>
              <a:rPr lang="ru-RU" b="1" dirty="0"/>
              <a:t>После того как функция была вызвана и отработала все л</a:t>
            </a:r>
            <a:r>
              <a:rPr lang="ru-RU" b="1" dirty="0" smtClean="0"/>
              <a:t>окальные </a:t>
            </a:r>
            <a:r>
              <a:rPr lang="ru-RU" b="1" dirty="0"/>
              <a:t>переменные уничтожаются освобождая оперативную память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029" y="188640"/>
            <a:ext cx="892899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Таким образом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Local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scope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можно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оп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р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еделить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фигурными скобками 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Local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scope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также определяют конструкции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ветления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и цикла 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for, while,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do-while, switch, if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Local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scope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также определяют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(){}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79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67637" y="188640"/>
            <a:ext cx="4936411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33777" y="740754"/>
            <a:ext cx="4438223" cy="1536118"/>
          </a:xfrm>
          <a:prstGeom prst="rect">
            <a:avLst/>
          </a:prstGeom>
          <a:solidFill>
            <a:srgbClr val="92D05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05261" y="188641"/>
            <a:ext cx="4898787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smtClean="0"/>
              <a:t>let </a:t>
            </a:r>
            <a:r>
              <a:rPr lang="en-US" b="1" dirty="0"/>
              <a:t>name = "Bill";</a:t>
            </a:r>
          </a:p>
          <a:p>
            <a:r>
              <a:rPr lang="en-US" b="1" dirty="0"/>
              <a:t>{</a:t>
            </a:r>
          </a:p>
          <a:p>
            <a:r>
              <a:rPr lang="en-US" b="1" dirty="0" smtClean="0"/>
              <a:t>   let </a:t>
            </a:r>
            <a:r>
              <a:rPr lang="en-US" b="1" dirty="0"/>
              <a:t>name = "Alan"; </a:t>
            </a:r>
          </a:p>
          <a:p>
            <a:r>
              <a:rPr lang="ru-RU" b="1" dirty="0" smtClean="0"/>
              <a:t>   с</a:t>
            </a:r>
            <a:r>
              <a:rPr lang="en-US" b="1" dirty="0" smtClean="0"/>
              <a:t>onsole.log(name</a:t>
            </a:r>
            <a:r>
              <a:rPr lang="en-US" b="1" dirty="0"/>
              <a:t>);  </a:t>
            </a:r>
            <a:r>
              <a:rPr lang="en-US" b="1" i="1" dirty="0" smtClean="0">
                <a:solidFill>
                  <a:srgbClr val="FF0000"/>
                </a:solidFill>
              </a:rPr>
              <a:t>// </a:t>
            </a:r>
            <a:r>
              <a:rPr lang="en-US" b="1" i="1" dirty="0">
                <a:solidFill>
                  <a:srgbClr val="FF0000"/>
                </a:solidFill>
              </a:rPr>
              <a:t>Alan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console.log(name</a:t>
            </a:r>
            <a:r>
              <a:rPr lang="en-US" b="1" dirty="0" smtClean="0"/>
              <a:t>);</a:t>
            </a:r>
            <a:r>
              <a:rPr lang="en-US" b="1" i="1" dirty="0" smtClean="0">
                <a:solidFill>
                  <a:srgbClr val="FF0000"/>
                </a:solidFill>
              </a:rPr>
              <a:t>//Bill</a:t>
            </a:r>
          </a:p>
          <a:p>
            <a:endParaRPr lang="da-DK" b="1" i="1" dirty="0">
              <a:solidFill>
                <a:srgbClr val="FF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39646" y="2924944"/>
            <a:ext cx="6160546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05786" y="3477058"/>
            <a:ext cx="6022397" cy="1368152"/>
          </a:xfrm>
          <a:prstGeom prst="rect">
            <a:avLst/>
          </a:prstGeom>
          <a:solidFill>
            <a:srgbClr val="92D05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77270" y="2924944"/>
            <a:ext cx="61229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smtClean="0"/>
              <a:t>let </a:t>
            </a:r>
            <a:r>
              <a:rPr lang="en-US" b="1" dirty="0"/>
              <a:t>name = "Bill";</a:t>
            </a:r>
          </a:p>
          <a:p>
            <a:r>
              <a:rPr lang="en-US" b="1" dirty="0" smtClean="0"/>
              <a:t>function </a:t>
            </a:r>
            <a:r>
              <a:rPr lang="en-US" b="1" dirty="0" err="1" smtClean="0"/>
              <a:t>showName</a:t>
            </a:r>
            <a:r>
              <a:rPr lang="en-US" b="1" dirty="0" smtClean="0"/>
              <a:t>(){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ru-RU" b="1" dirty="0" smtClean="0"/>
              <a:t>  </a:t>
            </a:r>
            <a:r>
              <a:rPr lang="en-US" b="1" dirty="0" smtClean="0">
                <a:solidFill>
                  <a:schemeClr val="accent2"/>
                </a:solidFill>
              </a:rPr>
              <a:t>// local scope </a:t>
            </a:r>
            <a:r>
              <a:rPr lang="uk-UA" b="1" dirty="0" err="1" smtClean="0">
                <a:solidFill>
                  <a:schemeClr val="accent2"/>
                </a:solidFill>
              </a:rPr>
              <a:t>определяем</a:t>
            </a:r>
            <a:r>
              <a:rPr lang="ru-RU" b="1" dirty="0" smtClean="0">
                <a:solidFill>
                  <a:schemeClr val="accent2"/>
                </a:solidFill>
              </a:rPr>
              <a:t>ы</a:t>
            </a:r>
            <a:r>
              <a:rPr lang="uk-UA" b="1" dirty="0" smtClean="0">
                <a:solidFill>
                  <a:schemeClr val="accent2"/>
                </a:solidFill>
              </a:rPr>
              <a:t>й </a:t>
            </a:r>
            <a:r>
              <a:rPr lang="uk-UA" b="1" dirty="0" err="1" smtClean="0">
                <a:solidFill>
                  <a:schemeClr val="accent2"/>
                </a:solidFill>
              </a:rPr>
              <a:t>функцией</a:t>
            </a:r>
            <a:endParaRPr lang="uk-UA" b="1" dirty="0" smtClean="0">
              <a:solidFill>
                <a:schemeClr val="accent2"/>
              </a:solidFill>
            </a:endParaRPr>
          </a:p>
          <a:p>
            <a:r>
              <a:rPr lang="ru-RU" b="1" dirty="0" smtClean="0"/>
              <a:t>   </a:t>
            </a:r>
            <a:r>
              <a:rPr lang="en-US" b="1" dirty="0" smtClean="0"/>
              <a:t>let </a:t>
            </a:r>
            <a:r>
              <a:rPr lang="en-US" b="1" dirty="0"/>
              <a:t>name = "Alan"; </a:t>
            </a:r>
          </a:p>
          <a:p>
            <a:r>
              <a:rPr lang="ru-RU" b="1" dirty="0" smtClean="0"/>
              <a:t>   с</a:t>
            </a:r>
            <a:r>
              <a:rPr lang="en-US" b="1" dirty="0" smtClean="0"/>
              <a:t>onsole.log(name</a:t>
            </a:r>
            <a:r>
              <a:rPr lang="en-US" b="1" dirty="0"/>
              <a:t>);   </a:t>
            </a:r>
            <a:r>
              <a:rPr lang="en-US" b="1" i="1" dirty="0">
                <a:solidFill>
                  <a:srgbClr val="FF0000"/>
                </a:solidFill>
              </a:rPr>
              <a:t>// Alan</a:t>
            </a:r>
          </a:p>
          <a:p>
            <a:r>
              <a:rPr lang="en-US" b="1" dirty="0"/>
              <a:t>}</a:t>
            </a:r>
          </a:p>
          <a:p>
            <a:r>
              <a:rPr lang="en-US" b="1" dirty="0" err="1"/>
              <a:t>showName</a:t>
            </a:r>
            <a:r>
              <a:rPr lang="en-US" b="1" dirty="0" smtClean="0"/>
              <a:t>(name); </a:t>
            </a:r>
            <a:r>
              <a:rPr lang="en-US" b="1" dirty="0" smtClean="0">
                <a:solidFill>
                  <a:srgbClr val="FF0000"/>
                </a:solidFill>
              </a:rPr>
              <a:t>//undefined</a:t>
            </a:r>
            <a:endParaRPr lang="da-DK" b="1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88224" y="205929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Global scope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6" idx="1"/>
          </p:cNvCxnSpPr>
          <p:nvPr/>
        </p:nvCxnSpPr>
        <p:spPr>
          <a:xfrm flipH="1">
            <a:off x="4355976" y="390595"/>
            <a:ext cx="2232248" cy="8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6617533" y="155679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local </a:t>
            </a:r>
            <a:r>
              <a:rPr lang="en-US" b="1" dirty="0">
                <a:solidFill>
                  <a:schemeClr val="accent2"/>
                </a:solidFill>
              </a:rPr>
              <a:t>scope</a:t>
            </a:r>
          </a:p>
        </p:txBody>
      </p:sp>
      <p:cxnSp>
        <p:nvCxnSpPr>
          <p:cNvPr id="15" name="Прямая со стрелкой 14"/>
          <p:cNvCxnSpPr>
            <a:stCxn id="11" idx="1"/>
          </p:cNvCxnSpPr>
          <p:nvPr/>
        </p:nvCxnSpPr>
        <p:spPr>
          <a:xfrm flipH="1" flipV="1">
            <a:off x="4283968" y="1127375"/>
            <a:ext cx="2333565" cy="614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1"/>
          </p:cNvCxnSpPr>
          <p:nvPr/>
        </p:nvCxnSpPr>
        <p:spPr>
          <a:xfrm flipH="1">
            <a:off x="4716016" y="390595"/>
            <a:ext cx="1872208" cy="28223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1" idx="1"/>
          </p:cNvCxnSpPr>
          <p:nvPr/>
        </p:nvCxnSpPr>
        <p:spPr>
          <a:xfrm flipH="1">
            <a:off x="5364088" y="1741458"/>
            <a:ext cx="1253445" cy="204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4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6049</TotalTime>
  <Words>1325</Words>
  <Application>Microsoft Office PowerPoint</Application>
  <PresentationFormat>Экран (4:3)</PresentationFormat>
  <Paragraphs>302</Paragraphs>
  <Slides>21</Slides>
  <Notes>6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Calibri</vt:lpstr>
      <vt:lpstr>Courier New</vt:lpstr>
      <vt:lpstr>Verdana</vt:lpstr>
      <vt:lpstr>Wingdings</vt:lpstr>
      <vt:lpstr>Wingdings 2</vt:lpstr>
      <vt:lpstr>Wingdings 3</vt:lpstr>
      <vt:lpstr>Тема1</vt:lpstr>
      <vt:lpstr>Scope and Lexical Environment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romannikiforov2012@gmail.com</cp:lastModifiedBy>
  <cp:revision>1019</cp:revision>
  <dcterms:modified xsi:type="dcterms:W3CDTF">2020-05-27T07:17:11Z</dcterms:modified>
</cp:coreProperties>
</file>