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56" r:id="rId2"/>
    <p:sldId id="413" r:id="rId3"/>
    <p:sldId id="410" r:id="rId4"/>
    <p:sldId id="407" r:id="rId5"/>
    <p:sldId id="411" r:id="rId6"/>
    <p:sldId id="444" r:id="rId7"/>
    <p:sldId id="472" r:id="rId8"/>
    <p:sldId id="403" r:id="rId9"/>
    <p:sldId id="404" r:id="rId10"/>
    <p:sldId id="405" r:id="rId11"/>
    <p:sldId id="406" r:id="rId12"/>
    <p:sldId id="426" r:id="rId13"/>
    <p:sldId id="428" r:id="rId14"/>
    <p:sldId id="429" r:id="rId15"/>
    <p:sldId id="430" r:id="rId16"/>
    <p:sldId id="415" r:id="rId17"/>
    <p:sldId id="477" r:id="rId18"/>
    <p:sldId id="478" r:id="rId19"/>
    <p:sldId id="431" r:id="rId20"/>
    <p:sldId id="455" r:id="rId21"/>
    <p:sldId id="456" r:id="rId22"/>
    <p:sldId id="457" r:id="rId23"/>
    <p:sldId id="458" r:id="rId24"/>
    <p:sldId id="459" r:id="rId25"/>
    <p:sldId id="460" r:id="rId26"/>
    <p:sldId id="419" r:id="rId27"/>
    <p:sldId id="462" r:id="rId28"/>
    <p:sldId id="398" r:id="rId29"/>
    <p:sldId id="399" r:id="rId30"/>
    <p:sldId id="391" r:id="rId31"/>
    <p:sldId id="378" r:id="rId32"/>
    <p:sldId id="379" r:id="rId33"/>
    <p:sldId id="380" r:id="rId34"/>
    <p:sldId id="381" r:id="rId35"/>
    <p:sldId id="473" r:id="rId36"/>
    <p:sldId id="474" r:id="rId37"/>
    <p:sldId id="475" r:id="rId38"/>
    <p:sldId id="342" r:id="rId39"/>
    <p:sldId id="476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3" autoAdjust="0"/>
    <p:restoredTop sz="94514" autoAdjust="0"/>
  </p:normalViewPr>
  <p:slideViewPr>
    <p:cSldViewPr>
      <p:cViewPr varScale="1">
        <p:scale>
          <a:sx n="103" d="100"/>
          <a:sy n="103" d="100"/>
        </p:scale>
        <p:origin x="967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5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4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ru-RU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Функции</a:t>
            </a: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</a:t>
            </a:r>
            <a:r>
              <a:rPr lang="ru-RU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подробно</a:t>
            </a:r>
            <a:r>
              <a:rPr lang="en-US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37" y="-5317"/>
            <a:ext cx="9144000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83" y="642168"/>
            <a:ext cx="3141465" cy="415498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400" dirty="0" smtClean="0"/>
              <a:t>function b(){</a:t>
            </a:r>
          </a:p>
          <a:p>
            <a:r>
              <a:rPr lang="en-US" sz="2400" dirty="0" smtClean="0"/>
              <a:t>   let a;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endParaRPr lang="ru-RU" sz="2400" dirty="0" smtClean="0"/>
          </a:p>
          <a:p>
            <a:r>
              <a:rPr lang="en-US" sz="2400" dirty="0" smtClean="0"/>
              <a:t>function a(){</a:t>
            </a:r>
            <a:endParaRPr lang="en-US" sz="2400" dirty="0"/>
          </a:p>
          <a:p>
            <a:r>
              <a:rPr lang="en-US" sz="2400" dirty="0" smtClean="0"/>
              <a:t>   let a = 2;</a:t>
            </a:r>
            <a:endParaRPr lang="en-US" sz="2400" dirty="0"/>
          </a:p>
          <a:p>
            <a:r>
              <a:rPr lang="en-US" sz="2400" dirty="0" smtClean="0"/>
              <a:t>   b();</a:t>
            </a:r>
          </a:p>
          <a:p>
            <a:r>
              <a:rPr lang="en-US" sz="2400" dirty="0" smtClean="0"/>
              <a:t>}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a = </a:t>
            </a:r>
            <a:r>
              <a:rPr lang="en-US" sz="2400" dirty="0" smtClean="0"/>
              <a:t>1;</a:t>
            </a:r>
          </a:p>
          <a:p>
            <a:r>
              <a:rPr lang="en-US" sz="2400" dirty="0" smtClean="0"/>
              <a:t>a();</a:t>
            </a: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3491880" y="3861048"/>
            <a:ext cx="5328592" cy="1296144"/>
            <a:chOff x="3491880" y="5073309"/>
            <a:chExt cx="5328592" cy="129614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491880" y="5073309"/>
              <a:ext cx="5328592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Global Execution Context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868144" y="5741383"/>
              <a:ext cx="1584176" cy="4320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 -&gt; a, 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923928" y="4529122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a = 1;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3976610"/>
            <a:ext cx="2088232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88999" y="1052736"/>
            <a:ext cx="1534729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3750" y="4373033"/>
            <a:ext cx="1304020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491880" y="3064832"/>
            <a:ext cx="5328592" cy="79621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a()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8999" y="2536450"/>
            <a:ext cx="2088232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079801" y="3318269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a = 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86288" y="2913907"/>
            <a:ext cx="1177400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491880" y="2022124"/>
            <a:ext cx="5328592" cy="1046835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868144" y="2580344"/>
            <a:ext cx="29523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a = undefined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85" y="5445224"/>
            <a:ext cx="9034508" cy="120032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Для каждой функции создается </a:t>
            </a:r>
            <a:r>
              <a:rPr lang="ru-RU" dirty="0" smtClean="0">
                <a:solidFill>
                  <a:schemeClr val="accent2"/>
                </a:solidFill>
              </a:rPr>
              <a:t>СВОЯ</a:t>
            </a:r>
            <a:r>
              <a:rPr lang="ru-RU" dirty="0" smtClean="0"/>
              <a:t> область памяти, свои переменные.</a:t>
            </a:r>
          </a:p>
          <a:p>
            <a:r>
              <a:rPr lang="ru-RU" dirty="0" smtClean="0"/>
              <a:t>После завершения работы функции эта область памяти очищается, и переменные соответственно уничтожаются.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2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37" y="-5317"/>
            <a:ext cx="9144000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83" y="642168"/>
            <a:ext cx="4653633" cy="4893647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400" dirty="0" smtClean="0"/>
              <a:t>function b(){</a:t>
            </a:r>
          </a:p>
          <a:p>
            <a:r>
              <a:rPr lang="en-US" sz="2400" dirty="0" smtClean="0"/>
              <a:t> console.log(a);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endParaRPr lang="ru-RU" sz="2400" dirty="0" smtClean="0"/>
          </a:p>
          <a:p>
            <a:r>
              <a:rPr lang="en-US" sz="2400" dirty="0" smtClean="0"/>
              <a:t>function a(){</a:t>
            </a:r>
            <a:endParaRPr lang="en-US" sz="2400" dirty="0"/>
          </a:p>
          <a:p>
            <a:r>
              <a:rPr lang="en-US" sz="2400" dirty="0" smtClean="0"/>
              <a:t> let a = 2;</a:t>
            </a:r>
          </a:p>
          <a:p>
            <a:r>
              <a:rPr lang="en-US" sz="2400" dirty="0" smtClean="0"/>
              <a:t> console.log(a</a:t>
            </a:r>
            <a:r>
              <a:rPr lang="en-US" sz="2400" dirty="0"/>
              <a:t>);</a:t>
            </a:r>
          </a:p>
          <a:p>
            <a:r>
              <a:rPr lang="en-US" sz="2400" dirty="0" smtClean="0"/>
              <a:t>  b();</a:t>
            </a:r>
          </a:p>
          <a:p>
            <a:r>
              <a:rPr lang="en-US" sz="2400" dirty="0" smtClean="0"/>
              <a:t>}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a = </a:t>
            </a:r>
            <a:r>
              <a:rPr lang="en-US" sz="2400" dirty="0" smtClean="0"/>
              <a:t>1;</a:t>
            </a:r>
          </a:p>
          <a:p>
            <a:r>
              <a:rPr lang="en-US" sz="2400" dirty="0"/>
              <a:t>console.log(a);</a:t>
            </a:r>
            <a:endParaRPr lang="en-US" sz="2400" dirty="0" smtClean="0"/>
          </a:p>
          <a:p>
            <a:r>
              <a:rPr lang="en-US" sz="2400" dirty="0" smtClean="0"/>
              <a:t>a();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76056" y="4221088"/>
            <a:ext cx="3744416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Global </a:t>
            </a:r>
            <a:r>
              <a:rPr lang="en-US" sz="2400" b="1" dirty="0" err="1" smtClean="0">
                <a:solidFill>
                  <a:srgbClr val="C00000"/>
                </a:solidFill>
              </a:rPr>
              <a:t>ExContext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92280" y="4889162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 -&gt; a, 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4683489"/>
            <a:ext cx="2808312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7504" y="4293096"/>
            <a:ext cx="1994143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076056" y="3140968"/>
            <a:ext cx="3744416" cy="108012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a()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18430" y="1052736"/>
            <a:ext cx="2913410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103984" y="3681028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a = 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5041630"/>
            <a:ext cx="1177400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76056" y="2060848"/>
            <a:ext cx="3744416" cy="108012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869160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a = 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3519" y="4651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// 1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26715" y="102311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// 1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23528" y="2536450"/>
            <a:ext cx="2088232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251520" y="2896490"/>
            <a:ext cx="2880320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961551" y="28529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// 2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9509" y="3256530"/>
            <a:ext cx="1278155" cy="38849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5985" y="5877272"/>
            <a:ext cx="9034508" cy="92333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Если обратиться к переменной, которая не определена в текущем </a:t>
            </a:r>
            <a:r>
              <a:rPr lang="en-US" dirty="0" smtClean="0">
                <a:solidFill>
                  <a:schemeClr val="accent2"/>
                </a:solidFill>
              </a:rPr>
              <a:t>Function Execution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Context</a:t>
            </a:r>
            <a:r>
              <a:rPr lang="en-US" dirty="0" smtClean="0"/>
              <a:t>, </a:t>
            </a:r>
            <a:r>
              <a:rPr lang="ru-RU" dirty="0" smtClean="0"/>
              <a:t>то она будет искаться по цепочке в родительских </a:t>
            </a:r>
            <a:r>
              <a:rPr lang="en-US" dirty="0" err="1" smtClean="0">
                <a:solidFill>
                  <a:schemeClr val="accent2"/>
                </a:solidFill>
              </a:rPr>
              <a:t>LexicalScope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76056" y="3501008"/>
            <a:ext cx="3744416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console.log(a)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76056" y="2420888"/>
            <a:ext cx="3744416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console.log(a)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076056" y="1340768"/>
            <a:ext cx="3744416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console.log(a)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5" grpId="0"/>
      <p:bldP spid="26" grpId="0"/>
      <p:bldP spid="27" grpId="0" animBg="1"/>
      <p:bldP spid="27" grpId="1" animBg="1"/>
      <p:bldP spid="27" grpId="2" animBg="1"/>
      <p:bldP spid="28" grpId="0" animBg="1"/>
      <p:bldP spid="28" grpId="1" animBg="1"/>
      <p:bldP spid="29" grpId="0"/>
      <p:bldP spid="30" grpId="0" animBg="1"/>
      <p:bldP spid="30" grpId="1" animBg="1"/>
      <p:bldP spid="31" grpId="0" animBg="1"/>
      <p:bldP spid="2" grpId="0" animBg="1"/>
      <p:bldP spid="2" grpId="1" animBg="1"/>
      <p:bldP spid="22" grpId="0" animBg="1"/>
      <p:bldP spid="22" grpId="1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07340"/>
            <a:ext cx="504056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Инициализация локальных переменных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38686"/>
            <a:ext cx="8928992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sayHi</a:t>
            </a:r>
            <a:r>
              <a:rPr lang="en-US" dirty="0" smtClean="0"/>
              <a:t>(name){</a:t>
            </a:r>
          </a:p>
          <a:p>
            <a:r>
              <a:rPr lang="en-US" dirty="0"/>
              <a:t> </a:t>
            </a:r>
            <a:r>
              <a:rPr lang="en-US" dirty="0" smtClean="0"/>
              <a:t>  let say; </a:t>
            </a:r>
            <a:r>
              <a:rPr lang="en-US" dirty="0"/>
              <a:t>	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smtClean="0"/>
              <a:t>  say = "Hello" </a:t>
            </a:r>
            <a:r>
              <a:rPr lang="en-US" dirty="0" smtClean="0">
                <a:solidFill>
                  <a:srgbClr val="7030A0"/>
                </a:solidFill>
              </a:rPr>
              <a:t>+ </a:t>
            </a:r>
            <a:r>
              <a:rPr lang="en-US" dirty="0" smtClean="0"/>
              <a:t>name;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alert(say);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sayHi</a:t>
            </a:r>
            <a:r>
              <a:rPr lang="en-US" dirty="0" smtClean="0"/>
              <a:t>("</a:t>
            </a:r>
            <a:r>
              <a:rPr lang="ru-RU" dirty="0" smtClean="0"/>
              <a:t>Вася</a:t>
            </a:r>
            <a:r>
              <a:rPr lang="en-US" dirty="0"/>
              <a:t>"</a:t>
            </a:r>
            <a:r>
              <a:rPr lang="en-US" dirty="0" smtClean="0"/>
              <a:t>);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908720"/>
            <a:ext cx="712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</a:t>
            </a:r>
            <a:r>
              <a:rPr lang="en-US" b="1" dirty="0" err="1" smtClean="0">
                <a:solidFill>
                  <a:srgbClr val="7030A0"/>
                </a:solidFill>
              </a:rPr>
              <a:t>ExContext</a:t>
            </a:r>
            <a:r>
              <a:rPr lang="en-US" b="1" dirty="0" smtClean="0">
                <a:solidFill>
                  <a:srgbClr val="7030A0"/>
                </a:solidFill>
              </a:rPr>
              <a:t> = { name : </a:t>
            </a:r>
            <a:r>
              <a:rPr lang="en-US" b="1" dirty="0">
                <a:solidFill>
                  <a:srgbClr val="7030A0"/>
                </a:solidFill>
              </a:rPr>
              <a:t>"</a:t>
            </a:r>
            <a:r>
              <a:rPr lang="ru-RU" b="1" dirty="0">
                <a:solidFill>
                  <a:srgbClr val="7030A0"/>
                </a:solidFill>
              </a:rPr>
              <a:t>Вася</a:t>
            </a:r>
            <a:r>
              <a:rPr lang="en-US" b="1" dirty="0" smtClean="0">
                <a:solidFill>
                  <a:srgbClr val="7030A0"/>
                </a:solidFill>
              </a:rPr>
              <a:t>", say : undefined };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758007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</a:t>
            </a:r>
            <a:r>
              <a:rPr lang="en-US" b="1" dirty="0" err="1" smtClean="0">
                <a:solidFill>
                  <a:srgbClr val="7030A0"/>
                </a:solidFill>
              </a:rPr>
              <a:t>FExContext</a:t>
            </a:r>
            <a:r>
              <a:rPr lang="en-US" b="1" dirty="0" smtClean="0">
                <a:solidFill>
                  <a:srgbClr val="7030A0"/>
                </a:solidFill>
              </a:rPr>
              <a:t> = { name : </a:t>
            </a:r>
            <a:r>
              <a:rPr lang="en-US" b="1" dirty="0">
                <a:solidFill>
                  <a:srgbClr val="7030A0"/>
                </a:solidFill>
              </a:rPr>
              <a:t>"</a:t>
            </a:r>
            <a:r>
              <a:rPr lang="ru-RU" b="1" dirty="0">
                <a:solidFill>
                  <a:srgbClr val="7030A0"/>
                </a:solidFill>
              </a:rPr>
              <a:t>Вася</a:t>
            </a:r>
            <a:r>
              <a:rPr lang="en-US" b="1" dirty="0" smtClean="0">
                <a:solidFill>
                  <a:srgbClr val="7030A0"/>
                </a:solidFill>
              </a:rPr>
              <a:t>", </a:t>
            </a:r>
            <a:r>
              <a:rPr lang="en-US" b="1" dirty="0" err="1" smtClean="0">
                <a:solidFill>
                  <a:srgbClr val="7030A0"/>
                </a:solidFill>
              </a:rPr>
              <a:t>say:"Hello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Вася</a:t>
            </a:r>
            <a:r>
              <a:rPr lang="en-US" b="1" dirty="0">
                <a:solidFill>
                  <a:srgbClr val="7030A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};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22" y="28516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</a:t>
            </a:r>
            <a:r>
              <a:rPr lang="en-US" b="1" dirty="0" err="1" smtClean="0">
                <a:solidFill>
                  <a:srgbClr val="7030A0"/>
                </a:solidFill>
              </a:rPr>
              <a:t>FExContext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уничтожается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88640"/>
            <a:ext cx="8928992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i="1" dirty="0" smtClean="0">
                <a:solidFill>
                  <a:srgbClr val="7030A0"/>
                </a:solidFill>
              </a:rPr>
              <a:t>// </a:t>
            </a:r>
            <a:r>
              <a:rPr lang="ru-RU" i="1" dirty="0" smtClean="0">
                <a:solidFill>
                  <a:srgbClr val="7030A0"/>
                </a:solidFill>
              </a:rPr>
              <a:t>Вариант</a:t>
            </a:r>
            <a:r>
              <a:rPr lang="en-US" i="1" dirty="0" smtClean="0">
                <a:solidFill>
                  <a:srgbClr val="7030A0"/>
                </a:solidFill>
              </a:rPr>
              <a:t> 1</a:t>
            </a:r>
            <a:r>
              <a:rPr lang="ru-RU" i="1" dirty="0" smtClean="0">
                <a:solidFill>
                  <a:srgbClr val="7030A0"/>
                </a:solidFill>
              </a:rPr>
              <a:t> – у функции только одна локальная переменная </a:t>
            </a:r>
            <a:r>
              <a:rPr lang="en-US" i="1" dirty="0" smtClean="0">
                <a:solidFill>
                  <a:srgbClr val="7030A0"/>
                </a:solidFill>
              </a:rPr>
              <a:t>a</a:t>
            </a:r>
            <a:endParaRPr lang="ru-RU" i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let b = 2;</a:t>
            </a:r>
          </a:p>
          <a:p>
            <a:endParaRPr lang="en-US" dirty="0" smtClean="0"/>
          </a:p>
          <a:p>
            <a:r>
              <a:rPr lang="en-US" dirty="0" smtClean="0"/>
              <a:t>function sum(a){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alert(a + b);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sum(4); 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0094" y="1666838"/>
            <a:ext cx="84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FExContext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= { a: 4, </a:t>
            </a:r>
            <a:r>
              <a:rPr lang="en-US" b="1" dirty="0" smtClean="0">
                <a:solidFill>
                  <a:schemeClr val="accent2"/>
                </a:solidFill>
              </a:rPr>
              <a:t>OE</a:t>
            </a:r>
            <a:r>
              <a:rPr lang="en-US" b="1" dirty="0" smtClean="0">
                <a:solidFill>
                  <a:srgbClr val="7030A0"/>
                </a:solidFill>
              </a:rPr>
              <a:t>: window };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2132856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a </a:t>
            </a:r>
            <a:r>
              <a:rPr lang="ru-RU" b="1" dirty="0" err="1" smtClean="0">
                <a:solidFill>
                  <a:srgbClr val="7030A0"/>
                </a:solidFill>
              </a:rPr>
              <a:t>буд</a:t>
            </a:r>
            <a:r>
              <a:rPr lang="en-US" b="1" dirty="0" smtClean="0">
                <a:solidFill>
                  <a:srgbClr val="7030A0"/>
                </a:solidFill>
              </a:rPr>
              <a:t>e</a:t>
            </a:r>
            <a:r>
              <a:rPr lang="ru-RU" b="1" dirty="0" smtClean="0">
                <a:solidFill>
                  <a:srgbClr val="7030A0"/>
                </a:solidFill>
              </a:rPr>
              <a:t>т найден</a:t>
            </a:r>
            <a:r>
              <a:rPr lang="ru-RU" b="1" dirty="0">
                <a:solidFill>
                  <a:srgbClr val="7030A0"/>
                </a:solidFill>
              </a:rPr>
              <a:t>а</a:t>
            </a:r>
            <a:r>
              <a:rPr lang="ru-RU" b="1" dirty="0" smtClean="0">
                <a:solidFill>
                  <a:srgbClr val="7030A0"/>
                </a:solidFill>
              </a:rPr>
              <a:t> в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FExContext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// b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ru-RU" b="1" dirty="0" err="1">
                <a:solidFill>
                  <a:srgbClr val="7030A0"/>
                </a:solidFill>
              </a:rPr>
              <a:t>буд</a:t>
            </a:r>
            <a:r>
              <a:rPr lang="en-US" b="1" dirty="0">
                <a:solidFill>
                  <a:srgbClr val="7030A0"/>
                </a:solidFill>
              </a:rPr>
              <a:t>e</a:t>
            </a:r>
            <a:r>
              <a:rPr lang="ru-RU" b="1" dirty="0">
                <a:solidFill>
                  <a:srgbClr val="7030A0"/>
                </a:solidFill>
              </a:rPr>
              <a:t>т найдена</a:t>
            </a:r>
            <a:r>
              <a:rPr lang="ru-RU" b="1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window 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827584" y="1666838"/>
            <a:ext cx="1152128" cy="13301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88640"/>
            <a:ext cx="8928992" cy="3693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i="1" dirty="0" smtClean="0">
                <a:solidFill>
                  <a:srgbClr val="7030A0"/>
                </a:solidFill>
              </a:rPr>
              <a:t>// </a:t>
            </a:r>
            <a:r>
              <a:rPr lang="ru-RU" i="1" dirty="0" smtClean="0">
                <a:solidFill>
                  <a:srgbClr val="7030A0"/>
                </a:solidFill>
              </a:rPr>
              <a:t>Вариант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ru-RU" i="1" dirty="0" smtClean="0">
                <a:solidFill>
                  <a:srgbClr val="7030A0"/>
                </a:solidFill>
              </a:rPr>
              <a:t>2 – у функции есть локальная переменная </a:t>
            </a:r>
            <a:r>
              <a:rPr lang="en-US" i="1" dirty="0">
                <a:solidFill>
                  <a:srgbClr val="7030A0"/>
                </a:solidFill>
              </a:rPr>
              <a:t>b</a:t>
            </a:r>
            <a:endParaRPr lang="ru-RU" i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let b = 2;</a:t>
            </a:r>
          </a:p>
          <a:p>
            <a:endParaRPr lang="en-US" dirty="0" smtClean="0"/>
          </a:p>
          <a:p>
            <a:r>
              <a:rPr lang="en-US" dirty="0" smtClean="0"/>
              <a:t>function sum(a){</a:t>
            </a:r>
          </a:p>
          <a:p>
            <a:r>
              <a:rPr lang="en-US" dirty="0" smtClean="0"/>
              <a:t>  let b = 10;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alert(a + b);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sum(4); 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07704" y="1570402"/>
            <a:ext cx="72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FExContext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smtClean="0">
                <a:solidFill>
                  <a:srgbClr val="7030A0"/>
                </a:solidFill>
              </a:rPr>
              <a:t>{ a: 4, b: undefined, </a:t>
            </a:r>
            <a:r>
              <a:rPr lang="en-US" b="1" dirty="0" smtClean="0">
                <a:solidFill>
                  <a:schemeClr val="accent2"/>
                </a:solidFill>
              </a:rPr>
              <a:t>OE</a:t>
            </a:r>
            <a:r>
              <a:rPr lang="en-US" b="1" dirty="0" smtClean="0">
                <a:solidFill>
                  <a:srgbClr val="7030A0"/>
                </a:solidFill>
              </a:rPr>
              <a:t>: window }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238041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a </a:t>
            </a:r>
            <a:r>
              <a:rPr lang="ru-RU" b="1" dirty="0" smtClean="0">
                <a:solidFill>
                  <a:srgbClr val="7030A0"/>
                </a:solidFill>
              </a:rPr>
              <a:t>и</a:t>
            </a:r>
            <a:r>
              <a:rPr lang="en-US" b="1" dirty="0" smtClean="0">
                <a:solidFill>
                  <a:srgbClr val="7030A0"/>
                </a:solidFill>
              </a:rPr>
              <a:t> b</a:t>
            </a:r>
            <a:r>
              <a:rPr lang="ru-RU" b="1" dirty="0" smtClean="0">
                <a:solidFill>
                  <a:srgbClr val="7030A0"/>
                </a:solidFill>
              </a:rPr>
              <a:t> будут найдены в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FExContext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428166" y="3573016"/>
            <a:ext cx="687450" cy="280132"/>
          </a:xfrm>
          <a:prstGeom prst="rect">
            <a:avLst/>
          </a:prstGeom>
          <a:solidFill>
            <a:schemeClr val="bg2">
              <a:lumMod val="90000"/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40134" y="4411945"/>
            <a:ext cx="687450" cy="288032"/>
          </a:xfrm>
          <a:prstGeom prst="rect">
            <a:avLst/>
          </a:prstGeom>
          <a:solidFill>
            <a:schemeClr val="bg2">
              <a:lumMod val="90000"/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240646"/>
            <a:ext cx="8928992" cy="50783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i="1" dirty="0" smtClean="0">
                <a:solidFill>
                  <a:srgbClr val="7030A0"/>
                </a:solidFill>
              </a:rPr>
              <a:t>// </a:t>
            </a:r>
            <a:r>
              <a:rPr lang="ru-RU" i="1" dirty="0" smtClean="0">
                <a:solidFill>
                  <a:srgbClr val="7030A0"/>
                </a:solidFill>
              </a:rPr>
              <a:t>Вариант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ru-RU" i="1" dirty="0" smtClean="0">
                <a:solidFill>
                  <a:srgbClr val="7030A0"/>
                </a:solidFill>
              </a:rPr>
              <a:t>3 – вызов функции внутри другой функции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let b = 2</a:t>
            </a:r>
            <a:r>
              <a:rPr lang="en-US" dirty="0" smtClean="0">
                <a:solidFill>
                  <a:schemeClr val="accent3"/>
                </a:solidFill>
              </a:rPr>
              <a:t>; </a:t>
            </a:r>
            <a:endParaRPr lang="en-US" dirty="0" smtClean="0"/>
          </a:p>
          <a:p>
            <a:r>
              <a:rPr lang="en-US" dirty="0" smtClean="0"/>
              <a:t>function f(a){</a:t>
            </a:r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alert(a +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g(){</a:t>
            </a:r>
          </a:p>
          <a:p>
            <a:endParaRPr lang="en-US" dirty="0" smtClean="0"/>
          </a:p>
          <a:p>
            <a:r>
              <a:rPr lang="en-US" dirty="0" smtClean="0"/>
              <a:t>  let b = 20;</a:t>
            </a:r>
          </a:p>
          <a:p>
            <a:endParaRPr lang="en-US" dirty="0" smtClean="0"/>
          </a:p>
          <a:p>
            <a:r>
              <a:rPr lang="en-US" dirty="0" smtClean="0"/>
              <a:t>  f(2);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g();</a:t>
            </a:r>
          </a:p>
          <a:p>
            <a:endParaRPr lang="en-US" dirty="0"/>
          </a:p>
          <a:p>
            <a:endParaRPr lang="ru-RU" i="1" dirty="0" smtClean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823" y="1346969"/>
            <a:ext cx="558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FExContext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smtClean="0">
                <a:solidFill>
                  <a:srgbClr val="7030A0"/>
                </a:solidFill>
              </a:rPr>
              <a:t>{ a: </a:t>
            </a:r>
            <a:r>
              <a:rPr lang="ru-RU" b="1" dirty="0" smtClean="0">
                <a:solidFill>
                  <a:srgbClr val="7030A0"/>
                </a:solidFill>
              </a:rPr>
              <a:t>2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chemeClr val="accent2"/>
                </a:solidFill>
              </a:rPr>
              <a:t>OE</a:t>
            </a:r>
            <a:r>
              <a:rPr lang="en-US" b="1" dirty="0" smtClean="0">
                <a:solidFill>
                  <a:srgbClr val="7030A0"/>
                </a:solidFill>
              </a:rPr>
              <a:t>: window };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5" y="5589240"/>
            <a:ext cx="8928992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Функция всегда в первую очередь ищет переменную </a:t>
            </a:r>
            <a:r>
              <a:rPr lang="ru-RU" dirty="0" smtClean="0">
                <a:solidFill>
                  <a:schemeClr val="accent2"/>
                </a:solidFill>
              </a:rPr>
              <a:t>в своем</a:t>
            </a:r>
            <a:r>
              <a:rPr lang="ru-RU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FExContext</a:t>
            </a:r>
            <a:r>
              <a:rPr lang="ru-RU" dirty="0" smtClean="0">
                <a:solidFill>
                  <a:srgbClr val="7030A0"/>
                </a:solidFill>
              </a:rPr>
              <a:t>,</a:t>
            </a:r>
            <a:r>
              <a:rPr lang="ru-RU" dirty="0" smtClean="0"/>
              <a:t> независимо от того в каком месте кода она вызвана.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4426656"/>
            <a:ext cx="2448272" cy="311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rgbClr val="7030A0"/>
                </a:solidFill>
              </a:rPr>
              <a:t>// </a:t>
            </a:r>
            <a:r>
              <a:rPr lang="ru-RU" b="1" i="1" dirty="0" smtClean="0">
                <a:solidFill>
                  <a:srgbClr val="7030A0"/>
                </a:solidFill>
              </a:rPr>
              <a:t>выводится 4</a:t>
            </a:r>
            <a:endParaRPr lang="ru-RU" b="1" i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060" y="2996952"/>
            <a:ext cx="577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//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FExContext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smtClean="0">
                <a:solidFill>
                  <a:srgbClr val="7030A0"/>
                </a:solidFill>
              </a:rPr>
              <a:t>{ b: 20, </a:t>
            </a:r>
            <a:r>
              <a:rPr lang="en-US" b="1" dirty="0" smtClean="0">
                <a:solidFill>
                  <a:schemeClr val="accent2"/>
                </a:solidFill>
              </a:rPr>
              <a:t>OE</a:t>
            </a:r>
            <a:r>
              <a:rPr lang="en-US" b="1" dirty="0" smtClean="0">
                <a:solidFill>
                  <a:srgbClr val="7030A0"/>
                </a:solidFill>
              </a:rPr>
              <a:t>: window };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7784" y="1726026"/>
            <a:ext cx="6276638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Так как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rgbClr val="7030A0"/>
                </a:solidFill>
              </a:rPr>
              <a:t>нет в своем </a:t>
            </a:r>
            <a:r>
              <a:rPr lang="en-US" b="1" dirty="0" smtClean="0">
                <a:solidFill>
                  <a:srgbClr val="0070C0"/>
                </a:solidFill>
              </a:rPr>
              <a:t>execution context</a:t>
            </a:r>
            <a:r>
              <a:rPr lang="ru-RU" b="1" dirty="0" smtClean="0">
                <a:solidFill>
                  <a:srgbClr val="0070C0"/>
                </a:solidFill>
              </a:rPr>
              <a:t>, </a:t>
            </a:r>
            <a:r>
              <a:rPr lang="ru-RU" b="1" dirty="0" smtClean="0">
                <a:solidFill>
                  <a:srgbClr val="7030A0"/>
                </a:solidFill>
              </a:rPr>
              <a:t>то интерпретатор будет искать по ссылке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OE</a:t>
            </a:r>
            <a:r>
              <a:rPr lang="en-US" b="1" dirty="0" smtClean="0">
                <a:solidFill>
                  <a:srgbClr val="7030A0"/>
                </a:solidFill>
              </a:rPr>
              <a:t>: window </a:t>
            </a:r>
            <a:r>
              <a:rPr lang="ru-RU" b="1" dirty="0" smtClean="0">
                <a:solidFill>
                  <a:srgbClr val="7030A0"/>
                </a:solidFill>
              </a:rPr>
              <a:t> -</a:t>
            </a:r>
            <a:r>
              <a:rPr lang="en-US" b="1" dirty="0" smtClean="0">
                <a:solidFill>
                  <a:srgbClr val="7030A0"/>
                </a:solidFill>
              </a:rPr>
              <a:t>&gt; </a:t>
            </a:r>
            <a:r>
              <a:rPr lang="ru-RU" b="1" dirty="0" smtClean="0">
                <a:solidFill>
                  <a:srgbClr val="7030A0"/>
                </a:solidFill>
              </a:rPr>
              <a:t>то есть это будет 2</a:t>
            </a:r>
            <a:endParaRPr lang="ru-RU" b="1" dirty="0">
              <a:solidFill>
                <a:srgbClr val="7030A0"/>
              </a:solidFill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1691680" y="980728"/>
            <a:ext cx="6552728" cy="1465378"/>
            <a:chOff x="1691680" y="980728"/>
            <a:chExt cx="6552728" cy="1465378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H="1" flipV="1">
              <a:off x="1691680" y="980728"/>
              <a:ext cx="6552728" cy="25218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8244408" y="1005946"/>
              <a:ext cx="0" cy="1440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7452320" y="2446106"/>
              <a:ext cx="79208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4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7" grpId="0"/>
      <p:bldP spid="2" grpId="0"/>
      <p:bldP spid="10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76499"/>
              </p:ext>
            </p:extLst>
          </p:nvPr>
        </p:nvGraphicFramePr>
        <p:xfrm>
          <a:off x="251520" y="3051602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552922"/>
            <a:ext cx="460851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971600" y="816216"/>
            <a:ext cx="1152128" cy="2401002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905" y="96842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 b = </a:t>
            </a:r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3725" y="305311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  <a:endParaRPr lang="en-US" b="1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971600" y="1248264"/>
            <a:ext cx="4342316" cy="175293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520" y="54868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 a = </a:t>
            </a:r>
            <a:r>
              <a:rPr lang="en-US" b="1" dirty="0" smtClean="0"/>
              <a:t>42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23728" y="306391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5904" y="107340"/>
            <a:ext cx="768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простые типы (</a:t>
            </a:r>
            <a:r>
              <a:rPr lang="en-US" b="1" dirty="0">
                <a:solidFill>
                  <a:schemeClr val="accent2"/>
                </a:solidFill>
              </a:rPr>
              <a:t>primitive types</a:t>
            </a:r>
            <a:r>
              <a:rPr lang="ru-RU" b="1" dirty="0">
                <a:solidFill>
                  <a:schemeClr val="accent2"/>
                </a:solidFill>
              </a:rPr>
              <a:t>) </a:t>
            </a:r>
            <a:r>
              <a:rPr lang="ru-RU" b="1" dirty="0" smtClean="0">
                <a:solidFill>
                  <a:schemeClr val="accent2"/>
                </a:solidFill>
              </a:rPr>
              <a:t>копируются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>
                <a:solidFill>
                  <a:schemeClr val="accent2"/>
                </a:solidFill>
              </a:rPr>
              <a:t>по </a:t>
            </a:r>
            <a:r>
              <a:rPr lang="ru-RU" b="1" dirty="0">
                <a:solidFill>
                  <a:schemeClr val="accent2"/>
                </a:solidFill>
              </a:rPr>
              <a:t>значению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5771" y="13879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 = 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904" y="1831118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console.log(a)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// 42</a:t>
            </a:r>
          </a:p>
          <a:p>
            <a:r>
              <a:rPr lang="en-US" b="1" dirty="0" smtClean="0"/>
              <a:t>console.log(b)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795" y="305311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100</a:t>
            </a:r>
            <a:endParaRPr lang="en-US" b="1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39552" y="1668004"/>
            <a:ext cx="4774364" cy="133319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442" y="3898376"/>
            <a:ext cx="8929122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i="1" dirty="0" err="1" smtClean="0">
                <a:solidFill>
                  <a:srgbClr val="0070C0"/>
                </a:solidFill>
              </a:rPr>
              <a:t>Что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происходит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когда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мы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копируе</a:t>
            </a:r>
            <a:r>
              <a:rPr lang="ru-RU" i="1" dirty="0" smtClean="0">
                <a:solidFill>
                  <a:srgbClr val="0070C0"/>
                </a:solidFill>
              </a:rPr>
              <a:t>м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простые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типы</a:t>
            </a:r>
            <a:endParaRPr lang="uk-UA" i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let b = a; 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Интерпритатор</a:t>
            </a:r>
            <a:r>
              <a:rPr lang="ru-RU" dirty="0" smtClean="0"/>
              <a:t> полез </a:t>
            </a:r>
            <a:r>
              <a:rPr lang="ru-RU" dirty="0" smtClean="0"/>
              <a:t>по адресу находящимся в ячейке </a:t>
            </a:r>
            <a:r>
              <a:rPr lang="ru-RU" dirty="0" smtClean="0">
                <a:solidFill>
                  <a:srgbClr val="0070C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x8198</a:t>
            </a:r>
            <a:r>
              <a:rPr lang="ru-RU" dirty="0" smtClean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достал</a:t>
            </a:r>
            <a:r>
              <a:rPr lang="en-US" dirty="0" smtClean="0"/>
              <a:t> </a:t>
            </a:r>
            <a:r>
              <a:rPr lang="ru-RU" dirty="0" smtClean="0"/>
              <a:t>оттуда </a:t>
            </a:r>
            <a:r>
              <a:rPr lang="ru-RU" dirty="0" smtClean="0"/>
              <a:t>ее значение</a:t>
            </a:r>
            <a:r>
              <a:rPr lang="uk-UA" dirty="0"/>
              <a:t> </a:t>
            </a:r>
            <a:r>
              <a:rPr lang="en-US" dirty="0" smtClean="0"/>
              <a:t>42</a:t>
            </a:r>
            <a:r>
              <a:rPr lang="uk-UA" dirty="0" smtClean="0"/>
              <a:t>;</a:t>
            </a:r>
            <a:endParaRPr lang="uk-UA" dirty="0" smtClean="0"/>
          </a:p>
          <a:p>
            <a:r>
              <a:rPr lang="ru-RU" dirty="0" smtClean="0"/>
              <a:t>- с</a:t>
            </a:r>
            <a:r>
              <a:rPr lang="uk-UA" dirty="0" err="1" smtClean="0"/>
              <a:t>оздал</a:t>
            </a:r>
            <a:r>
              <a:rPr lang="uk-UA" dirty="0" smtClean="0"/>
              <a:t> </a:t>
            </a:r>
            <a:r>
              <a:rPr lang="uk-UA" dirty="0" err="1" smtClean="0"/>
              <a:t>новую</a:t>
            </a:r>
            <a:r>
              <a:rPr lang="uk-UA" dirty="0" smtClean="0"/>
              <a:t> </a:t>
            </a:r>
            <a:r>
              <a:rPr lang="uk-UA" dirty="0" err="1" smtClean="0"/>
              <a:t>ячейку</a:t>
            </a:r>
            <a:r>
              <a:rPr lang="uk-UA" dirty="0" smtClean="0"/>
              <a:t> </a:t>
            </a:r>
            <a:r>
              <a:rPr lang="uk-UA" dirty="0" err="1" smtClean="0"/>
              <a:t>памяти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0x81A0</a:t>
            </a:r>
            <a:r>
              <a:rPr lang="uk-UA" dirty="0" smtClean="0"/>
              <a:t>, </a:t>
            </a:r>
            <a:r>
              <a:rPr lang="uk-UA" dirty="0" smtClean="0"/>
              <a:t>в </a:t>
            </a:r>
            <a:r>
              <a:rPr lang="uk-UA" dirty="0" err="1" smtClean="0"/>
              <a:t>которую</a:t>
            </a:r>
            <a:r>
              <a:rPr lang="uk-UA" dirty="0" smtClean="0"/>
              <a:t>, </a:t>
            </a:r>
            <a:r>
              <a:rPr lang="uk-UA" dirty="0" err="1" smtClean="0"/>
              <a:t>записал</a:t>
            </a:r>
            <a:r>
              <a:rPr lang="uk-UA" dirty="0" smtClean="0"/>
              <a:t> </a:t>
            </a:r>
            <a:r>
              <a:rPr lang="en-US" dirty="0" smtClean="0"/>
              <a:t>42</a:t>
            </a:r>
            <a:r>
              <a:rPr lang="uk-UA" dirty="0" smtClean="0"/>
              <a:t>;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- </a:t>
            </a:r>
            <a:r>
              <a:rPr lang="ru-RU" dirty="0" smtClean="0"/>
              <a:t>вернул в переменную </a:t>
            </a:r>
            <a:r>
              <a:rPr lang="en-US" dirty="0">
                <a:solidFill>
                  <a:srgbClr val="0070C0"/>
                </a:solidFill>
              </a:rPr>
              <a:t>b </a:t>
            </a:r>
            <a:r>
              <a:rPr lang="ru-RU" dirty="0" smtClean="0"/>
              <a:t>адрес этой ячейки.</a:t>
            </a:r>
          </a:p>
          <a:p>
            <a:r>
              <a:rPr lang="ru-RU" dirty="0" smtClean="0"/>
              <a:t>То </a:t>
            </a:r>
            <a:r>
              <a:rPr lang="ru-RU" dirty="0" smtClean="0"/>
              <a:t>значения переменных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/>
              <a:t>равны но хранятся в разных ячейках памяти</a:t>
            </a:r>
            <a:r>
              <a:rPr lang="en-US" dirty="0" smtClean="0"/>
              <a:t> </a:t>
            </a:r>
            <a:r>
              <a:rPr lang="uk-UA" dirty="0" smtClean="0"/>
              <a:t>и</a:t>
            </a:r>
            <a:r>
              <a:rPr lang="ru-RU" dirty="0" smtClean="0"/>
              <a:t> поэтому когда мы выполнили </a:t>
            </a:r>
            <a:r>
              <a:rPr lang="en-US" dirty="0">
                <a:solidFill>
                  <a:srgbClr val="0070C0"/>
                </a:solidFill>
              </a:rPr>
              <a:t>b = 100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то </a:t>
            </a:r>
            <a:r>
              <a:rPr lang="ru-RU" dirty="0" smtClean="0"/>
              <a:t>значение в переменной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ru-RU" dirty="0" smtClean="0"/>
              <a:t>не изменилось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4" grpId="0"/>
      <p:bldP spid="25" grpId="0"/>
      <p:bldP spid="27" grpId="0"/>
      <p:bldP spid="28" grpId="0"/>
      <p:bldP spid="29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7724" y="44624"/>
            <a:ext cx="496855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Копирование </a:t>
            </a:r>
            <a:r>
              <a:rPr lang="ru-RU" dirty="0" smtClean="0"/>
              <a:t>ссылочных типов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16219"/>
              </p:ext>
            </p:extLst>
          </p:nvPr>
        </p:nvGraphicFramePr>
        <p:xfrm>
          <a:off x="251520" y="4559528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548680"/>
            <a:ext cx="5904656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smtClean="0"/>
              <a:t>person </a:t>
            </a:r>
            <a:r>
              <a:rPr lang="en-US" b="1" dirty="0"/>
              <a:t>= {</a:t>
            </a:r>
          </a:p>
          <a:p>
            <a:r>
              <a:rPr lang="en-US" b="1" dirty="0"/>
              <a:t>    name: "Bill"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setName</a:t>
            </a:r>
            <a:r>
              <a:rPr lang="en-US" b="1" dirty="0"/>
              <a:t>(</a:t>
            </a:r>
            <a:r>
              <a:rPr lang="en-US" b="1" dirty="0" err="1"/>
              <a:t>ob</a:t>
            </a:r>
            <a:r>
              <a:rPr lang="en-US" b="1" dirty="0"/>
              <a:t>) {</a:t>
            </a:r>
          </a:p>
          <a:p>
            <a:r>
              <a:rPr lang="en-US" b="1" dirty="0"/>
              <a:t>    ob.name  = "Paul"</a:t>
            </a:r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en-US" dirty="0"/>
          </a:p>
        </p:txBody>
      </p:sp>
      <p:cxnSp>
        <p:nvCxnSpPr>
          <p:cNvPr id="19" name="Прямая со стрелкой 18"/>
          <p:cNvCxnSpPr>
            <a:endCxn id="25" idx="0"/>
          </p:cNvCxnSpPr>
          <p:nvPr/>
        </p:nvCxnSpPr>
        <p:spPr>
          <a:xfrm>
            <a:off x="1475656" y="869093"/>
            <a:ext cx="865948" cy="3690435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559998" y="836712"/>
            <a:ext cx="1188249" cy="952615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45595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person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55399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(person);</a:t>
            </a:r>
          </a:p>
        </p:txBody>
      </p:sp>
      <p:cxnSp>
        <p:nvCxnSpPr>
          <p:cNvPr id="30" name="Прямая со стрелкой 29"/>
          <p:cNvCxnSpPr>
            <a:endCxn id="25" idx="0"/>
          </p:cNvCxnSpPr>
          <p:nvPr/>
        </p:nvCxnSpPr>
        <p:spPr>
          <a:xfrm flipH="1">
            <a:off x="2341604" y="1920160"/>
            <a:ext cx="439562" cy="2639368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3104900"/>
            <a:ext cx="49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console.log(person.name);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Paul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39" y="5399701"/>
            <a:ext cx="892912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i="1" dirty="0" err="1" smtClean="0">
                <a:solidFill>
                  <a:srgbClr val="0070C0"/>
                </a:solidFill>
              </a:rPr>
              <a:t>Что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происходит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когда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мы</a:t>
            </a:r>
            <a:r>
              <a:rPr lang="uk-UA" i="1" dirty="0" smtClean="0">
                <a:solidFill>
                  <a:srgbClr val="0070C0"/>
                </a:solidFill>
              </a:rPr>
              <a:t> </a:t>
            </a:r>
            <a:r>
              <a:rPr lang="ru-RU" i="1" dirty="0" smtClean="0">
                <a:solidFill>
                  <a:srgbClr val="0070C0"/>
                </a:solidFill>
              </a:rPr>
              <a:t>вызываем функцию</a:t>
            </a:r>
            <a:endParaRPr lang="uk-UA" i="1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Интерпретатор </a:t>
            </a:r>
            <a:r>
              <a:rPr lang="en-US" dirty="0" smtClean="0"/>
              <a:t>JS </a:t>
            </a:r>
            <a:r>
              <a:rPr lang="ru-RU" dirty="0" smtClean="0"/>
              <a:t>в </a:t>
            </a:r>
            <a:r>
              <a:rPr lang="ru-RU" dirty="0" smtClean="0"/>
              <a:t>аргумент </a:t>
            </a:r>
            <a:r>
              <a:rPr lang="en-US" dirty="0" err="1" smtClean="0">
                <a:solidFill>
                  <a:schemeClr val="accent2"/>
                </a:solidFill>
              </a:rPr>
              <a:t>ob</a:t>
            </a:r>
            <a:r>
              <a:rPr lang="ru-RU" dirty="0"/>
              <a:t> скопировал </a:t>
            </a:r>
            <a:r>
              <a:rPr lang="ru-RU" dirty="0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константы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ru-RU" dirty="0" smtClean="0"/>
              <a:t> и таким образом 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ru-RU" dirty="0" smtClean="0"/>
              <a:t> указывают </a:t>
            </a:r>
            <a:r>
              <a:rPr lang="ru-RU" dirty="0" smtClean="0"/>
              <a:t>на одну и ту же ячейку </a:t>
            </a:r>
            <a:r>
              <a:rPr lang="ru-RU" dirty="0" smtClean="0"/>
              <a:t>памяти. То есть 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smtClean="0"/>
              <a:t>это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alias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31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2" y="295706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console.log(person.name);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// Bill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1548459"/>
            <a:ext cx="1080120" cy="287739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66823"/>
              </p:ext>
            </p:extLst>
          </p:nvPr>
        </p:nvGraphicFramePr>
        <p:xfrm>
          <a:off x="251520" y="4127480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0x81A2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/>
          <p:cNvCxnSpPr>
            <a:endCxn id="25" idx="0"/>
          </p:cNvCxnSpPr>
          <p:nvPr/>
        </p:nvCxnSpPr>
        <p:spPr>
          <a:xfrm>
            <a:off x="1475656" y="437045"/>
            <a:ext cx="865948" cy="3690435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559998" y="404664"/>
            <a:ext cx="1188249" cy="952615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41274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person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899592" y="1677692"/>
            <a:ext cx="4248472" cy="255875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1545" y="25440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(person);</a:t>
            </a:r>
          </a:p>
        </p:txBody>
      </p:sp>
      <p:cxnSp>
        <p:nvCxnSpPr>
          <p:cNvPr id="30" name="Прямая со стрелкой 29"/>
          <p:cNvCxnSpPr>
            <a:endCxn id="25" idx="0"/>
          </p:cNvCxnSpPr>
          <p:nvPr/>
        </p:nvCxnSpPr>
        <p:spPr>
          <a:xfrm flipH="1">
            <a:off x="2341604" y="1488112"/>
            <a:ext cx="439562" cy="2639368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5730" y="41274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64" y="5058026"/>
            <a:ext cx="892912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При выполнении кода </a:t>
            </a:r>
            <a:r>
              <a:rPr lang="en-US" dirty="0" err="1" smtClean="0"/>
              <a:t>ob</a:t>
            </a:r>
            <a:r>
              <a:rPr lang="en-US" dirty="0" smtClean="0"/>
              <a:t> ={} </a:t>
            </a:r>
            <a:r>
              <a:rPr lang="ru-RU" dirty="0" smtClean="0"/>
              <a:t>интерпретатор </a:t>
            </a:r>
            <a:r>
              <a:rPr lang="en-US" dirty="0" smtClean="0"/>
              <a:t>JS </a:t>
            </a:r>
            <a:r>
              <a:rPr lang="ru-RU" dirty="0" smtClean="0"/>
              <a:t>создал объект в новой ячейке памяти и присвоил ее адрес переменной </a:t>
            </a:r>
            <a:r>
              <a:rPr lang="en-US" dirty="0" err="1" smtClean="0">
                <a:solidFill>
                  <a:schemeClr val="accent2"/>
                </a:solidFill>
              </a:rPr>
              <a:t>ob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smtClean="0"/>
              <a:t>То есть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ob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ru-RU" dirty="0" smtClean="0"/>
              <a:t> указывают на разные ячейки памяти. </a:t>
            </a:r>
          </a:p>
          <a:p>
            <a:r>
              <a:rPr lang="ru-RU" dirty="0" smtClean="0"/>
              <a:t>После завершения </a:t>
            </a:r>
            <a:r>
              <a:rPr lang="ru-RU" dirty="0"/>
              <a:t>работы функции </a:t>
            </a:r>
            <a:r>
              <a:rPr lang="ru-RU" dirty="0" smtClean="0"/>
              <a:t>объект</a:t>
            </a:r>
            <a:r>
              <a:rPr lang="en-US" dirty="0" err="1" smtClean="0">
                <a:solidFill>
                  <a:schemeClr val="accent2"/>
                </a:solidFill>
              </a:rPr>
              <a:t>ob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будет уничтожен сборщиком мусора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6632"/>
            <a:ext cx="5832648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smtClean="0"/>
              <a:t>person </a:t>
            </a:r>
            <a:r>
              <a:rPr lang="en-US" b="1" dirty="0"/>
              <a:t>= {</a:t>
            </a:r>
          </a:p>
          <a:p>
            <a:r>
              <a:rPr lang="en-US" b="1" dirty="0"/>
              <a:t>    name: "Bill"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setName</a:t>
            </a:r>
            <a:r>
              <a:rPr lang="en-US" b="1" dirty="0"/>
              <a:t>(</a:t>
            </a:r>
            <a:r>
              <a:rPr lang="en-US" b="1" dirty="0" err="1"/>
              <a:t>ob</a:t>
            </a:r>
            <a:r>
              <a:rPr lang="en-US" b="1" dirty="0"/>
              <a:t>) 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ob</a:t>
            </a:r>
            <a:r>
              <a:rPr lang="en-US" b="1" dirty="0" smtClean="0"/>
              <a:t> </a:t>
            </a:r>
            <a:r>
              <a:rPr lang="en-US" b="1" dirty="0"/>
              <a:t>= {}</a:t>
            </a:r>
            <a:endParaRPr lang="en-US" b="1" dirty="0" smtClean="0"/>
          </a:p>
          <a:p>
            <a:r>
              <a:rPr lang="en-US" b="1" dirty="0" smtClean="0"/>
              <a:t>   ob.name  </a:t>
            </a:r>
            <a:r>
              <a:rPr lang="en-US" b="1" dirty="0"/>
              <a:t>= "Paul"</a:t>
            </a:r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5" grpId="0"/>
      <p:bldP spid="5" grpId="0"/>
      <p:bldP spid="8" grpId="0"/>
      <p:bldP spid="8" grpId="1"/>
      <p:bldP spid="8" grpId="2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856984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Детальнее</a:t>
            </a:r>
          </a:p>
          <a:p>
            <a:endParaRPr lang="ru-RU" b="1" dirty="0"/>
          </a:p>
          <a:p>
            <a:r>
              <a:rPr lang="ru-RU" b="1" dirty="0" smtClean="0"/>
              <a:t>1. Аргументы в функцию передаются </a:t>
            </a:r>
            <a:r>
              <a:rPr lang="ru-RU" b="1" i="1" dirty="0" smtClean="0">
                <a:solidFill>
                  <a:srgbClr val="FF0000"/>
                </a:solidFill>
              </a:rPr>
              <a:t>по значению </a:t>
            </a:r>
            <a:r>
              <a:rPr lang="ru-RU" b="1" dirty="0" smtClean="0"/>
              <a:t>– то есть в аргумент функции передается копия глобальной переменной, и поэтому если внутри </a:t>
            </a:r>
            <a:r>
              <a:rPr lang="ru-RU" b="1" dirty="0"/>
              <a:t>функции изменять локальную переменную </a:t>
            </a:r>
            <a:r>
              <a:rPr lang="ru-RU" b="1" dirty="0" smtClean="0"/>
              <a:t>который был передан аргумент, глобальная переменная остается без изменений. </a:t>
            </a:r>
          </a:p>
          <a:p>
            <a:endParaRPr lang="ru-RU" b="1" dirty="0"/>
          </a:p>
          <a:p>
            <a:r>
              <a:rPr lang="ru-RU" b="1" smtClean="0"/>
              <a:t>2. </a:t>
            </a:r>
            <a:r>
              <a:rPr lang="ru-RU" b="1" dirty="0" smtClean="0"/>
              <a:t>Но если передать аргумент функции параметр ссылочного типа (объект) то все изменения свойств объекта внутри функции изменяют свойства объекта непосредственно.</a:t>
            </a:r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Почему.</a:t>
            </a:r>
            <a:r>
              <a:rPr lang="ru-RU" b="1" dirty="0" smtClean="0"/>
              <a:t> Параметр передается как копия адреса, по которому в памяти расположен объект.</a:t>
            </a:r>
          </a:p>
        </p:txBody>
      </p:sp>
    </p:spTree>
    <p:extLst>
      <p:ext uri="{BB962C8B-B14F-4D97-AF65-F5344CB8AC3E}">
        <p14:creationId xmlns:p14="http://schemas.microsoft.com/office/powerpoint/2010/main" val="19592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32" y="36972"/>
            <a:ext cx="9034508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SINGLE </a:t>
            </a:r>
            <a:r>
              <a:rPr lang="en-US" dirty="0" smtClean="0">
                <a:solidFill>
                  <a:schemeClr val="accent2"/>
                </a:solidFill>
              </a:rPr>
              <a:t>TRAITING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(Обработка в один поток)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В один момент времени выполняется только одна команда.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SYNCHRONOUSLY </a:t>
            </a:r>
            <a:r>
              <a:rPr lang="en-US" dirty="0" smtClean="0">
                <a:solidFill>
                  <a:schemeClr val="accent2"/>
                </a:solidFill>
              </a:rPr>
              <a:t>EXECUTION</a:t>
            </a:r>
            <a:r>
              <a:rPr lang="ru-RU" dirty="0" smtClean="0">
                <a:solidFill>
                  <a:srgbClr val="0070C0"/>
                </a:solidFill>
              </a:rPr>
              <a:t> (синхронное выполнение)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Команды выполняются последовательно, одна за </a:t>
            </a:r>
            <a:r>
              <a:rPr lang="ru-RU" dirty="0" smtClean="0"/>
              <a:t>другой, так как они написаны в программе.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1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99856"/>
            <a:ext cx="5040561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smtClean="0"/>
              <a:t>Копирование по значению и по ссылке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374" y="548680"/>
            <a:ext cx="8929122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Когда мы пишем </a:t>
            </a:r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let x = 5;</a:t>
            </a:r>
            <a:r>
              <a:rPr lang="ru-RU" dirty="0" smtClean="0"/>
              <a:t>  </a:t>
            </a:r>
          </a:p>
          <a:p>
            <a:r>
              <a:rPr lang="ru-RU" dirty="0" smtClean="0"/>
              <a:t>то </a:t>
            </a:r>
            <a:r>
              <a:rPr lang="en-US" dirty="0" smtClean="0"/>
              <a:t>JavaScript </a:t>
            </a:r>
            <a:endParaRPr lang="ru-RU" dirty="0" smtClean="0"/>
          </a:p>
          <a:p>
            <a:r>
              <a:rPr lang="en-US" dirty="0" smtClean="0"/>
              <a:t>- </a:t>
            </a:r>
            <a:r>
              <a:rPr lang="ru-RU" dirty="0" smtClean="0"/>
              <a:t>на этапе </a:t>
            </a:r>
            <a:r>
              <a:rPr lang="en-US" dirty="0" smtClean="0">
                <a:solidFill>
                  <a:srgbClr val="002060"/>
                </a:solidFill>
              </a:rPr>
              <a:t>Creation</a:t>
            </a:r>
            <a:r>
              <a:rPr lang="en-US" dirty="0" smtClean="0"/>
              <a:t> (</a:t>
            </a:r>
            <a:r>
              <a:rPr lang="ru-RU" dirty="0" smtClean="0"/>
              <a:t>перед выполнением кода</a:t>
            </a:r>
            <a:r>
              <a:rPr lang="en-US" dirty="0" smtClean="0"/>
              <a:t>)</a:t>
            </a:r>
            <a:r>
              <a:rPr lang="ru-RU" dirty="0" smtClean="0"/>
              <a:t> выделяет место в  </a:t>
            </a:r>
          </a:p>
          <a:p>
            <a:r>
              <a:rPr lang="ru-RU" dirty="0" smtClean="0"/>
              <a:t>  оперативной память системы для переменной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.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У этой ячейки </a:t>
            </a:r>
          </a:p>
          <a:p>
            <a:r>
              <a:rPr lang="ru-RU" dirty="0"/>
              <a:t> </a:t>
            </a:r>
            <a:r>
              <a:rPr lang="ru-RU" dirty="0" smtClean="0"/>
              <a:t> памяти соответственно есть адрес.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 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/>
              <a:t>на этапе </a:t>
            </a:r>
            <a:r>
              <a:rPr lang="en-US" dirty="0">
                <a:solidFill>
                  <a:srgbClr val="002060"/>
                </a:solidFill>
              </a:rPr>
              <a:t>Execution</a:t>
            </a:r>
            <a:r>
              <a:rPr lang="en-US" dirty="0" smtClean="0"/>
              <a:t> </a:t>
            </a:r>
            <a:r>
              <a:rPr lang="ru-RU" dirty="0" smtClean="0"/>
              <a:t>записывает в эту ячейку памяти значение 5 и возвращает в переменную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ru-RU" dirty="0" smtClean="0"/>
              <a:t>адрес этой ячейки памяти 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когда в программе мы будет обращаться к переменной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ru-RU" dirty="0" smtClean="0"/>
              <a:t>то </a:t>
            </a:r>
            <a:r>
              <a:rPr lang="en-US" dirty="0"/>
              <a:t>JavaScript "</a:t>
            </a:r>
            <a:r>
              <a:rPr lang="ru-RU" dirty="0" smtClean="0"/>
              <a:t>лезет</a:t>
            </a:r>
            <a:r>
              <a:rPr lang="en-US" dirty="0" smtClean="0"/>
              <a:t>"</a:t>
            </a:r>
            <a:r>
              <a:rPr lang="ru-RU" dirty="0" smtClean="0"/>
              <a:t> в память по адресу в этой переменной и возвращает нам ее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6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74" y="692696"/>
            <a:ext cx="8929122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let </a:t>
            </a:r>
            <a:r>
              <a:rPr lang="en-US" dirty="0"/>
              <a:t>a = 30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let b </a:t>
            </a:r>
            <a:r>
              <a:rPr lang="en-US" dirty="0">
                <a:solidFill>
                  <a:schemeClr val="accent2"/>
                </a:solidFill>
              </a:rPr>
              <a:t>= a</a:t>
            </a:r>
            <a:r>
              <a:rPr lang="en-US" dirty="0" smtClean="0">
                <a:solidFill>
                  <a:schemeClr val="accent2"/>
                </a:solidFill>
              </a:rPr>
              <a:t>;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b </a:t>
            </a:r>
            <a:r>
              <a:rPr lang="en-US" dirty="0">
                <a:solidFill>
                  <a:srgbClr val="0070C0"/>
                </a:solidFill>
              </a:rPr>
              <a:t>= 100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 smtClean="0"/>
              <a:t>console.log(a);</a:t>
            </a:r>
            <a:r>
              <a:rPr lang="uk-UA" dirty="0" smtClean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console.log(b);</a:t>
            </a:r>
            <a:r>
              <a:rPr lang="uk-UA" dirty="0" smtClean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374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!!! Простые типы данных копируются по значению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852936"/>
            <a:ext cx="8929122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происходит</a:t>
            </a:r>
            <a:r>
              <a:rPr lang="uk-UA" dirty="0" smtClean="0"/>
              <a:t> </a:t>
            </a:r>
            <a:r>
              <a:rPr lang="uk-UA" dirty="0" err="1" smtClean="0"/>
              <a:t>когда</a:t>
            </a:r>
            <a:r>
              <a:rPr lang="uk-UA" dirty="0" smtClean="0"/>
              <a:t> </a:t>
            </a:r>
            <a:r>
              <a:rPr lang="uk-UA" dirty="0" err="1" smtClean="0"/>
              <a:t>мы</a:t>
            </a:r>
            <a:r>
              <a:rPr lang="uk-UA" dirty="0" smtClean="0"/>
              <a:t> </a:t>
            </a:r>
            <a:r>
              <a:rPr lang="uk-UA" dirty="0" err="1" smtClean="0"/>
              <a:t>копируе</a:t>
            </a:r>
            <a:r>
              <a:rPr lang="ru-RU" dirty="0"/>
              <a:t>м</a:t>
            </a:r>
            <a:r>
              <a:rPr lang="uk-UA" dirty="0" smtClean="0"/>
              <a:t> </a:t>
            </a:r>
            <a:r>
              <a:rPr lang="uk-UA" dirty="0" err="1" smtClean="0"/>
              <a:t>простые</a:t>
            </a:r>
            <a:r>
              <a:rPr lang="uk-UA" dirty="0" smtClean="0"/>
              <a:t> </a:t>
            </a:r>
            <a:r>
              <a:rPr lang="uk-UA" dirty="0" err="1" smtClean="0"/>
              <a:t>типы</a:t>
            </a:r>
            <a:endParaRPr lang="uk-UA" dirty="0" smtClean="0"/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let </a:t>
            </a:r>
            <a:r>
              <a:rPr lang="en-US" dirty="0">
                <a:solidFill>
                  <a:schemeClr val="accent2"/>
                </a:solidFill>
              </a:rPr>
              <a:t>b = a; </a:t>
            </a:r>
          </a:p>
          <a:p>
            <a:endParaRPr lang="ru-RU" dirty="0"/>
          </a:p>
          <a:p>
            <a:r>
              <a:rPr lang="uk-UA" dirty="0" smtClean="0"/>
              <a:t>- </a:t>
            </a:r>
            <a:r>
              <a:rPr lang="en-US" dirty="0" smtClean="0"/>
              <a:t>JavaScript </a:t>
            </a:r>
            <a:r>
              <a:rPr lang="ru-RU" dirty="0" smtClean="0"/>
              <a:t>полез по адресу находящимся в ячейке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ru-RU" dirty="0" smtClean="0"/>
              <a:t>, достал </a:t>
            </a:r>
          </a:p>
          <a:p>
            <a:r>
              <a:rPr lang="ru-RU" dirty="0" smtClean="0"/>
              <a:t>  оттуда ее значение</a:t>
            </a:r>
            <a:r>
              <a:rPr lang="uk-UA" dirty="0"/>
              <a:t> </a:t>
            </a:r>
            <a:r>
              <a:rPr lang="uk-UA" dirty="0" smtClean="0"/>
              <a:t>30;</a:t>
            </a:r>
          </a:p>
          <a:p>
            <a:r>
              <a:rPr lang="ru-RU" dirty="0" smtClean="0"/>
              <a:t>- с</a:t>
            </a:r>
            <a:r>
              <a:rPr lang="uk-UA" dirty="0" err="1" smtClean="0"/>
              <a:t>оздал</a:t>
            </a:r>
            <a:r>
              <a:rPr lang="uk-UA" dirty="0" smtClean="0"/>
              <a:t> </a:t>
            </a:r>
            <a:r>
              <a:rPr lang="uk-UA" dirty="0" err="1" smtClean="0"/>
              <a:t>новую</a:t>
            </a:r>
            <a:r>
              <a:rPr lang="uk-UA" dirty="0" smtClean="0"/>
              <a:t> </a:t>
            </a:r>
            <a:r>
              <a:rPr lang="uk-UA" dirty="0" err="1" smtClean="0"/>
              <a:t>ячейку</a:t>
            </a:r>
            <a:r>
              <a:rPr lang="uk-UA" dirty="0" smtClean="0"/>
              <a:t> </a:t>
            </a:r>
            <a:r>
              <a:rPr lang="uk-UA" dirty="0" err="1" smtClean="0"/>
              <a:t>памяти</a:t>
            </a:r>
            <a:r>
              <a:rPr lang="uk-UA" dirty="0" smtClean="0"/>
              <a:t>, в </a:t>
            </a:r>
            <a:r>
              <a:rPr lang="uk-UA" dirty="0" err="1" smtClean="0"/>
              <a:t>которую</a:t>
            </a:r>
            <a:r>
              <a:rPr lang="uk-UA" dirty="0" smtClean="0"/>
              <a:t>, </a:t>
            </a:r>
            <a:r>
              <a:rPr lang="uk-UA" dirty="0" err="1" smtClean="0"/>
              <a:t>записал</a:t>
            </a:r>
            <a:r>
              <a:rPr lang="uk-UA" dirty="0" smtClean="0"/>
              <a:t> 30;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- </a:t>
            </a:r>
            <a:r>
              <a:rPr lang="ru-RU" dirty="0" smtClean="0"/>
              <a:t>вернул в переменную </a:t>
            </a:r>
            <a:r>
              <a:rPr lang="en-US" dirty="0">
                <a:solidFill>
                  <a:srgbClr val="0070C0"/>
                </a:solidFill>
              </a:rPr>
              <a:t>b </a:t>
            </a:r>
            <a:r>
              <a:rPr lang="ru-RU" dirty="0" smtClean="0"/>
              <a:t>адрес этой ячейки.</a:t>
            </a:r>
          </a:p>
          <a:p>
            <a:endParaRPr lang="ru-RU" dirty="0"/>
          </a:p>
          <a:p>
            <a:r>
              <a:rPr lang="ru-RU" dirty="0" smtClean="0"/>
              <a:t>То значения переменных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/>
              <a:t>равны но хранятся в разных ячейках памяти</a:t>
            </a:r>
            <a:r>
              <a:rPr lang="en-US" dirty="0" smtClean="0"/>
              <a:t> </a:t>
            </a:r>
            <a:r>
              <a:rPr lang="uk-UA" dirty="0" smtClean="0"/>
              <a:t>и</a:t>
            </a:r>
            <a:r>
              <a:rPr lang="ru-RU" dirty="0" smtClean="0"/>
              <a:t> поэтому когда мы выполнили </a:t>
            </a:r>
            <a:r>
              <a:rPr lang="en-US" dirty="0">
                <a:solidFill>
                  <a:srgbClr val="0070C0"/>
                </a:solidFill>
              </a:rPr>
              <a:t>b = 100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 то значение в переменной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ru-RU" dirty="0" smtClean="0"/>
              <a:t>не изменилось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439" y="821611"/>
            <a:ext cx="8929122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let </a:t>
            </a:r>
            <a:r>
              <a:rPr lang="en-US" dirty="0">
                <a:solidFill>
                  <a:schemeClr val="accent2"/>
                </a:solidFill>
              </a:rPr>
              <a:t>a = 30;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/>
              <a:t>test(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= 100;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console.log</a:t>
            </a:r>
            <a:r>
              <a:rPr lang="en-US" dirty="0"/>
              <a:t>("Inside function a = ",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test(</a:t>
            </a:r>
            <a:r>
              <a:rPr lang="en-US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Inside function a =  100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console.log(</a:t>
            </a:r>
            <a:r>
              <a:rPr lang="en-US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374" y="116632"/>
            <a:ext cx="89291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!!! Простые типы данных копируются по значению также при </a:t>
            </a:r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 передаче их как аргументов в функции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374" y="3573016"/>
            <a:ext cx="892912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То есть внутри функции для аргумента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/>
              <a:t> </a:t>
            </a:r>
            <a:r>
              <a:rPr lang="en-US" dirty="0" smtClean="0"/>
              <a:t>JavaScript</a:t>
            </a:r>
            <a:r>
              <a:rPr lang="ru-RU" dirty="0" smtClean="0"/>
              <a:t> создал для нее ячейку памяти, взял значение глобальной </a:t>
            </a:r>
            <a:r>
              <a:rPr lang="ru-RU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переменной а и записал ее в эту ячейку</a:t>
            </a:r>
          </a:p>
          <a:p>
            <a:r>
              <a:rPr lang="uk-UA" dirty="0" smtClean="0"/>
              <a:t>Таким образом </a:t>
            </a:r>
            <a:r>
              <a:rPr lang="uk-UA" dirty="0" err="1" smtClean="0"/>
              <a:t>глобальная</a:t>
            </a:r>
            <a:r>
              <a:rPr lang="uk-UA" dirty="0" smtClean="0"/>
              <a:t> </a:t>
            </a:r>
            <a:r>
              <a:rPr lang="uk-UA" dirty="0" err="1" smtClean="0"/>
              <a:t>переменная</a:t>
            </a:r>
            <a:r>
              <a:rPr lang="uk-UA" dirty="0" smtClean="0"/>
              <a:t> </a:t>
            </a:r>
            <a:r>
              <a:rPr lang="uk-UA" dirty="0" smtClean="0">
                <a:solidFill>
                  <a:srgbClr val="FF0000"/>
                </a:solidFill>
              </a:rPr>
              <a:t>а</a:t>
            </a:r>
            <a:r>
              <a:rPr lang="uk-UA" dirty="0" smtClean="0"/>
              <a:t> не </a:t>
            </a:r>
            <a:r>
              <a:rPr lang="uk-UA" dirty="0" err="1" smtClean="0"/>
              <a:t>изменилась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3" y="107340"/>
            <a:ext cx="8929057" cy="36933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smtClean="0"/>
              <a:t>Объекты </a:t>
            </a:r>
            <a:r>
              <a:rPr lang="ru-RU" dirty="0" err="1" smtClean="0"/>
              <a:t>копируюся</a:t>
            </a:r>
            <a:r>
              <a:rPr lang="ru-RU" dirty="0" smtClean="0"/>
              <a:t> по ссылке, а массивы – это объекты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422" y="692696"/>
            <a:ext cx="8929122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["Bill", "Tom", "John</a:t>
            </a:r>
            <a:r>
              <a:rPr lang="en-US" dirty="0" smtClean="0"/>
              <a:t>"];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const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dirty="0" err="1" smtClean="0"/>
              <a:t>newArr</a:t>
            </a:r>
            <a:r>
              <a:rPr lang="en-US" dirty="0" smtClean="0"/>
              <a:t>[1</a:t>
            </a:r>
            <a:r>
              <a:rPr lang="en-US" dirty="0"/>
              <a:t>] = </a:t>
            </a:r>
            <a:r>
              <a:rPr lang="en-US" dirty="0">
                <a:solidFill>
                  <a:srgbClr val="00B050"/>
                </a:solidFill>
              </a:rPr>
              <a:t>"Greg</a:t>
            </a:r>
            <a:r>
              <a:rPr lang="en-US" dirty="0" smtClean="0">
                <a:solidFill>
                  <a:srgbClr val="00B050"/>
                </a:solidFill>
              </a:rPr>
              <a:t>";</a:t>
            </a:r>
            <a:endParaRPr lang="ru-RU" dirty="0" smtClean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en-US" dirty="0" smtClean="0"/>
              <a:t>console.log(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console.log(</a:t>
            </a:r>
            <a:r>
              <a:rPr lang="en-US" dirty="0" err="1" smtClean="0">
                <a:solidFill>
                  <a:srgbClr val="0070C0"/>
                </a:solidFill>
              </a:rPr>
              <a:t>arr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8929122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происходит</a:t>
            </a:r>
            <a:r>
              <a:rPr lang="uk-UA" dirty="0" smtClean="0"/>
              <a:t> </a:t>
            </a:r>
            <a:r>
              <a:rPr lang="uk-UA" dirty="0" err="1" smtClean="0"/>
              <a:t>когда</a:t>
            </a:r>
            <a:r>
              <a:rPr lang="uk-UA" dirty="0" smtClean="0"/>
              <a:t> </a:t>
            </a:r>
            <a:r>
              <a:rPr lang="uk-UA" dirty="0" err="1" smtClean="0"/>
              <a:t>мы</a:t>
            </a:r>
            <a:r>
              <a:rPr lang="uk-UA" dirty="0" smtClean="0"/>
              <a:t> </a:t>
            </a:r>
            <a:r>
              <a:rPr lang="uk-UA" dirty="0" err="1" smtClean="0"/>
              <a:t>копируем</a:t>
            </a:r>
            <a:r>
              <a:rPr lang="uk-UA" dirty="0" smtClean="0"/>
              <a:t> </a:t>
            </a:r>
            <a:r>
              <a:rPr lang="uk-UA" dirty="0" err="1" smtClean="0"/>
              <a:t>сылочные</a:t>
            </a:r>
            <a:r>
              <a:rPr lang="uk-UA" dirty="0" smtClean="0"/>
              <a:t>  </a:t>
            </a:r>
            <a:r>
              <a:rPr lang="uk-UA" dirty="0" err="1" smtClean="0"/>
              <a:t>типы</a:t>
            </a:r>
            <a:endParaRPr lang="uk-UA" dirty="0" smtClean="0"/>
          </a:p>
          <a:p>
            <a:endParaRPr lang="uk-UA" dirty="0"/>
          </a:p>
          <a:p>
            <a:r>
              <a:rPr lang="en-US" dirty="0" smtClean="0"/>
              <a:t>JavaScript </a:t>
            </a:r>
            <a:r>
              <a:rPr lang="ru-RU" dirty="0" smtClean="0"/>
              <a:t>в переменную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ru-RU" dirty="0" smtClean="0"/>
              <a:t> скопировал адрес переменной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 smtClean="0"/>
              <a:t>и таким обе переменные сейчас указывают на одну и ту же ячейку памяти</a:t>
            </a:r>
          </a:p>
          <a:p>
            <a:r>
              <a:rPr lang="ru-RU" dirty="0" smtClean="0"/>
              <a:t>То это одна и та же ячейка но под разными именами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39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Чтобы скопировать массив не по ссылке можно поступить так: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22" y="692696"/>
            <a:ext cx="8929122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["Bill", "Tom", "John</a:t>
            </a:r>
            <a:r>
              <a:rPr lang="en-US" dirty="0" smtClean="0"/>
              <a:t>"];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const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arr.slice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dirty="0" err="1" smtClean="0"/>
              <a:t>newArr</a:t>
            </a:r>
            <a:r>
              <a:rPr lang="en-US" dirty="0" smtClean="0"/>
              <a:t>[1</a:t>
            </a:r>
            <a:r>
              <a:rPr lang="en-US" dirty="0"/>
              <a:t>] = </a:t>
            </a:r>
            <a:r>
              <a:rPr lang="en-US" dirty="0">
                <a:solidFill>
                  <a:srgbClr val="00B050"/>
                </a:solidFill>
              </a:rPr>
              <a:t>"Greg</a:t>
            </a:r>
            <a:r>
              <a:rPr lang="en-US" dirty="0" smtClean="0">
                <a:solidFill>
                  <a:srgbClr val="00B050"/>
                </a:solidFill>
              </a:rPr>
              <a:t>";</a:t>
            </a:r>
            <a:endParaRPr lang="ru-RU" dirty="0" smtClean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en-US" dirty="0" smtClean="0"/>
              <a:t>console.log(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console.log(</a:t>
            </a:r>
            <a:r>
              <a:rPr lang="en-US" dirty="0" err="1" smtClean="0">
                <a:solidFill>
                  <a:srgbClr val="0070C0"/>
                </a:solidFill>
              </a:rPr>
              <a:t>arr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",</a:t>
            </a:r>
            <a:r>
              <a:rPr lang="en-US" dirty="0"/>
              <a:t> "Tom"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"John"]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5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39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Пример работы с объектом по ссылке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22" y="692696"/>
            <a:ext cx="8929122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>
                <a:solidFill>
                  <a:srgbClr val="0070C0"/>
                </a:solidFill>
              </a:rPr>
              <a:t> = {	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>
                <a:solidFill>
                  <a:srgbClr val="0070C0"/>
                </a:solidFill>
              </a:rPr>
              <a:t>: "Bill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ru-RU" dirty="0" smtClean="0">
              <a:solidFill>
                <a:srgbClr val="0070C0"/>
              </a:solidFill>
            </a:endParaRPr>
          </a:p>
          <a:p>
            <a:endParaRPr lang="ru-RU" dirty="0"/>
          </a:p>
          <a:p>
            <a:r>
              <a:rPr lang="en-US" dirty="0" smtClean="0">
                <a:solidFill>
                  <a:srgbClr val="002060"/>
                </a:solidFill>
              </a:rPr>
              <a:t>function </a:t>
            </a:r>
            <a:r>
              <a:rPr lang="en-US" dirty="0">
                <a:solidFill>
                  <a:srgbClr val="002060"/>
                </a:solidFill>
              </a:rPr>
              <a:t>test(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 smtClean="0">
                <a:solidFill>
                  <a:srgbClr val="002060"/>
                </a:solidFill>
              </a:rPr>
              <a:t>{ 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002060"/>
                </a:solidFill>
              </a:rPr>
              <a:t>.name </a:t>
            </a:r>
            <a:r>
              <a:rPr lang="en-US" dirty="0">
                <a:solidFill>
                  <a:srgbClr val="002060"/>
                </a:solidFill>
              </a:rPr>
              <a:t>= 'New Name</a:t>
            </a:r>
            <a:r>
              <a:rPr lang="en-US" dirty="0" smtClean="0">
                <a:solidFill>
                  <a:srgbClr val="002060"/>
                </a:solidFill>
              </a:rPr>
              <a:t>';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ru-RU" dirty="0" smtClean="0">
              <a:solidFill>
                <a:srgbClr val="002060"/>
              </a:solidFill>
            </a:endParaRPr>
          </a:p>
          <a:p>
            <a:endParaRPr lang="ru-RU" dirty="0"/>
          </a:p>
          <a:p>
            <a:r>
              <a:rPr lang="en-US" dirty="0" smtClean="0">
                <a:solidFill>
                  <a:srgbClr val="C00000"/>
                </a:solidFill>
              </a:rPr>
              <a:t>test(</a:t>
            </a:r>
            <a:r>
              <a:rPr lang="en-US" dirty="0" err="1" smtClean="0">
                <a:solidFill>
                  <a:srgbClr val="C00000"/>
                </a:solidFill>
              </a:rPr>
              <a:t>ob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r>
              <a:rPr lang="uk-UA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 </a:t>
            </a:r>
            <a:r>
              <a:rPr lang="uk-UA" i="1" dirty="0" smtClean="0">
                <a:solidFill>
                  <a:schemeClr val="bg1">
                    <a:lumMod val="65000"/>
                  </a:schemeClr>
                </a:solidFill>
              </a:rPr>
              <a:t>в аргумент </a:t>
            </a:r>
            <a:r>
              <a:rPr lang="uk-UA" i="1" dirty="0" err="1" smtClean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r>
              <a:rPr lang="uk-UA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i="1" dirty="0" err="1" smtClean="0">
                <a:solidFill>
                  <a:schemeClr val="bg1">
                    <a:lumMod val="65000"/>
                  </a:schemeClr>
                </a:solidFill>
              </a:rPr>
              <a:t>копируется</a:t>
            </a:r>
            <a:r>
              <a:rPr lang="uk-UA" i="1" dirty="0" smtClean="0">
                <a:solidFill>
                  <a:schemeClr val="bg1">
                    <a:lumMod val="65000"/>
                  </a:schemeClr>
                </a:solidFill>
              </a:rPr>
              <a:t> адрес о</a:t>
            </a:r>
            <a:r>
              <a:rPr lang="ru-RU" i="1" dirty="0" err="1" smtClean="0">
                <a:solidFill>
                  <a:schemeClr val="bg1">
                    <a:lumMod val="65000"/>
                  </a:schemeClr>
                </a:solidFill>
              </a:rPr>
              <a:t>бъе</a:t>
            </a:r>
            <a:r>
              <a:rPr lang="uk-UA" i="1" dirty="0" err="1" smtClean="0">
                <a:solidFill>
                  <a:schemeClr val="bg1">
                    <a:lumMod val="65000"/>
                  </a:schemeClr>
                </a:solidFill>
              </a:rPr>
              <a:t>кта</a:t>
            </a:r>
            <a:endParaRPr lang="ru-RU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console.log(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name: "New Name", age: 25}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22" y="3718773"/>
            <a:ext cx="892912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При выполнении </a:t>
            </a:r>
            <a:r>
              <a:rPr lang="ru-RU" dirty="0"/>
              <a:t> </a:t>
            </a:r>
            <a:r>
              <a:rPr lang="ru-RU" dirty="0" smtClean="0"/>
              <a:t>кода функции </a:t>
            </a:r>
          </a:p>
          <a:p>
            <a:r>
              <a:rPr lang="en-US" dirty="0" smtClean="0"/>
              <a:t>JavaScript </a:t>
            </a:r>
            <a:r>
              <a:rPr lang="ru-RU" dirty="0" smtClean="0"/>
              <a:t>создал для аргумента функции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ru-RU" dirty="0" smtClean="0"/>
              <a:t> новую ячейку памяти и скопировал туда адрес ячейки памяти объекта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Таким образом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ru-RU" dirty="0" smtClean="0"/>
              <a:t> и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это две разные переменные, но в них хранится одно и то же значение – а именно адрес объекта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30" y="188640"/>
            <a:ext cx="9034508" cy="341632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dirty="0" smtClean="0"/>
              <a:t>Функции в являются сущностями первого порядка</a:t>
            </a:r>
          </a:p>
          <a:p>
            <a:r>
              <a:rPr lang="ru-RU" dirty="0" smtClean="0"/>
              <a:t>Это значит что с функциями можно проворить такие же действия как м с объектами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есть </a:t>
            </a:r>
            <a:r>
              <a:rPr lang="ru-RU" dirty="0"/>
              <a:t>литеральная форма </a:t>
            </a:r>
            <a:r>
              <a:rPr lang="ru-RU" dirty="0">
                <a:solidFill>
                  <a:srgbClr val="0070C0"/>
                </a:solidFill>
              </a:rPr>
              <a:t>{}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присвоить переменной </a:t>
            </a:r>
            <a:r>
              <a:rPr lang="ru-RU" dirty="0" err="1">
                <a:solidFill>
                  <a:srgbClr val="0070C0"/>
                </a:solidFill>
              </a:rPr>
              <a:t>let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ob</a:t>
            </a:r>
            <a:r>
              <a:rPr lang="ru-RU" dirty="0">
                <a:solidFill>
                  <a:srgbClr val="0070C0"/>
                </a:solidFill>
              </a:rPr>
              <a:t> = {}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использовать в виде элемента массива </a:t>
            </a:r>
            <a:r>
              <a:rPr lang="ru-RU" dirty="0" err="1">
                <a:solidFill>
                  <a:srgbClr val="0070C0"/>
                </a:solidFill>
              </a:rPr>
              <a:t>array.push</a:t>
            </a:r>
            <a:r>
              <a:rPr lang="ru-RU" dirty="0">
                <a:solidFill>
                  <a:srgbClr val="0070C0"/>
                </a:solidFill>
              </a:rPr>
              <a:t>({})</a:t>
            </a:r>
            <a:r>
              <a:rPr lang="ru-RU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указывать </a:t>
            </a:r>
            <a:r>
              <a:rPr lang="ru-RU" dirty="0" smtClean="0"/>
              <a:t>в </a:t>
            </a:r>
            <a:r>
              <a:rPr lang="ru-RU" dirty="0"/>
              <a:t>виде свойства другого объекта </a:t>
            </a:r>
            <a:endParaRPr lang="ru-RU" dirty="0" smtClean="0"/>
          </a:p>
          <a:p>
            <a:r>
              <a:rPr lang="ru-RU" dirty="0" smtClean="0"/>
              <a:t>  </a:t>
            </a:r>
            <a:r>
              <a:rPr lang="ru-RU" dirty="0" err="1" smtClean="0">
                <a:solidFill>
                  <a:srgbClr val="0070C0"/>
                </a:solidFill>
              </a:rPr>
              <a:t>window.ob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= {}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передать в функция </a:t>
            </a:r>
            <a:r>
              <a:rPr lang="ru-RU" dirty="0" err="1">
                <a:solidFill>
                  <a:srgbClr val="0070C0"/>
                </a:solidFill>
              </a:rPr>
              <a:t>test</a:t>
            </a:r>
            <a:r>
              <a:rPr lang="ru-RU" dirty="0">
                <a:solidFill>
                  <a:srgbClr val="0070C0"/>
                </a:solidFill>
              </a:rPr>
              <a:t>({})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вернуть из  функции </a:t>
            </a:r>
            <a:r>
              <a:rPr lang="ru-RU" dirty="0" err="1">
                <a:solidFill>
                  <a:srgbClr val="0070C0"/>
                </a:solidFill>
              </a:rPr>
              <a:t>return</a:t>
            </a:r>
            <a:r>
              <a:rPr lang="ru-RU" dirty="0">
                <a:solidFill>
                  <a:srgbClr val="0070C0"/>
                </a:solidFill>
              </a:rPr>
              <a:t> {}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у объекта есть свойство </a:t>
            </a:r>
            <a:r>
              <a:rPr lang="ru-RU" dirty="0">
                <a:solidFill>
                  <a:srgbClr val="0070C0"/>
                </a:solidFill>
              </a:rPr>
              <a:t>ob.name = "</a:t>
            </a:r>
            <a:r>
              <a:rPr lang="ru-RU" dirty="0" err="1">
                <a:solidFill>
                  <a:srgbClr val="0070C0"/>
                </a:solidFill>
              </a:rPr>
              <a:t>Bill</a:t>
            </a:r>
            <a:r>
              <a:rPr lang="ru-RU" dirty="0" smtClean="0">
                <a:solidFill>
                  <a:srgbClr val="0070C0"/>
                </a:solidFill>
              </a:rPr>
              <a:t>"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9034508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есть </a:t>
            </a:r>
            <a:r>
              <a:rPr lang="ru-RU" dirty="0"/>
              <a:t>литеральная форма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70C0"/>
                </a:solidFill>
              </a:rPr>
              <a:t> ()</a:t>
            </a:r>
            <a:r>
              <a:rPr lang="ru-RU" dirty="0" smtClean="0">
                <a:solidFill>
                  <a:srgbClr val="0070C0"/>
                </a:solidFill>
              </a:rPr>
              <a:t>{}</a:t>
            </a:r>
            <a:endParaRPr lang="ru-RU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присвоить переменной </a:t>
            </a:r>
            <a:r>
              <a:rPr lang="ru-RU" dirty="0" err="1">
                <a:solidFill>
                  <a:srgbClr val="0070C0"/>
                </a:solidFill>
              </a:rPr>
              <a:t>let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function()</a:t>
            </a:r>
            <a:r>
              <a:rPr lang="ru-RU" dirty="0" smtClean="0">
                <a:solidFill>
                  <a:srgbClr val="0070C0"/>
                </a:solidFill>
              </a:rPr>
              <a:t>{}</a:t>
            </a:r>
            <a:endParaRPr lang="ru-RU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использовать в виде элемента массива 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ru-RU" dirty="0" err="1" smtClean="0">
                <a:solidFill>
                  <a:srgbClr val="0070C0"/>
                </a:solidFill>
              </a:rPr>
              <a:t>array.push</a:t>
            </a:r>
            <a:r>
              <a:rPr lang="ru-RU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function(){}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  <a:r>
              <a:rPr lang="ru-RU" dirty="0" smtClean="0"/>
              <a:t> 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указывать </a:t>
            </a:r>
            <a:r>
              <a:rPr lang="ru-RU" dirty="0" smtClean="0"/>
              <a:t>в </a:t>
            </a:r>
            <a:r>
              <a:rPr lang="ru-RU" dirty="0"/>
              <a:t>виде свойства другого </a:t>
            </a:r>
            <a:r>
              <a:rPr lang="ru-RU" dirty="0" smtClean="0"/>
              <a:t>объекта</a:t>
            </a:r>
            <a:r>
              <a:rPr lang="en-US" dirty="0" smtClean="0"/>
              <a:t> (</a:t>
            </a:r>
            <a:r>
              <a:rPr lang="ru-RU" dirty="0" smtClean="0"/>
              <a:t>функции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button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onclick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function()</a:t>
            </a:r>
            <a:r>
              <a:rPr lang="ru-RU" dirty="0" smtClean="0">
                <a:solidFill>
                  <a:srgbClr val="0070C0"/>
                </a:solidFill>
              </a:rPr>
              <a:t>{} </a:t>
            </a:r>
            <a:endParaRPr lang="ru-RU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передать в функция </a:t>
            </a:r>
            <a:r>
              <a:rPr lang="ru-RU" dirty="0" err="1" smtClean="0">
                <a:solidFill>
                  <a:srgbClr val="0070C0"/>
                </a:solidFill>
              </a:rPr>
              <a:t>test</a:t>
            </a:r>
            <a:r>
              <a:rPr lang="ru-RU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 function()</a:t>
            </a:r>
            <a:r>
              <a:rPr lang="ru-RU" dirty="0" smtClean="0">
                <a:solidFill>
                  <a:srgbClr val="0070C0"/>
                </a:solidFill>
              </a:rPr>
              <a:t>{}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) </a:t>
            </a:r>
            <a:endParaRPr lang="ru-RU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вернуть из  функции </a:t>
            </a:r>
            <a:r>
              <a:rPr lang="ru-RU" dirty="0" err="1">
                <a:solidFill>
                  <a:srgbClr val="0070C0"/>
                </a:solidFill>
              </a:rPr>
              <a:t>return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function()</a:t>
            </a:r>
            <a:r>
              <a:rPr lang="ru-RU" dirty="0" smtClean="0">
                <a:solidFill>
                  <a:srgbClr val="0070C0"/>
                </a:solidFill>
              </a:rPr>
              <a:t>{}</a:t>
            </a:r>
            <a:endParaRPr lang="ru-RU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можно </a:t>
            </a:r>
            <a:r>
              <a:rPr lang="en-US" dirty="0" smtClean="0"/>
              <a:t> </a:t>
            </a:r>
            <a:r>
              <a:rPr lang="ru-RU" dirty="0" err="1" smtClean="0"/>
              <a:t>приваивать</a:t>
            </a:r>
            <a:r>
              <a:rPr lang="ru-RU" dirty="0" smtClean="0"/>
              <a:t> </a:t>
            </a:r>
            <a:r>
              <a:rPr lang="ru-RU" dirty="0"/>
              <a:t>свойство </a:t>
            </a:r>
            <a:r>
              <a:rPr lang="en-US" dirty="0" err="1" smtClean="0">
                <a:solidFill>
                  <a:srgbClr val="0070C0"/>
                </a:solidFill>
              </a:rPr>
              <a:t>fn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r>
              <a:rPr lang="ru-RU" dirty="0" err="1" smtClean="0">
                <a:solidFill>
                  <a:srgbClr val="0070C0"/>
                </a:solidFill>
              </a:rPr>
              <a:t>name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function(){}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626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30" y="188640"/>
            <a:ext cx="9034508" cy="590931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 smtClean="0"/>
              <a:t>C</a:t>
            </a:r>
            <a:r>
              <a:rPr lang="ru-RU" dirty="0" err="1" smtClean="0"/>
              <a:t>пособ</a:t>
            </a:r>
            <a:r>
              <a:rPr lang="ru-RU" dirty="0" err="1"/>
              <a:t>ы</a:t>
            </a:r>
            <a:r>
              <a:rPr lang="ru-RU" dirty="0" smtClean="0"/>
              <a:t> создания именованных функций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1. Function declaration</a:t>
            </a:r>
          </a:p>
          <a:p>
            <a:r>
              <a:rPr lang="en-US" dirty="0" smtClean="0"/>
              <a:t>function test(){ ... }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>
                <a:solidFill>
                  <a:schemeClr val="accent2"/>
                </a:solidFill>
              </a:rPr>
              <a:t>Function </a:t>
            </a:r>
            <a:r>
              <a:rPr lang="en-US" dirty="0" smtClean="0">
                <a:solidFill>
                  <a:schemeClr val="accent2"/>
                </a:solidFill>
              </a:rPr>
              <a:t>expression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myFunc</a:t>
            </a:r>
            <a:r>
              <a:rPr lang="en-US" dirty="0" smtClean="0"/>
              <a:t> = function(){  ... 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myFunc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 test(){  </a:t>
            </a:r>
            <a:r>
              <a:rPr lang="en-US" dirty="0"/>
              <a:t>... }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(function(){})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!function(){}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-function(){}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+function(){}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~function</a:t>
            </a:r>
            <a:r>
              <a:rPr lang="en-US" dirty="0" smtClean="0"/>
              <a:t>(){}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uk-UA" dirty="0" err="1" smtClean="0">
                <a:solidFill>
                  <a:schemeClr val="accent2"/>
                </a:solidFill>
              </a:rPr>
              <a:t>Определе</a:t>
            </a:r>
            <a:r>
              <a:rPr lang="ru-RU" dirty="0" err="1" smtClean="0">
                <a:solidFill>
                  <a:schemeClr val="accent2"/>
                </a:solidFill>
              </a:rPr>
              <a:t>ние</a:t>
            </a:r>
            <a:r>
              <a:rPr lang="ru-RU" dirty="0" smtClean="0">
                <a:solidFill>
                  <a:schemeClr val="accent2"/>
                </a:solidFill>
              </a:rPr>
              <a:t> функции в виде конструктора объекта</a:t>
            </a:r>
            <a:endParaRPr lang="en-US" dirty="0">
              <a:solidFill>
                <a:schemeClr val="accent2"/>
              </a:solidFill>
            </a:endParaRPr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en-US" dirty="0" smtClean="0"/>
              <a:t>function Person(name){</a:t>
            </a:r>
          </a:p>
          <a:p>
            <a:r>
              <a:rPr lang="en-US" dirty="0" smtClean="0"/>
              <a:t>    this.name = name;</a:t>
            </a:r>
          </a:p>
          <a:p>
            <a:r>
              <a:rPr lang="en-US" dirty="0" smtClean="0"/>
              <a:t>    ... 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8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8928992" cy="4524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marL="342900" indent="-342900">
              <a:buAutoNum type="arabicPeriod"/>
            </a:pPr>
            <a:r>
              <a:rPr lang="ru-RU" dirty="0"/>
              <a:t>Когда объявляется именованная </a:t>
            </a:r>
            <a:r>
              <a:rPr lang="ru-RU" dirty="0" smtClean="0"/>
              <a:t>функция</a:t>
            </a:r>
            <a:r>
              <a:rPr lang="en-US" dirty="0" smtClean="0"/>
              <a:t> – </a:t>
            </a:r>
            <a:r>
              <a:rPr lang="ru-RU" dirty="0" smtClean="0"/>
              <a:t>это называется </a:t>
            </a:r>
            <a:r>
              <a:rPr lang="en-US" dirty="0" smtClean="0">
                <a:solidFill>
                  <a:schemeClr val="accent2"/>
                </a:solidFill>
              </a:rPr>
              <a:t>function declaration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2"/>
            <a:r>
              <a:rPr lang="en-US" b="1" dirty="0" err="1" smtClean="0">
                <a:solidFill>
                  <a:srgbClr val="7030A0"/>
                </a:solidFill>
              </a:rPr>
              <a:t>sayHi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lvl="2"/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function </a:t>
            </a:r>
            <a:r>
              <a:rPr lang="en-US" b="1" dirty="0" err="1" smtClean="0">
                <a:solidFill>
                  <a:srgbClr val="7030A0"/>
                </a:solidFill>
              </a:rPr>
              <a:t>sayHi</a:t>
            </a:r>
            <a:r>
              <a:rPr lang="en-US" b="1" dirty="0" smtClean="0">
                <a:solidFill>
                  <a:srgbClr val="7030A0"/>
                </a:solidFill>
              </a:rPr>
              <a:t>(name) {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assert(true, "Hi " + name);</a:t>
            </a:r>
            <a:endParaRPr lang="en-US" b="1" dirty="0">
              <a:solidFill>
                <a:srgbClr val="7030A0"/>
              </a:solidFill>
            </a:endParaRP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Интерпретатор </a:t>
            </a:r>
            <a:r>
              <a:rPr lang="en-US" dirty="0" smtClean="0"/>
              <a:t>JavaScript</a:t>
            </a:r>
            <a:r>
              <a:rPr lang="ru-RU" dirty="0" smtClean="0"/>
              <a:t> перед выполнением кода </a:t>
            </a:r>
            <a:r>
              <a:rPr lang="ru-RU" dirty="0"/>
              <a:t>"пробегает" </a:t>
            </a:r>
            <a:r>
              <a:rPr lang="ru-RU" dirty="0" smtClean="0"/>
              <a:t>по коду и создает в памяти функции, которые декларированы как </a:t>
            </a:r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smtClean="0">
                <a:solidFill>
                  <a:srgbClr val="0070C0"/>
                </a:solidFill>
              </a:rPr>
              <a:t>declaration</a:t>
            </a:r>
            <a:r>
              <a:rPr lang="ru-RU" dirty="0" smtClean="0">
                <a:solidFill>
                  <a:schemeClr val="accent2"/>
                </a:solidFill>
              </a:rPr>
              <a:t>.</a:t>
            </a:r>
            <a:r>
              <a:rPr lang="ru-RU" dirty="0" smtClean="0"/>
              <a:t>  </a:t>
            </a:r>
            <a:endParaRPr lang="en-US" dirty="0" smtClean="0"/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chemeClr val="accent2"/>
                </a:solidFill>
              </a:rPr>
              <a:t>Поэтому такую функцию можно вызывать до ее объявления.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3486" y="97848"/>
            <a:ext cx="3600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function_declaration.html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302433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/>
              <a:t>Особенности функции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928992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i="1" dirty="0" smtClean="0">
                <a:solidFill>
                  <a:schemeClr val="accent2"/>
                </a:solidFill>
              </a:rPr>
              <a:t>function expression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Ф</a:t>
            </a:r>
            <a:r>
              <a:rPr lang="ru-RU" dirty="0" smtClean="0"/>
              <a:t>ункции</a:t>
            </a:r>
            <a:r>
              <a:rPr lang="ru-RU" dirty="0"/>
              <a:t>, которые декларированы </a:t>
            </a:r>
            <a:r>
              <a:rPr lang="ru-RU" dirty="0" smtClean="0"/>
              <a:t>как </a:t>
            </a:r>
            <a:r>
              <a:rPr lang="en-US" dirty="0">
                <a:solidFill>
                  <a:schemeClr val="accent2"/>
                </a:solidFill>
              </a:rPr>
              <a:t>function expression </a:t>
            </a:r>
            <a:r>
              <a:rPr lang="ru-RU" dirty="0" smtClean="0"/>
              <a:t>не создаются интерпретатором  </a:t>
            </a:r>
            <a:r>
              <a:rPr lang="ru-RU" dirty="0"/>
              <a:t>в памяти </a:t>
            </a:r>
            <a:r>
              <a:rPr lang="ru-RU" dirty="0" smtClean="0"/>
              <a:t>и выполняются при </a:t>
            </a:r>
            <a:r>
              <a:rPr lang="ru-RU" dirty="0" err="1" smtClean="0"/>
              <a:t>достижениии</a:t>
            </a:r>
            <a:r>
              <a:rPr lang="ru-RU" dirty="0" smtClean="0"/>
              <a:t> кода. </a:t>
            </a:r>
            <a:r>
              <a:rPr lang="ru-RU" dirty="0"/>
              <a:t>Поэтому такую функцию можно вызывать </a:t>
            </a:r>
            <a:r>
              <a:rPr lang="ru-RU" dirty="0" smtClean="0"/>
              <a:t>только после ее </a:t>
            </a:r>
            <a:r>
              <a:rPr lang="ru-RU" dirty="0"/>
              <a:t>объявления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sayHi</a:t>
            </a:r>
            <a:r>
              <a:rPr lang="en-US" b="1" dirty="0" smtClean="0">
                <a:solidFill>
                  <a:srgbClr val="7030A0"/>
                </a:solidFill>
              </a:rPr>
              <a:t> = function(){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	alert(</a:t>
            </a:r>
            <a:r>
              <a:rPr lang="ru-RU" b="1" dirty="0" smtClean="0">
                <a:solidFill>
                  <a:srgbClr val="7030A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Hi</a:t>
            </a:r>
            <a:r>
              <a:rPr lang="ru-RU" b="1" dirty="0" smtClean="0">
                <a:solidFill>
                  <a:srgbClr val="7030A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} 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486" y="97848"/>
            <a:ext cx="3600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function_declaration.html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356992"/>
            <a:ext cx="8928992" cy="16619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i="1" dirty="0" smtClean="0">
                <a:solidFill>
                  <a:schemeClr val="accent2"/>
                </a:solidFill>
              </a:rPr>
              <a:t>function expression </a:t>
            </a:r>
            <a:r>
              <a:rPr lang="ru-RU" dirty="0" smtClean="0"/>
              <a:t>удобно использовать для создания локальных элементов (вызов функции 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 smtClean="0">
                <a:solidFill>
                  <a:srgbClr val="7030A0"/>
                </a:solidFill>
              </a:rPr>
              <a:t>на месте"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sz="2400" dirty="0"/>
              <a:t>(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 smtClean="0">
                <a:solidFill>
                  <a:srgbClr val="7030A0"/>
                </a:solidFill>
              </a:rPr>
              <a:t>(){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	... </a:t>
            </a:r>
            <a:r>
              <a:rPr lang="en-US" i="1" dirty="0" smtClean="0">
                <a:solidFill>
                  <a:srgbClr val="7030A0"/>
                </a:solidFill>
              </a:rPr>
              <a:t>// </a:t>
            </a:r>
            <a:r>
              <a:rPr lang="ru-RU" i="1" dirty="0" smtClean="0">
                <a:solidFill>
                  <a:srgbClr val="7030A0"/>
                </a:solidFill>
              </a:rPr>
              <a:t>Здесь объявляемые переменные будут локальными</a:t>
            </a:r>
            <a:r>
              <a:rPr lang="en-US" dirty="0">
                <a:solidFill>
                  <a:srgbClr val="7030A0"/>
                </a:solidFill>
              </a:rPr>
              <a:t>	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}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r>
              <a:rPr lang="en-US" sz="2400" dirty="0" smtClean="0"/>
              <a:t>)</a:t>
            </a:r>
            <a:r>
              <a:rPr lang="en-US" dirty="0" smtClean="0"/>
              <a:t>; 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3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96" y="605587"/>
            <a:ext cx="9034508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Это обертка вокруг кода который выполняется в данный момент времени (например какая-либо функция). Эта обертка помогает выполнять код.</a:t>
            </a:r>
          </a:p>
          <a:p>
            <a:endParaRPr lang="ru-RU" dirty="0"/>
          </a:p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 много лексических областей. И текущая выполняется и управляется через </a:t>
            </a:r>
            <a:r>
              <a:rPr lang="en-US" dirty="0" smtClean="0">
                <a:solidFill>
                  <a:schemeClr val="accent2"/>
                </a:solidFill>
              </a:rPr>
              <a:t>EXECUTION CONTEXT</a:t>
            </a:r>
            <a:r>
              <a:rPr lang="ru-RU" dirty="0" smtClean="0"/>
              <a:t>, который в свою очередь может иметь сущности, которых нет в написанном коде</a:t>
            </a:r>
            <a:r>
              <a:rPr lang="en-US" dirty="0" smtClean="0"/>
              <a:t>.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107340"/>
            <a:ext cx="576064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/>
            </a:lvl1pPr>
          </a:lstStyle>
          <a:p>
            <a:r>
              <a:rPr lang="en-US" dirty="0"/>
              <a:t>Execution </a:t>
            </a:r>
            <a:r>
              <a:rPr lang="en-US" dirty="0" smtClean="0"/>
              <a:t>context </a:t>
            </a:r>
            <a:r>
              <a:rPr lang="en-US" dirty="0"/>
              <a:t>– </a:t>
            </a:r>
            <a:r>
              <a:rPr lang="ru-RU" dirty="0"/>
              <a:t>контекст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875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508" y="548680"/>
            <a:ext cx="8782988" cy="397031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console.log(a);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undefined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let a;</a:t>
            </a:r>
          </a:p>
          <a:p>
            <a:endParaRPr lang="en-US" dirty="0" smtClean="0"/>
          </a:p>
          <a:p>
            <a:r>
              <a:rPr lang="en-US" dirty="0" smtClean="0"/>
              <a:t>test();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выведет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Hi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, there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console.log(a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выведет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undefined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function test(){</a:t>
            </a:r>
          </a:p>
          <a:p>
            <a:r>
              <a:rPr lang="en-US" dirty="0" smtClean="0"/>
              <a:t>    console.log(</a:t>
            </a:r>
            <a:r>
              <a:rPr lang="en-US" dirty="0"/>
              <a:t>"</a:t>
            </a:r>
            <a:r>
              <a:rPr lang="en-US" dirty="0" smtClean="0"/>
              <a:t>Hi, there");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 = "Hello world";</a:t>
            </a:r>
          </a:p>
          <a:p>
            <a:endParaRPr lang="en-US" dirty="0"/>
          </a:p>
          <a:p>
            <a:r>
              <a:rPr lang="en-US" dirty="0"/>
              <a:t>console.log(a);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выведет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Hello world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55614"/>
            <a:ext cx="2611799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rgbClr val="3756F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dirty="0" smtClean="0"/>
              <a:t>Пример </a:t>
            </a:r>
            <a:r>
              <a:rPr lang="en-US" dirty="0" smtClean="0"/>
              <a:t>Hoisting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7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883" y="782702"/>
            <a:ext cx="4041061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function </a:t>
            </a:r>
            <a:r>
              <a:rPr lang="en-US" dirty="0" err="1" smtClean="0">
                <a:solidFill>
                  <a:srgbClr val="7030A0"/>
                </a:solidFill>
              </a:rPr>
              <a:t>someOfSquares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a,b</a:t>
            </a:r>
            <a:r>
              <a:rPr lang="en-US" dirty="0" smtClean="0">
                <a:solidFill>
                  <a:srgbClr val="7030A0"/>
                </a:solidFill>
              </a:rPr>
              <a:t>){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let x = add(a*a, b*b);</a:t>
            </a:r>
          </a:p>
          <a:p>
            <a:r>
              <a:rPr lang="en-US" dirty="0" smtClean="0"/>
              <a:t>   return x;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function add(c, d){</a:t>
            </a:r>
          </a:p>
          <a:p>
            <a:r>
              <a:rPr lang="en-US" dirty="0" smtClean="0"/>
              <a:t>      let a = c  + d;</a:t>
            </a:r>
          </a:p>
          <a:p>
            <a:r>
              <a:rPr lang="en-US" dirty="0"/>
              <a:t> </a:t>
            </a:r>
            <a:r>
              <a:rPr lang="en-US" dirty="0" smtClean="0"/>
              <a:t>     return a;</a:t>
            </a:r>
            <a:endParaRPr lang="en-US" dirty="0"/>
          </a:p>
          <a:p>
            <a:r>
              <a:rPr lang="en-US" dirty="0" smtClean="0"/>
              <a:t>    }</a:t>
            </a:r>
            <a:endParaRPr lang="en-US" dirty="0"/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}</a:t>
            </a:r>
            <a:endParaRPr lang="ru-RU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782702"/>
            <a:ext cx="475252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someOfSquares</a:t>
            </a:r>
            <a:r>
              <a:rPr lang="en-US" dirty="0" smtClean="0"/>
              <a:t>(){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return 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27984" y="115925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let x = undefined;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62602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add(){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... 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243088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x  = add(a*a, b*b);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07340"/>
            <a:ext cx="345638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Hoisting variables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10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52" y="467012"/>
            <a:ext cx="4092608" cy="341632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getNumber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function </a:t>
            </a:r>
            <a:r>
              <a:rPr lang="en-US" dirty="0" err="1" smtClean="0"/>
              <a:t>chooseNumber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return 12;</a:t>
            </a:r>
            <a:endParaRPr lang="en-US" dirty="0"/>
          </a:p>
          <a:p>
            <a:r>
              <a:rPr lang="en-US" dirty="0" smtClean="0"/>
              <a:t>    } </a:t>
            </a:r>
          </a:p>
          <a:p>
            <a:endParaRPr lang="en-US" dirty="0" smtClean="0"/>
          </a:p>
          <a:p>
            <a:r>
              <a:rPr lang="en-US" dirty="0" smtClean="0"/>
              <a:t>    return </a:t>
            </a:r>
            <a:r>
              <a:rPr lang="en-US" dirty="0" err="1" smtClean="0"/>
              <a:t>chooseNumber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function </a:t>
            </a:r>
            <a:r>
              <a:rPr lang="en-US" dirty="0" err="1"/>
              <a:t>chooseNumber</a:t>
            </a:r>
            <a:r>
              <a:rPr lang="en-US" dirty="0"/>
              <a:t>(){</a:t>
            </a:r>
          </a:p>
          <a:p>
            <a:r>
              <a:rPr lang="en-US" dirty="0"/>
              <a:t>        return </a:t>
            </a:r>
            <a:r>
              <a:rPr lang="en-US" dirty="0" smtClean="0"/>
              <a:t>7;</a:t>
            </a:r>
            <a:endParaRPr lang="en-US" dirty="0"/>
          </a:p>
          <a:p>
            <a:r>
              <a:rPr lang="en-US" dirty="0"/>
              <a:t>    } 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995772"/>
            <a:ext cx="4092608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/>
              <a:t>getNumber</a:t>
            </a:r>
            <a:r>
              <a:rPr lang="en-US" dirty="0" smtClean="0"/>
              <a:t>();  //  -&gt;  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41460"/>
            <a:ext cx="345638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Hoisting variables</a:t>
            </a:r>
            <a:r>
              <a:rPr lang="ru-RU" dirty="0" smtClean="0"/>
              <a:t>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6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52" y="827052"/>
            <a:ext cx="4236624" cy="341632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getNumber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let </a:t>
            </a:r>
            <a:r>
              <a:rPr lang="en-US" dirty="0" err="1" smtClean="0"/>
              <a:t>chooseNum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 return 12;</a:t>
            </a:r>
            <a:endParaRPr lang="en-US" dirty="0"/>
          </a:p>
          <a:p>
            <a:r>
              <a:rPr lang="en-US" dirty="0" smtClean="0"/>
              <a:t>  } </a:t>
            </a:r>
          </a:p>
          <a:p>
            <a:endParaRPr lang="en-US" dirty="0" smtClean="0"/>
          </a:p>
          <a:p>
            <a:r>
              <a:rPr lang="en-US" dirty="0" smtClean="0"/>
              <a:t>  return </a:t>
            </a:r>
            <a:r>
              <a:rPr lang="en-US" dirty="0" err="1" smtClean="0"/>
              <a:t>chooseNum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chooseNum</a:t>
            </a:r>
            <a:r>
              <a:rPr lang="en-US" dirty="0" smtClean="0"/>
              <a:t> = function(){</a:t>
            </a:r>
            <a:endParaRPr lang="en-US" dirty="0"/>
          </a:p>
          <a:p>
            <a:r>
              <a:rPr lang="en-US" dirty="0"/>
              <a:t>        return </a:t>
            </a:r>
            <a:r>
              <a:rPr lang="en-US" dirty="0" smtClean="0"/>
              <a:t>7;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} 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355812"/>
            <a:ext cx="42484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/>
              <a:t>getNumber</a:t>
            </a:r>
            <a:r>
              <a:rPr lang="en-US" dirty="0"/>
              <a:t>(); </a:t>
            </a:r>
            <a:r>
              <a:rPr lang="en-US" dirty="0" smtClean="0"/>
              <a:t> //  </a:t>
            </a:r>
            <a:r>
              <a:rPr lang="en-US" dirty="0"/>
              <a:t>-&gt;  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41460"/>
            <a:ext cx="345638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Hoisting variables</a:t>
            </a:r>
            <a:r>
              <a:rPr lang="ru-RU" dirty="0" smtClean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1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344" y="899060"/>
            <a:ext cx="4236624" cy="341632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getNumber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err="1" smtClean="0"/>
              <a:t>chooseNum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  let </a:t>
            </a:r>
            <a:r>
              <a:rPr lang="en-US" dirty="0" err="1" smtClean="0"/>
              <a:t>chooseNum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 return 12;</a:t>
            </a:r>
            <a:endParaRPr lang="en-US" dirty="0"/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let </a:t>
            </a:r>
            <a:r>
              <a:rPr lang="en-US" dirty="0" err="1" smtClean="0"/>
              <a:t>chooseNum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 </a:t>
            </a:r>
            <a:r>
              <a:rPr lang="en-US" dirty="0"/>
              <a:t>return </a:t>
            </a:r>
            <a:r>
              <a:rPr lang="en-US" dirty="0" smtClean="0"/>
              <a:t>7;</a:t>
            </a:r>
            <a:endParaRPr lang="en-US" dirty="0"/>
          </a:p>
          <a:p>
            <a:r>
              <a:rPr lang="en-US" dirty="0"/>
              <a:t>    } 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4427820"/>
            <a:ext cx="42484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/>
              <a:t>getNumber</a:t>
            </a:r>
            <a:r>
              <a:rPr lang="en-US" dirty="0"/>
              <a:t>(); </a:t>
            </a:r>
            <a:r>
              <a:rPr lang="en-US" dirty="0" smtClean="0"/>
              <a:t> //  </a:t>
            </a:r>
            <a:r>
              <a:rPr lang="en-US" dirty="0"/>
              <a:t>-&gt;  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41460"/>
            <a:ext cx="345638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Hoisting variables</a:t>
            </a:r>
            <a:r>
              <a:rPr lang="ru-RU" dirty="0" smtClean="0"/>
              <a:t>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2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07340"/>
            <a:ext cx="4752528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this </a:t>
            </a:r>
            <a:r>
              <a:rPr lang="ru-RU" dirty="0" smtClean="0"/>
              <a:t>у функции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712968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 вызове функции ей неявно передается </a:t>
            </a:r>
            <a:r>
              <a:rPr lang="ru-RU" dirty="0" smtClean="0"/>
              <a:t>аргумент </a:t>
            </a:r>
            <a:r>
              <a:rPr lang="ru-RU" sz="2400" dirty="0" err="1">
                <a:solidFill>
                  <a:srgbClr val="FF0000"/>
                </a:solidFill>
              </a:rPr>
              <a:t>this</a:t>
            </a:r>
            <a:r>
              <a:rPr lang="ru-RU" dirty="0"/>
              <a:t> который ссылается на объект связанный с контекстом функции</a:t>
            </a:r>
            <a:r>
              <a:rPr lang="en-US" dirty="0"/>
              <a:t>.</a:t>
            </a:r>
          </a:p>
          <a:p>
            <a:r>
              <a:rPr lang="ru-RU" dirty="0"/>
              <a:t>Параметр </a:t>
            </a:r>
            <a:r>
              <a:rPr lang="ru-RU" sz="2400" dirty="0" err="1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dirty="0"/>
              <a:t>зависит от того каким способом вызывается </a:t>
            </a:r>
            <a:r>
              <a:rPr lang="ru-RU" dirty="0" smtClean="0"/>
              <a:t>функция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2780928"/>
            <a:ext cx="8712968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1. Вызов как функции, подобно тому как это делается в других</a:t>
            </a:r>
          </a:p>
          <a:p>
            <a:r>
              <a:rPr lang="ru-RU" dirty="0"/>
              <a:t> </a:t>
            </a:r>
            <a:r>
              <a:rPr lang="ru-RU" dirty="0" smtClean="0"/>
              <a:t>  языках программирования.</a:t>
            </a:r>
          </a:p>
          <a:p>
            <a:endParaRPr lang="ru-RU" dirty="0" smtClean="0"/>
          </a:p>
          <a:p>
            <a:r>
              <a:rPr lang="ru-RU" dirty="0" smtClean="0"/>
              <a:t>Значение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ru-RU" dirty="0" smtClean="0"/>
              <a:t> </a:t>
            </a:r>
          </a:p>
          <a:p>
            <a:r>
              <a:rPr lang="ru-RU" dirty="0" smtClean="0"/>
              <a:t>-</a:t>
            </a:r>
            <a:r>
              <a:rPr lang="en-US" dirty="0"/>
              <a:t>&gt; </a:t>
            </a:r>
            <a:r>
              <a:rPr lang="ru-RU" dirty="0"/>
              <a:t>без использования "</a:t>
            </a:r>
            <a:r>
              <a:rPr lang="en-US" dirty="0"/>
              <a:t>use strict" </a:t>
            </a:r>
            <a:r>
              <a:rPr lang="ru-RU" dirty="0" smtClean="0"/>
              <a:t> = </a:t>
            </a:r>
            <a:r>
              <a:rPr lang="ru-RU" dirty="0" err="1" smtClean="0">
                <a:solidFill>
                  <a:srgbClr val="FF0000"/>
                </a:solidFill>
              </a:rPr>
              <a:t>window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ru-RU" dirty="0" smtClean="0"/>
              <a:t>при использовании </a:t>
            </a:r>
            <a:r>
              <a:rPr lang="ru-RU" dirty="0"/>
              <a:t>"</a:t>
            </a:r>
            <a:r>
              <a:rPr lang="en-US" dirty="0"/>
              <a:t>use strict</a:t>
            </a:r>
            <a:r>
              <a:rPr lang="ru-RU" dirty="0"/>
              <a:t>"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undefined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79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12968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2. Вызов как метода объекта.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   Объект становится контекстом функции и доступен в этой </a:t>
            </a:r>
          </a:p>
          <a:p>
            <a:r>
              <a:rPr lang="ru-RU" dirty="0"/>
              <a:t>   функции через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ru-RU" dirty="0"/>
              <a:t>  </a:t>
            </a:r>
          </a:p>
          <a:p>
            <a:endParaRPr lang="ru-RU" dirty="0" smtClean="0"/>
          </a:p>
          <a:p>
            <a:r>
              <a:rPr lang="ru-RU" dirty="0" smtClean="0"/>
              <a:t>Значение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ru-RU" dirty="0" smtClean="0"/>
              <a:t>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ru-RU" dirty="0"/>
              <a:t>на </a:t>
            </a:r>
            <a:r>
              <a:rPr lang="ru-RU" dirty="0" smtClean="0"/>
              <a:t>ближайший объект относительно которого вызывается метод</a:t>
            </a:r>
          </a:p>
          <a:p>
            <a:r>
              <a:rPr lang="ru-RU" dirty="0"/>
              <a:t>Объект становится контекстом функции и доступен в этой функции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621811"/>
            <a:ext cx="871296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3. Вызов как конструктора объекта.</a:t>
            </a:r>
          </a:p>
          <a:p>
            <a:endParaRPr lang="ru-RU" dirty="0" smtClean="0"/>
          </a:p>
          <a:p>
            <a:r>
              <a:rPr lang="ru-RU" dirty="0" smtClean="0"/>
              <a:t>Рассмотрим на занятии по ООП</a:t>
            </a:r>
          </a:p>
        </p:txBody>
      </p:sp>
    </p:spTree>
    <p:extLst>
      <p:ext uri="{BB962C8B-B14F-4D97-AF65-F5344CB8AC3E}">
        <p14:creationId xmlns:p14="http://schemas.microsoft.com/office/powerpoint/2010/main" val="25928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12968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4. Вызов с использованием методов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call(),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apply(), bind()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подмена </a:t>
            </a:r>
            <a:r>
              <a:rPr lang="ru-RU" dirty="0" err="1"/>
              <a:t>this</a:t>
            </a:r>
            <a:r>
              <a:rPr lang="ru-RU" dirty="0"/>
              <a:t> в функции. </a:t>
            </a:r>
          </a:p>
          <a:p>
            <a:r>
              <a:rPr lang="ru-RU" dirty="0" smtClean="0"/>
              <a:t>Все </a:t>
            </a:r>
            <a:r>
              <a:rPr lang="ru-RU" dirty="0"/>
              <a:t>3 метода первым аргументом принимают тот контекст на который надо поменять </a:t>
            </a:r>
            <a:r>
              <a:rPr lang="ru-RU" dirty="0" err="1" smtClean="0"/>
              <a:t>this</a:t>
            </a:r>
            <a:r>
              <a:rPr lang="ru-RU" dirty="0" smtClean="0"/>
              <a:t> у функции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Синтаксис </a:t>
            </a:r>
          </a:p>
          <a:p>
            <a:endParaRPr lang="ru-RU" dirty="0" smtClean="0"/>
          </a:p>
          <a:p>
            <a:r>
              <a:rPr lang="ru-RU" dirty="0" err="1" smtClean="0"/>
              <a:t>имя_функции</a:t>
            </a:r>
            <a:r>
              <a:rPr lang="ru-RU" dirty="0" err="1" smtClean="0">
                <a:solidFill>
                  <a:srgbClr val="FF0000"/>
                </a:solidFill>
              </a:rPr>
              <a:t>.call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объект</a:t>
            </a:r>
            <a:r>
              <a:rPr lang="ru-RU" dirty="0"/>
              <a:t>, </a:t>
            </a:r>
            <a:r>
              <a:rPr lang="ru-RU" dirty="0">
                <a:solidFill>
                  <a:srgbClr val="3756F2"/>
                </a:solidFill>
              </a:rPr>
              <a:t>параметр_1,параметр_2, ....</a:t>
            </a:r>
            <a:r>
              <a:rPr lang="ru-RU" dirty="0"/>
              <a:t> )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имя_функции</a:t>
            </a:r>
            <a:r>
              <a:rPr lang="ru-RU" dirty="0" err="1">
                <a:solidFill>
                  <a:srgbClr val="FF0000"/>
                </a:solidFill>
              </a:rPr>
              <a:t>.apply</a:t>
            </a:r>
            <a:r>
              <a:rPr lang="ru-RU" dirty="0"/>
              <a:t>(</a:t>
            </a:r>
            <a:r>
              <a:rPr lang="ru-RU" dirty="0">
                <a:solidFill>
                  <a:srgbClr val="00B050"/>
                </a:solidFill>
              </a:rPr>
              <a:t>объект</a:t>
            </a:r>
            <a:r>
              <a:rPr lang="ru-RU" dirty="0"/>
              <a:t>, </a:t>
            </a:r>
            <a:r>
              <a:rPr lang="ru-RU" dirty="0" err="1">
                <a:solidFill>
                  <a:srgbClr val="3756F2"/>
                </a:solidFill>
              </a:rPr>
              <a:t>массив_параметров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dirty="0" err="1"/>
              <a:t>имя_функции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bind</a:t>
            </a:r>
            <a:r>
              <a:rPr lang="ru-RU" dirty="0"/>
              <a:t>(</a:t>
            </a:r>
            <a:r>
              <a:rPr lang="ru-RU" dirty="0">
                <a:solidFill>
                  <a:srgbClr val="00B050"/>
                </a:solidFill>
              </a:rPr>
              <a:t>объект</a:t>
            </a:r>
            <a:r>
              <a:rPr lang="ru-RU" dirty="0"/>
              <a:t>, </a:t>
            </a:r>
            <a:r>
              <a:rPr lang="ru-RU" dirty="0">
                <a:solidFill>
                  <a:srgbClr val="3756F2"/>
                </a:solidFill>
              </a:rPr>
              <a:t>параметр_1,параметр_2</a:t>
            </a:r>
            <a:r>
              <a:rPr lang="en-US" dirty="0">
                <a:solidFill>
                  <a:srgbClr val="3756F2"/>
                </a:solidFill>
              </a:rPr>
              <a:t>, ...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4482986"/>
            <a:ext cx="8928992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Если  используется </a:t>
            </a:r>
            <a:r>
              <a:rPr lang="ru-RU" dirty="0"/>
              <a:t>режим </a:t>
            </a:r>
            <a:r>
              <a:rPr lang="ru-RU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use strict"</a:t>
            </a:r>
            <a:r>
              <a:rPr lang="en-US" dirty="0"/>
              <a:t> </a:t>
            </a:r>
            <a:r>
              <a:rPr lang="ru-RU" dirty="0" smtClean="0"/>
              <a:t>, то в качестве объекта, передаваемого в функции </a:t>
            </a:r>
            <a:r>
              <a:rPr lang="en-US" dirty="0" smtClean="0">
                <a:solidFill>
                  <a:srgbClr val="0070C0"/>
                </a:solidFill>
              </a:rPr>
              <a:t>call(), apply(), bind() </a:t>
            </a:r>
            <a:r>
              <a:rPr lang="ru-RU" dirty="0" smtClean="0"/>
              <a:t>может быть какой угодно тип, в том числе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 старых браузерах, передача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ru-RU" dirty="0" smtClean="0"/>
              <a:t> приводит к тому, что </a:t>
            </a:r>
            <a:r>
              <a:rPr lang="en-US" dirty="0" smtClean="0">
                <a:solidFill>
                  <a:schemeClr val="accent2"/>
                </a:solidFill>
              </a:rPr>
              <a:t>this</a:t>
            </a:r>
            <a:r>
              <a:rPr lang="en-US" dirty="0" smtClean="0"/>
              <a:t> </a:t>
            </a:r>
            <a:r>
              <a:rPr lang="ru-RU" dirty="0" smtClean="0"/>
              <a:t>будет</a:t>
            </a:r>
            <a:r>
              <a:rPr lang="en-US" dirty="0" smtClean="0"/>
              <a:t> </a:t>
            </a:r>
            <a:r>
              <a:rPr lang="ru-RU" dirty="0" smtClean="0"/>
              <a:t>указывать на</a:t>
            </a:r>
            <a:r>
              <a:rPr lang="en-US" dirty="0" smtClean="0"/>
              <a:t> </a:t>
            </a:r>
            <a:r>
              <a:rPr lang="ru-RU" dirty="0" smtClean="0"/>
              <a:t>глобальный объект </a:t>
            </a:r>
            <a:r>
              <a:rPr lang="en-US" dirty="0" smtClean="0">
                <a:solidFill>
                  <a:schemeClr val="accent5"/>
                </a:solidFill>
              </a:rPr>
              <a:t>window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465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38766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744" y="116632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Arial Black" panose="020B0A04020102020204" pitchFamily="34" charset="0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3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71800" y="44624"/>
            <a:ext cx="3524944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EXECUTION </a:t>
            </a:r>
            <a:r>
              <a:rPr lang="en-US" dirty="0">
                <a:solidFill>
                  <a:schemeClr val="accent2"/>
                </a:solidFill>
              </a:rPr>
              <a:t>CONTEXT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ExC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07504" y="620688"/>
            <a:ext cx="8870981" cy="1944216"/>
            <a:chOff x="179512" y="1484784"/>
            <a:chExt cx="8870981" cy="194421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79512" y="1484784"/>
              <a:ext cx="8870981" cy="194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n-US" b="1" dirty="0" smtClean="0">
                  <a:solidFill>
                    <a:schemeClr val="accent2"/>
                  </a:solidFill>
                </a:rPr>
                <a:t>Global Execution Context </a:t>
              </a:r>
              <a:r>
                <a:rPr lang="en-US" b="1" dirty="0" smtClean="0">
                  <a:solidFill>
                    <a:srgbClr val="002060"/>
                  </a:solidFill>
                </a:rPr>
                <a:t>(</a:t>
              </a:r>
              <a:r>
                <a:rPr lang="en-US" b="1" dirty="0" err="1">
                  <a:solidFill>
                    <a:srgbClr val="002060"/>
                  </a:solidFill>
                </a:rPr>
                <a:t>GExC</a:t>
              </a:r>
              <a:r>
                <a:rPr lang="en-US" b="1" dirty="0" smtClean="0">
                  <a:solidFill>
                    <a:srgbClr val="002060"/>
                  </a:solidFill>
                </a:rPr>
                <a:t>)</a:t>
              </a:r>
            </a:p>
            <a:p>
              <a:pPr lvl="1"/>
              <a:endParaRPr lang="ru-RU" b="1" dirty="0">
                <a:solidFill>
                  <a:schemeClr val="accent2"/>
                </a:solidFill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395536" y="1844346"/>
              <a:ext cx="2376264" cy="7205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Global Object</a:t>
              </a:r>
              <a:endParaRPr lang="ru-RU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ru-RU" b="1" dirty="0" smtClean="0">
                  <a:solidFill>
                    <a:schemeClr val="accent2"/>
                  </a:solidFill>
                </a:rPr>
                <a:t>(</a:t>
              </a:r>
              <a:r>
                <a:rPr lang="en-US" b="1" dirty="0" smtClean="0">
                  <a:solidFill>
                    <a:schemeClr val="accent2"/>
                  </a:solidFill>
                </a:rPr>
                <a:t>window</a:t>
              </a:r>
              <a:r>
                <a:rPr lang="ru-RU" b="1" dirty="0" smtClean="0">
                  <a:solidFill>
                    <a:schemeClr val="accent2"/>
                  </a:solidFill>
                </a:rPr>
                <a:t>)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987824" y="1844824"/>
              <a:ext cx="1728192" cy="7200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this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928592" y="1823558"/>
              <a:ext cx="2955776" cy="741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Outer Environment</a:t>
              </a:r>
              <a:endParaRPr lang="ru-RU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ru-RU" b="1" dirty="0" smtClean="0">
                  <a:solidFill>
                    <a:schemeClr val="accent2"/>
                  </a:solidFill>
                </a:rPr>
                <a:t>(</a:t>
              </a:r>
              <a:r>
                <a:rPr lang="en-US" b="1" dirty="0" smtClean="0">
                  <a:solidFill>
                    <a:schemeClr val="accent2"/>
                  </a:solidFill>
                </a:rPr>
                <a:t>null</a:t>
              </a:r>
              <a:r>
                <a:rPr lang="ru-RU" b="1" dirty="0" smtClean="0">
                  <a:solidFill>
                    <a:schemeClr val="accent2"/>
                  </a:solidFill>
                </a:rPr>
                <a:t>)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51720" y="2708920"/>
              <a:ext cx="4176464" cy="5760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rgbClr val="002060"/>
                  </a:solidFill>
                </a:rPr>
                <a:t>Исполняемый код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30" y="2996952"/>
            <a:ext cx="9034508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Как только мы запускаем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файл, </a:t>
            </a:r>
            <a:r>
              <a:rPr lang="ru-RU" dirty="0" err="1" smtClean="0"/>
              <a:t>интерпр</a:t>
            </a:r>
            <a:r>
              <a:rPr lang="en-US" dirty="0" smtClean="0"/>
              <a:t>e</a:t>
            </a:r>
            <a:r>
              <a:rPr lang="ru-RU" dirty="0" err="1" smtClean="0"/>
              <a:t>татор</a:t>
            </a:r>
            <a:r>
              <a:rPr lang="ru-RU" dirty="0" smtClean="0"/>
              <a:t> создает для нас </a:t>
            </a:r>
            <a:r>
              <a:rPr lang="en-US" dirty="0" err="1" smtClean="0">
                <a:solidFill>
                  <a:schemeClr val="accent2"/>
                </a:solidFill>
              </a:rPr>
              <a:t>GExC</a:t>
            </a:r>
            <a:r>
              <a:rPr lang="en-US" dirty="0" smtClean="0"/>
              <a:t>, </a:t>
            </a:r>
            <a:r>
              <a:rPr lang="ru-RU" dirty="0" smtClean="0"/>
              <a:t>в котором устанавливает глобальный объект </a:t>
            </a:r>
            <a:r>
              <a:rPr lang="en-US" dirty="0" err="1" smtClean="0">
                <a:solidFill>
                  <a:schemeClr val="accent2"/>
                </a:solidFill>
              </a:rPr>
              <a:t>GlobalObject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этом объекте хранятся сущности, которые для нас сформировал </a:t>
            </a:r>
            <a:r>
              <a:rPr lang="ru-RU" dirty="0" err="1" smtClean="0"/>
              <a:t>интерпр</a:t>
            </a:r>
            <a:r>
              <a:rPr lang="en-US" dirty="0" smtClean="0"/>
              <a:t>e</a:t>
            </a:r>
            <a:r>
              <a:rPr lang="ru-RU" dirty="0" err="1" smtClean="0"/>
              <a:t>татор</a:t>
            </a:r>
            <a:r>
              <a:rPr lang="ru-RU" dirty="0" smtClean="0"/>
              <a:t>. </a:t>
            </a:r>
          </a:p>
          <a:p>
            <a:endParaRPr lang="en-US" dirty="0" smtClean="0"/>
          </a:p>
          <a:p>
            <a:r>
              <a:rPr lang="ru-RU" dirty="0" smtClean="0"/>
              <a:t>К глобальному объекту можно обращаться через слово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window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Глобальный объект доступен в любом месте нашей программы.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Кроме того создается переменная </a:t>
            </a:r>
            <a:r>
              <a:rPr lang="en-US" dirty="0">
                <a:solidFill>
                  <a:schemeClr val="accent2"/>
                </a:solidFill>
              </a:rPr>
              <a:t>this</a:t>
            </a:r>
            <a:r>
              <a:rPr lang="en-US" dirty="0"/>
              <a:t> </a:t>
            </a:r>
            <a:r>
              <a:rPr lang="ru-RU" dirty="0"/>
              <a:t>которая в </a:t>
            </a:r>
            <a:r>
              <a:rPr lang="en-US" dirty="0" err="1">
                <a:solidFill>
                  <a:schemeClr val="accent2"/>
                </a:solidFill>
              </a:rPr>
              <a:t>GExC</a:t>
            </a:r>
            <a:r>
              <a:rPr lang="ru-RU" dirty="0"/>
              <a:t> указывает на глобальный объект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есть для </a:t>
            </a:r>
            <a:r>
              <a:rPr lang="en-US" dirty="0" err="1">
                <a:solidFill>
                  <a:schemeClr val="accent2"/>
                </a:solidFill>
              </a:rPr>
              <a:t>GExC</a:t>
            </a:r>
            <a:r>
              <a:rPr lang="ru-RU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window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0070C0"/>
                </a:solidFill>
              </a:rPr>
              <a:t>this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совпадают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4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30" y="116632"/>
            <a:ext cx="9034508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 </a:t>
            </a:r>
            <a:r>
              <a:rPr lang="ru-RU" dirty="0">
                <a:solidFill>
                  <a:srgbClr val="0070C0"/>
                </a:solidFill>
              </a:rPr>
              <a:t>глобальный контекст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GlobalObject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попадают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переменные</a:t>
            </a:r>
            <a:r>
              <a:rPr lang="en-US" dirty="0" smtClean="0"/>
              <a:t>, </a:t>
            </a:r>
            <a:r>
              <a:rPr lang="ru-RU" dirty="0" smtClean="0"/>
              <a:t>объявленные с использованием ключевого слова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endParaRPr lang="ru-RU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 smtClean="0"/>
              <a:t>функции которые лексически находятся в</a:t>
            </a:r>
            <a:r>
              <a:rPr lang="ru-RU" dirty="0"/>
              <a:t>н</a:t>
            </a:r>
            <a:r>
              <a:rPr lang="ru-RU" dirty="0" smtClean="0"/>
              <a:t>е других функций.</a:t>
            </a:r>
          </a:p>
          <a:p>
            <a:endParaRPr lang="en-US" dirty="0" smtClean="0"/>
          </a:p>
          <a:p>
            <a:r>
              <a:rPr lang="ru-RU" dirty="0" smtClean="0"/>
              <a:t>Например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0" y="1700808"/>
            <a:ext cx="9034508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 a = 10</a:t>
            </a:r>
          </a:p>
          <a:p>
            <a:r>
              <a:rPr lang="en-US" dirty="0"/>
              <a:t>function </a:t>
            </a:r>
            <a:r>
              <a:rPr lang="en-US" dirty="0" err="1"/>
              <a:t>fn</a:t>
            </a:r>
            <a:r>
              <a:rPr lang="en-US" dirty="0"/>
              <a:t>(){}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window.a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console.log(</a:t>
            </a:r>
            <a:r>
              <a:rPr lang="en-US" dirty="0" err="1" smtClean="0"/>
              <a:t>window.fn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ƒ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fn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(){}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96" y="3463840"/>
            <a:ext cx="9034508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</a:t>
            </a:r>
            <a:r>
              <a:rPr lang="en-US" dirty="0" smtClean="0"/>
              <a:t> a</a:t>
            </a:r>
            <a:r>
              <a:rPr lang="en-US" dirty="0"/>
              <a:t> = 10</a:t>
            </a:r>
          </a:p>
          <a:p>
            <a:r>
              <a:rPr lang="en-US" dirty="0"/>
              <a:t>function </a:t>
            </a:r>
            <a:r>
              <a:rPr lang="en-US" dirty="0" err="1"/>
              <a:t>fn</a:t>
            </a:r>
            <a:r>
              <a:rPr lang="en-US" dirty="0"/>
              <a:t>(){}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window.a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undefined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console.log(</a:t>
            </a:r>
            <a:r>
              <a:rPr lang="en-US" dirty="0" err="1" smtClean="0"/>
              <a:t>window.fn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ƒ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fn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(){}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509" y="150885"/>
            <a:ext cx="8870981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b="1" dirty="0" smtClean="0">
                <a:solidFill>
                  <a:schemeClr val="accent2"/>
                </a:solidFill>
              </a:rPr>
              <a:t>Function Execution Context (</a:t>
            </a:r>
            <a:r>
              <a:rPr lang="en-US" b="1" dirty="0" err="1" smtClean="0">
                <a:solidFill>
                  <a:srgbClr val="002060"/>
                </a:solidFill>
              </a:rPr>
              <a:t>FExC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75350"/>
            <a:ext cx="1728192" cy="7734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this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36304" y="552508"/>
            <a:ext cx="5404048" cy="7962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Outer Environment</a:t>
            </a:r>
            <a:endParaRPr lang="ru-RU" b="1" dirty="0" smtClean="0">
              <a:solidFill>
                <a:schemeClr val="accent2"/>
              </a:solidFill>
            </a:endParaRPr>
          </a:p>
          <a:p>
            <a:pPr algn="ctr"/>
            <a:r>
              <a:rPr lang="ru-RU" b="1" dirty="0" smtClean="0">
                <a:solidFill>
                  <a:srgbClr val="002060"/>
                </a:solidFill>
              </a:rPr>
              <a:t>(ссылка на родительский </a:t>
            </a:r>
            <a:r>
              <a:rPr lang="en-US" b="1" dirty="0" err="1" smtClean="0">
                <a:solidFill>
                  <a:srgbClr val="002060"/>
                </a:solidFill>
              </a:rPr>
              <a:t>LexicalScope</a:t>
            </a:r>
            <a:r>
              <a:rPr lang="ru-RU" b="1" dirty="0" smtClean="0">
                <a:solidFill>
                  <a:srgbClr val="002060"/>
                </a:solidFill>
              </a:rPr>
              <a:t>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91680" y="2564904"/>
            <a:ext cx="4176464" cy="618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Исполняемый код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1484784"/>
            <a:ext cx="1728192" cy="7734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name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195736" y="1484784"/>
            <a:ext cx="1728192" cy="7734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arguments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067944" y="1484784"/>
            <a:ext cx="1728192" cy="7734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length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6" y="3602047"/>
            <a:ext cx="9034508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Каждый </a:t>
            </a:r>
            <a:r>
              <a:rPr lang="ru-RU" dirty="0"/>
              <a:t>раз, когда вызывается функция, для неё </a:t>
            </a:r>
            <a:r>
              <a:rPr lang="ru-RU" dirty="0" smtClean="0"/>
              <a:t>создаётся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Function </a:t>
            </a:r>
            <a:r>
              <a:rPr lang="en-US" dirty="0">
                <a:solidFill>
                  <a:schemeClr val="accent2"/>
                </a:solidFill>
              </a:rPr>
              <a:t>Execution Context (</a:t>
            </a:r>
            <a:r>
              <a:rPr lang="en-US" dirty="0" err="1">
                <a:solidFill>
                  <a:srgbClr val="002060"/>
                </a:solidFill>
              </a:rPr>
              <a:t>FExC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ru-RU" dirty="0" smtClean="0"/>
              <a:t>Каждая </a:t>
            </a:r>
            <a:r>
              <a:rPr lang="ru-RU" dirty="0"/>
              <a:t>функция имеет собственный контекст выполнения. В программе может одновременно присутствовать множество контекстов выполнения функций.</a:t>
            </a:r>
            <a:r>
              <a:rPr lang="ru-RU" b="0" dirty="0"/>
              <a:t> 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45" y="5301208"/>
            <a:ext cx="9034508" cy="92333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arguments</a:t>
            </a:r>
            <a:r>
              <a:rPr lang="en-US" dirty="0"/>
              <a:t> – </a:t>
            </a:r>
            <a:r>
              <a:rPr lang="ru-RU" dirty="0"/>
              <a:t>коллекция переданных аргументов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– </a:t>
            </a:r>
            <a:r>
              <a:rPr lang="uk-UA" dirty="0" err="1" smtClean="0"/>
              <a:t>имя</a:t>
            </a:r>
            <a:r>
              <a:rPr lang="uk-UA" dirty="0" smtClean="0"/>
              <a:t> </a:t>
            </a:r>
            <a:r>
              <a:rPr lang="uk-UA" dirty="0" err="1" smtClean="0"/>
              <a:t>функции</a:t>
            </a:r>
            <a:endParaRPr lang="uk-UA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length</a:t>
            </a:r>
            <a:r>
              <a:rPr lang="en-US" dirty="0" smtClean="0"/>
              <a:t> – </a:t>
            </a:r>
            <a:r>
              <a:rPr lang="uk-UA" dirty="0" err="1" smtClean="0"/>
              <a:t>количество</a:t>
            </a:r>
            <a:r>
              <a:rPr lang="uk-UA" dirty="0" smtClean="0"/>
              <a:t> </a:t>
            </a:r>
            <a:r>
              <a:rPr lang="ru-RU" dirty="0" smtClean="0"/>
              <a:t>объявленных параметров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62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151" y="620688"/>
            <a:ext cx="9034508" cy="4247317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C00000"/>
                </a:solidFill>
              </a:rPr>
              <a:t>Стек выполнения</a:t>
            </a:r>
            <a:r>
              <a:rPr lang="ru-RU" dirty="0"/>
              <a:t> (</a:t>
            </a:r>
            <a:r>
              <a:rPr lang="ru-RU" dirty="0" err="1">
                <a:solidFill>
                  <a:srgbClr val="C00000"/>
                </a:solidFill>
              </a:rPr>
              <a:t>execution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stack</a:t>
            </a:r>
            <a:r>
              <a:rPr lang="ru-RU" dirty="0"/>
              <a:t>), который ещё называют стеком вызовов (</a:t>
            </a:r>
            <a:r>
              <a:rPr lang="ru-RU" dirty="0" err="1">
                <a:solidFill>
                  <a:srgbClr val="0070C0"/>
                </a:solidFill>
              </a:rPr>
              <a:t>call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stack</a:t>
            </a:r>
            <a:r>
              <a:rPr lang="ru-RU" dirty="0" smtClean="0"/>
              <a:t>) - это </a:t>
            </a:r>
            <a:r>
              <a:rPr lang="ru-RU" dirty="0" smtClean="0">
                <a:solidFill>
                  <a:srgbClr val="0070C0"/>
                </a:solidFill>
              </a:rPr>
              <a:t>LIFO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структура, которая </a:t>
            </a:r>
            <a:r>
              <a:rPr lang="ru-RU" dirty="0"/>
              <a:t>используется для хранения контекстов выполнения, создаваемых в ходе работы кода.</a:t>
            </a:r>
          </a:p>
          <a:p>
            <a:endParaRPr lang="en-US" dirty="0" smtClean="0"/>
          </a:p>
          <a:p>
            <a:r>
              <a:rPr lang="ru-RU" dirty="0" smtClean="0"/>
              <a:t>Когда </a:t>
            </a:r>
            <a:r>
              <a:rPr lang="ru-RU" dirty="0"/>
              <a:t>JS-движок начинает обрабатывать скрипт, движок создаёт глобальный контекст выполнения и помещает его в текущий стек. При обнаружении команды вызова функции движок создаёт новый контекст выполнения для этой функции и помещает его в верхнюю часть стека.</a:t>
            </a:r>
          </a:p>
          <a:p>
            <a:endParaRPr lang="en-US" dirty="0" smtClean="0"/>
          </a:p>
          <a:p>
            <a:r>
              <a:rPr lang="ru-RU" dirty="0" smtClean="0"/>
              <a:t>Движок </a:t>
            </a:r>
            <a:r>
              <a:rPr lang="ru-RU" dirty="0"/>
              <a:t>выполняет функцию, контекст выполнения которой находится в верхней части стека. Когда работа функции завершается, её контекст извлекается из стека и управление передаётся тому контексту, который находится в предыдущем элементе стека.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7744" y="44624"/>
            <a:ext cx="4824536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Стек выполнения (</a:t>
            </a:r>
            <a:r>
              <a:rPr lang="ru-RU" dirty="0" err="1"/>
              <a:t>execution</a:t>
            </a:r>
            <a:r>
              <a:rPr lang="ru-RU" dirty="0"/>
              <a:t> </a:t>
            </a:r>
            <a:r>
              <a:rPr lang="ru-RU" dirty="0" err="1"/>
              <a:t>stack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37" y="-5317"/>
            <a:ext cx="9144000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 invoke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83" y="516736"/>
            <a:ext cx="3141465" cy="341632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400" dirty="0" smtClean="0"/>
              <a:t>function b(){</a:t>
            </a:r>
          </a:p>
          <a:p>
            <a:r>
              <a:rPr lang="en-US" sz="2400" dirty="0" smtClean="0"/>
              <a:t>   ...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endParaRPr lang="ru-RU" sz="2400" dirty="0" smtClean="0"/>
          </a:p>
          <a:p>
            <a:r>
              <a:rPr lang="en-US" sz="2400" dirty="0" smtClean="0"/>
              <a:t>function a(){</a:t>
            </a:r>
            <a:endParaRPr lang="en-US" sz="2400" dirty="0"/>
          </a:p>
          <a:p>
            <a:r>
              <a:rPr lang="en-US" sz="2400" dirty="0" smtClean="0"/>
              <a:t>   b();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a();</a:t>
            </a:r>
            <a:endParaRPr lang="ru-RU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491880" y="3861048"/>
            <a:ext cx="5328592" cy="1296144"/>
            <a:chOff x="3491880" y="5085184"/>
            <a:chExt cx="5328592" cy="129614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491880" y="5085184"/>
              <a:ext cx="5328592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Global Execution Context</a:t>
              </a:r>
              <a:endParaRPr lang="ru-RU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092280" y="5805264"/>
              <a:ext cx="1584176" cy="4320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a, 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3491880" y="2363981"/>
            <a:ext cx="5328592" cy="14970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Для функции </a:t>
            </a:r>
            <a:r>
              <a:rPr lang="en-US" sz="2400" b="1" dirty="0" smtClean="0">
                <a:solidFill>
                  <a:schemeClr val="accent2"/>
                </a:solidFill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создается </a:t>
            </a:r>
            <a:r>
              <a:rPr lang="ru-RU" sz="2000" b="1" dirty="0" smtClean="0">
                <a:solidFill>
                  <a:schemeClr val="accent2"/>
                </a:solidFill>
              </a:rPr>
              <a:t>свой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Execution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Context</a:t>
            </a:r>
            <a:r>
              <a:rPr lang="ru-RU" sz="2000" b="1" dirty="0" smtClean="0">
                <a:solidFill>
                  <a:schemeClr val="tx1"/>
                </a:solidFill>
              </a:rPr>
              <a:t>, то есть </a:t>
            </a:r>
            <a:r>
              <a:rPr lang="ru-RU" sz="2000" b="1" dirty="0" smtClean="0">
                <a:solidFill>
                  <a:schemeClr val="accent2"/>
                </a:solidFill>
              </a:rPr>
              <a:t>своя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область памяти, </a:t>
            </a:r>
            <a:r>
              <a:rPr lang="ru-RU" sz="2000" b="1" dirty="0" smtClean="0">
                <a:solidFill>
                  <a:schemeClr val="accent2"/>
                </a:solidFill>
              </a:rPr>
              <a:t>свои</a:t>
            </a:r>
            <a:r>
              <a:rPr lang="ru-RU" sz="2000" b="1" dirty="0" smtClean="0">
                <a:solidFill>
                  <a:schemeClr val="tx1"/>
                </a:solidFill>
              </a:rPr>
              <a:t> переменные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762" y="3497062"/>
            <a:ext cx="1018253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2383" y="4005064"/>
            <a:ext cx="3141465" cy="120032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При вызове функций </a:t>
            </a:r>
          </a:p>
          <a:p>
            <a:r>
              <a:rPr lang="ru-RU" dirty="0" smtClean="0"/>
              <a:t>создается </a:t>
            </a:r>
            <a:endParaRPr lang="en-US" dirty="0" smtClean="0"/>
          </a:p>
          <a:p>
            <a:r>
              <a:rPr lang="en-US" dirty="0" smtClean="0"/>
              <a:t>Execution Stack</a:t>
            </a:r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403" y="2348880"/>
            <a:ext cx="1018253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491880" y="851813"/>
            <a:ext cx="5328592" cy="14970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sz="20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Для функции </a:t>
            </a:r>
            <a:r>
              <a:rPr lang="en-US" sz="2400" b="1" dirty="0" smtClean="0">
                <a:solidFill>
                  <a:schemeClr val="accent2"/>
                </a:solidFill>
              </a:rPr>
              <a:t>b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создается </a:t>
            </a:r>
            <a:r>
              <a:rPr lang="ru-RU" sz="2000" b="1" dirty="0" smtClean="0">
                <a:solidFill>
                  <a:schemeClr val="accent2"/>
                </a:solidFill>
              </a:rPr>
              <a:t>свой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Execution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Context</a:t>
            </a:r>
            <a:r>
              <a:rPr lang="ru-RU" sz="2000" b="1" dirty="0" smtClean="0">
                <a:solidFill>
                  <a:schemeClr val="tx1"/>
                </a:solidFill>
              </a:rPr>
              <a:t>, то есть </a:t>
            </a:r>
            <a:r>
              <a:rPr lang="ru-RU" sz="2000" b="1" dirty="0" smtClean="0">
                <a:solidFill>
                  <a:schemeClr val="accent2"/>
                </a:solidFill>
              </a:rPr>
              <a:t>своя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область памяти, </a:t>
            </a:r>
            <a:r>
              <a:rPr lang="ru-RU" sz="2000" b="1" dirty="0" smtClean="0">
                <a:solidFill>
                  <a:schemeClr val="accent2"/>
                </a:solidFill>
              </a:rPr>
              <a:t>свои</a:t>
            </a:r>
            <a:r>
              <a:rPr lang="ru-RU" sz="2000" b="1" dirty="0" smtClean="0">
                <a:solidFill>
                  <a:schemeClr val="tx1"/>
                </a:solidFill>
              </a:rPr>
              <a:t> переменные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3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" grpId="0" animBg="1"/>
      <p:bldP spid="5" grpId="1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383" y="188640"/>
            <a:ext cx="3141465" cy="415498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400" dirty="0" smtClean="0"/>
              <a:t>function b(){</a:t>
            </a:r>
          </a:p>
          <a:p>
            <a:r>
              <a:rPr lang="en-US" sz="2400" dirty="0" smtClean="0"/>
              <a:t>   let </a:t>
            </a:r>
            <a:r>
              <a:rPr lang="en-US" sz="2400" dirty="0"/>
              <a:t>d;</a:t>
            </a:r>
          </a:p>
          <a:p>
            <a:r>
              <a:rPr lang="en-US" sz="2400" dirty="0" smtClean="0"/>
              <a:t>}</a:t>
            </a:r>
          </a:p>
          <a:p>
            <a:endParaRPr lang="ru-RU" sz="2400" dirty="0" smtClean="0"/>
          </a:p>
          <a:p>
            <a:r>
              <a:rPr lang="en-US" sz="2400" dirty="0" smtClean="0"/>
              <a:t>function a(){</a:t>
            </a:r>
            <a:endParaRPr lang="en-US" sz="2400" dirty="0"/>
          </a:p>
          <a:p>
            <a:r>
              <a:rPr lang="en-US" sz="2400" dirty="0" smtClean="0"/>
              <a:t>  b();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let c;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a();</a:t>
            </a:r>
          </a:p>
          <a:p>
            <a:r>
              <a:rPr lang="en-US" sz="2400" dirty="0" smtClean="0"/>
              <a:t>let d;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363" y="3544562"/>
            <a:ext cx="1018253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4391" y="2392434"/>
            <a:ext cx="1557289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491880" y="1268760"/>
            <a:ext cx="5328592" cy="92010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b()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948264" y="1412776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d;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3491880" y="3068960"/>
            <a:ext cx="5328592" cy="1296144"/>
            <a:chOff x="3491880" y="5085184"/>
            <a:chExt cx="5328592" cy="1296144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3491880" y="5085184"/>
              <a:ext cx="5328592" cy="1296144"/>
              <a:chOff x="3491880" y="5073309"/>
              <a:chExt cx="5328592" cy="1296144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3491880" y="5073309"/>
                <a:ext cx="5328592" cy="1296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rgbClr val="C00000"/>
                    </a:solidFill>
                  </a:rPr>
                  <a:t>Global Execution Context</a:t>
                </a:r>
                <a:endParaRPr lang="ru-RU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868144" y="5741383"/>
                <a:ext cx="1584176" cy="4320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 -&gt; a, b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Прямоугольник 21"/>
            <p:cNvSpPr/>
            <p:nvPr/>
          </p:nvSpPr>
          <p:spPr>
            <a:xfrm>
              <a:off x="3923928" y="5753258"/>
              <a:ext cx="1584176" cy="4320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let d;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3491880" y="2188862"/>
            <a:ext cx="5328592" cy="88009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a()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04248" y="2269433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c;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7363" y="2032394"/>
            <a:ext cx="1557289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22423" y="592234"/>
            <a:ext cx="1557289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5" grpId="0" animBg="1"/>
      <p:bldP spid="15" grpId="1" animBg="1"/>
      <p:bldP spid="14" grpId="0" animBg="1"/>
      <p:bldP spid="14" grpId="1" animBg="1"/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7030</TotalTime>
  <Words>2522</Words>
  <Application>Microsoft Office PowerPoint</Application>
  <PresentationFormat>Экран (4:3)</PresentationFormat>
  <Paragraphs>561</Paragraphs>
  <Slides>39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 Black</vt:lpstr>
      <vt:lpstr>Calibri</vt:lpstr>
      <vt:lpstr>Courier New</vt:lpstr>
      <vt:lpstr>Verdana</vt:lpstr>
      <vt:lpstr>Wingdings</vt:lpstr>
      <vt:lpstr>Wingdings 2</vt:lpstr>
      <vt:lpstr>Wingdings 3</vt:lpstr>
      <vt:lpstr>Тема1</vt:lpstr>
      <vt:lpstr>Java Script (Функции – подробно)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romannikiforov2012@gmail.com</cp:lastModifiedBy>
  <cp:revision>1118</cp:revision>
  <dcterms:modified xsi:type="dcterms:W3CDTF">2020-05-27T09:12:28Z</dcterms:modified>
</cp:coreProperties>
</file>