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56" r:id="rId2"/>
    <p:sldId id="377" r:id="rId3"/>
    <p:sldId id="402" r:id="rId4"/>
    <p:sldId id="404" r:id="rId5"/>
    <p:sldId id="403" r:id="rId6"/>
    <p:sldId id="378" r:id="rId7"/>
    <p:sldId id="379" r:id="rId8"/>
    <p:sldId id="380" r:id="rId9"/>
    <p:sldId id="401" r:id="rId10"/>
    <p:sldId id="423" r:id="rId11"/>
    <p:sldId id="419" r:id="rId12"/>
    <p:sldId id="420" r:id="rId13"/>
    <p:sldId id="421" r:id="rId14"/>
    <p:sldId id="422" r:id="rId15"/>
    <p:sldId id="405" r:id="rId16"/>
    <p:sldId id="407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09" r:id="rId28"/>
    <p:sldId id="40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104" d="100"/>
          <a:sy n="104" d="100"/>
        </p:scale>
        <p:origin x="1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6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ES6, ES7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88640"/>
            <a:ext cx="792088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Модули в </a:t>
            </a:r>
            <a:r>
              <a:rPr lang="en-US" sz="4800" b="1" dirty="0" smtClean="0"/>
              <a:t>ES 6</a:t>
            </a:r>
            <a:endParaRPr lang="ru-RU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76427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Это такой способ организации кода, когда сложное приложение разбивается на части, которые в дальнейшем собирается в единый файл. Каждая такая часть – это модуль, который подключается в других модулях. </a:t>
            </a:r>
          </a:p>
        </p:txBody>
      </p:sp>
    </p:spTree>
    <p:extLst>
      <p:ext uri="{BB962C8B-B14F-4D97-AF65-F5344CB8AC3E}">
        <p14:creationId xmlns:p14="http://schemas.microsoft.com/office/powerpoint/2010/main" val="38576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3728" y="71244"/>
            <a:ext cx="439248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Экспорт объявляемой </a:t>
            </a:r>
            <a:r>
              <a:rPr lang="ru-RU" b="1" dirty="0" smtClean="0"/>
              <a:t>сущности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86600" cy="38884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Модулем считают файл с кодом, и в нем ключевым является слово </a:t>
            </a:r>
            <a:endParaRPr lang="en-US" b="1" dirty="0"/>
          </a:p>
          <a:p>
            <a:r>
              <a:rPr lang="en-US" b="1" dirty="0" smtClean="0">
                <a:solidFill>
                  <a:srgbClr val="C00000"/>
                </a:solidFill>
              </a:rPr>
              <a:t>export</a:t>
            </a:r>
            <a:r>
              <a:rPr lang="en-US" b="1" dirty="0" smtClean="0"/>
              <a:t> </a:t>
            </a:r>
            <a:r>
              <a:rPr lang="ru-RU" b="1" dirty="0" smtClean="0"/>
              <a:t>которым обозначаются переменные, объекты, константы, функции котор</a:t>
            </a:r>
            <a:r>
              <a:rPr lang="ru-RU" b="1" dirty="0"/>
              <a:t>ы</a:t>
            </a:r>
            <a:r>
              <a:rPr lang="ru-RU" b="1" dirty="0" smtClean="0"/>
              <a:t>е могут подключаться в другом файле.  </a:t>
            </a:r>
          </a:p>
        </p:txBody>
      </p:sp>
    </p:spTree>
    <p:extLst>
      <p:ext uri="{BB962C8B-B14F-4D97-AF65-F5344CB8AC3E}">
        <p14:creationId xmlns:p14="http://schemas.microsoft.com/office/powerpoint/2010/main" val="3137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Подключа</a:t>
            </a:r>
            <a:r>
              <a:rPr lang="ru-RU" b="1" dirty="0"/>
              <a:t>ю</a:t>
            </a:r>
            <a:r>
              <a:rPr lang="ru-RU" b="1" dirty="0" smtClean="0"/>
              <a:t>тся модули через ключевое слово </a:t>
            </a:r>
            <a:r>
              <a:rPr lang="en-US" b="1" dirty="0" smtClean="0">
                <a:solidFill>
                  <a:srgbClr val="C00000"/>
                </a:solidFill>
              </a:rPr>
              <a:t>import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Базовый синтаксис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import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uk-UA" b="1" dirty="0" err="1" smtClean="0">
                <a:solidFill>
                  <a:srgbClr val="0070C0"/>
                </a:solidFill>
              </a:rPr>
              <a:t>любое</a:t>
            </a:r>
            <a:r>
              <a:rPr lang="ru-RU" b="1" dirty="0" smtClean="0">
                <a:solidFill>
                  <a:srgbClr val="0070C0"/>
                </a:solidFill>
              </a:rPr>
              <a:t>_имя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uk-UA" b="1" dirty="0" err="1" smtClean="0">
                <a:solidFill>
                  <a:srgbClr val="7030A0"/>
                </a:solidFill>
              </a:rPr>
              <a:t>путь_к_модулю</a:t>
            </a:r>
            <a:r>
              <a:rPr lang="en-US" b="1" dirty="0" smtClean="0">
                <a:solidFill>
                  <a:srgbClr val="7030A0"/>
                </a:solidFill>
              </a:rPr>
              <a:t>&gt;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endParaRPr lang="da-DK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8720"/>
            <a:ext cx="899397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35332"/>
            <a:ext cx="288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 smtClean="0"/>
              <a:t>Импорт</a:t>
            </a:r>
            <a:r>
              <a:rPr lang="uk-UA" b="1" dirty="0" smtClean="0"/>
              <a:t> по</a:t>
            </a:r>
            <a:r>
              <a:rPr lang="en-US" b="1" dirty="0" smtClean="0"/>
              <a:t> </a:t>
            </a:r>
            <a:r>
              <a:rPr lang="ru-RU" b="1" dirty="0" smtClean="0"/>
              <a:t>умолчанию</a:t>
            </a:r>
            <a:endParaRPr lang="da-DK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48680"/>
            <a:ext cx="9036496" cy="4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Как правило модуль выполняет какую-то одну задачу, и экспортируется только одна сущность. Тогда можно использовать ключевое слово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default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  <a:endParaRPr lang="da-DK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17124"/>
            <a:ext cx="8957971" cy="4760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967" y="60932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В этом случае при импорте можно не указывать фигурных скобок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945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5273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Если запустить код модуля - он просто выполняется</a:t>
            </a:r>
            <a:endParaRPr lang="da-DK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94480"/>
              </p:ext>
            </p:extLst>
          </p:nvPr>
        </p:nvGraphicFramePr>
        <p:xfrm>
          <a:off x="131676" y="188640"/>
          <a:ext cx="88806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48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console.log("in base.js");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3645024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Будет</a:t>
            </a:r>
            <a:r>
              <a:rPr lang="en-US" b="1" dirty="0" smtClean="0"/>
              <a:t> </a:t>
            </a:r>
            <a:r>
              <a:rPr lang="en-US" b="1" dirty="0" err="1"/>
              <a:t>ошибка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Runtime </a:t>
            </a:r>
            <a:r>
              <a:rPr lang="en-US" b="1" dirty="0">
                <a:solidFill>
                  <a:srgbClr val="0070C0"/>
                </a:solidFill>
              </a:rPr>
              <a:t>Error: variable undefined in strict </a:t>
            </a:r>
            <a:r>
              <a:rPr lang="en-US" b="1" dirty="0" smtClean="0">
                <a:solidFill>
                  <a:srgbClr val="0070C0"/>
                </a:solidFill>
              </a:rPr>
              <a:t>mode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err="1"/>
              <a:t>так</a:t>
            </a:r>
            <a:r>
              <a:rPr lang="en-US" b="1" dirty="0"/>
              <a:t> </a:t>
            </a:r>
            <a:r>
              <a:rPr lang="en-US" b="1" dirty="0" err="1"/>
              <a:t>как</a:t>
            </a:r>
            <a:r>
              <a:rPr lang="en-US" b="1" dirty="0"/>
              <a:t> </a:t>
            </a:r>
            <a:r>
              <a:rPr lang="en-US" b="1" dirty="0" err="1"/>
              <a:t>модуль</a:t>
            </a:r>
            <a:r>
              <a:rPr lang="en-US" b="1" dirty="0"/>
              <a:t> </a:t>
            </a:r>
            <a:r>
              <a:rPr lang="en-US" b="1" dirty="0" err="1"/>
              <a:t>раб</a:t>
            </a:r>
            <a:r>
              <a:rPr lang="ru-RU" b="1" dirty="0"/>
              <a:t>о</a:t>
            </a:r>
            <a:r>
              <a:rPr lang="en-US" b="1" dirty="0" err="1"/>
              <a:t>тает</a:t>
            </a:r>
            <a:r>
              <a:rPr lang="en-US" b="1" dirty="0"/>
              <a:t> в </a:t>
            </a:r>
            <a:r>
              <a:rPr lang="ru-RU" b="1" dirty="0"/>
              <a:t>режиме</a:t>
            </a:r>
            <a:r>
              <a:rPr lang="en-US" b="1" dirty="0"/>
              <a:t> "use strict</a:t>
            </a:r>
            <a:r>
              <a:rPr lang="en-US" b="1" dirty="0" smtClean="0"/>
              <a:t>"</a:t>
            </a:r>
            <a:endParaRPr lang="en-US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91374"/>
              </p:ext>
            </p:extLst>
          </p:nvPr>
        </p:nvGraphicFramePr>
        <p:xfrm>
          <a:off x="131676" y="2492896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648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 = 99;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console.log("in base.js");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676" y="1340768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99</a:t>
            </a:r>
            <a:endParaRPr lang="da-DK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97248"/>
              </p:ext>
            </p:extLst>
          </p:nvPr>
        </p:nvGraphicFramePr>
        <p:xfrm>
          <a:off x="131676" y="188640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316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  <a:gridCol w="4512332">
                  <a:extLst>
                    <a:ext uri="{9D8B030D-6E8A-4147-A177-3AD203B41FA5}">
                      <a16:colId xmlns:a16="http://schemas.microsoft.com/office/drawing/2014/main" val="340758745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import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{id} from './module';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console.log(id);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----- module.js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let id = 99;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904" y="3861048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/>
              <a:t>Bill </a:t>
            </a:r>
            <a:r>
              <a:rPr lang="ru-RU" b="1" dirty="0" smtClean="0"/>
              <a:t> - </a:t>
            </a:r>
            <a:r>
              <a:rPr lang="en-US" b="1" dirty="0" smtClean="0"/>
              <a:t> 66</a:t>
            </a:r>
            <a:endParaRPr lang="da-DK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13975"/>
              </p:ext>
            </p:extLst>
          </p:nvPr>
        </p:nvGraphicFramePr>
        <p:xfrm>
          <a:off x="145487" y="2697480"/>
          <a:ext cx="88806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617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  <a:gridCol w="3518031">
                  <a:extLst>
                    <a:ext uri="{9D8B030D-6E8A-4147-A177-3AD203B41FA5}">
                      <a16:colId xmlns:a16="http://schemas.microsoft.com/office/drawing/2014/main" val="340758745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 base.js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import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{age, name} from './module';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console.log(`${name}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${age}`);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----- module.js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let age = 66;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let name = 'Bill'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4951" y="2352655"/>
            <a:ext cx="4968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/>
              <a:t>Bill has 66 years old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48289" y="5301208"/>
            <a:ext cx="6897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/>
              <a:t>Runtime Error:  </a:t>
            </a:r>
            <a:r>
              <a:rPr lang="en-US" b="1" dirty="0" err="1"/>
              <a:t>firstName</a:t>
            </a:r>
            <a:r>
              <a:rPr lang="en-US" b="1" dirty="0"/>
              <a:t> is undefined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1907"/>
            <a:ext cx="42740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age = 66;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</a:t>
            </a:r>
            <a:r>
              <a:rPr lang="en-US" b="1" dirty="0" err="1"/>
              <a:t>firstName</a:t>
            </a:r>
            <a:r>
              <a:rPr lang="en-US" b="1" dirty="0"/>
              <a:t> = 'Bill'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1991" y="1205682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da-DK" b="1" dirty="0">
                <a:solidFill>
                  <a:srgbClr val="0070C0"/>
                </a:solidFill>
              </a:rPr>
              <a:t>import</a:t>
            </a:r>
            <a:r>
              <a:rPr lang="da-DK" b="1" dirty="0"/>
              <a:t> {age, firstName as name} from </a:t>
            </a:r>
            <a:r>
              <a:rPr lang="da-DK" b="1" dirty="0">
                <a:solidFill>
                  <a:srgbClr val="0070C0"/>
                </a:solidFill>
              </a:rPr>
              <a:t>'./module'</a:t>
            </a:r>
            <a:r>
              <a:rPr lang="da-DK" b="1" dirty="0"/>
              <a:t>;</a:t>
            </a:r>
          </a:p>
          <a:p>
            <a:r>
              <a:rPr lang="da-DK" b="1" dirty="0"/>
              <a:t>console.log(`${name} has ${age} years old`);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8289" y="4135944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{age, </a:t>
            </a:r>
            <a:r>
              <a:rPr lang="en-US" b="1" dirty="0" err="1">
                <a:solidFill>
                  <a:srgbClr val="0070C0"/>
                </a:solidFill>
              </a:rPr>
              <a:t>firstName</a:t>
            </a:r>
            <a:r>
              <a:rPr lang="en-US" b="1" dirty="0">
                <a:solidFill>
                  <a:srgbClr val="0070C0"/>
                </a:solidFill>
              </a:rPr>
              <a:t> as name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console.log(`${</a:t>
            </a:r>
            <a:r>
              <a:rPr lang="en-US" b="1" dirty="0" err="1"/>
              <a:t>firstName</a:t>
            </a:r>
            <a:r>
              <a:rPr lang="en-US" b="1" dirty="0"/>
              <a:t>} has ${age} years old`);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5" y="36450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Внимание </a:t>
            </a:r>
            <a:r>
              <a:rPr lang="en-US" b="1" dirty="0" smtClean="0">
                <a:solidFill>
                  <a:srgbClr val="C00000"/>
                </a:solidFill>
              </a:rPr>
              <a:t>!!!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731" y="2636912"/>
            <a:ext cx="49685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Очередность загрузки</a:t>
            </a:r>
          </a:p>
          <a:p>
            <a:r>
              <a:rPr lang="en-US" b="1" dirty="0">
                <a:solidFill>
                  <a:srgbClr val="00B0F0"/>
                </a:solidFill>
              </a:rPr>
              <a:t>'in module.js'</a:t>
            </a:r>
            <a:endParaRPr lang="ru-RU" b="1" dirty="0" smtClean="0"/>
          </a:p>
          <a:p>
            <a:r>
              <a:rPr lang="da-DK" b="1" dirty="0">
                <a:solidFill>
                  <a:srgbClr val="00B050"/>
                </a:solidFill>
              </a:rPr>
              <a:t>'start base.js'</a:t>
            </a:r>
            <a:endParaRPr lang="ru-RU" b="1" dirty="0"/>
          </a:p>
          <a:p>
            <a:r>
              <a:rPr lang="da-DK" b="1" dirty="0">
                <a:solidFill>
                  <a:srgbClr val="00B050"/>
                </a:solidFill>
              </a:rPr>
              <a:t>'finish base.js'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9941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console.log(</a:t>
            </a:r>
            <a:r>
              <a:rPr lang="en-US" b="1" dirty="0">
                <a:solidFill>
                  <a:srgbClr val="00B0F0"/>
                </a:solidFill>
              </a:rPr>
              <a:t>'in module.js</a:t>
            </a:r>
            <a:r>
              <a:rPr lang="en-US" b="1" dirty="0" smtClean="0">
                <a:solidFill>
                  <a:srgbClr val="00B0F0"/>
                </a:solidFill>
              </a:rPr>
              <a:t>'</a:t>
            </a:r>
            <a:r>
              <a:rPr lang="en-US" b="1" dirty="0" smtClean="0"/>
              <a:t>);</a:t>
            </a:r>
            <a:endParaRPr lang="ru-RU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export</a:t>
            </a:r>
            <a:r>
              <a:rPr lang="en-US" b="1" dirty="0"/>
              <a:t>  let age = 66;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1991" y="1205682"/>
            <a:ext cx="68747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base.js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'start base.js'</a:t>
            </a:r>
            <a:r>
              <a:rPr lang="da-DK" b="1" dirty="0"/>
              <a:t>);</a:t>
            </a:r>
          </a:p>
          <a:p>
            <a:r>
              <a:rPr lang="da-DK" b="1" dirty="0">
                <a:solidFill>
                  <a:srgbClr val="0070C0"/>
                </a:solidFill>
              </a:rPr>
              <a:t>import</a:t>
            </a:r>
            <a:r>
              <a:rPr lang="da-DK" b="1" dirty="0"/>
              <a:t> {age} from './module';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'finish base.js'</a:t>
            </a:r>
            <a:r>
              <a:rPr lang="da-DK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61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290" y="2301926"/>
            <a:ext cx="2523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66 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68137" y="4854961"/>
            <a:ext cx="26038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66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2740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export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default</a:t>
            </a:r>
            <a:r>
              <a:rPr lang="en-US" b="1" dirty="0" smtClean="0"/>
              <a:t> age;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48289" y="1196835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 err="1"/>
              <a:t>someValue</a:t>
            </a:r>
            <a:r>
              <a:rPr lang="en-US" b="1" dirty="0"/>
              <a:t> 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712" y="3645024"/>
            <a:ext cx="6874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{</a:t>
            </a:r>
            <a:r>
              <a:rPr lang="en-US" b="1" dirty="0">
                <a:solidFill>
                  <a:srgbClr val="C00000"/>
                </a:solidFill>
              </a:rPr>
              <a:t>default as </a:t>
            </a:r>
            <a:r>
              <a:rPr lang="en-US" b="1" dirty="0" err="1">
                <a:solidFill>
                  <a:srgbClr val="C00000"/>
                </a:solidFill>
              </a:rPr>
              <a:t>someValue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81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4624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Arrow functions – </a:t>
            </a:r>
            <a:r>
              <a:rPr lang="ru-RU" dirty="0" smtClean="0"/>
              <a:t>общий</a:t>
            </a:r>
            <a:r>
              <a:rPr lang="en-US" dirty="0" smtClean="0"/>
              <a:t> </a:t>
            </a:r>
            <a:r>
              <a:rPr lang="ru-RU" dirty="0" smtClean="0"/>
              <a:t>вид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78084"/>
              </p:ext>
            </p:extLst>
          </p:nvPr>
        </p:nvGraphicFramePr>
        <p:xfrm>
          <a:off x="189388" y="620688"/>
          <a:ext cx="884710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24">
                  <a:extLst>
                    <a:ext uri="{9D8B030D-6E8A-4147-A177-3AD203B41FA5}">
                      <a16:colId xmlns:a16="http://schemas.microsoft.com/office/drawing/2014/main" val="3440170016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65585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() =&gt; 3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function() {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return 3;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=&gt; a + 3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 =&gt; a + 3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function(a) {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return 3 + a;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7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) =&gt; a + b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function(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){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return a +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10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foo = () =&gt; 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foo = function(){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return 3;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53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foo = (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name: 'Bill',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age: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30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}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foo = function(){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return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   name: 'Bill',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   age: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30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  }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60" y="2509808"/>
            <a:ext cx="294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/>
              <a:t>undefined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2740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{name, age}</a:t>
            </a:r>
            <a:r>
              <a:rPr lang="en-US" b="1" dirty="0"/>
              <a:t>;</a:t>
            </a:r>
            <a:endParaRPr lang="da-DK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9266" y="1484537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 err="1" smtClean="0"/>
              <a:t>someValue</a:t>
            </a:r>
            <a:r>
              <a:rPr lang="en-US" b="1" dirty="0" smtClean="0"/>
              <a:t> </a:t>
            </a:r>
            <a:r>
              <a:rPr lang="en-US" b="1" dirty="0"/>
              <a:t>from 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00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60" y="2509808"/>
            <a:ext cx="294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Bill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{name as default, age</a:t>
            </a:r>
            <a:r>
              <a:rPr lang="en-US" b="1" dirty="0" smtClean="0">
                <a:solidFill>
                  <a:srgbClr val="C00000"/>
                </a:solidFill>
              </a:rPr>
              <a:t>}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endParaRPr lang="da-DK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266" y="1484537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err="1" smtClean="0"/>
              <a:t>someValue</a:t>
            </a:r>
            <a:r>
              <a:rPr lang="en-US" b="1" smtClean="0"/>
              <a:t> from </a:t>
            </a:r>
            <a:r>
              <a:rPr lang="en-US" b="1" dirty="0"/>
              <a:t>'./module';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someValue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72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60" y="2509808"/>
            <a:ext cx="39495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endParaRPr lang="en-US" b="1" dirty="0" smtClean="0"/>
          </a:p>
          <a:p>
            <a:pPr lvl="2"/>
            <a:r>
              <a:rPr lang="en-US" b="1" dirty="0"/>
              <a:t>{</a:t>
            </a:r>
          </a:p>
          <a:p>
            <a:pPr lvl="2"/>
            <a:r>
              <a:rPr lang="en-US" b="1" dirty="0"/>
              <a:t>    age: 66,</a:t>
            </a:r>
          </a:p>
          <a:p>
            <a:pPr lvl="2"/>
            <a:r>
              <a:rPr lang="en-US" b="1" dirty="0"/>
              <a:t>    name: 'Bill'</a:t>
            </a:r>
          </a:p>
          <a:p>
            <a:pPr lvl="2"/>
            <a:r>
              <a:rPr lang="en-US" b="1" dirty="0"/>
              <a:t>} 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/>
              <a:t>let age = 66;</a:t>
            </a:r>
          </a:p>
          <a:p>
            <a:r>
              <a:rPr lang="en-US" b="1" dirty="0"/>
              <a:t>let name  = "Bill";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{name, age};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9266" y="1484537"/>
            <a:ext cx="6806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* </a:t>
            </a:r>
            <a:r>
              <a:rPr lang="en-US" b="1" dirty="0">
                <a:solidFill>
                  <a:srgbClr val="0070C0"/>
                </a:solidFill>
              </a:rPr>
              <a:t>as values</a:t>
            </a:r>
            <a:r>
              <a:rPr lang="en-US" b="1" dirty="0"/>
              <a:t> from './module';</a:t>
            </a:r>
          </a:p>
          <a:p>
            <a:r>
              <a:rPr lang="en-US" b="1" dirty="0"/>
              <a:t>console.log(values);</a:t>
            </a:r>
          </a:p>
        </p:txBody>
      </p:sp>
    </p:spTree>
    <p:extLst>
      <p:ext uri="{BB962C8B-B14F-4D97-AF65-F5344CB8AC3E}">
        <p14:creationId xmlns:p14="http://schemas.microsoft.com/office/powerpoint/2010/main" val="4921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59" y="2509808"/>
            <a:ext cx="6723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 Runtime </a:t>
            </a:r>
            <a:r>
              <a:rPr lang="en-US" b="1" dirty="0"/>
              <a:t>error: age is read only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7061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let age = 66;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1052736"/>
            <a:ext cx="68062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{age} from './module';</a:t>
            </a:r>
          </a:p>
          <a:p>
            <a:r>
              <a:rPr lang="en-US" b="1" dirty="0">
                <a:solidFill>
                  <a:srgbClr val="00B050"/>
                </a:solidFill>
              </a:rPr>
              <a:t>age = 100;</a:t>
            </a:r>
          </a:p>
          <a:p>
            <a:r>
              <a:rPr lang="en-US" b="1" dirty="0"/>
              <a:t>console.log(age);</a:t>
            </a:r>
          </a:p>
        </p:txBody>
      </p:sp>
    </p:spTree>
    <p:extLst>
      <p:ext uri="{BB962C8B-B14F-4D97-AF65-F5344CB8AC3E}">
        <p14:creationId xmlns:p14="http://schemas.microsoft.com/office/powerpoint/2010/main" val="25501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0559" y="2941856"/>
            <a:ext cx="6723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 100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7061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export </a:t>
            </a:r>
            <a:r>
              <a:rPr lang="en-US" b="1" dirty="0"/>
              <a:t>let  </a:t>
            </a:r>
            <a:r>
              <a:rPr lang="en-US" b="1" dirty="0" err="1"/>
              <a:t>ob</a:t>
            </a:r>
            <a:r>
              <a:rPr lang="en-US" b="1" dirty="0"/>
              <a:t> = {</a:t>
            </a:r>
          </a:p>
          <a:p>
            <a:r>
              <a:rPr lang="en-US" b="1" dirty="0"/>
              <a:t>        age: 66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9130" y="1628800"/>
            <a:ext cx="68062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 err="1"/>
              <a:t>ob</a:t>
            </a:r>
            <a:r>
              <a:rPr lang="en-US" b="1" dirty="0"/>
              <a:t>} from './module';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ob.age</a:t>
            </a:r>
            <a:r>
              <a:rPr lang="en-US" b="1" dirty="0">
                <a:solidFill>
                  <a:srgbClr val="00B050"/>
                </a:solidFill>
              </a:rPr>
              <a:t> = 100;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86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840" y="3955123"/>
            <a:ext cx="6723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 smtClean="0"/>
              <a:t> 1000</a:t>
            </a:r>
            <a:endParaRPr lang="en-US" b="1" dirty="0"/>
          </a:p>
          <a:p>
            <a:r>
              <a:rPr lang="en-US" b="1" dirty="0" smtClean="0"/>
              <a:t>           1000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4706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export </a:t>
            </a:r>
            <a:r>
              <a:rPr lang="en-US" b="1" dirty="0" smtClean="0"/>
              <a:t>let  </a:t>
            </a:r>
            <a:r>
              <a:rPr lang="en-US" b="1" dirty="0" err="1"/>
              <a:t>ob</a:t>
            </a:r>
            <a:r>
              <a:rPr lang="en-US" b="1" dirty="0"/>
              <a:t> = {</a:t>
            </a:r>
          </a:p>
          <a:p>
            <a:r>
              <a:rPr lang="en-US" b="1" dirty="0" smtClean="0"/>
              <a:t>	age</a:t>
            </a:r>
            <a:r>
              <a:rPr lang="en-US" b="1" dirty="0"/>
              <a:t>: 66</a:t>
            </a:r>
          </a:p>
          <a:p>
            <a:r>
              <a:rPr lang="en-US" b="1" dirty="0"/>
              <a:t>};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 err="1"/>
              <a:t>showAge</a:t>
            </a:r>
            <a:r>
              <a:rPr lang="en-US" b="1" dirty="0"/>
              <a:t>(){</a:t>
            </a:r>
          </a:p>
          <a:p>
            <a:r>
              <a:rPr lang="en-US" b="1" dirty="0"/>
              <a:t>    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840" y="2348880"/>
            <a:ext cx="68062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showAge</a:t>
            </a:r>
            <a:r>
              <a:rPr lang="en-US" b="1" dirty="0"/>
              <a:t>} from './module';</a:t>
            </a:r>
          </a:p>
          <a:p>
            <a:r>
              <a:rPr lang="en-US" b="1" dirty="0" err="1"/>
              <a:t>ob.age</a:t>
            </a:r>
            <a:r>
              <a:rPr lang="en-US" b="1" dirty="0"/>
              <a:t> = 1000;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showAge</a:t>
            </a:r>
            <a:r>
              <a:rPr lang="en-US" b="1" dirty="0"/>
              <a:t>();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ob.age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920" y="4553253"/>
            <a:ext cx="6723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Выводится</a:t>
            </a:r>
            <a:r>
              <a:rPr lang="ru-RU" b="1" dirty="0" smtClean="0"/>
              <a:t> </a:t>
            </a:r>
            <a:r>
              <a:rPr lang="en-US" b="1" dirty="0"/>
              <a:t>show</a:t>
            </a:r>
          </a:p>
          <a:p>
            <a:r>
              <a:rPr lang="en-US" b="1" dirty="0" smtClean="0"/>
              <a:t>	   </a:t>
            </a:r>
            <a:r>
              <a:rPr lang="en-US" b="1" smtClean="0"/>
              <a:t>updated show</a:t>
            </a:r>
            <a:endParaRPr lang="da-DK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75" y="188640"/>
            <a:ext cx="54262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----- module.js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>
                <a:solidFill>
                  <a:srgbClr val="C00000"/>
                </a:solidFill>
              </a:rPr>
              <a:t>show</a:t>
            </a:r>
            <a:r>
              <a:rPr lang="en-US" b="1" dirty="0"/>
              <a:t> () {</a:t>
            </a:r>
          </a:p>
          <a:p>
            <a:r>
              <a:rPr lang="en-US" b="1" dirty="0"/>
              <a:t>     </a:t>
            </a:r>
            <a:r>
              <a:rPr lang="en-US" b="1" dirty="0" smtClean="0"/>
              <a:t>console.log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'show'</a:t>
            </a:r>
            <a:r>
              <a:rPr lang="en-US" b="1" dirty="0"/>
              <a:t>);</a:t>
            </a:r>
          </a:p>
          <a:p>
            <a:r>
              <a:rPr lang="en-US" b="1" dirty="0"/>
              <a:t>};</a:t>
            </a:r>
          </a:p>
          <a:p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b="1" dirty="0"/>
              <a:t> function </a:t>
            </a:r>
            <a:r>
              <a:rPr lang="en-US" b="1" dirty="0" err="1">
                <a:solidFill>
                  <a:srgbClr val="C00000"/>
                </a:solidFill>
              </a:rPr>
              <a:t>updateShow</a:t>
            </a:r>
            <a:r>
              <a:rPr lang="en-US" b="1" dirty="0"/>
              <a:t>(){</a:t>
            </a:r>
          </a:p>
          <a:p>
            <a:r>
              <a:rPr lang="en-US" b="1" dirty="0"/>
              <a:t>    show = function(){</a:t>
            </a:r>
          </a:p>
          <a:p>
            <a:r>
              <a:rPr lang="en-US" b="1" dirty="0"/>
              <a:t>        console.log(</a:t>
            </a:r>
            <a:r>
              <a:rPr lang="en-US" b="1" dirty="0">
                <a:solidFill>
                  <a:srgbClr val="7030A0"/>
                </a:solidFill>
              </a:rPr>
              <a:t>'Updated show'</a:t>
            </a:r>
            <a:r>
              <a:rPr lang="en-US" b="1" dirty="0"/>
              <a:t>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924944"/>
            <a:ext cx="68062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base.js</a:t>
            </a:r>
          </a:p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 {</a:t>
            </a:r>
            <a:r>
              <a:rPr lang="en-US" b="1" dirty="0">
                <a:solidFill>
                  <a:srgbClr val="C00000"/>
                </a:solidFill>
              </a:rPr>
              <a:t>show, </a:t>
            </a:r>
            <a:r>
              <a:rPr lang="en-US" b="1" dirty="0" err="1">
                <a:solidFill>
                  <a:srgbClr val="C00000"/>
                </a:solidFill>
              </a:rPr>
              <a:t>updateShow</a:t>
            </a:r>
            <a:r>
              <a:rPr lang="en-US" b="1" dirty="0"/>
              <a:t>} from './module';</a:t>
            </a:r>
          </a:p>
          <a:p>
            <a:r>
              <a:rPr lang="en-US" b="1" dirty="0"/>
              <a:t>show();</a:t>
            </a:r>
          </a:p>
          <a:p>
            <a:r>
              <a:rPr lang="en-US" b="1" dirty="0" err="1"/>
              <a:t>updateShow</a:t>
            </a:r>
            <a:r>
              <a:rPr lang="en-US" b="1" dirty="0"/>
              <a:t>();</a:t>
            </a:r>
          </a:p>
          <a:p>
            <a:r>
              <a:rPr lang="en-US" b="1" dirty="0"/>
              <a:t>show();</a:t>
            </a:r>
          </a:p>
        </p:txBody>
      </p:sp>
    </p:spTree>
    <p:extLst>
      <p:ext uri="{BB962C8B-B14F-4D97-AF65-F5344CB8AC3E}">
        <p14:creationId xmlns:p14="http://schemas.microsoft.com/office/powerpoint/2010/main" val="11992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4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55848" y="4498320"/>
          <a:ext cx="88806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24">
                  <a:extLst>
                    <a:ext uri="{9D8B030D-6E8A-4147-A177-3AD203B41FA5}">
                      <a16:colId xmlns:a16="http://schemas.microsoft.com/office/drawing/2014/main" val="103319380"/>
                    </a:ext>
                  </a:extLst>
                </a:gridCol>
                <a:gridCol w="4440324">
                  <a:extLst>
                    <a:ext uri="{9D8B030D-6E8A-4147-A177-3AD203B41FA5}">
                      <a16:colId xmlns:a16="http://schemas.microsoft.com/office/drawing/2014/main" val="34075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ssss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ssss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9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00479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uk-UA" dirty="0" smtClean="0"/>
              <a:t>Н</a:t>
            </a:r>
            <a:r>
              <a:rPr lang="ru-RU" dirty="0" err="1" smtClean="0"/>
              <a:t>ельзя</a:t>
            </a:r>
            <a:r>
              <a:rPr lang="ru-RU" dirty="0" smtClean="0"/>
              <a:t> </a:t>
            </a:r>
            <a:r>
              <a:rPr lang="ru-RU" dirty="0"/>
              <a:t>использовать как конструктор объектов</a:t>
            </a:r>
          </a:p>
          <a:p>
            <a:r>
              <a:rPr lang="ru-RU" dirty="0" smtClean="0"/>
              <a:t>2. К </a:t>
            </a:r>
            <a:r>
              <a:rPr lang="ru-RU" dirty="0"/>
              <a:t>ним нельзя применять оператор </a:t>
            </a:r>
            <a:r>
              <a:rPr lang="ru-RU" dirty="0" err="1">
                <a:solidFill>
                  <a:srgbClr val="0070C0"/>
                </a:solidFill>
              </a:rPr>
              <a:t>new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3. Они </a:t>
            </a:r>
            <a:r>
              <a:rPr lang="ru-RU" dirty="0"/>
              <a:t>не имеют </a:t>
            </a:r>
            <a:r>
              <a:rPr lang="ru-RU" dirty="0" err="1">
                <a:solidFill>
                  <a:srgbClr val="0070C0"/>
                </a:solidFill>
              </a:rPr>
              <a:t>this</a:t>
            </a:r>
            <a:r>
              <a:rPr lang="ru-RU" dirty="0"/>
              <a:t>, и </a:t>
            </a:r>
            <a:r>
              <a:rPr lang="ru-RU" dirty="0" smtClean="0"/>
              <a:t>используют </a:t>
            </a:r>
            <a:r>
              <a:rPr lang="ru-RU" dirty="0"/>
              <a:t>его из  </a:t>
            </a:r>
            <a:r>
              <a:rPr lang="ru-RU" dirty="0" err="1">
                <a:solidFill>
                  <a:srgbClr val="0070C0"/>
                </a:solidFill>
              </a:rPr>
              <a:t>lexical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scope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   То </a:t>
            </a:r>
            <a:r>
              <a:rPr lang="ru-RU" dirty="0"/>
              <a:t>есть  </a:t>
            </a:r>
            <a:r>
              <a:rPr lang="ru-RU" dirty="0" err="1">
                <a:solidFill>
                  <a:srgbClr val="0070C0"/>
                </a:solidFill>
              </a:rPr>
              <a:t>this</a:t>
            </a:r>
            <a:r>
              <a:rPr lang="ru-RU" dirty="0"/>
              <a:t> в </a:t>
            </a:r>
            <a:r>
              <a:rPr lang="ru-RU" dirty="0" err="1" smtClean="0"/>
              <a:t>arrow</a:t>
            </a:r>
            <a:r>
              <a:rPr lang="ru-RU" dirty="0" smtClean="0"/>
              <a:t>-функции  </a:t>
            </a:r>
            <a:r>
              <a:rPr lang="ru-RU" dirty="0"/>
              <a:t>имеет такое значение как и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содержащая </a:t>
            </a:r>
            <a:r>
              <a:rPr lang="ru-RU" dirty="0"/>
              <a:t>ее область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848" y="2204864"/>
            <a:ext cx="441714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id</a:t>
            </a:r>
            <a:r>
              <a:rPr lang="en-US" dirty="0">
                <a:solidFill>
                  <a:srgbClr val="002060"/>
                </a:solidFill>
              </a:rPr>
              <a:t>: 33,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foo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function(){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uk-UA" dirty="0" smtClean="0">
                <a:solidFill>
                  <a:srgbClr val="002060"/>
                </a:solidFill>
              </a:rPr>
              <a:t>       </a:t>
            </a:r>
            <a:r>
              <a:rPr lang="en-US" dirty="0" err="1" smtClean="0">
                <a:solidFill>
                  <a:srgbClr val="002060"/>
                </a:solidFill>
              </a:rPr>
              <a:t>setTimeout</a:t>
            </a:r>
            <a:r>
              <a:rPr lang="en-US" dirty="0" smtClean="0">
                <a:solidFill>
                  <a:srgbClr val="002060"/>
                </a:solidFill>
              </a:rPr>
              <a:t>(function</a:t>
            </a:r>
            <a:r>
              <a:rPr lang="en-US" dirty="0">
                <a:solidFill>
                  <a:srgbClr val="002060"/>
                </a:solidFill>
              </a:rPr>
              <a:t>(){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       console.log(this.id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</a:rPr>
              <a:t>}, 1000)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ob.foo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undefined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4624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/>
              <a:t>Особенности а</a:t>
            </a:r>
            <a:r>
              <a:rPr lang="en-US" dirty="0" err="1" smtClean="0"/>
              <a:t>rrow</a:t>
            </a:r>
            <a:r>
              <a:rPr lang="en-US" dirty="0" smtClean="0"/>
              <a:t> functions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19352" y="2204864"/>
            <a:ext cx="441714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id</a:t>
            </a:r>
            <a:r>
              <a:rPr lang="en-US" dirty="0">
                <a:solidFill>
                  <a:srgbClr val="002060"/>
                </a:solidFill>
              </a:rPr>
              <a:t>: 33,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foo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function (){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uk-UA" dirty="0" smtClean="0">
                <a:solidFill>
                  <a:srgbClr val="002060"/>
                </a:solidFill>
              </a:rPr>
              <a:t>         </a:t>
            </a:r>
            <a:r>
              <a:rPr lang="en-US" dirty="0" err="1" smtClean="0">
                <a:solidFill>
                  <a:srgbClr val="002060"/>
                </a:solidFill>
              </a:rPr>
              <a:t>setTimeout</a:t>
            </a:r>
            <a:r>
              <a:rPr lang="en-US" dirty="0" smtClean="0">
                <a:solidFill>
                  <a:srgbClr val="002060"/>
                </a:solidFill>
              </a:rPr>
              <a:t>(() =&gt; 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        console.log(this.id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</a:rPr>
              <a:t>}, 1000)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>
                <a:solidFill>
                  <a:srgbClr val="002060"/>
                </a:solidFill>
              </a:rPr>
              <a:t>ob.foo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33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6672"/>
            <a:ext cx="8759334" cy="64633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foo = () =&gt; console.log(this);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foo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4624"/>
            <a:ext cx="3960440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 </a:t>
            </a:r>
            <a:r>
              <a:rPr lang="uk-UA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err="1" smtClean="0"/>
              <a:t>rrow</a:t>
            </a:r>
            <a:r>
              <a:rPr lang="en-US" dirty="0" smtClean="0"/>
              <a:t> functions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1412776"/>
            <a:ext cx="8759334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function test(){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foo = () =&gt; console.log(this);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foo();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test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996952"/>
            <a:ext cx="8759334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dirty="0" err="1">
                <a:solidFill>
                  <a:srgbClr val="002060"/>
                </a:solidFill>
              </a:rPr>
              <a:t>showName</a:t>
            </a:r>
            <a:r>
              <a:rPr lang="en-US" dirty="0">
                <a:solidFill>
                  <a:srgbClr val="002060"/>
                </a:solidFill>
              </a:rPr>
              <a:t>: (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2060"/>
                </a:solidFill>
              </a:rPr>
              <a:t>=&gt; console.log(this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Window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ob.showName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4" y="4388911"/>
            <a:ext cx="8759334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'Bill',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showName</a:t>
            </a:r>
            <a:r>
              <a:rPr lang="en-US" dirty="0">
                <a:solidFill>
                  <a:srgbClr val="002060"/>
                </a:solidFill>
              </a:rPr>
              <a:t>:  function(){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test = () =&gt; console.log(this.name)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smtClean="0">
                <a:solidFill>
                  <a:srgbClr val="002060"/>
                </a:solidFill>
              </a:rPr>
              <a:t> test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ob.showName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Bill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04806"/>
            <a:ext cx="4464496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/>
              <a:t>Работа с массивами в </a:t>
            </a:r>
            <a:r>
              <a:rPr lang="en-US" dirty="0" smtClean="0"/>
              <a:t>ES6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00479"/>
            <a:ext cx="8929122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Создание массивов – методы </a:t>
            </a:r>
            <a:r>
              <a:rPr lang="en-US" dirty="0" smtClean="0"/>
              <a:t>of(), from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3501008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Поиск по массиву</a:t>
            </a:r>
            <a:r>
              <a:rPr lang="en-US" dirty="0" smtClean="0"/>
              <a:t> -&gt; find(), </a:t>
            </a:r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[33,44,55</a:t>
            </a:r>
            <a:r>
              <a:rPr lang="en-US" dirty="0"/>
              <a:t>,"test", </a:t>
            </a:r>
            <a:r>
              <a:rPr lang="en-US" dirty="0" smtClean="0"/>
              <a:t>66];</a:t>
            </a:r>
          </a:p>
          <a:p>
            <a:r>
              <a:rPr lang="en-US" dirty="0"/>
              <a:t>let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 smtClean="0"/>
              <a:t>arr.</a:t>
            </a:r>
            <a:r>
              <a:rPr lang="en-US" dirty="0" err="1" smtClean="0">
                <a:solidFill>
                  <a:srgbClr val="C00000"/>
                </a:solidFill>
              </a:rPr>
              <a:t>find</a:t>
            </a:r>
            <a:r>
              <a:rPr lang="en-US" dirty="0" smtClean="0"/>
              <a:t>(item =&gt; item === </a:t>
            </a:r>
            <a:r>
              <a:rPr lang="en-US" dirty="0"/>
              <a:t>"test");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  <a:p>
            <a:r>
              <a:rPr lang="en-US" dirty="0" smtClean="0"/>
              <a:t>let </a:t>
            </a:r>
            <a:r>
              <a:rPr lang="en-US" dirty="0"/>
              <a:t>res = </a:t>
            </a:r>
            <a:r>
              <a:rPr lang="en-US" dirty="0" err="1" smtClean="0"/>
              <a:t>arr.</a:t>
            </a:r>
            <a:r>
              <a:rPr lang="en-US" dirty="0" err="1" smtClean="0">
                <a:solidFill>
                  <a:srgbClr val="C00000"/>
                </a:solidFill>
              </a:rPr>
              <a:t>findIndex</a:t>
            </a:r>
            <a:r>
              <a:rPr lang="en-US" dirty="0" smtClean="0"/>
              <a:t>(item </a:t>
            </a:r>
            <a:r>
              <a:rPr lang="en-US" dirty="0"/>
              <a:t>=&gt; item === "test</a:t>
            </a:r>
            <a:r>
              <a:rPr lang="en-US" dirty="0" smtClean="0"/>
              <a:t>");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971436"/>
            <a:ext cx="8929122" cy="64633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 = </a:t>
            </a:r>
            <a:r>
              <a:rPr lang="en-US" dirty="0" err="1" smtClean="0"/>
              <a:t>Array.</a:t>
            </a:r>
            <a:r>
              <a:rPr lang="en-US" dirty="0" err="1" smtClean="0">
                <a:solidFill>
                  <a:srgbClr val="C00000"/>
                </a:solidFill>
              </a:rPr>
              <a:t>of</a:t>
            </a:r>
            <a:r>
              <a:rPr lang="en-US" dirty="0" smtClean="0"/>
              <a:t>(33</a:t>
            </a:r>
            <a:r>
              <a:rPr lang="en-US" dirty="0"/>
              <a:t>, "</a:t>
            </a:r>
            <a:r>
              <a:rPr lang="en-US" dirty="0" smtClean="0"/>
              <a:t>test</a:t>
            </a:r>
            <a:r>
              <a:rPr lang="en-US" dirty="0"/>
              <a:t>", </a:t>
            </a:r>
            <a:r>
              <a:rPr lang="en-US" dirty="0" smtClean="0"/>
              <a:t>[4,5], {name</a:t>
            </a:r>
            <a:r>
              <a:rPr lang="en-US" dirty="0"/>
              <a:t>: "Bill</a:t>
            </a:r>
            <a:r>
              <a:rPr lang="en-US" dirty="0" smtClean="0"/>
              <a:t>"})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[33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"test", [4,5], {name: "Bill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"}]</a:t>
            </a:r>
            <a:endParaRPr lang="ru-RU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74" y="1916832"/>
            <a:ext cx="8929122" cy="147732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Использование</a:t>
            </a:r>
            <a:r>
              <a:rPr lang="uk-UA" dirty="0" smtClean="0"/>
              <a:t> метода </a:t>
            </a:r>
            <a:r>
              <a:rPr lang="en-US" dirty="0" smtClean="0"/>
              <a:t>from()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createArray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Array.</a:t>
            </a:r>
            <a:r>
              <a:rPr lang="en-US" dirty="0" err="1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(arguments);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createArray</a:t>
            </a:r>
            <a:r>
              <a:rPr lang="en-US" dirty="0"/>
              <a:t>("</a:t>
            </a:r>
            <a:r>
              <a:rPr lang="en-US" dirty="0" smtClean="0"/>
              <a:t>hello", </a:t>
            </a:r>
            <a:r>
              <a:rPr lang="en-US" dirty="0"/>
              <a:t>"es6</a:t>
            </a:r>
            <a:r>
              <a:rPr lang="en-US" dirty="0" smtClean="0"/>
              <a:t>");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["hello", "es6"]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816" y="68740"/>
            <a:ext cx="4752463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/>
              <a:t>Оператор расширения (</a:t>
            </a:r>
            <a:r>
              <a:rPr lang="en-US" dirty="0" smtClean="0"/>
              <a:t>spread</a:t>
            </a:r>
            <a:r>
              <a:rPr lang="ru-RU" dirty="0" smtClean="0"/>
              <a:t>)</a:t>
            </a:r>
            <a:r>
              <a:rPr lang="en-US" dirty="0" smtClean="0"/>
              <a:t> ...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00479"/>
            <a:ext cx="8929122" cy="923330"/>
          </a:xfrm>
          <a:prstGeom prst="rect">
            <a:avLst/>
          </a:prstGeom>
          <a:solidFill>
            <a:srgbClr val="00B0F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Разбивает</a:t>
            </a:r>
            <a:r>
              <a:rPr lang="uk-UA" dirty="0" smtClean="0"/>
              <a:t> </a:t>
            </a:r>
            <a:r>
              <a:rPr lang="ru-RU" dirty="0" smtClean="0"/>
              <a:t>итерируемые объекты на отдельные значения</a:t>
            </a:r>
          </a:p>
          <a:p>
            <a:r>
              <a:rPr lang="ru-RU" dirty="0" smtClean="0"/>
              <a:t>Итерируемым называе5тся объект, реализующий протокол итераций </a:t>
            </a:r>
            <a:r>
              <a:rPr lang="en-US" dirty="0" smtClean="0"/>
              <a:t>ES6, </a:t>
            </a:r>
            <a:r>
              <a:rPr lang="ru-RU" dirty="0" smtClean="0"/>
              <a:t>что позволяет перебирать его значения в цикле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98" y="2276872"/>
            <a:ext cx="892912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myFunc</a:t>
            </a:r>
            <a:r>
              <a:rPr lang="en-US" dirty="0" smtClean="0"/>
              <a:t>(a, b, c) {</a:t>
            </a:r>
          </a:p>
          <a:p>
            <a:r>
              <a:rPr lang="en-US" dirty="0" smtClean="0"/>
              <a:t>   return a + b + c;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let data = [1,2,3];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 появления оператора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применяли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let res = </a:t>
            </a:r>
            <a:r>
              <a:rPr lang="en-US" dirty="0" err="1" smtClean="0"/>
              <a:t>myFunc.apply</a:t>
            </a:r>
            <a:r>
              <a:rPr lang="en-US" dirty="0" smtClean="0"/>
              <a:t>(null, data);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  <a:p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Используем оператор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 smtClean="0"/>
              <a:t>myFunc</a:t>
            </a:r>
            <a:r>
              <a:rPr lang="en-US" dirty="0" smtClean="0"/>
              <a:t>(...data</a:t>
            </a:r>
            <a:r>
              <a:rPr lang="en-US" dirty="0"/>
              <a:t>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6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484784"/>
            <a:ext cx="892912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Оператор </a:t>
            </a:r>
            <a:r>
              <a:rPr lang="en-US" dirty="0" smtClean="0">
                <a:solidFill>
                  <a:srgbClr val="C00000"/>
                </a:solidFill>
              </a:rPr>
              <a:t>spread</a:t>
            </a:r>
            <a:r>
              <a:rPr lang="en-US" dirty="0" smtClean="0"/>
              <a:t> </a:t>
            </a:r>
            <a:r>
              <a:rPr lang="ru-RU" dirty="0" smtClean="0"/>
              <a:t>можно применять в любом месте, где ожидается несколько аргументов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038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439" y="836712"/>
            <a:ext cx="8929122" cy="92333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let arr1 = [2, 3, 4];</a:t>
            </a:r>
          </a:p>
          <a:p>
            <a:r>
              <a:rPr lang="en-US" dirty="0"/>
              <a:t>let </a:t>
            </a:r>
            <a:r>
              <a:rPr lang="en-US" dirty="0" smtClean="0"/>
              <a:t>arr2 </a:t>
            </a:r>
            <a:r>
              <a:rPr lang="en-US" dirty="0"/>
              <a:t>= </a:t>
            </a:r>
            <a:r>
              <a:rPr lang="en-US" dirty="0" smtClean="0"/>
              <a:t>[1, ...arr1, 5, 6, 7];</a:t>
            </a:r>
          </a:p>
          <a:p>
            <a:r>
              <a:rPr lang="en-US" dirty="0" smtClean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[1,2,3,4,5,6,7]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439" y="116632"/>
            <a:ext cx="892912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Еще о</a:t>
            </a:r>
            <a:r>
              <a:rPr lang="uk-UA" dirty="0" err="1" smtClean="0"/>
              <a:t>ператор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spread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для передачи значений из одного массива в другой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58" y="2564904"/>
            <a:ext cx="8929122" cy="3416320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let arr1 = [2, 3, 4];</a:t>
            </a:r>
          </a:p>
          <a:p>
            <a:r>
              <a:rPr lang="en-US" dirty="0"/>
              <a:t>let </a:t>
            </a:r>
            <a:r>
              <a:rPr lang="en-US" dirty="0" smtClean="0"/>
              <a:t>arr2 </a:t>
            </a:r>
            <a:r>
              <a:rPr lang="en-US" dirty="0"/>
              <a:t>= </a:t>
            </a:r>
            <a:r>
              <a:rPr lang="en-US" dirty="0" smtClean="0"/>
              <a:t>[1];</a:t>
            </a:r>
            <a:endParaRPr lang="ru-RU" dirty="0" smtClean="0"/>
          </a:p>
          <a:p>
            <a:endParaRPr lang="ru-RU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 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появления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оператора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делали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так</a:t>
            </a:r>
          </a:p>
          <a:p>
            <a:r>
              <a:rPr lang="en-US" dirty="0" err="1" smtClean="0"/>
              <a:t>Array.prototype.push.apply</a:t>
            </a:r>
            <a:r>
              <a:rPr lang="en-US" dirty="0" smtClean="0"/>
              <a:t>(arr2, arr1);</a:t>
            </a:r>
            <a:endParaRPr lang="ru-RU" dirty="0"/>
          </a:p>
          <a:p>
            <a:r>
              <a:rPr lang="en-US" dirty="0" smtClean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[1,2,3,4]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оператора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это будет так</a:t>
            </a:r>
            <a:endParaRPr lang="ru-R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arr2.push(...arr1);</a:t>
            </a:r>
            <a:endParaRPr lang="ru-RU" dirty="0"/>
          </a:p>
          <a:p>
            <a:r>
              <a:rPr lang="en-US" dirty="0"/>
              <a:t>console.log(arr2);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[1,2,3,4]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001614"/>
            <a:ext cx="8929122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Копирование значения из одного массива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7078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620688"/>
            <a:ext cx="8929122" cy="120032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let arr1 = [</a:t>
            </a:r>
            <a:r>
              <a:rPr lang="ru-RU" dirty="0" smtClean="0"/>
              <a:t>1</a:t>
            </a:r>
            <a:r>
              <a:rPr lang="en-US" dirty="0" smtClean="0"/>
              <a:t>];</a:t>
            </a:r>
          </a:p>
          <a:p>
            <a:r>
              <a:rPr lang="en-US" dirty="0"/>
              <a:t>let </a:t>
            </a:r>
            <a:r>
              <a:rPr lang="en-US" dirty="0" smtClean="0"/>
              <a:t>arr2 </a:t>
            </a:r>
            <a:r>
              <a:rPr lang="en-US" dirty="0"/>
              <a:t>=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];</a:t>
            </a:r>
            <a:endParaRPr lang="ru-RU" dirty="0" smtClean="0"/>
          </a:p>
          <a:p>
            <a:r>
              <a:rPr lang="en-US" dirty="0" smtClean="0"/>
              <a:t>let arr3 = [ ...arr1, ...arr2, ...[3, 4] ]; </a:t>
            </a:r>
          </a:p>
          <a:p>
            <a:r>
              <a:rPr lang="en-US" dirty="0" smtClean="0"/>
              <a:t>console.log(arr3);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[1,2,3,4]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</a:t>
            </a:r>
            <a:r>
              <a:rPr lang="uk-UA" dirty="0" err="1" smtClean="0"/>
              <a:t>ператором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spread</a:t>
            </a:r>
            <a:r>
              <a:rPr lang="en-US" dirty="0" smtClean="0"/>
              <a:t> </a:t>
            </a:r>
            <a:r>
              <a:rPr lang="ru-RU" dirty="0" smtClean="0"/>
              <a:t>можно расширять несколько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064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44" y="548680"/>
            <a:ext cx="9003952" cy="923330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/>
              <a:t>Деструктивное </a:t>
            </a:r>
            <a:r>
              <a:rPr lang="ru-RU" smtClean="0"/>
              <a:t>присваивание</a:t>
            </a:r>
            <a:r>
              <a:rPr lang="en-US" dirty="0" smtClean="0"/>
              <a:t> </a:t>
            </a:r>
            <a:r>
              <a:rPr lang="ru-RU" dirty="0" smtClean="0"/>
              <a:t>массивов</a:t>
            </a:r>
            <a:r>
              <a:rPr lang="en-US" dirty="0" smtClean="0"/>
              <a:t> </a:t>
            </a:r>
            <a:r>
              <a:rPr lang="ru-RU" dirty="0" smtClean="0"/>
              <a:t>или объектов используется для извлечения значений итерируемого объекта и присваивания их переменным.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024" y="1569587"/>
            <a:ext cx="892899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 </a:t>
            </a:r>
            <a:r>
              <a:rPr lang="en-US" dirty="0" err="1"/>
              <a:t>arr</a:t>
            </a:r>
            <a:r>
              <a:rPr lang="en-US" dirty="0"/>
              <a:t> = [10,20,30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/>
              <a:t>a,b,c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извлекали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раньше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a = 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 smtClean="0"/>
              <a:t>arr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err="1" smtClean="0"/>
              <a:t>arr</a:t>
            </a:r>
            <a:r>
              <a:rPr lang="en-US" dirty="0" smtClean="0"/>
              <a:t>[2]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как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извлека</a:t>
            </a:r>
            <a:r>
              <a:rPr lang="ru-RU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ть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uk-U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[</a:t>
            </a:r>
            <a:r>
              <a:rPr lang="en-US" dirty="0" err="1"/>
              <a:t>a,b,c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console.log(a, b, c);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81771"/>
            <a:ext cx="4824536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Деструктивное </a:t>
            </a:r>
            <a:r>
              <a:rPr lang="ru-RU" dirty="0" smtClean="0"/>
              <a:t>присваивание </a:t>
            </a:r>
            <a:r>
              <a:rPr lang="uk-UA" dirty="0" smtClean="0"/>
              <a:t>в </a:t>
            </a:r>
            <a:r>
              <a:rPr lang="en-US" dirty="0" smtClean="0"/>
              <a:t>ES6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4941168"/>
            <a:ext cx="900395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Объяснение вариантов применения </a:t>
            </a:r>
            <a:r>
              <a:rPr lang="en-US" dirty="0" err="1" smtClean="0"/>
              <a:t>desctruction</a:t>
            </a:r>
            <a:r>
              <a:rPr lang="en-US" dirty="0" smtClean="0"/>
              <a:t> c </a:t>
            </a:r>
            <a:r>
              <a:rPr lang="uk-UA" dirty="0" smtClean="0"/>
              <a:t>п</a:t>
            </a:r>
            <a:r>
              <a:rPr lang="ru-RU" dirty="0" err="1" smtClean="0"/>
              <a:t>римерами</a:t>
            </a:r>
            <a:r>
              <a:rPr lang="ru-RU" dirty="0" smtClean="0"/>
              <a:t> смотри в файле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>
                <a:solidFill>
                  <a:srgbClr val="C00000"/>
                </a:solidFill>
              </a:rPr>
              <a:t>/destruction.js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3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5305</TotalTime>
  <Words>1376</Words>
  <Application>Microsoft Office PowerPoint</Application>
  <PresentationFormat>Экран (4:3)</PresentationFormat>
  <Paragraphs>284</Paragraphs>
  <Slides>28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Calibri</vt:lpstr>
      <vt:lpstr>Courier New</vt:lpstr>
      <vt:lpstr>Verdana</vt:lpstr>
      <vt:lpstr>Wingdings 2</vt:lpstr>
      <vt:lpstr>Wingdings 3</vt:lpstr>
      <vt:lpstr>Тема1</vt:lpstr>
      <vt:lpstr> ES6, ES7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938</cp:revision>
  <dcterms:modified xsi:type="dcterms:W3CDTF">2019-02-21T09:55:31Z</dcterms:modified>
</cp:coreProperties>
</file>