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2"/>
  </p:notesMasterIdLst>
  <p:sldIdLst>
    <p:sldId id="256" r:id="rId2"/>
    <p:sldId id="397" r:id="rId3"/>
    <p:sldId id="463" r:id="rId4"/>
    <p:sldId id="459" r:id="rId5"/>
    <p:sldId id="462" r:id="rId6"/>
    <p:sldId id="432" r:id="rId7"/>
    <p:sldId id="425" r:id="rId8"/>
    <p:sldId id="409" r:id="rId9"/>
    <p:sldId id="414" r:id="rId10"/>
    <p:sldId id="416" r:id="rId11"/>
    <p:sldId id="444" r:id="rId12"/>
    <p:sldId id="460" r:id="rId13"/>
    <p:sldId id="418" r:id="rId14"/>
    <p:sldId id="448" r:id="rId15"/>
    <p:sldId id="451" r:id="rId16"/>
    <p:sldId id="445" r:id="rId17"/>
    <p:sldId id="457" r:id="rId18"/>
    <p:sldId id="461" r:id="rId19"/>
    <p:sldId id="454" r:id="rId20"/>
    <p:sldId id="372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56F2"/>
    <a:srgbClr val="00823B"/>
    <a:srgbClr val="00602B"/>
    <a:srgbClr val="ABD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0" autoAdjust="0"/>
    <p:restoredTop sz="94514" autoAdjust="0"/>
  </p:normalViewPr>
  <p:slideViewPr>
    <p:cSldViewPr>
      <p:cViewPr varScale="1">
        <p:scale>
          <a:sx n="97" d="100"/>
          <a:sy n="97" d="100"/>
        </p:scale>
        <p:origin x="1060" y="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185"/>
    </p:cViewPr>
  </p:sorterViewPr>
  <p:notesViewPr>
    <p:cSldViewPr>
      <p:cViewPr varScale="1">
        <p:scale>
          <a:sx n="58" d="100"/>
          <a:sy n="58" d="100"/>
        </p:scale>
        <p:origin x="-2407" y="-9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C942D-D737-411D-A0E8-3545A9B627C6}" type="datetimeFigureOut">
              <a:rPr lang="ru-RU" smtClean="0"/>
              <a:t>08.07.2019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46FDC-1031-4836-92F9-245DF2638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60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08.07.2019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/>
          <a:lstStyle>
            <a:lvl1pPr algn="ctr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</a:bodyPr>
          <a:lstStyle>
            <a:lvl1pPr algn="r">
              <a:buNone/>
              <a:defRPr sz="4800" b="1" cap="none" spc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08.07.2019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08.07.2019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08.07.2019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08.07.2019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08.07.2019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08.07.2019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80728"/>
            <a:ext cx="8784976" cy="324036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/>
            </a:r>
            <a:br>
              <a:rPr lang="en-US" sz="5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54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/>
            </a:r>
            <a:br>
              <a:rPr lang="en-US" sz="54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5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OOP in </a:t>
            </a:r>
            <a:r>
              <a:rPr lang="en-US" sz="5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/>
            </a:r>
            <a:br>
              <a:rPr lang="en-US" sz="5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5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Java </a:t>
            </a:r>
            <a:r>
              <a:rPr lang="en-US" sz="5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Script</a:t>
            </a:r>
            <a:br>
              <a:rPr lang="en-US" sz="5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endParaRPr lang="ru-RU" sz="13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349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8395" y="49710"/>
            <a:ext cx="4973885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Недостатки </a:t>
            </a:r>
            <a:r>
              <a:rPr lang="en-US" b="1" dirty="0"/>
              <a:t>Constructor Pattern</a:t>
            </a:r>
            <a:r>
              <a:rPr lang="ru-RU" b="1" dirty="0" smtClean="0"/>
              <a:t> 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0841" y="2303369"/>
            <a:ext cx="8928992" cy="2308324"/>
          </a:xfrm>
          <a:prstGeom prst="rect">
            <a:avLst/>
          </a:prstGeom>
          <a:solidFill>
            <a:srgbClr val="FFC0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Всякий раз, когда мы создаем объекты </a:t>
            </a:r>
          </a:p>
          <a:p>
            <a:r>
              <a:rPr lang="ru-RU" dirty="0" smtClean="0"/>
              <a:t>	</a:t>
            </a:r>
            <a:r>
              <a:rPr lang="en-US" dirty="0" err="1" smtClean="0">
                <a:solidFill>
                  <a:srgbClr val="7030A0"/>
                </a:solidFill>
              </a:rPr>
              <a:t>var</a:t>
            </a:r>
            <a:r>
              <a:rPr lang="en-US" dirty="0" smtClean="0">
                <a:solidFill>
                  <a:srgbClr val="7030A0"/>
                </a:solidFill>
              </a:rPr>
              <a:t> a1 </a:t>
            </a:r>
            <a:r>
              <a:rPr lang="en-US" dirty="0">
                <a:solidFill>
                  <a:srgbClr val="7030A0"/>
                </a:solidFill>
              </a:rPr>
              <a:t>= </a:t>
            </a:r>
            <a:r>
              <a:rPr lang="en-US" dirty="0" smtClean="0">
                <a:solidFill>
                  <a:srgbClr val="7030A0"/>
                </a:solidFill>
              </a:rPr>
              <a:t>new Person("Bill");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ru-RU" dirty="0" smtClean="0">
                <a:solidFill>
                  <a:srgbClr val="7030A0"/>
                </a:solidFill>
              </a:rPr>
              <a:t>	</a:t>
            </a:r>
            <a:r>
              <a:rPr lang="en-US" dirty="0" err="1" smtClean="0">
                <a:solidFill>
                  <a:srgbClr val="7030A0"/>
                </a:solidFill>
              </a:rPr>
              <a:t>var</a:t>
            </a:r>
            <a:r>
              <a:rPr lang="en-US" dirty="0" smtClean="0">
                <a:solidFill>
                  <a:srgbClr val="7030A0"/>
                </a:solidFill>
              </a:rPr>
              <a:t> a2 </a:t>
            </a:r>
            <a:r>
              <a:rPr lang="en-US" dirty="0">
                <a:solidFill>
                  <a:srgbClr val="7030A0"/>
                </a:solidFill>
              </a:rPr>
              <a:t>= </a:t>
            </a:r>
            <a:r>
              <a:rPr lang="en-US" dirty="0" smtClean="0">
                <a:solidFill>
                  <a:srgbClr val="7030A0"/>
                </a:solidFill>
              </a:rPr>
              <a:t>new Person("Tom");</a:t>
            </a:r>
          </a:p>
          <a:p>
            <a:endParaRPr lang="ru-RU" dirty="0">
              <a:solidFill>
                <a:srgbClr val="7030A0"/>
              </a:solidFill>
            </a:endParaRPr>
          </a:p>
          <a:p>
            <a:r>
              <a:rPr lang="ru-RU" dirty="0" smtClean="0"/>
              <a:t>метод </a:t>
            </a:r>
            <a:r>
              <a:rPr lang="en-US" dirty="0" smtClean="0">
                <a:solidFill>
                  <a:srgbClr val="0070C0"/>
                </a:solidFill>
              </a:rPr>
              <a:t>say() </a:t>
            </a:r>
            <a:r>
              <a:rPr lang="ru-RU" i="1" dirty="0" smtClean="0">
                <a:solidFill>
                  <a:schemeClr val="accent2"/>
                </a:solidFill>
              </a:rPr>
              <a:t>будет собственным </a:t>
            </a:r>
            <a:r>
              <a:rPr lang="ru-RU" dirty="0" smtClean="0"/>
              <a:t>у каждого объекта</a:t>
            </a:r>
            <a:endParaRPr lang="en-US" dirty="0" smtClean="0"/>
          </a:p>
          <a:p>
            <a:r>
              <a:rPr lang="ru-RU" dirty="0" smtClean="0"/>
              <a:t>Это легко проверить</a:t>
            </a:r>
          </a:p>
          <a:p>
            <a:endParaRPr lang="ru-RU" dirty="0"/>
          </a:p>
          <a:p>
            <a:r>
              <a:rPr lang="en-US" dirty="0" smtClean="0">
                <a:solidFill>
                  <a:srgbClr val="7030A0"/>
                </a:solidFill>
              </a:rPr>
              <a:t>console(a1.say </a:t>
            </a:r>
            <a:r>
              <a:rPr lang="en-US" dirty="0">
                <a:solidFill>
                  <a:srgbClr val="7030A0"/>
                </a:solidFill>
              </a:rPr>
              <a:t>=== </a:t>
            </a:r>
            <a:r>
              <a:rPr lang="en-US" dirty="0" smtClean="0">
                <a:solidFill>
                  <a:srgbClr val="7030A0"/>
                </a:solidFill>
              </a:rPr>
              <a:t>a2. say, </a:t>
            </a:r>
            <a:r>
              <a:rPr lang="en-US" dirty="0">
                <a:solidFill>
                  <a:srgbClr val="7030A0"/>
                </a:solidFill>
              </a:rPr>
              <a:t>"</a:t>
            </a:r>
            <a:r>
              <a:rPr lang="ru-RU" dirty="0">
                <a:solidFill>
                  <a:srgbClr val="7030A0"/>
                </a:solidFill>
              </a:rPr>
              <a:t>это общий метод</a:t>
            </a:r>
            <a:r>
              <a:rPr lang="en-US" dirty="0">
                <a:solidFill>
                  <a:srgbClr val="7030A0"/>
                </a:solidFill>
              </a:rPr>
              <a:t>");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//false</a:t>
            </a:r>
            <a:r>
              <a:rPr lang="uk-UA" dirty="0"/>
              <a:t> </a:t>
            </a:r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40841" y="548680"/>
            <a:ext cx="8928992" cy="1754326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function </a:t>
            </a:r>
            <a:r>
              <a:rPr lang="en-US" dirty="0" smtClean="0"/>
              <a:t>Person(name){</a:t>
            </a:r>
            <a:endParaRPr lang="en-US" dirty="0"/>
          </a:p>
          <a:p>
            <a:r>
              <a:rPr lang="ru-RU" dirty="0" smtClean="0"/>
              <a:t>	</a:t>
            </a:r>
            <a:r>
              <a:rPr lang="en-US" dirty="0" smtClean="0">
                <a:solidFill>
                  <a:srgbClr val="3756F2"/>
                </a:solidFill>
              </a:rPr>
              <a:t>this.name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name</a:t>
            </a:r>
            <a:endParaRPr lang="en-US" dirty="0"/>
          </a:p>
          <a:p>
            <a:r>
              <a:rPr lang="ru-RU" dirty="0" smtClean="0"/>
              <a:t>	</a:t>
            </a:r>
            <a:r>
              <a:rPr lang="en-US" dirty="0" err="1" smtClean="0">
                <a:solidFill>
                  <a:schemeClr val="accent2"/>
                </a:solidFill>
              </a:rPr>
              <a:t>this.say</a:t>
            </a:r>
            <a:r>
              <a:rPr lang="en-US" dirty="0" smtClean="0"/>
              <a:t> = function(){</a:t>
            </a:r>
          </a:p>
          <a:p>
            <a:r>
              <a:rPr lang="en-US" dirty="0" smtClean="0"/>
              <a:t>		return "I </a:t>
            </a:r>
            <a:r>
              <a:rPr lang="en-US" dirty="0"/>
              <a:t>am " </a:t>
            </a:r>
            <a:r>
              <a:rPr lang="en-US" dirty="0" smtClean="0"/>
              <a:t>+ </a:t>
            </a:r>
            <a:r>
              <a:rPr lang="en-US" dirty="0" smtClean="0">
                <a:solidFill>
                  <a:srgbClr val="3756F2"/>
                </a:solidFill>
              </a:rPr>
              <a:t>this.name</a:t>
            </a:r>
            <a:endParaRPr lang="en-US" dirty="0">
              <a:solidFill>
                <a:srgbClr val="3756F2"/>
              </a:solidFill>
            </a:endParaRPr>
          </a:p>
          <a:p>
            <a:r>
              <a:rPr lang="en-US" dirty="0" smtClean="0"/>
              <a:t>	};</a:t>
            </a:r>
            <a:endParaRPr lang="ru-RU" dirty="0" smtClean="0"/>
          </a:p>
          <a:p>
            <a:r>
              <a:rPr lang="en-US" dirty="0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874" y="4771018"/>
            <a:ext cx="8928992" cy="1754326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Но если объект будет иметь много таких методов – это лишняя работа и они будут разбросаны по всему коду. </a:t>
            </a:r>
          </a:p>
          <a:p>
            <a:endParaRPr lang="ru-RU" dirty="0"/>
          </a:p>
          <a:p>
            <a:r>
              <a:rPr lang="ru-RU" dirty="0" smtClean="0"/>
              <a:t>Лучшее решение – использование свойства объекта</a:t>
            </a:r>
            <a:r>
              <a:rPr lang="ru-RU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prototype</a:t>
            </a:r>
            <a:r>
              <a:rPr lang="en-US" dirty="0" smtClean="0"/>
              <a:t>.</a:t>
            </a:r>
            <a:endParaRPr lang="ru-RU" dirty="0" smtClean="0"/>
          </a:p>
          <a:p>
            <a:endParaRPr lang="ru-RU" dirty="0"/>
          </a:p>
          <a:p>
            <a:r>
              <a:rPr lang="ru-RU" dirty="0" err="1" smtClean="0">
                <a:solidFill>
                  <a:schemeClr val="accent2"/>
                </a:solidFill>
              </a:rPr>
              <a:t>Прототи́п</a:t>
            </a:r>
            <a:r>
              <a:rPr lang="ru-RU" b="0" dirty="0"/>
              <a:t> </a:t>
            </a:r>
            <a:r>
              <a:rPr lang="ru-RU" b="0" dirty="0" smtClean="0"/>
              <a:t> - (</a:t>
            </a:r>
            <a:r>
              <a:rPr lang="ru-RU" b="0" dirty="0"/>
              <a:t>от др.-греч. </a:t>
            </a:r>
            <a:r>
              <a:rPr lang="ru-RU" b="0" dirty="0" smtClean="0"/>
              <a:t>— </a:t>
            </a:r>
            <a:r>
              <a:rPr lang="ru-RU" dirty="0"/>
              <a:t>отпечаток, оттиск; первообраз</a:t>
            </a:r>
            <a:r>
              <a:rPr lang="ru-RU" b="0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764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1515" y="116632"/>
            <a:ext cx="8900969" cy="17543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/>
              <a:t>В </a:t>
            </a:r>
            <a:r>
              <a:rPr lang="en-US" b="1" dirty="0" smtClean="0"/>
              <a:t>JavaScript</a:t>
            </a:r>
            <a:r>
              <a:rPr lang="ru-RU" b="1" dirty="0" smtClean="0"/>
              <a:t> как только мы определяем функцию, одновременно создается еще один </a:t>
            </a:r>
            <a:r>
              <a:rPr lang="ru-RU" b="1" dirty="0" smtClean="0">
                <a:solidFill>
                  <a:srgbClr val="3756F2"/>
                </a:solidFill>
              </a:rPr>
              <a:t>объект</a:t>
            </a:r>
            <a:r>
              <a:rPr lang="ru-RU" b="1" dirty="0" smtClean="0"/>
              <a:t> – так называемый </a:t>
            </a:r>
            <a:r>
              <a:rPr lang="ru-RU" b="1" dirty="0" smtClean="0">
                <a:solidFill>
                  <a:schemeClr val="accent2"/>
                </a:solidFill>
              </a:rPr>
              <a:t>прототип </a:t>
            </a:r>
            <a:r>
              <a:rPr lang="ru-RU" b="1" dirty="0" smtClean="0"/>
              <a:t>имя которого </a:t>
            </a:r>
            <a:r>
              <a:rPr lang="ru-RU" b="1" dirty="0"/>
              <a:t>совпадает с </a:t>
            </a:r>
            <a:r>
              <a:rPr lang="ru-RU" b="1" dirty="0" smtClean="0"/>
              <a:t>функцией, и он связан ссылками с функцией.</a:t>
            </a:r>
            <a:endParaRPr lang="en-US" b="1" dirty="0" smtClean="0"/>
          </a:p>
          <a:p>
            <a:endParaRPr lang="en-US" b="1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uk-UA" b="1" i="1" dirty="0" err="1" smtClean="0">
                <a:solidFill>
                  <a:schemeClr val="bg1">
                    <a:lumMod val="50000"/>
                  </a:schemeClr>
                </a:solidFill>
              </a:rPr>
              <a:t>Наберите</a:t>
            </a:r>
            <a:r>
              <a:rPr lang="uk-UA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uk-UA" b="1" i="1" dirty="0" smtClean="0">
                <a:solidFill>
                  <a:schemeClr val="bg1">
                    <a:lumMod val="50000"/>
                  </a:schemeClr>
                </a:solidFill>
              </a:rPr>
              <a:t>в </a:t>
            </a:r>
            <a:r>
              <a:rPr lang="uk-UA" b="1" i="1" dirty="0" err="1" smtClean="0">
                <a:solidFill>
                  <a:schemeClr val="bg1">
                    <a:lumMod val="50000"/>
                  </a:schemeClr>
                </a:solidFill>
              </a:rPr>
              <a:t>консоли</a:t>
            </a:r>
            <a:r>
              <a:rPr lang="uk-UA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chrome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(</a:t>
            </a:r>
            <a:r>
              <a:rPr lang="en-US" b="1" dirty="0">
                <a:solidFill>
                  <a:srgbClr val="0070C0"/>
                </a:solidFill>
              </a:rPr>
              <a:t>function(){}).</a:t>
            </a:r>
            <a:r>
              <a:rPr lang="en-US" b="1" dirty="0" smtClean="0">
                <a:solidFill>
                  <a:srgbClr val="0070C0"/>
                </a:solidFill>
              </a:rPr>
              <a:t>prototype</a:t>
            </a:r>
            <a:r>
              <a:rPr lang="en-US" b="1" dirty="0" smtClean="0"/>
              <a:t> – </a:t>
            </a:r>
            <a:r>
              <a:rPr lang="uk-UA" b="1" dirty="0" smtClean="0"/>
              <a:t>увидим прототип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20099" y="1988840"/>
            <a:ext cx="8900969" cy="17543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/>
              <a:t>Каждый объект </a:t>
            </a:r>
            <a:r>
              <a:rPr lang="en-US" b="1" dirty="0" smtClean="0">
                <a:solidFill>
                  <a:srgbClr val="0070C0"/>
                </a:solidFill>
              </a:rPr>
              <a:t>prototype</a:t>
            </a:r>
            <a:r>
              <a:rPr lang="en-US" b="1" dirty="0" smtClean="0"/>
              <a:t> </a:t>
            </a:r>
            <a:r>
              <a:rPr lang="ru-RU" b="1" dirty="0"/>
              <a:t>объект имеет свойство </a:t>
            </a:r>
            <a:r>
              <a:rPr lang="en-US" b="1" dirty="0">
                <a:solidFill>
                  <a:srgbClr val="0070C0"/>
                </a:solidFill>
              </a:rPr>
              <a:t>constructor</a:t>
            </a:r>
            <a:r>
              <a:rPr lang="en-US" b="1" dirty="0"/>
              <a:t> </a:t>
            </a:r>
            <a:r>
              <a:rPr lang="ru-RU" b="1" dirty="0"/>
              <a:t>который указывает на </a:t>
            </a:r>
            <a:r>
              <a:rPr lang="ru-RU" b="1" dirty="0" smtClean="0"/>
              <a:t>функцию</a:t>
            </a:r>
          </a:p>
          <a:p>
            <a:endParaRPr lang="ru-RU" b="1" dirty="0" smtClean="0"/>
          </a:p>
          <a:p>
            <a:r>
              <a:rPr lang="uk-UA" b="1" i="1" dirty="0" err="1">
                <a:solidFill>
                  <a:schemeClr val="bg1">
                    <a:lumMod val="50000"/>
                  </a:schemeClr>
                </a:solidFill>
              </a:rPr>
              <a:t>Наберите</a:t>
            </a:r>
            <a:r>
              <a:rPr lang="uk-UA" b="1" i="1" dirty="0">
                <a:solidFill>
                  <a:schemeClr val="bg1">
                    <a:lumMod val="50000"/>
                  </a:schemeClr>
                </a:solidFill>
              </a:rPr>
              <a:t> в </a:t>
            </a:r>
            <a:r>
              <a:rPr lang="uk-UA" b="1" i="1" dirty="0" err="1">
                <a:solidFill>
                  <a:schemeClr val="bg1">
                    <a:lumMod val="50000"/>
                  </a:schemeClr>
                </a:solidFill>
              </a:rPr>
              <a:t>консоли</a:t>
            </a:r>
            <a:r>
              <a:rPr lang="uk-UA" b="1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chrome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function </a:t>
            </a:r>
            <a:r>
              <a:rPr lang="en-US" b="1" dirty="0">
                <a:solidFill>
                  <a:srgbClr val="0070C0"/>
                </a:solidFill>
              </a:rPr>
              <a:t>foo(){}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foo.prototype.constructor</a:t>
            </a:r>
            <a:r>
              <a:rPr lang="en-US" b="1" dirty="0">
                <a:solidFill>
                  <a:srgbClr val="0070C0"/>
                </a:solidFill>
              </a:rPr>
              <a:t> === foo</a:t>
            </a:r>
            <a:r>
              <a:rPr lang="en-US" b="1" dirty="0"/>
              <a:t>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//  true </a:t>
            </a:r>
            <a:endParaRPr lang="ru-RU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242935" y="4005064"/>
            <a:ext cx="8321023" cy="2384847"/>
            <a:chOff x="-913287" y="1276591"/>
            <a:chExt cx="5519927" cy="1582039"/>
          </a:xfrm>
        </p:grpSpPr>
        <p:sp>
          <p:nvSpPr>
            <p:cNvPr id="5" name="Овал 4"/>
            <p:cNvSpPr/>
            <p:nvPr/>
          </p:nvSpPr>
          <p:spPr>
            <a:xfrm>
              <a:off x="-913287" y="1276591"/>
              <a:ext cx="1582040" cy="158203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 smtClean="0">
                  <a:solidFill>
                    <a:srgbClr val="C00000"/>
                  </a:solidFill>
                </a:rPr>
                <a:t>Foo</a:t>
              </a:r>
              <a:endParaRPr lang="ru-RU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2555776" y="1324360"/>
              <a:ext cx="2050864" cy="13125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 smtClean="0">
                  <a:solidFill>
                    <a:srgbClr val="C00000"/>
                  </a:solidFill>
                </a:rPr>
                <a:t>Prototype</a:t>
              </a:r>
              <a:endParaRPr lang="ru-RU" b="1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V="1">
              <a:off x="477681" y="2067610"/>
              <a:ext cx="2078095" cy="798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 flipH="1">
              <a:off x="553902" y="2420888"/>
              <a:ext cx="2312181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-416281" y="1953093"/>
              <a:ext cx="1071961" cy="245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prototype</a:t>
              </a:r>
              <a:endParaRPr lang="ru-RU" b="1" dirty="0">
                <a:solidFill>
                  <a:srgbClr val="00B05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71090" y="2298386"/>
              <a:ext cx="1430019" cy="245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constructor</a:t>
              </a:r>
              <a:endParaRPr lang="ru-RU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19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860032" y="2348880"/>
            <a:ext cx="4176464" cy="2308324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function </a:t>
            </a:r>
            <a:r>
              <a:rPr lang="en-US" dirty="0" smtClean="0">
                <a:solidFill>
                  <a:srgbClr val="C00000"/>
                </a:solidFill>
              </a:rPr>
              <a:t>Foo</a:t>
            </a:r>
            <a:r>
              <a:rPr lang="en-US" dirty="0" smtClean="0"/>
              <a:t>(who){</a:t>
            </a:r>
            <a:endParaRPr lang="en-US" dirty="0"/>
          </a:p>
          <a:p>
            <a:r>
              <a:rPr lang="ru-RU" dirty="0" smtClean="0"/>
              <a:t>  </a:t>
            </a:r>
            <a:r>
              <a:rPr lang="en-US" dirty="0" smtClean="0">
                <a:solidFill>
                  <a:srgbClr val="3756F2"/>
                </a:solidFill>
              </a:rPr>
              <a:t>this.me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who</a:t>
            </a:r>
            <a:endParaRPr lang="en-US" dirty="0"/>
          </a:p>
          <a:p>
            <a:r>
              <a:rPr lang="ru-RU" dirty="0" smtClean="0"/>
              <a:t>  </a:t>
            </a:r>
            <a:r>
              <a:rPr lang="en-US" dirty="0" err="1" smtClean="0"/>
              <a:t>this.</a:t>
            </a:r>
            <a:r>
              <a:rPr lang="en-US" dirty="0" err="1" smtClean="0">
                <a:solidFill>
                  <a:schemeClr val="accent2"/>
                </a:solidFill>
              </a:rPr>
              <a:t>say</a:t>
            </a:r>
            <a:r>
              <a:rPr lang="en-US" dirty="0" smtClean="0"/>
              <a:t> = function(){</a:t>
            </a:r>
          </a:p>
          <a:p>
            <a:r>
              <a:rPr lang="ru-RU" dirty="0" smtClean="0"/>
              <a:t> </a:t>
            </a:r>
            <a:r>
              <a:rPr lang="en-US" dirty="0" smtClean="0"/>
              <a:t>	return </a:t>
            </a:r>
            <a:r>
              <a:rPr lang="en-US" dirty="0" smtClean="0">
                <a:solidFill>
                  <a:srgbClr val="3756F2"/>
                </a:solidFill>
              </a:rPr>
              <a:t>this.me</a:t>
            </a:r>
            <a:endParaRPr lang="en-US" dirty="0">
              <a:solidFill>
                <a:srgbClr val="3756F2"/>
              </a:solidFill>
            </a:endParaRPr>
          </a:p>
          <a:p>
            <a:r>
              <a:rPr lang="ru-RU" dirty="0" smtClean="0"/>
              <a:t>   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en-US" dirty="0" smtClean="0"/>
              <a:t>}</a:t>
            </a:r>
          </a:p>
          <a:p>
            <a:r>
              <a:rPr lang="en-US" dirty="0" err="1" smtClean="0">
                <a:solidFill>
                  <a:srgbClr val="7030A0"/>
                </a:solidFill>
              </a:rPr>
              <a:t>const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u1 </a:t>
            </a:r>
            <a:r>
              <a:rPr lang="en-US" dirty="0">
                <a:solidFill>
                  <a:srgbClr val="7030A0"/>
                </a:solidFill>
              </a:rPr>
              <a:t>= </a:t>
            </a:r>
            <a:r>
              <a:rPr lang="en-US" dirty="0" smtClean="0">
                <a:solidFill>
                  <a:srgbClr val="7030A0"/>
                </a:solidFill>
              </a:rPr>
              <a:t>new Foo("Bill");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 err="1">
                <a:solidFill>
                  <a:srgbClr val="7030A0"/>
                </a:solidFill>
              </a:rPr>
              <a:t>const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u2 </a:t>
            </a:r>
            <a:r>
              <a:rPr lang="en-US" dirty="0">
                <a:solidFill>
                  <a:srgbClr val="7030A0"/>
                </a:solidFill>
              </a:rPr>
              <a:t>= </a:t>
            </a:r>
            <a:r>
              <a:rPr lang="en-US" dirty="0" smtClean="0">
                <a:solidFill>
                  <a:srgbClr val="7030A0"/>
                </a:solidFill>
              </a:rPr>
              <a:t>new Foo("Tom");</a:t>
            </a:r>
            <a:endParaRPr lang="en-US" dirty="0" smtClean="0"/>
          </a:p>
        </p:txBody>
      </p:sp>
      <p:grpSp>
        <p:nvGrpSpPr>
          <p:cNvPr id="56" name="Группа 55"/>
          <p:cNvGrpSpPr/>
          <p:nvPr/>
        </p:nvGrpSpPr>
        <p:grpSpPr>
          <a:xfrm>
            <a:off x="4355976" y="277265"/>
            <a:ext cx="4536503" cy="1783583"/>
            <a:chOff x="2483768" y="-515439"/>
            <a:chExt cx="6552726" cy="2576287"/>
          </a:xfrm>
        </p:grpSpPr>
        <p:sp>
          <p:nvSpPr>
            <p:cNvPr id="6" name="Овал 5"/>
            <p:cNvSpPr/>
            <p:nvPr/>
          </p:nvSpPr>
          <p:spPr>
            <a:xfrm>
              <a:off x="4499990" y="-515439"/>
              <a:ext cx="2144239" cy="214423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Object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7452318" y="-55388"/>
              <a:ext cx="1584176" cy="136815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V="1">
              <a:off x="6673955" y="556680"/>
              <a:ext cx="808090" cy="80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>
              <a:stCxn id="12" idx="3"/>
            </p:cNvCxnSpPr>
            <p:nvPr/>
          </p:nvCxnSpPr>
          <p:spPr>
            <a:xfrm>
              <a:off x="2483768" y="2060848"/>
              <a:ext cx="5760639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/>
            <p:nvPr/>
          </p:nvCxnSpPr>
          <p:spPr>
            <a:xfrm flipV="1">
              <a:off x="8274134" y="1332768"/>
              <a:ext cx="0" cy="728080"/>
            </a:xfrm>
            <a:prstGeom prst="straightConnector1">
              <a:avLst/>
            </a:prstGeom>
            <a:ln w="38100">
              <a:solidFill>
                <a:srgbClr val="3756F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Группа 52"/>
          <p:cNvGrpSpPr/>
          <p:nvPr/>
        </p:nvGrpSpPr>
        <p:grpSpPr>
          <a:xfrm>
            <a:off x="0" y="1372127"/>
            <a:ext cx="4355976" cy="1480809"/>
            <a:chOff x="0" y="1372127"/>
            <a:chExt cx="4355976" cy="1480809"/>
          </a:xfrm>
        </p:grpSpPr>
        <p:sp>
          <p:nvSpPr>
            <p:cNvPr id="11" name="Овал 10"/>
            <p:cNvSpPr/>
            <p:nvPr/>
          </p:nvSpPr>
          <p:spPr>
            <a:xfrm>
              <a:off x="0" y="1484784"/>
              <a:ext cx="1152128" cy="115212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C00000"/>
                  </a:solidFill>
                </a:rPr>
                <a:t>Foo</a:t>
              </a:r>
              <a:endParaRPr lang="ru-RU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2555776" y="1484784"/>
              <a:ext cx="1800200" cy="115212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>
              <a:off x="1152128" y="1844824"/>
              <a:ext cx="140364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flipH="1">
              <a:off x="1043608" y="2420888"/>
              <a:ext cx="151216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982065" y="1372127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prototype</a:t>
              </a:r>
              <a:endParaRPr lang="ru-RU" b="1" dirty="0">
                <a:solidFill>
                  <a:srgbClr val="C0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76504" y="24836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constructor</a:t>
              </a:r>
              <a:endParaRPr lang="ru-RU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35495" y="4139352"/>
            <a:ext cx="2127633" cy="1078806"/>
            <a:chOff x="35495" y="4870474"/>
            <a:chExt cx="2127633" cy="1078806"/>
          </a:xfrm>
        </p:grpSpPr>
        <p:sp>
          <p:nvSpPr>
            <p:cNvPr id="16" name="Прямоугольник 15"/>
            <p:cNvSpPr/>
            <p:nvPr/>
          </p:nvSpPr>
          <p:spPr>
            <a:xfrm>
              <a:off x="35495" y="5229200"/>
              <a:ext cx="2127633" cy="7200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me = "Bill"</a:t>
              </a:r>
            </a:p>
            <a:p>
              <a:r>
                <a:rPr lang="en-US" b="1" dirty="0" smtClean="0">
                  <a:solidFill>
                    <a:schemeClr val="tx1"/>
                  </a:solidFill>
                </a:rPr>
                <a:t>say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9170" y="4870474"/>
              <a:ext cx="460382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u1</a:t>
              </a:r>
              <a:endParaRPr lang="ru-RU" b="1" dirty="0"/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2483768" y="4211360"/>
            <a:ext cx="1872208" cy="1017840"/>
            <a:chOff x="2483768" y="4859432"/>
            <a:chExt cx="1872208" cy="1017840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2483768" y="5229200"/>
              <a:ext cx="1872208" cy="64807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me </a:t>
              </a:r>
              <a:r>
                <a:rPr lang="en-US" b="1" dirty="0">
                  <a:solidFill>
                    <a:schemeClr val="tx1"/>
                  </a:solidFill>
                </a:rPr>
                <a:t>= </a:t>
              </a:r>
              <a:r>
                <a:rPr lang="en-US" b="1" dirty="0" smtClean="0">
                  <a:solidFill>
                    <a:schemeClr val="tx1"/>
                  </a:solidFill>
                </a:rPr>
                <a:t>"Tom" </a:t>
              </a:r>
            </a:p>
            <a:p>
              <a:r>
                <a:rPr lang="en-US" b="1" dirty="0" smtClean="0">
                  <a:solidFill>
                    <a:schemeClr val="tx1"/>
                  </a:solidFill>
                </a:rPr>
                <a:t>say</a:t>
              </a:r>
              <a:endParaRPr lang="ru-RU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494346" y="4859432"/>
              <a:ext cx="460382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u2</a:t>
              </a:r>
              <a:endParaRPr lang="ru-RU" b="1" dirty="0"/>
            </a:p>
          </p:txBody>
        </p:sp>
      </p:grpSp>
      <p:cxnSp>
        <p:nvCxnSpPr>
          <p:cNvPr id="34" name="Прямая со стрелкой 33"/>
          <p:cNvCxnSpPr>
            <a:endCxn id="12" idx="2"/>
          </p:cNvCxnSpPr>
          <p:nvPr/>
        </p:nvCxnSpPr>
        <p:spPr>
          <a:xfrm flipV="1">
            <a:off x="683568" y="2636912"/>
            <a:ext cx="2772308" cy="1801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7" idx="0"/>
            <a:endCxn id="12" idx="2"/>
          </p:cNvCxnSpPr>
          <p:nvPr/>
        </p:nvCxnSpPr>
        <p:spPr>
          <a:xfrm flipV="1">
            <a:off x="3419872" y="2636912"/>
            <a:ext cx="36004" cy="19442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451161" y="3429000"/>
            <a:ext cx="1976823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[[Prototype]]</a:t>
            </a:r>
          </a:p>
          <a:p>
            <a:r>
              <a:rPr lang="en-US" b="1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__proto__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5682" y="3379057"/>
            <a:ext cx="1976823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[[Prototype]]</a:t>
            </a:r>
          </a:p>
          <a:p>
            <a:r>
              <a:rPr lang="en-US" dirty="0">
                <a:solidFill>
                  <a:srgbClr val="C00000"/>
                </a:solidFill>
              </a:rPr>
              <a:t> __proto__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67142" y="68431"/>
            <a:ext cx="5268954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/>
              <a:t>Когда создаем объекты с помощью ключевого слова </a:t>
            </a:r>
            <a:r>
              <a:rPr lang="en-US" b="1" dirty="0" smtClean="0">
                <a:solidFill>
                  <a:schemeClr val="accent2"/>
                </a:solidFill>
              </a:rPr>
              <a:t>new</a:t>
            </a:r>
            <a:r>
              <a:rPr lang="ru-RU" b="1" dirty="0" smtClean="0"/>
              <a:t>, то</a:t>
            </a:r>
            <a:r>
              <a:rPr lang="en-US" b="1" dirty="0" smtClean="0"/>
              <a:t> </a:t>
            </a:r>
            <a:r>
              <a:rPr lang="ru-RU" b="1" dirty="0" smtClean="0"/>
              <a:t>в них создается скрытое свойство </a:t>
            </a:r>
            <a:r>
              <a:rPr lang="en-US" b="1" dirty="0">
                <a:solidFill>
                  <a:srgbClr val="00823B"/>
                </a:solidFill>
              </a:rPr>
              <a:t>__proto__ </a:t>
            </a:r>
            <a:r>
              <a:rPr lang="en-US" b="1" dirty="0" smtClean="0">
                <a:solidFill>
                  <a:srgbClr val="00823B"/>
                </a:solidFill>
              </a:rPr>
              <a:t> </a:t>
            </a:r>
            <a:r>
              <a:rPr lang="ru-RU" b="1" dirty="0" smtClean="0"/>
              <a:t>которое ссылается на свой </a:t>
            </a:r>
            <a:r>
              <a:rPr lang="ru-RU" b="1" dirty="0" smtClean="0">
                <a:solidFill>
                  <a:srgbClr val="0070C0"/>
                </a:solidFill>
              </a:rPr>
              <a:t>прототип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9170" y="5493131"/>
            <a:ext cx="8900969" cy="1200329"/>
          </a:xfrm>
          <a:prstGeom prst="rect">
            <a:avLst/>
          </a:prstGeom>
          <a:solidFill>
            <a:srgbClr val="00B050">
              <a:alpha val="9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/>
              <a:t>Но метод </a:t>
            </a:r>
            <a:r>
              <a:rPr lang="en-US" b="1" dirty="0" smtClean="0">
                <a:solidFill>
                  <a:srgbClr val="C00000"/>
                </a:solidFill>
              </a:rPr>
              <a:t>say</a:t>
            </a:r>
            <a:r>
              <a:rPr lang="en-US" b="1" dirty="0" smtClean="0"/>
              <a:t> </a:t>
            </a:r>
            <a:r>
              <a:rPr lang="ru-RU" b="1" dirty="0" smtClean="0"/>
              <a:t>можно определить в прототипе функции-конструктор, и объект, при вызове этого метода будет его находить в прототипе.</a:t>
            </a:r>
            <a:r>
              <a:rPr lang="en-US" b="1" dirty="0" smtClean="0"/>
              <a:t> </a:t>
            </a:r>
            <a:r>
              <a:rPr lang="ru-RU" b="1" dirty="0" smtClean="0"/>
              <a:t>То есть получим общий метод для всех объектов, созданных от функции-конструктора.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915814" y="1808873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__proto__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06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9" grpId="0" animBg="1"/>
      <p:bldP spid="55" grpId="0" animBg="1"/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06427" y="49710"/>
            <a:ext cx="3816424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Prototype Pattern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4478" y="548680"/>
            <a:ext cx="8928992" cy="3970318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function </a:t>
            </a:r>
            <a:r>
              <a:rPr lang="en-US" dirty="0" smtClean="0"/>
              <a:t>Foo(who){</a:t>
            </a:r>
          </a:p>
          <a:p>
            <a:r>
              <a:rPr lang="en-US" dirty="0" smtClean="0"/>
              <a:t>   this.me = who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 err="1" smtClean="0"/>
              <a:t>Foo.</a:t>
            </a:r>
            <a:r>
              <a:rPr lang="en-US" dirty="0" err="1" smtClean="0">
                <a:solidFill>
                  <a:schemeClr val="accent2"/>
                </a:solidFill>
              </a:rPr>
              <a:t>prototype</a:t>
            </a:r>
            <a:r>
              <a:rPr lang="en-US" dirty="0" err="1" smtClean="0"/>
              <a:t>.say</a:t>
            </a:r>
            <a:r>
              <a:rPr lang="en-US" dirty="0" smtClean="0"/>
              <a:t> </a:t>
            </a:r>
            <a:r>
              <a:rPr lang="en-US" dirty="0"/>
              <a:t>= function(){</a:t>
            </a:r>
          </a:p>
          <a:p>
            <a:r>
              <a:rPr lang="en-US" dirty="0"/>
              <a:t>	</a:t>
            </a:r>
            <a:r>
              <a:rPr lang="en-US" dirty="0" smtClean="0"/>
              <a:t>return "I </a:t>
            </a:r>
            <a:r>
              <a:rPr lang="en-US" dirty="0"/>
              <a:t>am " + </a:t>
            </a:r>
            <a:r>
              <a:rPr lang="en-US" dirty="0" smtClean="0"/>
              <a:t>this.me</a:t>
            </a:r>
            <a:endParaRPr lang="en-US" dirty="0"/>
          </a:p>
          <a:p>
            <a:r>
              <a:rPr lang="en-US" dirty="0"/>
              <a:t>};</a:t>
            </a:r>
          </a:p>
          <a:p>
            <a:endParaRPr lang="ru-RU" dirty="0" smtClean="0"/>
          </a:p>
          <a:p>
            <a:r>
              <a:rPr lang="en-US" dirty="0" err="1" smtClean="0">
                <a:solidFill>
                  <a:srgbClr val="7030A0"/>
                </a:solidFill>
              </a:rPr>
              <a:t>var</a:t>
            </a:r>
            <a:r>
              <a:rPr lang="en-US" dirty="0" smtClean="0">
                <a:solidFill>
                  <a:srgbClr val="7030A0"/>
                </a:solidFill>
              </a:rPr>
              <a:t> a1 </a:t>
            </a:r>
            <a:r>
              <a:rPr lang="en-US" dirty="0">
                <a:solidFill>
                  <a:srgbClr val="7030A0"/>
                </a:solidFill>
              </a:rPr>
              <a:t>= </a:t>
            </a:r>
            <a:r>
              <a:rPr lang="en-US" dirty="0" smtClean="0">
                <a:solidFill>
                  <a:srgbClr val="7030A0"/>
                </a:solidFill>
              </a:rPr>
              <a:t>new Foo("A1");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a1.say();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//”A1”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>
              <a:solidFill>
                <a:srgbClr val="00823B"/>
              </a:solidFill>
            </a:endParaRPr>
          </a:p>
          <a:p>
            <a:r>
              <a:rPr lang="en-US" dirty="0" err="1" smtClean="0">
                <a:solidFill>
                  <a:srgbClr val="00823B"/>
                </a:solidFill>
              </a:rPr>
              <a:t>var</a:t>
            </a:r>
            <a:r>
              <a:rPr lang="en-US" dirty="0" smtClean="0">
                <a:solidFill>
                  <a:srgbClr val="00823B"/>
                </a:solidFill>
              </a:rPr>
              <a:t> a2 </a:t>
            </a:r>
            <a:r>
              <a:rPr lang="en-US" dirty="0">
                <a:solidFill>
                  <a:srgbClr val="00823B"/>
                </a:solidFill>
              </a:rPr>
              <a:t>= new </a:t>
            </a:r>
            <a:r>
              <a:rPr lang="en-US" dirty="0" smtClean="0">
                <a:solidFill>
                  <a:srgbClr val="00823B"/>
                </a:solidFill>
              </a:rPr>
              <a:t>Foo(</a:t>
            </a:r>
            <a:r>
              <a:rPr lang="en-US" dirty="0" smtClean="0">
                <a:solidFill>
                  <a:srgbClr val="7030A0"/>
                </a:solidFill>
              </a:rPr>
              <a:t>"</a:t>
            </a:r>
            <a:r>
              <a:rPr lang="en-US" dirty="0" smtClean="0">
                <a:solidFill>
                  <a:srgbClr val="00823B"/>
                </a:solidFill>
              </a:rPr>
              <a:t>A2</a:t>
            </a:r>
            <a:r>
              <a:rPr lang="en-US" dirty="0" smtClean="0">
                <a:solidFill>
                  <a:srgbClr val="7030A0"/>
                </a:solidFill>
              </a:rPr>
              <a:t>"</a:t>
            </a:r>
            <a:r>
              <a:rPr lang="en-US" dirty="0" smtClean="0">
                <a:solidFill>
                  <a:srgbClr val="00823B"/>
                </a:solidFill>
              </a:rPr>
              <a:t>);</a:t>
            </a:r>
            <a:endParaRPr lang="en-US" dirty="0">
              <a:solidFill>
                <a:srgbClr val="00823B"/>
              </a:solidFill>
            </a:endParaRPr>
          </a:p>
          <a:p>
            <a:r>
              <a:rPr lang="en-US" dirty="0" smtClean="0">
                <a:solidFill>
                  <a:srgbClr val="00823B"/>
                </a:solidFill>
              </a:rPr>
              <a:t>a2.say();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//”A2”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 smtClean="0">
                <a:solidFill>
                  <a:srgbClr val="7030A0"/>
                </a:solidFill>
              </a:rPr>
              <a:t>assert(a1.say === a2.say, </a:t>
            </a:r>
            <a:r>
              <a:rPr lang="ru-RU" dirty="0" smtClean="0">
                <a:solidFill>
                  <a:srgbClr val="7030A0"/>
                </a:solidFill>
              </a:rPr>
              <a:t>"</a:t>
            </a:r>
            <a:r>
              <a:rPr lang="en-US" dirty="0" smtClean="0">
                <a:solidFill>
                  <a:srgbClr val="7030A0"/>
                </a:solidFill>
              </a:rPr>
              <a:t>method the same</a:t>
            </a:r>
            <a:r>
              <a:rPr lang="ru-RU" dirty="0" smtClean="0">
                <a:solidFill>
                  <a:srgbClr val="7030A0"/>
                </a:solidFill>
              </a:rPr>
              <a:t>"</a:t>
            </a:r>
            <a:r>
              <a:rPr lang="en-US" dirty="0" smtClean="0">
                <a:solidFill>
                  <a:srgbClr val="7030A0"/>
                </a:solidFill>
              </a:rPr>
              <a:t>);</a:t>
            </a:r>
            <a:r>
              <a:rPr lang="en-US" dirty="0" smtClean="0"/>
              <a:t>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//true</a:t>
            </a:r>
            <a:endParaRPr lang="ru-RU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4571836"/>
            <a:ext cx="8928992" cy="2031325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Методы и свойства добавляются в объект с использованием  свойства </a:t>
            </a:r>
            <a:r>
              <a:rPr lang="ru-RU" dirty="0" err="1">
                <a:solidFill>
                  <a:schemeClr val="accent2"/>
                </a:solidFill>
              </a:rPr>
              <a:t>prototype</a:t>
            </a:r>
            <a:r>
              <a:rPr lang="ru-RU" dirty="0"/>
              <a:t>, которое является </a:t>
            </a:r>
            <a:r>
              <a:rPr lang="ru-RU" dirty="0" smtClean="0"/>
              <a:t>объектом, а поэтому будет содержать </a:t>
            </a:r>
            <a:r>
              <a:rPr lang="ru-RU" dirty="0"/>
              <a:t>свойства и методы </a:t>
            </a:r>
            <a:r>
              <a:rPr lang="ru-RU" dirty="0" smtClean="0"/>
              <a:t>для всех объектов, созданных от </a:t>
            </a:r>
            <a:r>
              <a:rPr lang="ru-RU" dirty="0"/>
              <a:t>этого класса.</a:t>
            </a:r>
          </a:p>
          <a:p>
            <a:endParaRPr lang="ru-RU" dirty="0" smtClean="0"/>
          </a:p>
          <a:p>
            <a:r>
              <a:rPr lang="ru-RU" dirty="0" smtClean="0"/>
              <a:t>Польза </a:t>
            </a:r>
            <a:r>
              <a:rPr lang="ru-RU" dirty="0"/>
              <a:t>- </a:t>
            </a:r>
            <a:r>
              <a:rPr lang="ru-RU" dirty="0" smtClean="0"/>
              <a:t>все </a:t>
            </a:r>
            <a:r>
              <a:rPr lang="ru-RU" dirty="0"/>
              <a:t>свойства и методы </a:t>
            </a:r>
            <a:r>
              <a:rPr lang="ru-RU" dirty="0" smtClean="0"/>
              <a:t>объекта </a:t>
            </a:r>
            <a:r>
              <a:rPr lang="en-US" dirty="0" smtClean="0">
                <a:solidFill>
                  <a:schemeClr val="accent2"/>
                </a:solidFill>
              </a:rPr>
              <a:t>prototype</a:t>
            </a:r>
            <a:r>
              <a:rPr lang="en-US" dirty="0" smtClean="0"/>
              <a:t>  </a:t>
            </a:r>
            <a:r>
              <a:rPr lang="uk-UA" dirty="0" err="1" smtClean="0"/>
              <a:t>ра</a:t>
            </a:r>
            <a:r>
              <a:rPr lang="ru-RU" dirty="0" err="1" smtClean="0"/>
              <a:t>зделяются</a:t>
            </a:r>
            <a:r>
              <a:rPr lang="ru-RU" dirty="0" smtClean="0"/>
              <a:t> </a:t>
            </a:r>
            <a:r>
              <a:rPr lang="ru-RU" dirty="0"/>
              <a:t>между всеми экземплярами класса.</a:t>
            </a:r>
          </a:p>
        </p:txBody>
      </p:sp>
    </p:spTree>
    <p:extLst>
      <p:ext uri="{BB962C8B-B14F-4D97-AF65-F5344CB8AC3E}">
        <p14:creationId xmlns:p14="http://schemas.microsoft.com/office/powerpoint/2010/main" val="159559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endCxn id="15" idx="2"/>
          </p:cNvCxnSpPr>
          <p:nvPr/>
        </p:nvCxnSpPr>
        <p:spPr>
          <a:xfrm flipV="1">
            <a:off x="2440881" y="4909809"/>
            <a:ext cx="3385977" cy="8824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9" idx="0"/>
          </p:cNvCxnSpPr>
          <p:nvPr/>
        </p:nvCxnSpPr>
        <p:spPr>
          <a:xfrm flipH="1" flipV="1">
            <a:off x="5730350" y="4888520"/>
            <a:ext cx="1188944" cy="8964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Группа 29"/>
          <p:cNvGrpSpPr/>
          <p:nvPr/>
        </p:nvGrpSpPr>
        <p:grpSpPr>
          <a:xfrm>
            <a:off x="1115616" y="5393739"/>
            <a:ext cx="7619896" cy="1039271"/>
            <a:chOff x="220798" y="3037801"/>
            <a:chExt cx="7619896" cy="1039271"/>
          </a:xfrm>
        </p:grpSpPr>
        <p:sp>
          <p:nvSpPr>
            <p:cNvPr id="18" name="TextBox 17"/>
            <p:cNvSpPr txBox="1"/>
            <p:nvPr/>
          </p:nvSpPr>
          <p:spPr>
            <a:xfrm>
              <a:off x="220798" y="3430741"/>
              <a:ext cx="3127066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756F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823B"/>
                  </a:solidFill>
                </a:rPr>
                <a:t>__proto__</a:t>
              </a:r>
              <a:endParaRPr lang="ru-RU" b="1" dirty="0" smtClean="0">
                <a:solidFill>
                  <a:srgbClr val="00823B"/>
                </a:solidFill>
              </a:endParaRPr>
            </a:p>
            <a:p>
              <a:r>
                <a:rPr lang="en-US" b="1" dirty="0" smtClean="0"/>
                <a:t>me = "A1"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53246" y="3429000"/>
              <a:ext cx="3542459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756F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823B"/>
                  </a:solidFill>
                </a:rPr>
                <a:t>__proto</a:t>
              </a:r>
              <a:r>
                <a:rPr lang="en-US" b="1" dirty="0" smtClean="0">
                  <a:solidFill>
                    <a:srgbClr val="00823B"/>
                  </a:solidFill>
                </a:rPr>
                <a:t>__</a:t>
              </a:r>
            </a:p>
            <a:p>
              <a:r>
                <a:rPr lang="en-US" b="1" dirty="0" smtClean="0"/>
                <a:t>me = "</a:t>
              </a:r>
              <a:r>
                <a:rPr lang="en-US" b="1" dirty="0" smtClean="0">
                  <a:solidFill>
                    <a:srgbClr val="7030A0"/>
                  </a:solidFill>
                </a:rPr>
                <a:t>A2</a:t>
              </a:r>
              <a:r>
                <a:rPr lang="en-US" b="1" dirty="0" smtClean="0"/>
                <a:t>"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0798" y="3037801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r>
                <a:rPr lang="ru-RU" b="1" dirty="0" smtClean="0"/>
                <a:t>1</a:t>
              </a:r>
              <a:endParaRPr lang="ru-RU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380312" y="3059668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a2</a:t>
              </a:r>
              <a:endParaRPr lang="ru-RU" b="1" dirty="0"/>
            </a:p>
          </p:txBody>
        </p:sp>
      </p:grpSp>
      <p:sp>
        <p:nvSpPr>
          <p:cNvPr id="14" name="Овал 13"/>
          <p:cNvSpPr/>
          <p:nvPr/>
        </p:nvSpPr>
        <p:spPr>
          <a:xfrm>
            <a:off x="1182850" y="3757681"/>
            <a:ext cx="1152128" cy="115212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Foo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738626" y="3757681"/>
            <a:ext cx="4176464" cy="11521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rgbClr val="3756F2"/>
                </a:solidFill>
              </a:rPr>
              <a:t>say = function(){...}</a:t>
            </a:r>
            <a:endParaRPr lang="ru-RU" b="1" dirty="0">
              <a:solidFill>
                <a:srgbClr val="3756F2"/>
              </a:solidFill>
            </a:endParaRPr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2334978" y="4117721"/>
            <a:ext cx="140364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226458" y="4693785"/>
            <a:ext cx="1512168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64915" y="3645024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prototype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59354" y="4756501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constructor</a:t>
            </a:r>
            <a:endParaRPr lang="ru-RU" b="1" dirty="0">
              <a:solidFill>
                <a:srgbClr val="7030A0"/>
              </a:solidFill>
            </a:endParaRPr>
          </a:p>
        </p:txBody>
      </p:sp>
      <p:grpSp>
        <p:nvGrpSpPr>
          <p:cNvPr id="27" name="Группа 26"/>
          <p:cNvGrpSpPr/>
          <p:nvPr/>
        </p:nvGrpSpPr>
        <p:grpSpPr>
          <a:xfrm>
            <a:off x="4499992" y="188640"/>
            <a:ext cx="4536504" cy="1440160"/>
            <a:chOff x="4499992" y="188640"/>
            <a:chExt cx="4536504" cy="1440160"/>
          </a:xfrm>
        </p:grpSpPr>
        <p:sp>
          <p:nvSpPr>
            <p:cNvPr id="28" name="Овал 27"/>
            <p:cNvSpPr/>
            <p:nvPr/>
          </p:nvSpPr>
          <p:spPr>
            <a:xfrm>
              <a:off x="4499992" y="188640"/>
              <a:ext cx="1440160" cy="144016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Object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7452320" y="188640"/>
              <a:ext cx="1584176" cy="136815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1" name="Прямая со стрелкой 30"/>
            <p:cNvCxnSpPr>
              <a:stCxn id="28" idx="6"/>
            </p:cNvCxnSpPr>
            <p:nvPr/>
          </p:nvCxnSpPr>
          <p:spPr>
            <a:xfrm>
              <a:off x="5940152" y="908720"/>
              <a:ext cx="151216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89072" y="404664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prototype</a:t>
              </a:r>
              <a:endParaRPr lang="ru-RU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07504" y="112564"/>
            <a:ext cx="4176464" cy="2585323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function </a:t>
            </a:r>
            <a:r>
              <a:rPr lang="en-US" dirty="0" smtClean="0">
                <a:solidFill>
                  <a:srgbClr val="C00000"/>
                </a:solidFill>
              </a:rPr>
              <a:t>Foo</a:t>
            </a:r>
            <a:r>
              <a:rPr lang="en-US" dirty="0" smtClean="0"/>
              <a:t>(who){</a:t>
            </a:r>
            <a:endParaRPr lang="en-US" dirty="0"/>
          </a:p>
          <a:p>
            <a:r>
              <a:rPr lang="ru-RU" dirty="0" smtClean="0"/>
              <a:t>  </a:t>
            </a:r>
            <a:r>
              <a:rPr lang="en-US" dirty="0" smtClean="0">
                <a:solidFill>
                  <a:srgbClr val="3756F2"/>
                </a:solidFill>
              </a:rPr>
              <a:t>this.me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who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en-US" dirty="0" err="1" smtClean="0">
                <a:solidFill>
                  <a:srgbClr val="C00000"/>
                </a:solidFill>
              </a:rPr>
              <a:t>Foo</a:t>
            </a:r>
            <a:r>
              <a:rPr lang="en-US" dirty="0" err="1" smtClean="0">
                <a:solidFill>
                  <a:srgbClr val="00602B"/>
                </a:solidFill>
              </a:rPr>
              <a:t>.prototype</a:t>
            </a:r>
            <a:r>
              <a:rPr lang="en-US" dirty="0" smtClean="0">
                <a:solidFill>
                  <a:srgbClr val="00602B"/>
                </a:solidFill>
              </a:rPr>
              <a:t> = </a:t>
            </a:r>
            <a:r>
              <a:rPr lang="en-US" dirty="0" smtClean="0"/>
              <a:t>function(){</a:t>
            </a:r>
          </a:p>
          <a:p>
            <a:r>
              <a:rPr lang="en-US" dirty="0" smtClean="0">
                <a:solidFill>
                  <a:srgbClr val="00602B"/>
                </a:solidFill>
              </a:rPr>
              <a:t>   </a:t>
            </a:r>
            <a:r>
              <a:rPr lang="en-US" dirty="0" smtClean="0"/>
              <a:t>return "I am </a:t>
            </a:r>
            <a:r>
              <a:rPr lang="en-US" dirty="0"/>
              <a:t>" </a:t>
            </a:r>
            <a:r>
              <a:rPr lang="en-US" dirty="0" smtClean="0"/>
              <a:t>+ </a:t>
            </a:r>
            <a:r>
              <a:rPr lang="en-US" dirty="0" smtClean="0">
                <a:solidFill>
                  <a:srgbClr val="3756F2"/>
                </a:solidFill>
              </a:rPr>
              <a:t>this.me</a:t>
            </a:r>
            <a:endParaRPr lang="en-US" dirty="0">
              <a:solidFill>
                <a:srgbClr val="3756F2"/>
              </a:solidFill>
            </a:endParaRPr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7030A0"/>
                </a:solidFill>
              </a:rPr>
              <a:t>const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a1 </a:t>
            </a:r>
            <a:r>
              <a:rPr lang="en-US" dirty="0">
                <a:solidFill>
                  <a:srgbClr val="7030A0"/>
                </a:solidFill>
              </a:rPr>
              <a:t>= </a:t>
            </a:r>
            <a:r>
              <a:rPr lang="en-US" dirty="0" smtClean="0">
                <a:solidFill>
                  <a:srgbClr val="7030A0"/>
                </a:solidFill>
              </a:rPr>
              <a:t>new Foo("A1");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 err="1" smtClean="0">
                <a:solidFill>
                  <a:srgbClr val="7030A0"/>
                </a:solidFill>
              </a:rPr>
              <a:t>const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a2 </a:t>
            </a:r>
            <a:r>
              <a:rPr lang="en-US" dirty="0">
                <a:solidFill>
                  <a:srgbClr val="7030A0"/>
                </a:solidFill>
              </a:rPr>
              <a:t>= </a:t>
            </a:r>
            <a:r>
              <a:rPr lang="en-US" dirty="0" smtClean="0">
                <a:solidFill>
                  <a:srgbClr val="7030A0"/>
                </a:solidFill>
              </a:rPr>
              <a:t>new Foo("A2");</a:t>
            </a:r>
            <a:endParaRPr lang="en-US" dirty="0" smtClean="0"/>
          </a:p>
        </p:txBody>
      </p:sp>
      <p:cxnSp>
        <p:nvCxnSpPr>
          <p:cNvPr id="10" name="Прямая со стрелкой 9"/>
          <p:cNvCxnSpPr>
            <a:stCxn id="15" idx="0"/>
            <a:endCxn id="29" idx="2"/>
          </p:cNvCxnSpPr>
          <p:nvPr/>
        </p:nvCxnSpPr>
        <p:spPr>
          <a:xfrm flipV="1">
            <a:off x="5826858" y="1556792"/>
            <a:ext cx="2417550" cy="2200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32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95721"/>
            <a:ext cx="8928992" cy="6186309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function </a:t>
            </a:r>
            <a:r>
              <a:rPr lang="en-US" dirty="0" smtClean="0">
                <a:solidFill>
                  <a:srgbClr val="C00000"/>
                </a:solidFill>
              </a:rPr>
              <a:t>Person</a:t>
            </a:r>
            <a:r>
              <a:rPr lang="en-US" dirty="0" smtClean="0"/>
              <a:t>(name){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this.name </a:t>
            </a:r>
            <a:r>
              <a:rPr lang="en-US" dirty="0"/>
              <a:t>= </a:t>
            </a:r>
            <a:r>
              <a:rPr lang="en-US" dirty="0" smtClean="0"/>
              <a:t>name;</a:t>
            </a:r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 err="1" smtClean="0">
                <a:solidFill>
                  <a:srgbClr val="C00000"/>
                </a:solidFill>
              </a:rPr>
              <a:t>Person</a:t>
            </a:r>
            <a:r>
              <a:rPr lang="en-US" dirty="0" err="1" smtClean="0"/>
              <a:t>.prootype.</a:t>
            </a:r>
            <a:r>
              <a:rPr lang="en-US" dirty="0" err="1" smtClean="0">
                <a:solidFill>
                  <a:srgbClr val="0070C0"/>
                </a:solidFill>
              </a:rPr>
              <a:t>say</a:t>
            </a:r>
            <a:r>
              <a:rPr lang="en-US" dirty="0" smtClean="0"/>
              <a:t>  </a:t>
            </a:r>
            <a:r>
              <a:rPr lang="en-US" dirty="0"/>
              <a:t>= function(){</a:t>
            </a:r>
          </a:p>
          <a:p>
            <a:r>
              <a:rPr lang="en-US" dirty="0"/>
              <a:t>    return </a:t>
            </a:r>
            <a:r>
              <a:rPr lang="en-US" dirty="0" smtClean="0"/>
              <a:t>this.name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/>
              <a:t>function </a:t>
            </a:r>
            <a:r>
              <a:rPr lang="en-US" dirty="0">
                <a:solidFill>
                  <a:srgbClr val="00B050"/>
                </a:solidFill>
              </a:rPr>
              <a:t>Student</a:t>
            </a:r>
            <a:r>
              <a:rPr lang="en-US" dirty="0"/>
              <a:t>(){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C00000"/>
                </a:solidFill>
              </a:rPr>
              <a:t>Person</a:t>
            </a:r>
            <a:r>
              <a:rPr lang="en-US" dirty="0" err="1"/>
              <a:t>.apply</a:t>
            </a:r>
            <a:r>
              <a:rPr lang="en-US" dirty="0"/>
              <a:t>(this, arguments)</a:t>
            </a:r>
          </a:p>
          <a:p>
            <a:r>
              <a:rPr lang="en-US" dirty="0" smtClean="0"/>
              <a:t>}</a:t>
            </a:r>
          </a:p>
          <a:p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ru-RU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связываем прототипы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Person </a:t>
            </a:r>
            <a:r>
              <a:rPr lang="ru-RU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и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Student</a:t>
            </a:r>
            <a:endParaRPr lang="en-US" dirty="0" smtClean="0"/>
          </a:p>
          <a:p>
            <a:r>
              <a:rPr lang="en-US" dirty="0" err="1" smtClean="0">
                <a:solidFill>
                  <a:srgbClr val="00B050"/>
                </a:solidFill>
              </a:rPr>
              <a:t>Student</a:t>
            </a:r>
            <a:r>
              <a:rPr lang="en-US" dirty="0" err="1" smtClean="0"/>
              <a:t>.prototype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Object.create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C00000"/>
                </a:solidFill>
              </a:rPr>
              <a:t>Person</a:t>
            </a:r>
            <a:r>
              <a:rPr lang="en-US" dirty="0" err="1" smtClean="0"/>
              <a:t>.prototype</a:t>
            </a:r>
            <a:r>
              <a:rPr lang="en-US" dirty="0" smtClean="0"/>
              <a:t>)</a:t>
            </a:r>
          </a:p>
          <a:p>
            <a:endParaRPr lang="ru-RU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ru-RU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но мы теряем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constructor </a:t>
            </a:r>
            <a:r>
              <a:rPr lang="uk-UA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prototype Student, </a:t>
            </a:r>
          </a:p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ru-RU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поэтому  </a:t>
            </a:r>
            <a:r>
              <a:rPr lang="ru-RU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еще </a:t>
            </a:r>
            <a:r>
              <a:rPr lang="uk-UA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надо</a:t>
            </a:r>
            <a:r>
              <a:rPr lang="uk-UA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</a:t>
            </a:r>
            <a:r>
              <a:rPr lang="uk-UA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осстановить</a:t>
            </a:r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err="1" smtClean="0">
                <a:solidFill>
                  <a:srgbClr val="00823B"/>
                </a:solidFill>
              </a:rPr>
              <a:t>Student</a:t>
            </a:r>
            <a:r>
              <a:rPr lang="en-US" dirty="0" err="1" smtClean="0"/>
              <a:t>.prototype.</a:t>
            </a:r>
            <a:r>
              <a:rPr lang="en-US" dirty="0" err="1" smtClean="0">
                <a:solidFill>
                  <a:srgbClr val="0070C0"/>
                </a:solidFill>
              </a:rPr>
              <a:t>constructor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>
                <a:solidFill>
                  <a:srgbClr val="00823B"/>
                </a:solidFill>
              </a:rPr>
              <a:t>Student</a:t>
            </a:r>
          </a:p>
          <a:p>
            <a:endParaRPr lang="en-US" dirty="0" smtClean="0"/>
          </a:p>
          <a:p>
            <a:r>
              <a:rPr lang="en-US" dirty="0" err="1" smtClean="0"/>
              <a:t>const</a:t>
            </a:r>
            <a:r>
              <a:rPr lang="en-US" dirty="0" smtClean="0"/>
              <a:t> s = </a:t>
            </a:r>
            <a:r>
              <a:rPr lang="en-US" dirty="0"/>
              <a:t>new </a:t>
            </a:r>
            <a:r>
              <a:rPr lang="en-US" dirty="0" smtClean="0">
                <a:solidFill>
                  <a:srgbClr val="00B050"/>
                </a:solidFill>
              </a:rPr>
              <a:t>Student</a:t>
            </a:r>
            <a:r>
              <a:rPr lang="en-US" dirty="0" smtClean="0"/>
              <a:t>('Bill')</a:t>
            </a:r>
          </a:p>
          <a:p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ru-RU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У объекта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 </a:t>
            </a:r>
            <a:r>
              <a:rPr lang="ru-RU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вызываем метод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say</a:t>
            </a:r>
            <a:r>
              <a:rPr lang="ru-RU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определенный в его родителе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dirty="0"/>
          </a:p>
          <a:p>
            <a:r>
              <a:rPr lang="en-US" dirty="0" smtClean="0"/>
              <a:t>console.log(</a:t>
            </a:r>
            <a:r>
              <a:rPr lang="en-US" dirty="0" err="1" smtClean="0"/>
              <a:t>s.</a:t>
            </a:r>
            <a:r>
              <a:rPr lang="en-US" dirty="0" err="1" smtClean="0">
                <a:solidFill>
                  <a:srgbClr val="0070C0"/>
                </a:solidFill>
              </a:rPr>
              <a:t>say</a:t>
            </a:r>
            <a:r>
              <a:rPr lang="en-US" dirty="0" smtClean="0">
                <a:solidFill>
                  <a:srgbClr val="0070C0"/>
                </a:solidFill>
              </a:rPr>
              <a:t>()</a:t>
            </a:r>
            <a:r>
              <a:rPr lang="en-US" dirty="0" smtClean="0"/>
              <a:t>)</a:t>
            </a:r>
            <a:r>
              <a:rPr lang="uk-UA" dirty="0" smtClean="0"/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Bill </a:t>
            </a:r>
            <a:endParaRPr lang="en-US" dirty="0" smtClean="0"/>
          </a:p>
        </p:txBody>
      </p:sp>
      <p:sp>
        <p:nvSpPr>
          <p:cNvPr id="2" name="Прямоугольник 1"/>
          <p:cNvSpPr/>
          <p:nvPr/>
        </p:nvSpPr>
        <p:spPr>
          <a:xfrm>
            <a:off x="3707904" y="1556792"/>
            <a:ext cx="5256584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b="1" dirty="0" smtClean="0">
                <a:solidFill>
                  <a:schemeClr val="tx1"/>
                </a:solidFill>
              </a:rPr>
              <a:t>Хотим создать тип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Student</a:t>
            </a:r>
            <a:r>
              <a:rPr lang="ru-RU" b="1" dirty="0" smtClean="0">
                <a:solidFill>
                  <a:schemeClr val="tx1"/>
                </a:solidFill>
              </a:rPr>
              <a:t> на основе </a:t>
            </a:r>
            <a:r>
              <a:rPr lang="en-US" b="1" dirty="0" smtClean="0">
                <a:solidFill>
                  <a:srgbClr val="C00000"/>
                </a:solidFill>
              </a:rPr>
              <a:t>Person</a:t>
            </a:r>
            <a:r>
              <a:rPr lang="ru-RU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(</a:t>
            </a:r>
            <a:r>
              <a:rPr lang="uk-UA" b="1" dirty="0" err="1" smtClean="0">
                <a:solidFill>
                  <a:schemeClr val="tx1"/>
                </a:solidFill>
              </a:rPr>
              <a:t>наследоваться</a:t>
            </a:r>
            <a:r>
              <a:rPr lang="uk-UA" b="1" dirty="0" smtClean="0">
                <a:solidFill>
                  <a:schemeClr val="tx1"/>
                </a:solidFill>
              </a:rPr>
              <a:t> от </a:t>
            </a:r>
            <a:r>
              <a:rPr lang="ru-RU" b="1" dirty="0" smtClean="0">
                <a:solidFill>
                  <a:schemeClr val="tx1"/>
                </a:solidFill>
              </a:rPr>
              <a:t>него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7664" y="44624"/>
            <a:ext cx="5832648" cy="369332"/>
          </a:xfrm>
          <a:prstGeom prst="rect">
            <a:avLst/>
          </a:prstGeom>
          <a:solidFill>
            <a:srgbClr val="00B05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Создание общих свойств и методов объекта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17724" y="548680"/>
            <a:ext cx="4238252" cy="2585323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function </a:t>
            </a:r>
            <a:r>
              <a:rPr lang="en-US" dirty="0" smtClean="0">
                <a:solidFill>
                  <a:schemeClr val="accent2"/>
                </a:solidFill>
              </a:rPr>
              <a:t>Foo</a:t>
            </a:r>
            <a:r>
              <a:rPr lang="en-US" dirty="0" smtClean="0"/>
              <a:t>(who){</a:t>
            </a:r>
            <a:endParaRPr lang="en-US" dirty="0"/>
          </a:p>
          <a:p>
            <a:r>
              <a:rPr lang="en-US" dirty="0" smtClean="0"/>
              <a:t>  this.me </a:t>
            </a:r>
            <a:r>
              <a:rPr lang="en-US" dirty="0"/>
              <a:t>= </a:t>
            </a:r>
            <a:r>
              <a:rPr lang="en-US" dirty="0" smtClean="0"/>
              <a:t>who;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chemeClr val="accent2"/>
                </a:solidFill>
              </a:rPr>
              <a:t>Foo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00823B"/>
                </a:solidFill>
              </a:rPr>
              <a:t>maxNum</a:t>
            </a:r>
            <a:r>
              <a:rPr lang="en-US" dirty="0" smtClean="0"/>
              <a:t> </a:t>
            </a:r>
            <a:r>
              <a:rPr lang="en-US" dirty="0"/>
              <a:t>= 123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chemeClr val="accent2"/>
                </a:solidFill>
              </a:rPr>
              <a:t>Foo</a:t>
            </a:r>
            <a:r>
              <a:rPr lang="en-US" dirty="0" err="1" smtClean="0"/>
              <a:t>.</a:t>
            </a:r>
            <a:r>
              <a:rPr lang="en-US" dirty="0" err="1">
                <a:solidFill>
                  <a:srgbClr val="00823B"/>
                </a:solidFill>
              </a:rPr>
              <a:t>say</a:t>
            </a:r>
            <a:r>
              <a:rPr lang="en-US" dirty="0" smtClean="0"/>
              <a:t> =  function(</a:t>
            </a:r>
            <a:r>
              <a:rPr lang="en-US" dirty="0" err="1" smtClean="0">
                <a:solidFill>
                  <a:srgbClr val="3756F2"/>
                </a:solidFill>
              </a:rPr>
              <a:t>ob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  return "Hi" + </a:t>
            </a:r>
            <a:r>
              <a:rPr lang="en-US" dirty="0" smtClean="0">
                <a:solidFill>
                  <a:srgbClr val="3756F2"/>
                </a:solidFill>
              </a:rPr>
              <a:t>ob.me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99992" y="548680"/>
            <a:ext cx="4536504" cy="4524315"/>
          </a:xfrm>
          <a:prstGeom prst="rect">
            <a:avLst/>
          </a:prstGeom>
          <a:solidFill>
            <a:srgbClr val="92D05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Здесь свойство </a:t>
            </a:r>
            <a:r>
              <a:rPr lang="en-US" dirty="0" err="1">
                <a:solidFill>
                  <a:srgbClr val="00823B"/>
                </a:solidFill>
              </a:rPr>
              <a:t>maxNum</a:t>
            </a:r>
            <a:r>
              <a:rPr lang="ru-RU" dirty="0" smtClean="0"/>
              <a:t> и метод </a:t>
            </a:r>
            <a:r>
              <a:rPr lang="en-US" dirty="0">
                <a:solidFill>
                  <a:srgbClr val="00823B"/>
                </a:solidFill>
              </a:rPr>
              <a:t>say </a:t>
            </a:r>
            <a:r>
              <a:rPr lang="ru-RU" dirty="0" smtClean="0">
                <a:solidFill>
                  <a:srgbClr val="00823B"/>
                </a:solidFill>
              </a:rPr>
              <a:t>() </a:t>
            </a:r>
            <a:r>
              <a:rPr lang="ru-RU" dirty="0" smtClean="0"/>
              <a:t>являются общими свойствами для всех  объектов.</a:t>
            </a:r>
          </a:p>
          <a:p>
            <a:endParaRPr lang="ru-RU" dirty="0" smtClean="0"/>
          </a:p>
          <a:p>
            <a:r>
              <a:rPr lang="ru-RU" dirty="0" smtClean="0"/>
              <a:t>Их называют </a:t>
            </a:r>
            <a:r>
              <a:rPr lang="ru-RU" dirty="0">
                <a:solidFill>
                  <a:schemeClr val="accent2"/>
                </a:solidFill>
              </a:rPr>
              <a:t>статическими</a:t>
            </a:r>
            <a:r>
              <a:rPr lang="ru-RU" dirty="0"/>
              <a:t>.</a:t>
            </a:r>
          </a:p>
          <a:p>
            <a:r>
              <a:rPr lang="ru-RU" dirty="0"/>
              <a:t>В </a:t>
            </a:r>
            <a:r>
              <a:rPr lang="ru-RU" dirty="0" smtClean="0">
                <a:solidFill>
                  <a:srgbClr val="C00000"/>
                </a:solidFill>
              </a:rPr>
              <a:t>статических методах</a:t>
            </a:r>
            <a:r>
              <a:rPr lang="ru-RU" dirty="0" smtClean="0"/>
              <a:t> не </a:t>
            </a:r>
            <a:r>
              <a:rPr lang="ru-RU" dirty="0"/>
              <a:t>доступно ключевое слово 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ru-RU" dirty="0"/>
              <a:t>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ru-RU" dirty="0" smtClean="0"/>
              <a:t>То есть они </a:t>
            </a:r>
            <a:r>
              <a:rPr lang="ru-RU" i="1" dirty="0" smtClean="0">
                <a:solidFill>
                  <a:srgbClr val="0070C0"/>
                </a:solidFill>
              </a:rPr>
              <a:t>не находятся</a:t>
            </a:r>
            <a:r>
              <a:rPr lang="ru-RU" dirty="0" smtClean="0"/>
              <a:t> в каком-то конкретном объекте, а принадлежат сразу всем объектам</a:t>
            </a:r>
          </a:p>
          <a:p>
            <a:endParaRPr lang="ru-RU" dirty="0"/>
          </a:p>
          <a:p>
            <a:r>
              <a:rPr lang="ru-RU" dirty="0" smtClean="0"/>
              <a:t>Соответственно </a:t>
            </a:r>
            <a:r>
              <a:rPr lang="ru-RU" i="1" dirty="0" smtClean="0">
                <a:solidFill>
                  <a:srgbClr val="0070C0"/>
                </a:solidFill>
              </a:rPr>
              <a:t>их вызов будет осуществляться через имя  конструктора</a:t>
            </a:r>
            <a:r>
              <a:rPr lang="ru-RU" dirty="0" smtClean="0"/>
              <a:t>. 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75042" y="3485907"/>
            <a:ext cx="4208926" cy="2031325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endParaRPr lang="en-US" dirty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823B"/>
                </a:solidFill>
              </a:rPr>
              <a:t>u</a:t>
            </a:r>
            <a:r>
              <a:rPr lang="ru-RU" dirty="0" smtClean="0">
                <a:solidFill>
                  <a:srgbClr val="00823B"/>
                </a:solidFill>
              </a:rPr>
              <a:t>1</a:t>
            </a:r>
            <a:r>
              <a:rPr lang="en-US" dirty="0" smtClean="0">
                <a:solidFill>
                  <a:srgbClr val="00823B"/>
                </a:solidFill>
              </a:rPr>
              <a:t> </a:t>
            </a:r>
            <a:r>
              <a:rPr lang="en-US" dirty="0" smtClean="0"/>
              <a:t>= new Foo("A1");</a:t>
            </a:r>
          </a:p>
          <a:p>
            <a:r>
              <a:rPr lang="en-US" dirty="0" err="1" smtClean="0">
                <a:solidFill>
                  <a:schemeClr val="accent2"/>
                </a:solidFill>
              </a:rPr>
              <a:t>Foo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00823B"/>
                </a:solidFill>
              </a:rPr>
              <a:t>say</a:t>
            </a:r>
            <a:r>
              <a:rPr lang="en-US" dirty="0" smtClean="0"/>
              <a:t>(a</a:t>
            </a:r>
            <a:r>
              <a:rPr lang="ru-RU" dirty="0" smtClean="0">
                <a:solidFill>
                  <a:srgbClr val="00823B"/>
                </a:solidFill>
              </a:rPr>
              <a:t>1</a:t>
            </a:r>
            <a:r>
              <a:rPr lang="en-US" dirty="0"/>
              <a:t>);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"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A1"</a:t>
            </a:r>
          </a:p>
          <a:p>
            <a:endParaRPr lang="ru-RU" dirty="0" smtClean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>
                <a:solidFill>
                  <a:srgbClr val="00823B"/>
                </a:solidFill>
              </a:rPr>
              <a:t>u2</a:t>
            </a:r>
            <a:r>
              <a:rPr lang="en-US" dirty="0" smtClean="0"/>
              <a:t> </a:t>
            </a:r>
            <a:r>
              <a:rPr lang="en-US" dirty="0"/>
              <a:t>= new Foo("</a:t>
            </a:r>
            <a:r>
              <a:rPr lang="en-US" dirty="0" smtClean="0"/>
              <a:t>A2");</a:t>
            </a:r>
            <a:endParaRPr lang="en-US" dirty="0"/>
          </a:p>
          <a:p>
            <a:r>
              <a:rPr lang="en-US" dirty="0" err="1" smtClean="0">
                <a:solidFill>
                  <a:schemeClr val="accent2"/>
                </a:solidFill>
              </a:rPr>
              <a:t>Foo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00823B"/>
                </a:solidFill>
              </a:rPr>
              <a:t>say</a:t>
            </a:r>
            <a:r>
              <a:rPr lang="en-US" dirty="0" smtClean="0"/>
              <a:t>(a2);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//"A2"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5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44624"/>
            <a:ext cx="8928992" cy="369332"/>
          </a:xfrm>
          <a:prstGeom prst="rect">
            <a:avLst/>
          </a:prstGeom>
          <a:solidFill>
            <a:srgbClr val="00B05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Приватные(не доступные при прямом вызове) свойства и методы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548680"/>
            <a:ext cx="4824536" cy="2862322"/>
          </a:xfrm>
          <a:prstGeom prst="rect">
            <a:avLst/>
          </a:prstGeom>
          <a:solidFill>
            <a:schemeClr val="accent2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/>
              <a:t>function User(name) {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name</a:t>
            </a:r>
            <a:r>
              <a:rPr lang="en-US" dirty="0" smtClean="0"/>
              <a:t>;  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this.getName</a:t>
            </a:r>
            <a:r>
              <a:rPr lang="en-US" dirty="0" smtClean="0"/>
              <a:t>(){</a:t>
            </a:r>
          </a:p>
          <a:p>
            <a:r>
              <a:rPr lang="en-US" dirty="0" smtClean="0"/>
              <a:t>	</a:t>
            </a:r>
            <a:r>
              <a:rPr lang="en-US" dirty="0" err="1" smtClean="0">
                <a:solidFill>
                  <a:schemeClr val="accent2"/>
                </a:solidFill>
              </a:rPr>
              <a:t>sendName</a:t>
            </a:r>
            <a:r>
              <a:rPr lang="en-US" dirty="0" smtClean="0">
                <a:solidFill>
                  <a:schemeClr val="accent2"/>
                </a:solidFill>
              </a:rPr>
              <a:t>();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 smtClean="0"/>
              <a:t>   }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sendName</a:t>
            </a:r>
            <a:r>
              <a:rPr lang="en-US" dirty="0" smtClean="0"/>
              <a:t> = function(){</a:t>
            </a:r>
          </a:p>
          <a:p>
            <a:r>
              <a:rPr lang="en-US" dirty="0" smtClean="0"/>
              <a:t>       assert(true,</a:t>
            </a:r>
            <a:r>
              <a:rPr lang="en-US" dirty="0" smtClean="0">
                <a:solidFill>
                  <a:schemeClr val="accent2"/>
                </a:solidFill>
              </a:rPr>
              <a:t> name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 smtClean="0"/>
              <a:t>   }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7504" y="3501008"/>
            <a:ext cx="8928992" cy="1477328"/>
          </a:xfrm>
          <a:prstGeom prst="rect">
            <a:avLst/>
          </a:prstGeom>
          <a:solidFill>
            <a:srgbClr val="7030A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nn-NO" dirty="0" smtClean="0"/>
              <a:t>var user = </a:t>
            </a:r>
            <a:r>
              <a:rPr lang="nn-NO" dirty="0"/>
              <a:t>new User("Thomas</a:t>
            </a:r>
            <a:r>
              <a:rPr lang="nn-NO" dirty="0" smtClean="0"/>
              <a:t>");</a:t>
            </a:r>
          </a:p>
          <a:p>
            <a:r>
              <a:rPr lang="nn-NO" dirty="0" smtClean="0"/>
              <a:t>user.getName();   // </a:t>
            </a:r>
            <a:r>
              <a:rPr lang="ru-RU" dirty="0" smtClean="0"/>
              <a:t>выводится  </a:t>
            </a:r>
            <a:r>
              <a:rPr lang="nn-NO" dirty="0"/>
              <a:t>"</a:t>
            </a:r>
            <a:r>
              <a:rPr lang="nn-NO" dirty="0" smtClean="0"/>
              <a:t>Thomas"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user.</a:t>
            </a:r>
            <a:r>
              <a:rPr lang="en-US" dirty="0" smtClean="0">
                <a:solidFill>
                  <a:schemeClr val="accent2"/>
                </a:solidFill>
              </a:rPr>
              <a:t>name</a:t>
            </a:r>
            <a:r>
              <a:rPr lang="en-US" dirty="0" smtClean="0"/>
              <a:t>;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// 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undefined</a:t>
            </a:r>
          </a:p>
          <a:p>
            <a:r>
              <a:rPr lang="nn-NO" dirty="0" smtClean="0"/>
              <a:t>user.</a:t>
            </a:r>
            <a:r>
              <a:rPr lang="nn-NO" dirty="0" smtClean="0">
                <a:solidFill>
                  <a:schemeClr val="accent2"/>
                </a:solidFill>
              </a:rPr>
              <a:t>sendName();  </a:t>
            </a:r>
            <a:r>
              <a:rPr lang="nn-NO" i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ошибка</a:t>
            </a:r>
            <a:endParaRPr lang="nn-NO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5048016"/>
            <a:ext cx="8928992" cy="923330"/>
          </a:xfrm>
          <a:prstGeom prst="rect">
            <a:avLst/>
          </a:prstGeom>
          <a:solidFill>
            <a:srgbClr val="0070C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Таким образом запретить внешний доступ к свойствам и методам объекта можно, если свойства объявлять через ключевое слово </a:t>
            </a:r>
            <a:r>
              <a:rPr lang="en-US" dirty="0" err="1" smtClean="0">
                <a:solidFill>
                  <a:schemeClr val="accent2"/>
                </a:solidFill>
              </a:rPr>
              <a:t>var</a:t>
            </a:r>
            <a:r>
              <a:rPr lang="ru-RU" dirty="0" smtClean="0"/>
              <a:t>,</a:t>
            </a:r>
          </a:p>
          <a:p>
            <a:r>
              <a:rPr lang="ru-RU" dirty="0" smtClean="0"/>
              <a:t>а методы как  </a:t>
            </a:r>
            <a:r>
              <a:rPr lang="en-US" dirty="0" smtClean="0">
                <a:solidFill>
                  <a:schemeClr val="accent2"/>
                </a:solidFill>
              </a:rPr>
              <a:t>function Expression</a:t>
            </a:r>
            <a:r>
              <a:rPr lang="ru-RU" dirty="0" smtClean="0">
                <a:solidFill>
                  <a:schemeClr val="accent2"/>
                </a:solidFill>
              </a:rPr>
              <a:t>  </a:t>
            </a:r>
            <a:endParaRPr lang="nn-NO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08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16632"/>
            <a:ext cx="795637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sz="4000" b="1" dirty="0" smtClean="0">
                <a:solidFill>
                  <a:srgbClr val="C00000"/>
                </a:solidFill>
              </a:rPr>
              <a:t>Thank you for attention</a:t>
            </a:r>
            <a:endParaRPr lang="da-DK" sz="4000" b="1" dirty="0">
              <a:solidFill>
                <a:srgbClr val="C0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952660"/>
            <a:ext cx="4968552" cy="587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7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444208" y="40432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CLOCK_OOP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970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99792" y="117761"/>
            <a:ext cx="3096344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Объекты</a:t>
            </a:r>
            <a:r>
              <a:rPr lang="en-US" b="1" dirty="0">
                <a:solidFill>
                  <a:schemeClr val="tx1"/>
                </a:solidFill>
              </a:rPr>
              <a:t>  JavaScript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403648" y="908720"/>
            <a:ext cx="2376264" cy="57606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Встроенные</a:t>
            </a:r>
            <a:endParaRPr lang="ru-RU" b="1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608004" y="908720"/>
            <a:ext cx="2556284" cy="57606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Пользовательские</a:t>
            </a:r>
            <a:endParaRPr lang="ru-RU" b="1" dirty="0"/>
          </a:p>
        </p:txBody>
      </p:sp>
      <p:cxnSp>
        <p:nvCxnSpPr>
          <p:cNvPr id="6" name="Прямая со стрелкой 5"/>
          <p:cNvCxnSpPr>
            <a:stCxn id="2" idx="2"/>
            <a:endCxn id="3" idx="0"/>
          </p:cNvCxnSpPr>
          <p:nvPr/>
        </p:nvCxnSpPr>
        <p:spPr>
          <a:xfrm flipH="1">
            <a:off x="2591780" y="487093"/>
            <a:ext cx="1656184" cy="4216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>
            <a:stCxn id="2" idx="2"/>
          </p:cNvCxnSpPr>
          <p:nvPr/>
        </p:nvCxnSpPr>
        <p:spPr>
          <a:xfrm>
            <a:off x="4247964" y="487093"/>
            <a:ext cx="1638182" cy="4216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215516" y="1628800"/>
            <a:ext cx="8784976" cy="3600400"/>
          </a:xfrm>
          <a:prstGeom prst="rect">
            <a:avLst/>
          </a:prstGeom>
          <a:solidFill>
            <a:schemeClr val="bg2"/>
          </a:solidFill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b="1" dirty="0" smtClean="0"/>
              <a:t>Встроенные объекты </a:t>
            </a:r>
            <a:r>
              <a:rPr lang="ru-RU" dirty="0" smtClean="0"/>
              <a:t>имеют фиксированные названия.</a:t>
            </a:r>
          </a:p>
          <a:p>
            <a:r>
              <a:rPr lang="ru-RU" dirty="0" smtClean="0"/>
              <a:t>Например</a:t>
            </a:r>
            <a:endParaRPr lang="en-US" dirty="0" smtClean="0"/>
          </a:p>
          <a:p>
            <a:r>
              <a:rPr lang="en-US" dirty="0"/>
              <a:t>	</a:t>
            </a:r>
            <a:r>
              <a:rPr lang="ru-RU" dirty="0" smtClean="0"/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String,  Array, Number, Math,  Date, Function,  Object</a:t>
            </a:r>
          </a:p>
          <a:p>
            <a:endParaRPr lang="en-US" dirty="0"/>
          </a:p>
          <a:p>
            <a:r>
              <a:rPr lang="ru-RU" dirty="0" smtClean="0"/>
              <a:t>Каждый объект имеет </a:t>
            </a:r>
            <a:r>
              <a:rPr lang="ru-RU" b="1" dirty="0" smtClean="0"/>
              <a:t>свойства </a:t>
            </a:r>
            <a:r>
              <a:rPr lang="ru-RU" dirty="0" smtClean="0"/>
              <a:t>и</a:t>
            </a:r>
            <a:r>
              <a:rPr lang="ru-RU" b="1" dirty="0" smtClean="0"/>
              <a:t> методы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Для доступа к свойствам и методам объектов используется  так называемая </a:t>
            </a:r>
            <a:r>
              <a:rPr lang="ru-RU" b="1" i="1" dirty="0" smtClean="0"/>
              <a:t>точечная нотация.</a:t>
            </a:r>
            <a:r>
              <a:rPr lang="en-US" b="1" i="1" dirty="0" smtClean="0"/>
              <a:t> </a:t>
            </a:r>
            <a:r>
              <a:rPr lang="en-US" dirty="0" smtClean="0"/>
              <a:t> </a:t>
            </a:r>
            <a:endParaRPr lang="ru-RU" b="1" dirty="0"/>
          </a:p>
          <a:p>
            <a:endParaRPr lang="en-US" b="1" dirty="0" smtClean="0"/>
          </a:p>
          <a:p>
            <a:r>
              <a:rPr lang="ru-RU" b="1" dirty="0" smtClean="0"/>
              <a:t>для свойств -</a:t>
            </a:r>
            <a:r>
              <a:rPr lang="en-US" b="1" dirty="0" smtClean="0"/>
              <a:t>&gt;   </a:t>
            </a:r>
            <a:r>
              <a:rPr lang="ru-RU" b="1" dirty="0" err="1" smtClean="0">
                <a:solidFill>
                  <a:srgbClr val="7030A0"/>
                </a:solidFill>
              </a:rPr>
              <a:t>имя_объекта</a:t>
            </a:r>
            <a:r>
              <a:rPr lang="ru-RU" sz="2400" b="1" dirty="0" err="1" smtClean="0">
                <a:solidFill>
                  <a:schemeClr val="accent2"/>
                </a:solidFill>
              </a:rPr>
              <a:t>.</a:t>
            </a:r>
            <a:r>
              <a:rPr lang="ru-RU" b="1" dirty="0" err="1" smtClean="0">
                <a:solidFill>
                  <a:srgbClr val="7030A0"/>
                </a:solidFill>
              </a:rPr>
              <a:t>имя_свойства</a:t>
            </a:r>
            <a:r>
              <a:rPr lang="ru-RU" b="1" dirty="0" smtClean="0">
                <a:solidFill>
                  <a:srgbClr val="7030A0"/>
                </a:solidFill>
              </a:rPr>
              <a:t> </a:t>
            </a:r>
          </a:p>
          <a:p>
            <a:endParaRPr lang="ru-RU" b="1" dirty="0" smtClean="0"/>
          </a:p>
          <a:p>
            <a:r>
              <a:rPr lang="ru-RU" b="1" dirty="0" smtClean="0"/>
              <a:t>для методов  </a:t>
            </a:r>
            <a:r>
              <a:rPr lang="ru-RU" b="1" dirty="0"/>
              <a:t>-</a:t>
            </a:r>
            <a:r>
              <a:rPr lang="en-US" b="1" dirty="0"/>
              <a:t>&gt; </a:t>
            </a:r>
            <a:r>
              <a:rPr lang="en-US" b="1" dirty="0" smtClean="0"/>
              <a:t> </a:t>
            </a:r>
            <a:r>
              <a:rPr lang="ru-RU" b="1" dirty="0" err="1" smtClean="0">
                <a:solidFill>
                  <a:srgbClr val="7030A0"/>
                </a:solidFill>
              </a:rPr>
              <a:t>имя_объекта</a:t>
            </a:r>
            <a:r>
              <a:rPr lang="ru-RU" sz="2400" b="1" dirty="0" err="1" smtClean="0">
                <a:solidFill>
                  <a:schemeClr val="accent2"/>
                </a:solidFill>
              </a:rPr>
              <a:t>.</a:t>
            </a:r>
            <a:r>
              <a:rPr lang="ru-RU" b="1" dirty="0" err="1" smtClean="0">
                <a:solidFill>
                  <a:srgbClr val="7030A0"/>
                </a:solidFill>
              </a:rPr>
              <a:t>имя_метода</a:t>
            </a:r>
            <a:r>
              <a:rPr lang="ru-RU" b="1" dirty="0" smtClean="0">
                <a:solidFill>
                  <a:srgbClr val="7030A0"/>
                </a:solidFill>
              </a:rPr>
              <a:t>( </a:t>
            </a:r>
            <a:r>
              <a:rPr lang="en-US" b="1" i="1" dirty="0" smtClean="0">
                <a:solidFill>
                  <a:srgbClr val="0070C0"/>
                </a:solidFill>
              </a:rPr>
              <a:t>[</a:t>
            </a:r>
            <a:r>
              <a:rPr lang="ru-RU" b="1" i="1" dirty="0" smtClean="0">
                <a:solidFill>
                  <a:srgbClr val="0070C0"/>
                </a:solidFill>
              </a:rPr>
              <a:t>параметры </a:t>
            </a:r>
            <a:r>
              <a:rPr lang="en-US" b="1" i="1" dirty="0" smtClean="0">
                <a:solidFill>
                  <a:srgbClr val="0070C0"/>
                </a:solidFill>
              </a:rPr>
              <a:t>]</a:t>
            </a:r>
            <a:r>
              <a:rPr lang="ru-RU" b="1" i="1" dirty="0" smtClean="0">
                <a:solidFill>
                  <a:srgbClr val="0070C0"/>
                </a:solidFill>
              </a:rPr>
              <a:t> </a:t>
            </a:r>
            <a:r>
              <a:rPr lang="ru-RU" b="1" dirty="0" smtClean="0">
                <a:solidFill>
                  <a:srgbClr val="7030A0"/>
                </a:solidFill>
              </a:rPr>
              <a:t>)</a:t>
            </a:r>
          </a:p>
          <a:p>
            <a:endParaRPr lang="ru-RU" b="1" dirty="0">
              <a:solidFill>
                <a:srgbClr val="FF0000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ru-RU" b="1" dirty="0">
              <a:solidFill>
                <a:srgbClr val="FF0000"/>
              </a:solidFill>
            </a:endParaRPr>
          </a:p>
          <a:p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6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419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850119"/>
              </p:ext>
            </p:extLst>
          </p:nvPr>
        </p:nvGraphicFramePr>
        <p:xfrm>
          <a:off x="214009" y="548680"/>
          <a:ext cx="872900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5783">
                  <a:extLst>
                    <a:ext uri="{9D8B030D-6E8A-4147-A177-3AD203B41FA5}">
                      <a16:colId xmlns:a16="http://schemas.microsoft.com/office/drawing/2014/main" val="1004937751"/>
                    </a:ext>
                  </a:extLst>
                </a:gridCol>
                <a:gridCol w="6243225">
                  <a:extLst>
                    <a:ext uri="{9D8B030D-6E8A-4147-A177-3AD203B41FA5}">
                      <a16:colId xmlns:a16="http://schemas.microsoft.com/office/drawing/2014/main" val="836708500"/>
                    </a:ext>
                  </a:extLst>
                </a:gridCol>
              </a:tblGrid>
              <a:tr h="890698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С использованием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оператора 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new</a:t>
                      </a:r>
                      <a:endParaRPr lang="ru-RU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person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new Object();</a:t>
                      </a:r>
                    </a:p>
                    <a:p>
                      <a:r>
                        <a:rPr kumimoji="0" lang="en-US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person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.name =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Courier New"/>
                        </a:rPr>
                        <a:t>"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Thomas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cs typeface="Courier New"/>
                        </a:rPr>
                        <a:t>"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r>
                        <a:rPr kumimoji="0" lang="en-US" b="1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person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.age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= 29;</a:t>
                      </a:r>
                    </a:p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2943860"/>
                  </a:ext>
                </a:extLst>
              </a:tr>
              <a:tr h="11579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/>
                        <a:t>Нотация </a:t>
                      </a:r>
                      <a:r>
                        <a:rPr kumimoji="0" lang="en-US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 literal</a:t>
                      </a:r>
                      <a:endParaRPr lang="ru-RU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const</a:t>
                      </a:r>
                      <a:r>
                        <a:rPr lang="en-US" b="1" dirty="0" smtClean="0"/>
                        <a:t> </a:t>
                      </a:r>
                      <a:r>
                        <a:rPr kumimoji="0" lang="en-US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person</a:t>
                      </a:r>
                      <a:r>
                        <a:rPr lang="en-US" b="1" dirty="0" smtClean="0"/>
                        <a:t> = {</a:t>
                      </a:r>
                    </a:p>
                    <a:p>
                      <a:r>
                        <a:rPr lang="ru-RU" b="1" dirty="0" smtClean="0"/>
                        <a:t>	</a:t>
                      </a:r>
                      <a:r>
                        <a:rPr lang="en-US" b="1" dirty="0" smtClean="0"/>
                        <a:t>name : </a:t>
                      </a:r>
                      <a:r>
                        <a:rPr lang="en-US" b="1" dirty="0" smtClean="0">
                          <a:cs typeface="Courier New"/>
                        </a:rPr>
                        <a:t>"</a:t>
                      </a:r>
                      <a:r>
                        <a:rPr lang="en-US" b="1" dirty="0" smtClean="0"/>
                        <a:t>Thomas</a:t>
                      </a:r>
                      <a:r>
                        <a:rPr lang="en-US" b="1" dirty="0" smtClean="0">
                          <a:cs typeface="Courier New"/>
                        </a:rPr>
                        <a:t>"</a:t>
                      </a:r>
                      <a:r>
                        <a:rPr lang="en-US" b="1" dirty="0" smtClean="0"/>
                        <a:t>,</a:t>
                      </a:r>
                    </a:p>
                    <a:p>
                      <a:r>
                        <a:rPr lang="ru-RU" b="1" dirty="0" smtClean="0"/>
                        <a:t>	</a:t>
                      </a:r>
                      <a:r>
                        <a:rPr lang="en-US" b="1" dirty="0" smtClean="0"/>
                        <a:t>age : 29</a:t>
                      </a:r>
                    </a:p>
                    <a:p>
                      <a:r>
                        <a:rPr lang="en-US" b="1" dirty="0" smtClean="0"/>
                        <a:t>};</a:t>
                      </a:r>
                    </a:p>
                    <a:p>
                      <a:endParaRPr lang="en-US" b="1" dirty="0" smtClean="0"/>
                    </a:p>
                    <a:p>
                      <a:r>
                        <a:rPr lang="ru-RU" b="1" dirty="0" smtClean="0">
                          <a:solidFill>
                            <a:srgbClr val="00823B"/>
                          </a:solidFill>
                        </a:rPr>
                        <a:t>или так</a:t>
                      </a:r>
                    </a:p>
                    <a:p>
                      <a:endParaRPr lang="ru-RU" b="1" dirty="0" smtClean="0"/>
                    </a:p>
                    <a:p>
                      <a:r>
                        <a:rPr lang="en-US" b="1" dirty="0" err="1" smtClean="0"/>
                        <a:t>var</a:t>
                      </a:r>
                      <a:r>
                        <a:rPr lang="en-US" b="1" dirty="0" smtClean="0"/>
                        <a:t> </a:t>
                      </a:r>
                      <a:r>
                        <a:rPr kumimoji="0" lang="en-US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person</a:t>
                      </a:r>
                      <a:r>
                        <a:rPr lang="en-US" b="1" dirty="0" smtClean="0"/>
                        <a:t> = {}; </a:t>
                      </a:r>
                      <a:r>
                        <a:rPr lang="en-US" b="1" i="1" dirty="0" smtClean="0">
                          <a:solidFill>
                            <a:srgbClr val="0070C0"/>
                          </a:solidFill>
                        </a:rPr>
                        <a:t>//</a:t>
                      </a:r>
                      <a:r>
                        <a:rPr lang="ru-RU" b="1" i="1" dirty="0" smtClean="0">
                          <a:solidFill>
                            <a:srgbClr val="0070C0"/>
                          </a:solidFill>
                        </a:rPr>
                        <a:t> равносильно </a:t>
                      </a:r>
                      <a:r>
                        <a:rPr lang="en-US" b="1" i="1" dirty="0" smtClean="0">
                          <a:solidFill>
                            <a:srgbClr val="0070C0"/>
                          </a:solidFill>
                        </a:rPr>
                        <a:t>new Object()</a:t>
                      </a:r>
                    </a:p>
                    <a:p>
                      <a:r>
                        <a:rPr kumimoji="0" lang="en-US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person</a:t>
                      </a:r>
                      <a:r>
                        <a:rPr lang="en-US" b="1" dirty="0" smtClean="0"/>
                        <a:t>.name = </a:t>
                      </a:r>
                      <a:r>
                        <a:rPr lang="en-US" b="1" dirty="0" smtClean="0">
                          <a:cs typeface="Courier New"/>
                        </a:rPr>
                        <a:t>"</a:t>
                      </a:r>
                      <a:r>
                        <a:rPr lang="en-US" b="1" dirty="0" smtClean="0"/>
                        <a:t>Thomas</a:t>
                      </a:r>
                      <a:r>
                        <a:rPr lang="en-US" b="1" dirty="0" smtClean="0">
                          <a:cs typeface="Courier New"/>
                        </a:rPr>
                        <a:t>"</a:t>
                      </a:r>
                      <a:r>
                        <a:rPr lang="en-US" b="1" dirty="0" smtClean="0"/>
                        <a:t>;</a:t>
                      </a:r>
                    </a:p>
                    <a:p>
                      <a:r>
                        <a:rPr kumimoji="0" lang="en-US" b="1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person</a:t>
                      </a:r>
                      <a:r>
                        <a:rPr lang="en-US" b="1" dirty="0" err="1" smtClean="0"/>
                        <a:t>.age</a:t>
                      </a:r>
                      <a:r>
                        <a:rPr lang="en-US" b="1" dirty="0" smtClean="0"/>
                        <a:t> = 29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07019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5367" y="90220"/>
            <a:ext cx="4450649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Способы создания объектов</a:t>
            </a:r>
            <a:r>
              <a:rPr lang="en-US" b="1" dirty="0" smtClean="0"/>
              <a:t> 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92305" y="4834517"/>
            <a:ext cx="3533725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Удаление свойств</a:t>
            </a:r>
            <a:r>
              <a:rPr lang="en-US" b="1" dirty="0" smtClean="0"/>
              <a:t> </a:t>
            </a:r>
            <a:r>
              <a:rPr lang="ru-RU" b="1" smtClean="0"/>
              <a:t>объекта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2305" y="5430963"/>
            <a:ext cx="8750712" cy="369332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>
                <a:solidFill>
                  <a:schemeClr val="accent2"/>
                </a:solidFill>
              </a:rPr>
              <a:t>delete</a:t>
            </a:r>
            <a:r>
              <a:rPr lang="en-US" dirty="0" smtClean="0"/>
              <a:t> person.name;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0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9832" y="35332"/>
            <a:ext cx="2957661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Терминология ООП</a:t>
            </a:r>
            <a:r>
              <a:rPr lang="en-US" b="1" dirty="0" smtClean="0"/>
              <a:t> 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884139"/>
            <a:ext cx="4752528" cy="1754326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 smtClean="0"/>
              <a:t>ob</a:t>
            </a:r>
            <a:r>
              <a:rPr lang="en-US" dirty="0" smtClean="0"/>
              <a:t> </a:t>
            </a:r>
            <a:r>
              <a:rPr lang="en-US" dirty="0"/>
              <a:t>= new </a:t>
            </a:r>
            <a:r>
              <a:rPr lang="en-US" dirty="0">
                <a:solidFill>
                  <a:schemeClr val="accent3"/>
                </a:solidFill>
              </a:rPr>
              <a:t>Object</a:t>
            </a:r>
            <a:r>
              <a:rPr lang="en-US" dirty="0"/>
              <a:t>();</a:t>
            </a:r>
          </a:p>
          <a:p>
            <a:endParaRPr lang="ru-RU" dirty="0" smtClean="0"/>
          </a:p>
          <a:p>
            <a:r>
              <a:rPr lang="en-US" dirty="0" smtClean="0"/>
              <a:t>ob.</a:t>
            </a:r>
            <a:r>
              <a:rPr lang="en-US" dirty="0" smtClean="0">
                <a:solidFill>
                  <a:schemeClr val="accent2"/>
                </a:solidFill>
              </a:rPr>
              <a:t>name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>
                <a:latin typeface="Courier New"/>
                <a:cs typeface="Courier New"/>
              </a:rPr>
              <a:t>"</a:t>
            </a:r>
            <a:r>
              <a:rPr lang="en-US" dirty="0" smtClean="0"/>
              <a:t>Thomas</a:t>
            </a:r>
            <a:r>
              <a:rPr lang="en-US" dirty="0">
                <a:cs typeface="Courier New"/>
              </a:rPr>
              <a:t>"</a:t>
            </a:r>
            <a:r>
              <a:rPr lang="en-US" dirty="0" smtClean="0"/>
              <a:t>;</a:t>
            </a:r>
            <a:endParaRPr lang="en-US" dirty="0"/>
          </a:p>
          <a:p>
            <a:endParaRPr lang="ru-RU" dirty="0" smtClean="0"/>
          </a:p>
          <a:p>
            <a:r>
              <a:rPr lang="en-US" dirty="0" err="1" smtClean="0"/>
              <a:t>ob.</a:t>
            </a:r>
            <a:r>
              <a:rPr lang="en-US" dirty="0" err="1" smtClean="0">
                <a:solidFill>
                  <a:srgbClr val="00B050"/>
                </a:solidFill>
              </a:rPr>
              <a:t>greet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function(){...};</a:t>
            </a:r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868144" y="3861048"/>
            <a:ext cx="280831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property (</a:t>
            </a:r>
            <a:r>
              <a:rPr lang="uk-UA" b="1" dirty="0" err="1" smtClean="0"/>
              <a:t>свойство</a:t>
            </a:r>
            <a:r>
              <a:rPr lang="en-US" b="1" dirty="0" smtClean="0"/>
              <a:t>)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3" idx="1"/>
          </p:cNvCxnSpPr>
          <p:nvPr/>
        </p:nvCxnSpPr>
        <p:spPr>
          <a:xfrm flipH="1">
            <a:off x="827584" y="4045714"/>
            <a:ext cx="5040560" cy="4634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68144" y="4509120"/>
            <a:ext cx="280831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method (</a:t>
            </a:r>
            <a:r>
              <a:rPr lang="uk-UA" b="1" dirty="0" smtClean="0"/>
              <a:t>метод</a:t>
            </a:r>
            <a:r>
              <a:rPr lang="en-US" b="1" dirty="0" smtClean="0"/>
              <a:t>)</a:t>
            </a:r>
            <a:endParaRPr lang="ru-RU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 flipH="1">
            <a:off x="1043608" y="4693786"/>
            <a:ext cx="4781723" cy="319390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0170" y="513245"/>
            <a:ext cx="8856984" cy="25853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instantiation </a:t>
            </a:r>
            <a:r>
              <a:rPr lang="en-US" b="1" dirty="0" smtClean="0"/>
              <a:t> - </a:t>
            </a:r>
            <a:r>
              <a:rPr lang="ru-RU" b="1" dirty="0" smtClean="0"/>
              <a:t>создание экземпляра 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rgbClr val="0070C0"/>
                </a:solidFill>
              </a:rPr>
              <a:t>instance</a:t>
            </a:r>
            <a:r>
              <a:rPr lang="en-US" b="1" dirty="0" smtClean="0"/>
              <a:t>)</a:t>
            </a:r>
            <a:r>
              <a:rPr lang="ru-RU" b="1" dirty="0" smtClean="0"/>
              <a:t> объекта </a:t>
            </a:r>
            <a:r>
              <a:rPr lang="en-US" b="1" dirty="0" smtClean="0">
                <a:solidFill>
                  <a:schemeClr val="accent3"/>
                </a:solidFill>
              </a:rPr>
              <a:t>Object</a:t>
            </a:r>
          </a:p>
          <a:p>
            <a:endParaRPr lang="ru-RU" b="1" dirty="0" smtClean="0"/>
          </a:p>
          <a:p>
            <a:r>
              <a:rPr lang="ru-RU" b="1" dirty="0" smtClean="0"/>
              <a:t>В классических языках программирования </a:t>
            </a:r>
            <a:r>
              <a:rPr lang="en-US" b="1" dirty="0" smtClean="0">
                <a:solidFill>
                  <a:schemeClr val="accent3"/>
                </a:solidFill>
              </a:rPr>
              <a:t>Object</a:t>
            </a:r>
            <a:r>
              <a:rPr lang="en-US" b="1" dirty="0" smtClean="0"/>
              <a:t> </a:t>
            </a:r>
            <a:r>
              <a:rPr lang="uk-UA" b="1" dirty="0" err="1" smtClean="0"/>
              <a:t>называется</a:t>
            </a:r>
            <a:r>
              <a:rPr lang="uk-UA" b="1" dirty="0" smtClean="0"/>
              <a:t> </a:t>
            </a:r>
            <a:r>
              <a:rPr lang="uk-UA" b="1" dirty="0" err="1" smtClean="0"/>
              <a:t>классом</a:t>
            </a:r>
            <a:r>
              <a:rPr lang="uk-UA" b="1" dirty="0" smtClean="0"/>
              <a:t>  - </a:t>
            </a:r>
            <a:r>
              <a:rPr lang="ru-RU" b="1" dirty="0" smtClean="0"/>
              <a:t>шаблоном </a:t>
            </a:r>
            <a:r>
              <a:rPr lang="ru-RU" b="1" dirty="0"/>
              <a:t>(</a:t>
            </a:r>
            <a:r>
              <a:rPr lang="en-US" b="1" dirty="0">
                <a:solidFill>
                  <a:srgbClr val="0070C0"/>
                </a:solidFill>
              </a:rPr>
              <a:t>blueprint</a:t>
            </a:r>
            <a:r>
              <a:rPr lang="ru-RU" b="1" dirty="0"/>
              <a:t>) </a:t>
            </a:r>
            <a:r>
              <a:rPr lang="ru-RU" b="1" dirty="0" smtClean="0"/>
              <a:t>по которому мы </a:t>
            </a:r>
            <a:r>
              <a:rPr lang="ru-RU" b="1" dirty="0"/>
              <a:t>будем создавать </a:t>
            </a:r>
            <a:endParaRPr lang="ru-RU" b="1" dirty="0" smtClean="0"/>
          </a:p>
          <a:p>
            <a:r>
              <a:rPr lang="ru-RU" b="1" dirty="0"/>
              <a:t>е</a:t>
            </a:r>
            <a:r>
              <a:rPr lang="ru-RU" b="1" dirty="0" smtClean="0"/>
              <a:t>го экземпляры (объекты</a:t>
            </a:r>
            <a:r>
              <a:rPr lang="ru-RU" b="1" dirty="0"/>
              <a:t>)</a:t>
            </a:r>
            <a:r>
              <a:rPr lang="ru-RU" b="1" dirty="0" smtClean="0"/>
              <a:t>.</a:t>
            </a:r>
            <a:endParaRPr lang="en-US" b="1" dirty="0" smtClean="0"/>
          </a:p>
          <a:p>
            <a:endParaRPr lang="uk-UA" b="1" dirty="0" smtClean="0"/>
          </a:p>
          <a:p>
            <a:r>
              <a:rPr lang="uk-UA" b="1" dirty="0" smtClean="0"/>
              <a:t>В </a:t>
            </a:r>
            <a:r>
              <a:rPr lang="en-US" b="1" dirty="0" smtClean="0"/>
              <a:t>JavaScript</a:t>
            </a:r>
            <a:r>
              <a:rPr lang="ru-RU" b="1" dirty="0" smtClean="0"/>
              <a:t> нет классов как таковых, а есть объект </a:t>
            </a:r>
            <a:r>
              <a:rPr lang="en-US" b="1" dirty="0" smtClean="0">
                <a:solidFill>
                  <a:schemeClr val="accent3"/>
                </a:solidFill>
              </a:rPr>
              <a:t>Object</a:t>
            </a:r>
            <a:r>
              <a:rPr lang="ru-RU" b="1" dirty="0" smtClean="0">
                <a:solidFill>
                  <a:schemeClr val="accent2"/>
                </a:solidFill>
              </a:rPr>
              <a:t> </a:t>
            </a:r>
            <a:r>
              <a:rPr lang="ru-RU" b="1" dirty="0" smtClean="0"/>
              <a:t>на</a:t>
            </a:r>
            <a:r>
              <a:rPr lang="ru-RU" b="1" dirty="0" smtClean="0">
                <a:solidFill>
                  <a:schemeClr val="accent2"/>
                </a:solidFill>
              </a:rPr>
              <a:t> </a:t>
            </a:r>
            <a:r>
              <a:rPr lang="ru-RU" b="1" dirty="0" smtClean="0"/>
              <a:t>основе которого мы создаем свои объекты.  </a:t>
            </a:r>
          </a:p>
          <a:p>
            <a:endParaRPr lang="uk-UA" b="1" dirty="0" smtClean="0"/>
          </a:p>
        </p:txBody>
      </p:sp>
      <p:cxnSp>
        <p:nvCxnSpPr>
          <p:cNvPr id="18" name="Прямая со стрелкой 17"/>
          <p:cNvCxnSpPr>
            <a:stCxn id="17" idx="2"/>
          </p:cNvCxnSpPr>
          <p:nvPr/>
        </p:nvCxnSpPr>
        <p:spPr>
          <a:xfrm flipH="1">
            <a:off x="1043609" y="3098568"/>
            <a:ext cx="3495053" cy="866358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28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5367" y="4293096"/>
            <a:ext cx="8677650" cy="738664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Свойства объекта удобно просматривать в консоли функцией </a:t>
            </a:r>
          </a:p>
          <a:p>
            <a:pPr algn="ctr"/>
            <a:r>
              <a:rPr lang="en-US" sz="2400" dirty="0" err="1" smtClean="0">
                <a:solidFill>
                  <a:srgbClr val="7030A0"/>
                </a:solidFill>
              </a:rPr>
              <a:t>console.dir</a:t>
            </a:r>
            <a:r>
              <a:rPr lang="en-US" sz="2400" dirty="0" smtClean="0">
                <a:solidFill>
                  <a:srgbClr val="7030A0"/>
                </a:solidFill>
              </a:rPr>
              <a:t>(object);</a:t>
            </a:r>
            <a:endParaRPr lang="ru-RU" dirty="0">
              <a:solidFill>
                <a:srgbClr val="7030A0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210539"/>
              </p:ext>
            </p:extLst>
          </p:nvPr>
        </p:nvGraphicFramePr>
        <p:xfrm>
          <a:off x="200983" y="548680"/>
          <a:ext cx="8742034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594">
                  <a:extLst>
                    <a:ext uri="{9D8B030D-6E8A-4147-A177-3AD203B41FA5}">
                      <a16:colId xmlns:a16="http://schemas.microsoft.com/office/drawing/2014/main" val="1004937751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836708500"/>
                    </a:ext>
                  </a:extLst>
                </a:gridCol>
              </a:tblGrid>
              <a:tr h="147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Для доступа к свойствам объекта можно использовать как точечную нотацию, так и доступ через квадратные скобки</a:t>
                      </a:r>
                    </a:p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person[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Courier New"/>
                        </a:rPr>
                        <a:t>"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cs typeface="Courier New"/>
                        </a:rPr>
                        <a:t>"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person.name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2943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/>
                        <a:t>Используя квадратные скобки можно также присваивать значения свойствам </a:t>
                      </a:r>
                    </a:p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person[</a:t>
                      </a:r>
                      <a:r>
                        <a:rPr lang="en-US" b="1" dirty="0" smtClean="0">
                          <a:latin typeface="+mn-lt"/>
                          <a:cs typeface="Courier New"/>
                        </a:rPr>
                        <a:t>"</a:t>
                      </a:r>
                      <a:r>
                        <a:rPr lang="en-US" b="1" dirty="0" smtClean="0"/>
                        <a:t>name</a:t>
                      </a:r>
                      <a:r>
                        <a:rPr lang="en-US" b="1" dirty="0" smtClean="0">
                          <a:cs typeface="Courier New"/>
                        </a:rPr>
                        <a:t>"</a:t>
                      </a:r>
                      <a:r>
                        <a:rPr lang="en-US" b="1" dirty="0" smtClean="0"/>
                        <a:t>]</a:t>
                      </a:r>
                      <a:r>
                        <a:rPr lang="ru-RU" b="1" dirty="0" smtClean="0"/>
                        <a:t> = </a:t>
                      </a:r>
                      <a:r>
                        <a:rPr lang="en-US" b="1" dirty="0" smtClean="0">
                          <a:cs typeface="Courier New"/>
                        </a:rPr>
                        <a:t>"</a:t>
                      </a:r>
                      <a:r>
                        <a:rPr lang="en-US" b="1" dirty="0" smtClean="0"/>
                        <a:t>Georg</a:t>
                      </a:r>
                      <a:r>
                        <a:rPr lang="en-US" b="1" dirty="0" smtClean="0">
                          <a:cs typeface="Courier New"/>
                        </a:rPr>
                        <a:t>"</a:t>
                      </a:r>
                      <a:endParaRPr lang="ru-RU" b="1" dirty="0" smtClean="0"/>
                    </a:p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070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/>
                        <a:t>Если обратиться к несуществующему свойству, то получим </a:t>
                      </a: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undefined</a:t>
                      </a:r>
                      <a:endParaRPr lang="ru-RU" b="1" dirty="0" smtClean="0">
                        <a:solidFill>
                          <a:schemeClr val="accent2"/>
                        </a:solidFill>
                      </a:endParaRPr>
                    </a:p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person.nonexists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88395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9904" y="44624"/>
            <a:ext cx="2079848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b="1"/>
            </a:lvl1pPr>
          </a:lstStyle>
          <a:p>
            <a:r>
              <a:rPr lang="uk-UA" dirty="0" err="1"/>
              <a:t>Особенности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632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2632" y="136467"/>
            <a:ext cx="8928992" cy="2308324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Для обхода свойств объекта можно использовать цикл </a:t>
            </a:r>
            <a:r>
              <a:rPr lang="en-US" dirty="0" smtClean="0">
                <a:solidFill>
                  <a:srgbClr val="FF0000"/>
                </a:solidFill>
              </a:rPr>
              <a:t>for ... in</a:t>
            </a:r>
          </a:p>
          <a:p>
            <a:endParaRPr lang="en-US" dirty="0"/>
          </a:p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ob</a:t>
            </a:r>
            <a:r>
              <a:rPr lang="en-US" dirty="0" smtClean="0"/>
              <a:t> </a:t>
            </a:r>
            <a:r>
              <a:rPr lang="en-US" dirty="0" smtClean="0"/>
              <a:t>= {</a:t>
            </a:r>
          </a:p>
          <a:p>
            <a:r>
              <a:rPr lang="en-US" dirty="0" smtClean="0"/>
              <a:t>	name : "Thomas</a:t>
            </a:r>
            <a:r>
              <a:rPr lang="en-US" dirty="0"/>
              <a:t>"</a:t>
            </a:r>
            <a:r>
              <a:rPr lang="en-US" dirty="0" smtClean="0"/>
              <a:t>,</a:t>
            </a:r>
          </a:p>
          <a:p>
            <a:r>
              <a:rPr lang="en-US" dirty="0"/>
              <a:t>	</a:t>
            </a:r>
            <a:r>
              <a:rPr lang="en-US" dirty="0" smtClean="0"/>
              <a:t>age :23</a:t>
            </a:r>
            <a:endParaRPr lang="en-US" dirty="0"/>
          </a:p>
          <a:p>
            <a:r>
              <a:rPr lang="en-US" dirty="0" smtClean="0"/>
              <a:t>};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for(let </a:t>
            </a:r>
            <a:r>
              <a:rPr lang="en-US" dirty="0" smtClean="0">
                <a:solidFill>
                  <a:srgbClr val="7030A0"/>
                </a:solidFill>
              </a:rPr>
              <a:t>prop </a:t>
            </a:r>
            <a:r>
              <a:rPr lang="en-US" dirty="0" smtClean="0">
                <a:solidFill>
                  <a:srgbClr val="C00000"/>
                </a:solidFill>
              </a:rPr>
              <a:t>in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ob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7030A0"/>
                </a:solidFill>
              </a:rPr>
              <a:t> console.log(prop);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7480" y="2676472"/>
            <a:ext cx="8928992" cy="1754326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Доступ к свойству объекта с помощью скобок позволяет в скобках использовать не только строковое имя свойства, но и переменную в которой находится имя свойства, то есть </a:t>
            </a:r>
          </a:p>
          <a:p>
            <a:endParaRPr lang="ru-RU" dirty="0"/>
          </a:p>
          <a:p>
            <a:r>
              <a:rPr lang="en-US" dirty="0" smtClean="0">
                <a:solidFill>
                  <a:srgbClr val="7030A0"/>
                </a:solidFill>
              </a:rPr>
              <a:t>let </a:t>
            </a:r>
            <a:r>
              <a:rPr lang="en-US" dirty="0" smtClean="0">
                <a:solidFill>
                  <a:srgbClr val="7030A0"/>
                </a:solidFill>
              </a:rPr>
              <a:t>prop = "name";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console.log(</a:t>
            </a:r>
            <a:r>
              <a:rPr lang="en-US" dirty="0" err="1" smtClean="0">
                <a:solidFill>
                  <a:srgbClr val="7030A0"/>
                </a:solidFill>
              </a:rPr>
              <a:t>ob</a:t>
            </a:r>
            <a:r>
              <a:rPr lang="en-US" dirty="0" smtClean="0">
                <a:solidFill>
                  <a:srgbClr val="7030A0"/>
                </a:solidFill>
              </a:rPr>
              <a:t>[prop]); </a:t>
            </a:r>
            <a:r>
              <a:rPr lang="ru-RU" dirty="0" smtClean="0"/>
              <a:t>   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28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07340"/>
            <a:ext cx="5112568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dirty="0"/>
              <a:t>Примитивные и ссылочные типы данных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504" y="620688"/>
            <a:ext cx="9001000" cy="2308324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Примитивные типы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– 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undefined, null, string, number, </a:t>
            </a:r>
            <a:r>
              <a:rPr lang="en-US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endParaRPr lang="ru-RU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Эти типы непосредственно содержат значение. 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ru-RU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ru-RU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сылочные</a:t>
            </a:r>
            <a:r>
              <a:rPr lang="ru-RU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типы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. Этот тип в переменной содержит адрес на область памяти по которому расположен объект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Если мы работаем с ссылочными типами, то можно этим типам добавлять свойства и методы, например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43600" y="116632"/>
            <a:ext cx="3600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primitive_reference.html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2996952"/>
            <a:ext cx="9001000" cy="923330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</a:lstStyle>
          <a:p>
            <a:r>
              <a:rPr lang="en-US" b="1" dirty="0" err="1" smtClean="0"/>
              <a:t>const</a:t>
            </a:r>
            <a:r>
              <a:rPr lang="en-US" b="1" dirty="0" smtClean="0"/>
              <a:t> </a:t>
            </a:r>
            <a:r>
              <a:rPr lang="en-US" b="1" dirty="0"/>
              <a:t>person = new Object();</a:t>
            </a:r>
          </a:p>
          <a:p>
            <a:r>
              <a:rPr lang="en-US" b="1" dirty="0"/>
              <a:t>person.name = "Nicholas";</a:t>
            </a:r>
          </a:p>
          <a:p>
            <a:r>
              <a:rPr lang="en-US" b="1" dirty="0"/>
              <a:t>alert(person.name);   </a:t>
            </a:r>
            <a:r>
              <a:rPr lang="ru-RU" b="1" dirty="0"/>
              <a:t>   </a:t>
            </a:r>
            <a:r>
              <a:rPr lang="en-US" b="1" dirty="0"/>
              <a:t> //</a:t>
            </a:r>
            <a:r>
              <a:rPr lang="ru-RU" b="1" dirty="0"/>
              <a:t> выводит </a:t>
            </a:r>
            <a:r>
              <a:rPr lang="en-US" b="1" dirty="0"/>
              <a:t>"Nicholas"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4293096"/>
            <a:ext cx="9001000" cy="36933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А у примитивных типов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нет свойств и методов, то есть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4747210"/>
            <a:ext cx="9001000" cy="923330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</a:lstStyle>
          <a:p>
            <a:r>
              <a:rPr lang="de-DE" b="1" dirty="0" err="1"/>
              <a:t>var</a:t>
            </a:r>
            <a:r>
              <a:rPr lang="de-DE" b="1" dirty="0"/>
              <a:t> </a:t>
            </a:r>
            <a:r>
              <a:rPr lang="de-DE" b="1" dirty="0" err="1"/>
              <a:t>name</a:t>
            </a:r>
            <a:r>
              <a:rPr lang="de-DE" b="1" dirty="0"/>
              <a:t> = </a:t>
            </a:r>
            <a:r>
              <a:rPr lang="en-US" b="1" dirty="0"/>
              <a:t>"Nicholas</a:t>
            </a:r>
            <a:r>
              <a:rPr lang="en-US" b="1" dirty="0" smtClean="0"/>
              <a:t>";</a:t>
            </a:r>
            <a:endParaRPr lang="de-DE" b="1" dirty="0"/>
          </a:p>
          <a:p>
            <a:r>
              <a:rPr lang="de-DE" b="1" dirty="0" err="1"/>
              <a:t>name.age</a:t>
            </a:r>
            <a:r>
              <a:rPr lang="de-DE" b="1" dirty="0"/>
              <a:t> = 27;</a:t>
            </a:r>
          </a:p>
          <a:p>
            <a:r>
              <a:rPr lang="de-DE" b="1" dirty="0"/>
              <a:t>alert(</a:t>
            </a:r>
            <a:r>
              <a:rPr lang="de-DE" b="1" dirty="0" err="1"/>
              <a:t>name.age</a:t>
            </a:r>
            <a:r>
              <a:rPr lang="de-DE" b="1" dirty="0"/>
              <a:t>);    </a:t>
            </a:r>
            <a:r>
              <a:rPr lang="de-DE" b="1" dirty="0" smtClean="0"/>
              <a:t>//</a:t>
            </a:r>
            <a:r>
              <a:rPr lang="ru-RU" b="1" dirty="0" smtClean="0"/>
              <a:t>выводит </a:t>
            </a:r>
            <a:r>
              <a:rPr lang="de-DE" b="1" dirty="0" smtClean="0"/>
              <a:t> </a:t>
            </a:r>
            <a:r>
              <a:rPr lang="de-DE" b="1" dirty="0" err="1" smtClean="0"/>
              <a:t>undefined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52442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8395" y="49710"/>
            <a:ext cx="4973885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Проверка существования свойств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476672"/>
            <a:ext cx="8928992" cy="1200329"/>
          </a:xfrm>
          <a:prstGeom prst="rect">
            <a:avLst/>
          </a:prstGeom>
          <a:solidFill>
            <a:srgbClr val="00B05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Выполнить </a:t>
            </a:r>
            <a:r>
              <a:rPr lang="ru-RU" dirty="0" smtClean="0"/>
              <a:t>проверку существования свойства можно </a:t>
            </a:r>
            <a:r>
              <a:rPr lang="ru-RU" dirty="0"/>
              <a:t>с </a:t>
            </a:r>
            <a:r>
              <a:rPr lang="ru-RU" dirty="0" smtClean="0"/>
              <a:t>помощью:</a:t>
            </a:r>
          </a:p>
          <a:p>
            <a:r>
              <a:rPr lang="ru-RU" dirty="0" smtClean="0"/>
              <a:t>- оператора </a:t>
            </a:r>
            <a:r>
              <a:rPr lang="ru-RU" dirty="0" err="1" smtClean="0">
                <a:solidFill>
                  <a:schemeClr val="accent2"/>
                </a:solidFill>
              </a:rPr>
              <a:t>in</a:t>
            </a:r>
            <a:r>
              <a:rPr lang="en-US" dirty="0" smtClean="0"/>
              <a:t>; </a:t>
            </a:r>
          </a:p>
          <a:p>
            <a:r>
              <a:rPr lang="en-US" dirty="0" smtClean="0"/>
              <a:t>- </a:t>
            </a:r>
            <a:r>
              <a:rPr lang="ru-RU" dirty="0" smtClean="0"/>
              <a:t>методов </a:t>
            </a:r>
            <a:r>
              <a:rPr lang="ru-RU" dirty="0" err="1" smtClean="0">
                <a:solidFill>
                  <a:schemeClr val="accent2"/>
                </a:solidFill>
              </a:rPr>
              <a:t>hasOwnProperty</a:t>
            </a:r>
            <a:r>
              <a:rPr lang="en-US" dirty="0" smtClean="0">
                <a:solidFill>
                  <a:schemeClr val="accent2"/>
                </a:solidFill>
              </a:rPr>
              <a:t>() </a:t>
            </a:r>
            <a:r>
              <a:rPr lang="ru-RU" dirty="0" smtClean="0"/>
              <a:t>и </a:t>
            </a:r>
            <a:r>
              <a:rPr lang="ru-RU" dirty="0" err="1" smtClean="0">
                <a:solidFill>
                  <a:schemeClr val="accent2"/>
                </a:solidFill>
              </a:rPr>
              <a:t>property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ru-RU" dirty="0" err="1" smtClean="0">
                <a:solidFill>
                  <a:schemeClr val="accent2"/>
                </a:solidFill>
              </a:rPr>
              <a:t>sEnumerable</a:t>
            </a:r>
            <a:r>
              <a:rPr lang="en-US" dirty="0" smtClean="0">
                <a:solidFill>
                  <a:schemeClr val="accent2"/>
                </a:solidFill>
              </a:rPr>
              <a:t>()</a:t>
            </a:r>
          </a:p>
          <a:p>
            <a:r>
              <a:rPr lang="en-US" dirty="0" smtClean="0"/>
              <a:t>- </a:t>
            </a:r>
            <a:r>
              <a:rPr lang="ru-RU" dirty="0" smtClean="0"/>
              <a:t>просто </a:t>
            </a:r>
            <a:r>
              <a:rPr lang="ru-RU" dirty="0"/>
              <a:t>обратившись к свойству.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693" y="1772816"/>
            <a:ext cx="5367411" cy="2031325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book =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author</a:t>
            </a:r>
            <a:r>
              <a:rPr lang="en-US" dirty="0" err="1"/>
              <a:t>:"Thomas</a:t>
            </a:r>
            <a:r>
              <a:rPr lang="en-US" dirty="0"/>
              <a:t> </a:t>
            </a:r>
            <a:r>
              <a:rPr lang="en-US" dirty="0" err="1"/>
              <a:t>Mooray</a:t>
            </a:r>
            <a:r>
              <a:rPr lang="en-US" dirty="0"/>
              <a:t>"</a:t>
            </a:r>
          </a:p>
          <a:p>
            <a:r>
              <a:rPr lang="en-US" dirty="0"/>
              <a:t>};</a:t>
            </a:r>
          </a:p>
          <a:p>
            <a:endParaRPr lang="en-US" dirty="0" smtClean="0"/>
          </a:p>
          <a:p>
            <a:r>
              <a:rPr lang="en-US" dirty="0" smtClean="0"/>
              <a:t>"</a:t>
            </a:r>
            <a:r>
              <a:rPr lang="en-US" dirty="0"/>
              <a:t>author" in book == </a:t>
            </a:r>
            <a:r>
              <a:rPr lang="en-US" dirty="0" smtClean="0"/>
              <a:t>true   </a:t>
            </a:r>
            <a:r>
              <a:rPr lang="en-US" dirty="0" smtClean="0">
                <a:solidFill>
                  <a:srgbClr val="0070C0"/>
                </a:solidFill>
              </a:rPr>
              <a:t>// </a:t>
            </a:r>
            <a:r>
              <a:rPr lang="en-US" dirty="0">
                <a:solidFill>
                  <a:srgbClr val="0070C0"/>
                </a:solidFill>
              </a:rPr>
              <a:t>true</a:t>
            </a:r>
          </a:p>
          <a:p>
            <a:r>
              <a:rPr lang="en-US" dirty="0" smtClean="0"/>
              <a:t>"</a:t>
            </a:r>
            <a:r>
              <a:rPr lang="en-US" dirty="0"/>
              <a:t>name" in book == </a:t>
            </a:r>
            <a:r>
              <a:rPr lang="en-US" dirty="0" smtClean="0"/>
              <a:t>true  </a:t>
            </a:r>
            <a:r>
              <a:rPr lang="en-US" dirty="0" smtClean="0">
                <a:solidFill>
                  <a:srgbClr val="0070C0"/>
                </a:solidFill>
              </a:rPr>
              <a:t>// </a:t>
            </a:r>
            <a:r>
              <a:rPr lang="en-US" dirty="0">
                <a:solidFill>
                  <a:srgbClr val="0070C0"/>
                </a:solidFill>
              </a:rPr>
              <a:t>false</a:t>
            </a:r>
          </a:p>
          <a:p>
            <a:r>
              <a:rPr lang="en-US" dirty="0" smtClean="0"/>
              <a:t>"</a:t>
            </a:r>
            <a:r>
              <a:rPr lang="en-US" dirty="0" err="1"/>
              <a:t>toString</a:t>
            </a:r>
            <a:r>
              <a:rPr lang="en-US" dirty="0"/>
              <a:t>" in book == </a:t>
            </a:r>
            <a:r>
              <a:rPr lang="en-US" dirty="0" smtClean="0"/>
              <a:t>true </a:t>
            </a:r>
            <a:r>
              <a:rPr lang="en-US" dirty="0" smtClean="0">
                <a:solidFill>
                  <a:srgbClr val="0070C0"/>
                </a:solidFill>
              </a:rPr>
              <a:t>// </a:t>
            </a:r>
            <a:r>
              <a:rPr lang="en-US" dirty="0">
                <a:solidFill>
                  <a:srgbClr val="0070C0"/>
                </a:solidFill>
              </a:rPr>
              <a:t>false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3861048"/>
            <a:ext cx="8928992" cy="923330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Метод </a:t>
            </a:r>
            <a:r>
              <a:rPr lang="ru-RU" dirty="0" err="1" smtClean="0">
                <a:solidFill>
                  <a:schemeClr val="accent2"/>
                </a:solidFill>
              </a:rPr>
              <a:t>hasOwnProperty</a:t>
            </a:r>
            <a:r>
              <a:rPr lang="en-US" dirty="0" smtClean="0">
                <a:solidFill>
                  <a:schemeClr val="accent2"/>
                </a:solidFill>
              </a:rPr>
              <a:t>()</a:t>
            </a:r>
            <a:r>
              <a:rPr lang="ru-RU" dirty="0" smtClean="0"/>
              <a:t> </a:t>
            </a:r>
            <a:r>
              <a:rPr lang="ru-RU" dirty="0"/>
              <a:t>объекта проверяет, имеет ли объект собственное свойство </a:t>
            </a:r>
            <a:r>
              <a:rPr lang="ru-RU" dirty="0" smtClean="0"/>
              <a:t>с </a:t>
            </a:r>
            <a:r>
              <a:rPr lang="ru-RU" dirty="0"/>
              <a:t>указанным </a:t>
            </a:r>
            <a:r>
              <a:rPr lang="ru-RU" dirty="0" smtClean="0"/>
              <a:t>именем.</a:t>
            </a:r>
            <a:endParaRPr lang="en-US" dirty="0" smtClean="0"/>
          </a:p>
          <a:p>
            <a:r>
              <a:rPr lang="ru-RU" dirty="0" smtClean="0"/>
              <a:t>Для </a:t>
            </a:r>
            <a:r>
              <a:rPr lang="ru-RU" dirty="0"/>
              <a:t>наследуемых свойств он возвращает </a:t>
            </a:r>
            <a:r>
              <a:rPr lang="ru-RU" dirty="0" err="1" smtClean="0"/>
              <a:t>false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30603" y="4863368"/>
            <a:ext cx="6624736" cy="1754326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book =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author</a:t>
            </a:r>
            <a:r>
              <a:rPr lang="en-US" dirty="0" err="1"/>
              <a:t>:"Thomas</a:t>
            </a:r>
            <a:r>
              <a:rPr lang="en-US" dirty="0"/>
              <a:t> </a:t>
            </a:r>
            <a:r>
              <a:rPr lang="en-US" dirty="0" err="1"/>
              <a:t>Mooray</a:t>
            </a:r>
            <a:r>
              <a:rPr lang="en-US" dirty="0"/>
              <a:t>"</a:t>
            </a:r>
          </a:p>
          <a:p>
            <a:r>
              <a:rPr lang="en-US" dirty="0"/>
              <a:t>};</a:t>
            </a:r>
          </a:p>
          <a:p>
            <a:r>
              <a:rPr lang="en-US" dirty="0" err="1" smtClean="0"/>
              <a:t>book.hasOwnProperty</a:t>
            </a:r>
            <a:r>
              <a:rPr lang="en-US" dirty="0"/>
              <a:t>("author</a:t>
            </a:r>
            <a:r>
              <a:rPr lang="en-US" dirty="0" smtClean="0"/>
              <a:t>")   </a:t>
            </a:r>
            <a:r>
              <a:rPr lang="en-US" dirty="0" smtClean="0">
                <a:solidFill>
                  <a:srgbClr val="0070C0"/>
                </a:solidFill>
              </a:rPr>
              <a:t>// </a:t>
            </a:r>
            <a:r>
              <a:rPr lang="en-US" dirty="0">
                <a:solidFill>
                  <a:srgbClr val="0070C0"/>
                </a:solidFill>
              </a:rPr>
              <a:t>true</a:t>
            </a:r>
          </a:p>
          <a:p>
            <a:r>
              <a:rPr lang="en-US" dirty="0" err="1" smtClean="0"/>
              <a:t>book.hasOwnProperty</a:t>
            </a:r>
            <a:r>
              <a:rPr lang="en-US" dirty="0"/>
              <a:t>("name</a:t>
            </a:r>
            <a:r>
              <a:rPr lang="en-US" dirty="0" smtClean="0"/>
              <a:t>")     </a:t>
            </a:r>
            <a:r>
              <a:rPr lang="en-US" dirty="0" smtClean="0">
                <a:solidFill>
                  <a:srgbClr val="0070C0"/>
                </a:solidFill>
              </a:rPr>
              <a:t>// </a:t>
            </a:r>
            <a:r>
              <a:rPr lang="en-US" dirty="0">
                <a:solidFill>
                  <a:srgbClr val="0070C0"/>
                </a:solidFill>
              </a:rPr>
              <a:t>false</a:t>
            </a:r>
          </a:p>
          <a:p>
            <a:r>
              <a:rPr lang="en-US" dirty="0" err="1" smtClean="0"/>
              <a:t>book.hasOwnProperty</a:t>
            </a:r>
            <a:r>
              <a:rPr lang="en-US" dirty="0"/>
              <a:t>("</a:t>
            </a:r>
            <a:r>
              <a:rPr lang="en-US" dirty="0" err="1"/>
              <a:t>toString</a:t>
            </a:r>
            <a:r>
              <a:rPr lang="en-US" dirty="0" smtClean="0"/>
              <a:t>") </a:t>
            </a:r>
            <a:r>
              <a:rPr lang="en-US" dirty="0" smtClean="0">
                <a:solidFill>
                  <a:srgbClr val="0070C0"/>
                </a:solidFill>
              </a:rPr>
              <a:t>// </a:t>
            </a:r>
            <a:r>
              <a:rPr lang="en-US" dirty="0" smtClean="0">
                <a:solidFill>
                  <a:srgbClr val="0070C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00323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4231" y="16282"/>
            <a:ext cx="6120680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Создание объектов - </a:t>
            </a:r>
            <a:r>
              <a:rPr lang="en-US" b="1" dirty="0"/>
              <a:t> Constructor Pattern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48680"/>
            <a:ext cx="5076056" cy="2031325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/>
              <a:t>function </a:t>
            </a:r>
            <a:r>
              <a:rPr lang="en-US" dirty="0" smtClean="0"/>
              <a:t>Person(who){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3756F2"/>
                </a:solidFill>
              </a:rPr>
              <a:t>this.me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who</a:t>
            </a:r>
          </a:p>
          <a:p>
            <a:r>
              <a:rPr lang="en-US" dirty="0" smtClean="0"/>
              <a:t>	</a:t>
            </a:r>
            <a:r>
              <a:rPr lang="en-US" dirty="0" err="1" smtClean="0">
                <a:solidFill>
                  <a:srgbClr val="3756F2"/>
                </a:solidFill>
              </a:rPr>
              <a:t>this.say</a:t>
            </a:r>
            <a:r>
              <a:rPr lang="en-US" dirty="0" smtClean="0"/>
              <a:t> = function(){</a:t>
            </a:r>
          </a:p>
          <a:p>
            <a:r>
              <a:rPr lang="en-US" dirty="0"/>
              <a:t> </a:t>
            </a:r>
            <a:r>
              <a:rPr lang="en-US" dirty="0" smtClean="0"/>
              <a:t>        return "I am </a:t>
            </a:r>
            <a:r>
              <a:rPr lang="en-US" dirty="0"/>
              <a:t>"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3756F2"/>
                </a:solidFill>
              </a:rPr>
              <a:t>this.me</a:t>
            </a:r>
            <a:r>
              <a:rPr lang="en-US" dirty="0" smtClean="0"/>
              <a:t>    </a:t>
            </a:r>
          </a:p>
          <a:p>
            <a:r>
              <a:rPr lang="en-US" dirty="0"/>
              <a:t> </a:t>
            </a:r>
            <a:r>
              <a:rPr lang="en-US" dirty="0" smtClean="0"/>
              <a:t>     }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 u1 </a:t>
            </a:r>
            <a:r>
              <a:rPr lang="en-US" dirty="0"/>
              <a:t>= </a:t>
            </a:r>
            <a:r>
              <a:rPr lang="en-US" dirty="0">
                <a:solidFill>
                  <a:srgbClr val="FF0000"/>
                </a:solidFill>
              </a:rPr>
              <a:t>new </a:t>
            </a:r>
            <a:r>
              <a:rPr lang="en-US" dirty="0" smtClean="0">
                <a:solidFill>
                  <a:srgbClr val="FF0000"/>
                </a:solidFill>
              </a:rPr>
              <a:t>Person</a:t>
            </a:r>
            <a:r>
              <a:rPr lang="en-US" dirty="0" smtClean="0"/>
              <a:t>("Bill");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00075" y="2740106"/>
            <a:ext cx="8928992" cy="3447098"/>
          </a:xfrm>
          <a:prstGeom prst="rect">
            <a:avLst/>
          </a:prstGeom>
          <a:solidFill>
            <a:srgbClr val="92D05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О</a:t>
            </a:r>
            <a:r>
              <a:rPr lang="uk-UA" dirty="0" err="1" smtClean="0"/>
              <a:t>ператор</a:t>
            </a:r>
            <a:r>
              <a:rPr lang="uk-UA" dirty="0" smtClean="0"/>
              <a:t> </a:t>
            </a:r>
            <a:r>
              <a:rPr lang="en-US" sz="2000" dirty="0" smtClean="0">
                <a:solidFill>
                  <a:schemeClr val="accent2"/>
                </a:solidFill>
              </a:rPr>
              <a:t>new</a:t>
            </a:r>
            <a:r>
              <a:rPr lang="uk-UA" dirty="0" smtClean="0"/>
              <a:t>.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uk-UA" dirty="0" err="1" smtClean="0"/>
              <a:t>Создается</a:t>
            </a:r>
            <a:r>
              <a:rPr lang="uk-UA" dirty="0" smtClean="0"/>
              <a:t> </a:t>
            </a:r>
            <a:r>
              <a:rPr lang="ru-RU" dirty="0" smtClean="0"/>
              <a:t>пустой </a:t>
            </a:r>
            <a:r>
              <a:rPr lang="uk-UA" dirty="0" err="1" smtClean="0"/>
              <a:t>объект</a:t>
            </a:r>
            <a:r>
              <a:rPr lang="en-US" dirty="0" smtClean="0"/>
              <a:t> </a:t>
            </a:r>
            <a:r>
              <a:rPr lang="uk-UA" dirty="0" smtClean="0"/>
              <a:t>в </a:t>
            </a:r>
            <a:r>
              <a:rPr lang="uk-UA" dirty="0" err="1" smtClean="0"/>
              <a:t>функции</a:t>
            </a:r>
            <a:r>
              <a:rPr lang="en-US" dirty="0" smtClean="0"/>
              <a:t>-</a:t>
            </a:r>
            <a:r>
              <a:rPr lang="ru-RU" dirty="0" smtClean="0"/>
              <a:t>конструкторе</a:t>
            </a:r>
            <a:r>
              <a:rPr lang="uk-UA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Foo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uk-UA" dirty="0" smtClean="0"/>
              <a:t>В </a:t>
            </a:r>
            <a:r>
              <a:rPr lang="uk-UA" dirty="0" err="1" smtClean="0"/>
              <a:t>функции</a:t>
            </a:r>
            <a:r>
              <a:rPr lang="uk-UA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Foo</a:t>
            </a:r>
            <a:r>
              <a:rPr lang="uk-UA" dirty="0" smtClean="0"/>
              <a:t> </a:t>
            </a:r>
            <a:r>
              <a:rPr lang="uk-UA" dirty="0" err="1" smtClean="0"/>
              <a:t>переменной</a:t>
            </a:r>
            <a:r>
              <a:rPr lang="uk-UA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this</a:t>
            </a:r>
            <a:r>
              <a:rPr lang="en-US" dirty="0" smtClean="0"/>
              <a:t> </a:t>
            </a:r>
            <a:r>
              <a:rPr lang="ru-RU" dirty="0"/>
              <a:t>присваивается ссылка на </a:t>
            </a:r>
            <a:r>
              <a:rPr lang="ru-RU" dirty="0" smtClean="0"/>
              <a:t>этот объект и выполняется код функции </a:t>
            </a:r>
            <a:endParaRPr lang="en-US" dirty="0" smtClean="0"/>
          </a:p>
          <a:p>
            <a:pPr marL="342900" indent="-342900">
              <a:buAutoNum type="arabicPeriod"/>
            </a:pP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После окончания работы функции</a:t>
            </a:r>
            <a:r>
              <a:rPr lang="en-US" dirty="0" smtClean="0"/>
              <a:t> </a:t>
            </a:r>
            <a:r>
              <a:rPr lang="ru-RU" dirty="0" smtClean="0"/>
              <a:t>объект </a:t>
            </a:r>
            <a:r>
              <a:rPr lang="en-US" dirty="0" smtClean="0">
                <a:solidFill>
                  <a:schemeClr val="accent2"/>
                </a:solidFill>
              </a:rPr>
              <a:t>this</a:t>
            </a:r>
            <a:r>
              <a:rPr lang="en-US" dirty="0" smtClean="0"/>
              <a:t> </a:t>
            </a:r>
            <a:r>
              <a:rPr lang="ru-RU" dirty="0" smtClean="0"/>
              <a:t>возвращается в точку вызова функции-конструктора</a:t>
            </a:r>
            <a:r>
              <a:rPr lang="en-US" dirty="0" smtClean="0"/>
              <a:t> – </a:t>
            </a:r>
            <a:r>
              <a:rPr lang="uk-UA" dirty="0" err="1" smtClean="0"/>
              <a:t>имеем</a:t>
            </a:r>
            <a:r>
              <a:rPr lang="uk-UA" dirty="0" smtClean="0"/>
              <a:t> </a:t>
            </a:r>
            <a:r>
              <a:rPr lang="uk-UA" dirty="0" err="1" smtClean="0"/>
              <a:t>объект</a:t>
            </a:r>
            <a:r>
              <a:rPr lang="uk-UA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u1</a:t>
            </a:r>
            <a:r>
              <a:rPr lang="ru-RU" dirty="0" smtClean="0"/>
              <a:t>.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FontTx/>
              <a:buAutoNum type="arabicPeriod"/>
            </a:pPr>
            <a:r>
              <a:rPr lang="ru-RU" dirty="0"/>
              <a:t>Создается ссылка которая связывает </a:t>
            </a:r>
            <a:r>
              <a:rPr lang="ru-RU" dirty="0" smtClean="0"/>
              <a:t>объект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u1</a:t>
            </a:r>
            <a:r>
              <a:rPr lang="ru-RU" dirty="0" smtClean="0"/>
              <a:t> </a:t>
            </a:r>
            <a:r>
              <a:rPr lang="ru-RU" dirty="0"/>
              <a:t>и свойство </a:t>
            </a:r>
            <a:r>
              <a:rPr lang="ru-RU" dirty="0" err="1">
                <a:solidFill>
                  <a:srgbClr val="C00000"/>
                </a:solidFill>
              </a:rPr>
              <a:t>prototype</a:t>
            </a:r>
            <a:r>
              <a:rPr lang="ru-RU" dirty="0"/>
              <a:t> функции-конструктора</a:t>
            </a:r>
          </a:p>
          <a:p>
            <a:pPr marL="342900" indent="-342900">
              <a:buAutoNum type="arabicPeriod"/>
            </a:pPr>
            <a:endParaRPr lang="ru-RU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580112" y="545715"/>
            <a:ext cx="3384376" cy="923330"/>
          </a:xfrm>
          <a:prstGeom prst="rect">
            <a:avLst/>
          </a:prstGeom>
          <a:solidFill>
            <a:schemeClr val="accent2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>
                <a:solidFill>
                  <a:schemeClr val="accent2"/>
                </a:solidFill>
              </a:rPr>
              <a:t>return</a:t>
            </a:r>
            <a:r>
              <a:rPr lang="en-US" dirty="0" smtClean="0"/>
              <a:t> </a:t>
            </a:r>
            <a:r>
              <a:rPr lang="ru-RU" dirty="0" smtClean="0"/>
              <a:t>не </a:t>
            </a:r>
            <a:r>
              <a:rPr lang="ru-RU" dirty="0"/>
              <a:t>используется, функция сама в точку </a:t>
            </a:r>
            <a:r>
              <a:rPr lang="ru-RU" dirty="0" smtClean="0"/>
              <a:t>вызова вернет </a:t>
            </a:r>
            <a:r>
              <a:rPr lang="en-US" dirty="0" smtClean="0">
                <a:solidFill>
                  <a:srgbClr val="C00000"/>
                </a:solidFill>
              </a:rPr>
              <a:t>this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81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ur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6314</TotalTime>
  <Words>1139</Words>
  <Application>Microsoft Office PowerPoint</Application>
  <PresentationFormat>Экран (4:3)</PresentationFormat>
  <Paragraphs>289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Calibri</vt:lpstr>
      <vt:lpstr>Courier New</vt:lpstr>
      <vt:lpstr>Verdana</vt:lpstr>
      <vt:lpstr>Wingdings 2</vt:lpstr>
      <vt:lpstr>Wingdings 3</vt:lpstr>
      <vt:lpstr>Тема1</vt:lpstr>
      <vt:lpstr>  OOP in  Java Script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Каскадные таблицы стилей  CSS</dc:title>
  <cp:lastModifiedBy>romannikiforov2012@gmail.com</cp:lastModifiedBy>
  <cp:revision>1152</cp:revision>
  <dcterms:modified xsi:type="dcterms:W3CDTF">2019-07-08T07:05:25Z</dcterms:modified>
</cp:coreProperties>
</file>