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345" r:id="rId3"/>
    <p:sldId id="348" r:id="rId4"/>
    <p:sldId id="349" r:id="rId5"/>
    <p:sldId id="318" r:id="rId6"/>
    <p:sldId id="351" r:id="rId7"/>
    <p:sldId id="346" r:id="rId8"/>
    <p:sldId id="347" r:id="rId9"/>
    <p:sldId id="350" r:id="rId10"/>
    <p:sldId id="344" r:id="rId11"/>
    <p:sldId id="342" r:id="rId12"/>
    <p:sldId id="352" r:id="rId13"/>
    <p:sldId id="34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16F"/>
    <a:srgbClr val="D2D715"/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514" autoAdjust="0"/>
  </p:normalViewPr>
  <p:slideViewPr>
    <p:cSldViewPr>
      <p:cViewPr varScale="1">
        <p:scale>
          <a:sx n="97" d="100"/>
          <a:sy n="97" d="100"/>
        </p:scale>
        <p:origin x="126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1000" t="1000" r="65000" b="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05.05.2020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9036496" cy="3312368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Асинхронный</a:t>
            </a:r>
            <a:br>
              <a:rPr lang="ru-RU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 Script</a:t>
            </a:r>
            <a:endParaRPr lang="ru-RU" sz="66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215" y="5733256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https://beetroot.academy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async</a:t>
            </a:r>
            <a:r>
              <a:rPr lang="en-US" b="1" dirty="0" smtClean="0"/>
              <a:t> await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62409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</a:rPr>
              <a:t>async</a:t>
            </a:r>
            <a:r>
              <a:rPr lang="da-DK" b="1" dirty="0"/>
              <a:t> function fetchData(url) {</a:t>
            </a:r>
          </a:p>
          <a:p>
            <a:r>
              <a:rPr lang="da-DK" b="1" dirty="0"/>
              <a:t>    const response =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fetch(url);</a:t>
            </a:r>
          </a:p>
          <a:p>
            <a:r>
              <a:rPr lang="da-DK" b="1" dirty="0"/>
              <a:t>    const data = </a:t>
            </a:r>
            <a:r>
              <a:rPr lang="da-DK" b="1" dirty="0">
                <a:solidFill>
                  <a:srgbClr val="C00000"/>
                </a:solidFill>
              </a:rPr>
              <a:t>await</a:t>
            </a:r>
            <a:r>
              <a:rPr lang="da-DK" b="1" dirty="0"/>
              <a:t> response.json();</a:t>
            </a:r>
          </a:p>
          <a:p>
            <a:r>
              <a:rPr lang="da-DK" b="1" dirty="0"/>
              <a:t>    return data;</a:t>
            </a:r>
          </a:p>
          <a:p>
            <a:r>
              <a:rPr lang="da-DK" b="1" dirty="0" smtClean="0"/>
              <a:t>}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196764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FF0000"/>
                </a:solidFill>
              </a:rPr>
              <a:t>Async</a:t>
            </a:r>
            <a:r>
              <a:rPr lang="ru-RU" b="1" dirty="0"/>
              <a:t> функции всегда возвращают </a:t>
            </a:r>
            <a:r>
              <a:rPr lang="ru-RU" b="1" dirty="0" err="1"/>
              <a:t>promise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ключевое слово </a:t>
            </a:r>
            <a:r>
              <a:rPr lang="ru-RU" b="1" dirty="0" err="1">
                <a:solidFill>
                  <a:srgbClr val="C00000"/>
                </a:solidFill>
              </a:rPr>
              <a:t>await</a:t>
            </a:r>
            <a:endParaRPr lang="ru-RU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smtClean="0"/>
              <a:t>работает </a:t>
            </a:r>
            <a:r>
              <a:rPr lang="ru-RU" b="1" dirty="0"/>
              <a:t>только в функции с декоратором </a:t>
            </a:r>
            <a:r>
              <a:rPr lang="ru-RU" b="1" dirty="0" err="1"/>
              <a:t>async</a:t>
            </a:r>
            <a:endParaRPr lang="ru-RU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smtClean="0"/>
              <a:t>ставит </a:t>
            </a:r>
            <a:r>
              <a:rPr lang="ru-RU" b="1" dirty="0"/>
              <a:t>на паузу выполнение функции и ждет </a:t>
            </a:r>
            <a:r>
              <a:rPr lang="ru-RU" b="1" dirty="0" err="1"/>
              <a:t>resolve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a </a:t>
            </a:r>
            <a:r>
              <a:rPr lang="ru-RU" b="1" dirty="0" err="1"/>
              <a:t>promise</a:t>
            </a:r>
            <a:r>
              <a:rPr lang="ru-RU" b="1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smtClean="0"/>
              <a:t>после </a:t>
            </a:r>
            <a:r>
              <a:rPr lang="ru-RU" b="1" dirty="0" err="1"/>
              <a:t>promise's</a:t>
            </a:r>
            <a:r>
              <a:rPr lang="ru-RU" b="1" dirty="0"/>
              <a:t> </a:t>
            </a:r>
            <a:r>
              <a:rPr lang="ru-RU" b="1" dirty="0" err="1"/>
              <a:t>resovle</a:t>
            </a:r>
            <a:r>
              <a:rPr lang="ru-RU" b="1" dirty="0"/>
              <a:t> возобновляется выполнение функции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b="1" dirty="0" smtClean="0"/>
              <a:t>пауза </a:t>
            </a:r>
            <a:r>
              <a:rPr lang="ru-RU" b="1" dirty="0"/>
              <a:t>в остановке выполнения функции не блокирует выполнение остального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19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302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https://beetroot.academy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5856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_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8237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07340"/>
            <a:ext cx="6048672" cy="369332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algn="ctr"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_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92696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smtClean="0"/>
              <a:t>_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203717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8928992" cy="369332"/>
          </a:xfrm>
          <a:prstGeom prst="rect">
            <a:avLst/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485931"/>
            <a:ext cx="8928992" cy="369332"/>
          </a:xfrm>
          <a:prstGeom prst="rect">
            <a:avLst/>
          </a:prstGeom>
          <a:solidFill>
            <a:srgbClr val="FFFF00">
              <a:alpha val="16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127038"/>
            <a:ext cx="8928992" cy="369332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16632"/>
            <a:ext cx="7992888" cy="792088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rgbClr val="C00000"/>
                </a:solidFill>
              </a:rPr>
              <a:t>Рассматриваемые вопросы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8"/>
            <a:ext cx="892899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r>
              <a:rPr lang="ru-RU" sz="3600" b="1" dirty="0"/>
              <a:t>. Синхронный и асинхронный код </a:t>
            </a:r>
          </a:p>
          <a:p>
            <a:r>
              <a:rPr lang="ru-RU" sz="3600" b="1" dirty="0"/>
              <a:t>2. </a:t>
            </a:r>
            <a:r>
              <a:rPr lang="ru-RU" sz="3600" b="1" dirty="0" err="1"/>
              <a:t>Callbacks</a:t>
            </a:r>
            <a:r>
              <a:rPr lang="ru-RU" sz="3600" b="1" dirty="0"/>
              <a:t> </a:t>
            </a:r>
          </a:p>
          <a:p>
            <a:r>
              <a:rPr lang="ru-RU" sz="3600" b="1" dirty="0"/>
              <a:t>3. </a:t>
            </a:r>
            <a:r>
              <a:rPr lang="ru-RU" sz="3600" b="1" dirty="0" err="1"/>
              <a:t>Promises</a:t>
            </a:r>
            <a:endParaRPr lang="ru-RU" sz="3600" b="1" dirty="0"/>
          </a:p>
          <a:p>
            <a:r>
              <a:rPr lang="ru-RU" sz="3600" b="1" dirty="0"/>
              <a:t>4. </a:t>
            </a:r>
            <a:r>
              <a:rPr lang="ru-RU" sz="3600" b="1" dirty="0" err="1"/>
              <a:t>async</a:t>
            </a:r>
            <a:r>
              <a:rPr lang="ru-RU" sz="3600" b="1" dirty="0"/>
              <a:t> - </a:t>
            </a:r>
            <a:r>
              <a:rPr lang="ru-RU" sz="3600" b="1" dirty="0" err="1"/>
              <a:t>await</a:t>
            </a:r>
            <a:r>
              <a:rPr lang="ru-RU" sz="3600" b="1" dirty="0"/>
              <a:t> </a:t>
            </a:r>
            <a:r>
              <a:rPr lang="ru-RU" sz="3600" b="1" dirty="0" err="1"/>
              <a:t>фукнции</a:t>
            </a:r>
            <a:endParaRPr lang="da-DK" sz="3600" b="1" dirty="0"/>
          </a:p>
        </p:txBody>
      </p:sp>
    </p:spTree>
    <p:extLst>
      <p:ext uri="{BB962C8B-B14F-4D97-AF65-F5344CB8AC3E}">
        <p14:creationId xmlns:p14="http://schemas.microsoft.com/office/powerpoint/2010/main" val="28810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C00000"/>
                </a:solidFill>
              </a:rPr>
              <a:t>Concurrency</a:t>
            </a:r>
            <a:r>
              <a:rPr lang="ru-RU" b="1" dirty="0"/>
              <a:t> -&gt; </a:t>
            </a:r>
            <a:r>
              <a:rPr lang="en-US" b="1" dirty="0" smtClean="0"/>
              <a:t> </a:t>
            </a:r>
            <a:r>
              <a:rPr lang="ru-RU" b="1" dirty="0" smtClean="0"/>
              <a:t>выполнение </a:t>
            </a:r>
            <a:r>
              <a:rPr lang="ru-RU" b="1" dirty="0"/>
              <a:t>нескольких вещей </a:t>
            </a:r>
            <a:r>
              <a:rPr lang="ru-RU" b="1" dirty="0" smtClean="0"/>
              <a:t>одновременно</a:t>
            </a:r>
            <a:r>
              <a:rPr lang="en-US" b="1" dirty="0" smtClean="0"/>
              <a:t>.</a:t>
            </a:r>
          </a:p>
          <a:p>
            <a:endParaRPr lang="ru-RU" b="1" dirty="0"/>
          </a:p>
          <a:p>
            <a:r>
              <a:rPr lang="ru-RU" b="1" dirty="0" err="1" smtClean="0">
                <a:solidFill>
                  <a:srgbClr val="C00000"/>
                </a:solidFill>
              </a:rPr>
              <a:t>Thread</a:t>
            </a:r>
            <a:r>
              <a:rPr lang="ru-RU" b="1" dirty="0" smtClean="0"/>
              <a:t> </a:t>
            </a:r>
            <a:r>
              <a:rPr lang="ru-RU" b="1" dirty="0"/>
              <a:t>-&gt; поток. В нем выполняется вычисления. </a:t>
            </a:r>
          </a:p>
          <a:p>
            <a:r>
              <a:rPr lang="ru-RU" b="1" dirty="0"/>
              <a:t>Если нам нужно одновременно выполнить несколько задач то для этого можно часть </a:t>
            </a:r>
            <a:r>
              <a:rPr lang="ru-RU" b="1" dirty="0" smtClean="0"/>
              <a:t>каждой </a:t>
            </a:r>
            <a:r>
              <a:rPr lang="ru-RU" b="1" dirty="0"/>
              <a:t>задачи выполнять по очереди (прерывания</a:t>
            </a:r>
            <a:r>
              <a:rPr lang="ru-RU" b="1" dirty="0" smtClean="0"/>
              <a:t>).</a:t>
            </a:r>
            <a:endParaRPr lang="en-US" b="1" dirty="0" smtClean="0"/>
          </a:p>
          <a:p>
            <a:r>
              <a:rPr lang="ru-RU" b="1" dirty="0" smtClean="0"/>
              <a:t> </a:t>
            </a:r>
            <a:endParaRPr lang="ru-RU" b="1" dirty="0"/>
          </a:p>
          <a:p>
            <a:r>
              <a:rPr lang="ru-RU" b="1" dirty="0" smtClean="0"/>
              <a:t>Абстрактно</a:t>
            </a:r>
            <a:r>
              <a:rPr lang="en-US" b="1" dirty="0" smtClean="0"/>
              <a:t>: </a:t>
            </a:r>
            <a:r>
              <a:rPr lang="ru-RU" b="1" dirty="0"/>
              <a:t>процессор </a:t>
            </a:r>
            <a:r>
              <a:rPr lang="en-US" b="1" dirty="0" smtClean="0"/>
              <a:t>c 1 </a:t>
            </a:r>
            <a:r>
              <a:rPr lang="ru-RU" b="1" dirty="0" err="1" smtClean="0"/>
              <a:t>ядером</a:t>
            </a:r>
            <a:r>
              <a:rPr lang="ru-RU" b="1" dirty="0" smtClean="0"/>
              <a:t> == </a:t>
            </a:r>
            <a:r>
              <a:rPr lang="ru-RU" b="1" dirty="0"/>
              <a:t>1 </a:t>
            </a:r>
            <a:r>
              <a:rPr lang="ru-RU" b="1" dirty="0" err="1"/>
              <a:t>thread</a:t>
            </a:r>
            <a:r>
              <a:rPr lang="ru-RU" b="1" dirty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 </a:t>
            </a:r>
            <a:r>
              <a:rPr lang="ru-RU" b="1" dirty="0"/>
              <a:t>очереди выделяет квант времени </a:t>
            </a:r>
            <a:r>
              <a:rPr lang="ru-RU" b="1" dirty="0" smtClean="0"/>
              <a:t>на </a:t>
            </a:r>
            <a:r>
              <a:rPr lang="ru-RU" b="1" dirty="0"/>
              <a:t>выполнение определенной задачи. </a:t>
            </a:r>
            <a:endParaRPr lang="da-DK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308695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rgbClr val="C00000"/>
                </a:solidFill>
              </a:rPr>
              <a:t>Parallelism</a:t>
            </a:r>
            <a:r>
              <a:rPr lang="ru-RU" b="1" dirty="0"/>
              <a:t> </a:t>
            </a:r>
            <a:r>
              <a:rPr lang="ru-RU" b="1" dirty="0" smtClean="0"/>
              <a:t>-&gt; </a:t>
            </a:r>
            <a:r>
              <a:rPr lang="ru-RU" b="1" dirty="0"/>
              <a:t>тоже выполнение нескольких вещей одновременно но классически - 2-мя и более ядрами процессора </a:t>
            </a:r>
          </a:p>
        </p:txBody>
      </p:sp>
    </p:spTree>
    <p:extLst>
      <p:ext uri="{BB962C8B-B14F-4D97-AF65-F5344CB8AC3E}">
        <p14:creationId xmlns:p14="http://schemas.microsoft.com/office/powerpoint/2010/main" val="31373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Код </a:t>
            </a:r>
            <a:r>
              <a:rPr lang="ru-RU" b="1" dirty="0"/>
              <a:t>в </a:t>
            </a:r>
            <a:r>
              <a:rPr lang="ru-RU" b="1" dirty="0" err="1"/>
              <a:t>JavaScript</a:t>
            </a:r>
            <a:r>
              <a:rPr lang="ru-RU" b="1" dirty="0"/>
              <a:t> выполняется </a:t>
            </a:r>
            <a:r>
              <a:rPr lang="ru-RU" b="1" dirty="0">
                <a:solidFill>
                  <a:srgbClr val="C00000"/>
                </a:solidFill>
              </a:rPr>
              <a:t>синхронно</a:t>
            </a:r>
          </a:p>
          <a:p>
            <a:r>
              <a:rPr lang="ru-RU" b="1" dirty="0"/>
              <a:t>- в один поток (</a:t>
            </a:r>
            <a:r>
              <a:rPr lang="ru-RU" b="1" dirty="0" err="1"/>
              <a:t>thread</a:t>
            </a:r>
            <a:r>
              <a:rPr lang="ru-RU" b="1" dirty="0"/>
              <a:t>)</a:t>
            </a:r>
          </a:p>
          <a:p>
            <a:r>
              <a:rPr lang="ru-RU" b="1" dirty="0"/>
              <a:t>- в один момент только одна операция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Асинхронное программирование</a:t>
            </a:r>
            <a:r>
              <a:rPr lang="ru-RU" b="1" dirty="0"/>
              <a:t> </a:t>
            </a:r>
            <a:r>
              <a:rPr lang="ru-RU" b="1" dirty="0" smtClean="0"/>
              <a:t>своими словами </a:t>
            </a:r>
            <a:r>
              <a:rPr lang="ru-RU" b="1" dirty="0"/>
              <a:t>– </a:t>
            </a:r>
            <a:r>
              <a:rPr lang="ru-RU" b="1" dirty="0" smtClean="0"/>
              <a:t> код</a:t>
            </a:r>
            <a:r>
              <a:rPr lang="ru-RU" b="1" dirty="0"/>
              <a:t>, который выполняется с </a:t>
            </a:r>
            <a:r>
              <a:rPr lang="ru-RU" b="1" dirty="0" smtClean="0"/>
              <a:t>управляемой задержкой.</a:t>
            </a:r>
          </a:p>
          <a:p>
            <a:endParaRPr lang="ru-RU" b="1" dirty="0"/>
          </a:p>
          <a:p>
            <a:r>
              <a:rPr lang="ru-RU" b="1" dirty="0"/>
              <a:t>То есть асинхронность позволяет отложить выполнение кода на неопределенное время </a:t>
            </a:r>
            <a:r>
              <a:rPr lang="ru-RU" b="1" dirty="0" smtClean="0"/>
              <a:t>(например </a:t>
            </a:r>
            <a:r>
              <a:rPr lang="ru-RU" b="1" dirty="0"/>
              <a:t>получение ответа на AJAX запрос)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5483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98993"/>
            <a:ext cx="8821488" cy="1169767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Способы написания асинхронного </a:t>
            </a:r>
            <a:r>
              <a:rPr lang="ru-RU" sz="3600" b="1" dirty="0">
                <a:solidFill>
                  <a:srgbClr val="C00000"/>
                </a:solidFill>
              </a:rPr>
              <a:t>кода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1844824"/>
            <a:ext cx="8677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600" b="1"/>
            </a:lvl1pPr>
          </a:lstStyle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callbacks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promises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async - await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generators, yeild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da-DK" dirty="0"/>
              <a:t>evens, observable</a:t>
            </a:r>
          </a:p>
        </p:txBody>
      </p:sp>
    </p:spTree>
    <p:extLst>
      <p:ext uri="{BB962C8B-B14F-4D97-AF65-F5344CB8AC3E}">
        <p14:creationId xmlns:p14="http://schemas.microsoft.com/office/powerpoint/2010/main" val="40401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98993"/>
            <a:ext cx="8821488" cy="66571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Пример блокирующей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200" y="980728"/>
            <a:ext cx="87957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600" b="1"/>
            </a:lvl1pPr>
          </a:lstStyle>
          <a:p>
            <a:r>
              <a:rPr lang="en-US" sz="2000" dirty="0"/>
              <a:t>console.log("Before");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console.log</a:t>
            </a:r>
            <a:r>
              <a:rPr lang="en-US" sz="2000" dirty="0"/>
              <a:t>("After");</a:t>
            </a:r>
            <a:endParaRPr lang="da-DK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200" y="1473170"/>
            <a:ext cx="882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start = new Date().</a:t>
            </a:r>
            <a:r>
              <a:rPr lang="en-US" b="1" dirty="0" err="1"/>
              <a:t>getTime</a:t>
            </a:r>
            <a:r>
              <a:rPr lang="en-US" b="1" dirty="0"/>
              <a:t>();</a:t>
            </a:r>
          </a:p>
          <a:p>
            <a:r>
              <a:rPr lang="en-US" b="1" dirty="0"/>
              <a:t>while (new Date().</a:t>
            </a:r>
            <a:r>
              <a:rPr lang="en-US" b="1" dirty="0" err="1"/>
              <a:t>getTime</a:t>
            </a:r>
            <a:r>
              <a:rPr lang="en-US" b="1" dirty="0"/>
              <a:t>() - start &lt; 4000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3200" y="1473170"/>
            <a:ext cx="882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setTimeout</a:t>
            </a:r>
            <a:r>
              <a:rPr lang="en-US" b="1" dirty="0"/>
              <a:t>(() =&gt; {</a:t>
            </a:r>
          </a:p>
          <a:p>
            <a:r>
              <a:rPr lang="en-US" b="1" dirty="0"/>
              <a:t>   </a:t>
            </a:r>
            <a:r>
              <a:rPr lang="en-US" b="1" dirty="0" smtClean="0"/>
              <a:t>console.log</a:t>
            </a:r>
            <a:r>
              <a:rPr lang="en-US" b="1" dirty="0"/>
              <a:t>("fetching </a:t>
            </a:r>
            <a:r>
              <a:rPr lang="en-US" b="1" dirty="0" smtClean="0"/>
              <a:t>data");</a:t>
            </a:r>
            <a:endParaRPr lang="en-US" b="1" dirty="0"/>
          </a:p>
          <a:p>
            <a:r>
              <a:rPr lang="en-US" b="1" dirty="0"/>
              <a:t>}, 4000)</a:t>
            </a:r>
          </a:p>
        </p:txBody>
      </p:sp>
    </p:spTree>
    <p:extLst>
      <p:ext uri="{BB962C8B-B14F-4D97-AF65-F5344CB8AC3E}">
        <p14:creationId xmlns:p14="http://schemas.microsoft.com/office/powerpoint/2010/main" val="40556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80285" y="620688"/>
            <a:ext cx="3195571" cy="392153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626" y="1693655"/>
            <a:ext cx="5398469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83660" y="2258942"/>
            <a:ext cx="3048179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285" y="351552"/>
            <a:ext cx="5427819" cy="25853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("Before");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 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new Date().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while(new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Date().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– s &lt;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("After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80112" y="351552"/>
            <a:ext cx="3384376" cy="60486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804248" y="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stack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0112" y="5734481"/>
            <a:ext cx="3384376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main()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048327"/>
            <a:ext cx="550270" cy="576064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5580112" y="5077285"/>
            <a:ext cx="3368189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console.log</a:t>
            </a:r>
            <a:r>
              <a:rPr lang="en-US" sz="2000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</a:rPr>
              <a:t>After</a:t>
            </a:r>
            <a:r>
              <a:rPr lang="en-US" sz="2000" b="1" dirty="0">
                <a:solidFill>
                  <a:schemeClr val="tx1"/>
                </a:solidFill>
              </a:rPr>
              <a:t>")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580112" y="5068738"/>
            <a:ext cx="3384376" cy="576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console.log(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"Before"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33" grpId="0" animBg="1"/>
      <p:bldP spid="33" grpId="1" animBg="1"/>
      <p:bldP spid="10" grpId="0" animBg="1"/>
      <p:bldP spid="10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622" y="605587"/>
            <a:ext cx="3370251" cy="20313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("Before");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console.log("After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9892" y="552479"/>
            <a:ext cx="3420380" cy="26293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23928" y="1772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stack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99892" y="2752904"/>
            <a:ext cx="3420380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main()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236296" y="546562"/>
            <a:ext cx="1800200" cy="26352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6012160" y="3890080"/>
            <a:ext cx="3001006" cy="97908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6948264" y="16337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 API</a:t>
            </a:r>
            <a:endParaRPr lang="ru-RU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00664" y="348706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Queue</a:t>
            </a:r>
            <a:endParaRPr lang="ru-RU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99892" y="2302407"/>
            <a:ext cx="3420380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console.log(</a:t>
            </a:r>
            <a:r>
              <a:rPr lang="en-US" b="1" dirty="0">
                <a:solidFill>
                  <a:schemeClr val="tx1"/>
                </a:solidFill>
              </a:rPr>
              <a:t>"</a:t>
            </a:r>
            <a:r>
              <a:rPr lang="en-US" b="1" dirty="0" smtClean="0">
                <a:solidFill>
                  <a:schemeClr val="tx1"/>
                </a:solidFill>
              </a:rPr>
              <a:t>Before</a:t>
            </a:r>
            <a:r>
              <a:rPr lang="en-US" b="1" dirty="0">
                <a:solidFill>
                  <a:schemeClr val="tx1"/>
                </a:solidFill>
              </a:rPr>
              <a:t>")</a:t>
            </a:r>
            <a:endParaRPr lang="ru-RU" b="1" dirty="0">
              <a:solidFill>
                <a:schemeClr val="tx1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7380312" y="692696"/>
            <a:ext cx="1296144" cy="755687"/>
            <a:chOff x="3707904" y="5639586"/>
            <a:chExt cx="1296144" cy="75568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3707904" y="5639586"/>
              <a:ext cx="1296144" cy="75568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>
                  <a:solidFill>
                    <a:schemeClr val="tx1"/>
                  </a:solidFill>
                </a:rPr>
                <a:t>Timer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   </a:t>
              </a:r>
              <a:r>
                <a:rPr lang="en-US" b="1" dirty="0" err="1" smtClean="0">
                  <a:solidFill>
                    <a:schemeClr val="tx1"/>
                  </a:solidFill>
                </a:rPr>
                <a:t>cb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779912" y="5852778"/>
              <a:ext cx="369742" cy="452744"/>
            </a:xfrm>
            <a:prstGeom prst="rect">
              <a:avLst/>
            </a:prstGeom>
          </p:spPr>
        </p:pic>
      </p:grpSp>
      <p:sp>
        <p:nvSpPr>
          <p:cNvPr id="45" name="Прямоугольник 44"/>
          <p:cNvSpPr/>
          <p:nvPr/>
        </p:nvSpPr>
        <p:spPr>
          <a:xfrm>
            <a:off x="3635896" y="2307550"/>
            <a:ext cx="3384376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console.log(</a:t>
            </a:r>
            <a:r>
              <a:rPr lang="en-US" sz="2000" b="1" dirty="0">
                <a:solidFill>
                  <a:schemeClr val="tx1"/>
                </a:solidFill>
              </a:rPr>
              <a:t>"</a:t>
            </a:r>
            <a:r>
              <a:rPr lang="en-US" sz="2000" b="1" dirty="0" smtClean="0">
                <a:solidFill>
                  <a:schemeClr val="tx1"/>
                </a:solidFill>
              </a:rPr>
              <a:t>After</a:t>
            </a:r>
            <a:r>
              <a:rPr lang="en-US" sz="2000" b="1" dirty="0">
                <a:solidFill>
                  <a:schemeClr val="tx1"/>
                </a:solidFill>
              </a:rPr>
              <a:t>")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599891" y="2298297"/>
            <a:ext cx="3420381" cy="4013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setTimeout</a:t>
            </a:r>
            <a:r>
              <a:rPr lang="en-US" sz="2000" b="1" dirty="0" smtClean="0">
                <a:solidFill>
                  <a:schemeClr val="tx1"/>
                </a:solidFill>
              </a:rPr>
              <a:t>()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0310" y="3741040"/>
            <a:ext cx="1783379" cy="168361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3186" y="1963524"/>
            <a:ext cx="3372686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86501" y="888117"/>
            <a:ext cx="3369371" cy="400896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10229" y="1464176"/>
            <a:ext cx="3372686" cy="312108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217718" y="4091588"/>
            <a:ext cx="802554" cy="4730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cb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609256" y="2667908"/>
            <a:ext cx="3411016" cy="4730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cb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688263" y="1486079"/>
            <a:ext cx="669337" cy="290968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6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-0.2835 -0.20671 L -0.2835 -0.20648 L -0.2835 -0.20671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6" grpId="0" animBg="1"/>
      <p:bldP spid="36" grpId="1" animBg="1"/>
      <p:bldP spid="45" grpId="0" animBg="1"/>
      <p:bldP spid="45" grpId="1" animBg="1"/>
      <p:bldP spid="46" grpId="0" animBg="1"/>
      <p:bldP spid="46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1" grpId="0" animBg="1"/>
      <p:bldP spid="21" grpId="1" animBg="1"/>
      <p:bldP spid="21" grpId="2" animBg="1"/>
      <p:bldP spid="28" grpId="0" animBg="1"/>
      <p:bldP spid="28" grpId="1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3848" y="44624"/>
            <a:ext cx="2520280" cy="360040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Promise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7497" y="548680"/>
            <a:ext cx="8928992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C00000"/>
                </a:solidFill>
              </a:rPr>
              <a:t>Promise</a:t>
            </a:r>
            <a:r>
              <a:rPr lang="en-US" b="1" dirty="0" smtClean="0"/>
              <a:t> – </a:t>
            </a:r>
            <a:r>
              <a:rPr lang="ru-RU" b="1" dirty="0" smtClean="0"/>
              <a:t>это объект который содержит окончательный результат асинхронной операции</a:t>
            </a:r>
          </a:p>
          <a:p>
            <a:r>
              <a:rPr lang="ru-RU" b="1" dirty="0" smtClean="0"/>
              <a:t>Когда асинхронная операция закончена результатом </a:t>
            </a:r>
            <a:r>
              <a:rPr lang="en-US" b="1" dirty="0" smtClean="0">
                <a:solidFill>
                  <a:srgbClr val="0070C0"/>
                </a:solidFill>
              </a:rPr>
              <a:t>Promise</a:t>
            </a:r>
            <a:r>
              <a:rPr lang="en-US" b="1" dirty="0" smtClean="0"/>
              <a:t> </a:t>
            </a:r>
            <a:r>
              <a:rPr lang="ru-RU" b="1" dirty="0" smtClean="0"/>
              <a:t>может или результат или ошибка</a:t>
            </a:r>
            <a:endParaRPr lang="ru-RU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59832" y="3326451"/>
            <a:ext cx="2584303" cy="810725"/>
          </a:xfrm>
          <a:prstGeom prst="roundRect">
            <a:avLst/>
          </a:prstGeom>
          <a:solidFill>
            <a:srgbClr val="C3C16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Pending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113622" y="3743273"/>
            <a:ext cx="2808312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975724" y="3326450"/>
            <a:ext cx="2638781" cy="810725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Fulfilled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975724" y="3861048"/>
            <a:ext cx="2638781" cy="8107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Rejected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9862" y="3212976"/>
            <a:ext cx="300595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 smtClean="0"/>
              <a:t>async</a:t>
            </a:r>
            <a:r>
              <a:rPr lang="en-US" sz="2300" b="1" dirty="0" smtClean="0"/>
              <a:t> operation </a:t>
            </a:r>
            <a:endParaRPr lang="en-US" sz="23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4771018"/>
            <a:ext cx="8928992" cy="175432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/>
              <a:t>Когда  </a:t>
            </a:r>
            <a:r>
              <a:rPr lang="ru-RU" b="1" dirty="0" err="1" smtClean="0"/>
              <a:t>Promise</a:t>
            </a:r>
            <a:r>
              <a:rPr lang="ru-RU" b="1" dirty="0" smtClean="0"/>
              <a:t> </a:t>
            </a:r>
            <a:r>
              <a:rPr lang="ru-RU" b="1" dirty="0" smtClean="0"/>
              <a:t>создается он находится </a:t>
            </a:r>
            <a:r>
              <a:rPr lang="ru-RU" b="1" dirty="0" smtClean="0"/>
              <a:t>в состоянии </a:t>
            </a:r>
            <a:r>
              <a:rPr lang="ru-RU" b="1" dirty="0" err="1" smtClean="0">
                <a:solidFill>
                  <a:srgbClr val="FF0000"/>
                </a:solidFill>
              </a:rPr>
              <a:t>Pending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err="1" smtClean="0"/>
              <a:t>Остальн</a:t>
            </a:r>
            <a:r>
              <a:rPr lang="uk-UA" b="1" dirty="0" smtClean="0"/>
              <a:t>а</a:t>
            </a:r>
            <a:r>
              <a:rPr lang="ru-RU" b="1" dirty="0" smtClean="0"/>
              <a:t>я </a:t>
            </a:r>
            <a:r>
              <a:rPr lang="ru-RU" b="1" dirty="0"/>
              <a:t>часть программы  продолжает </a:t>
            </a:r>
            <a:r>
              <a:rPr lang="ru-RU" b="1" dirty="0" smtClean="0"/>
              <a:t>работать</a:t>
            </a:r>
          </a:p>
          <a:p>
            <a:r>
              <a:rPr lang="ru-RU" b="1" dirty="0"/>
              <a:t>Когда </a:t>
            </a:r>
            <a:r>
              <a:rPr lang="en-US" b="1" dirty="0" err="1" smtClean="0"/>
              <a:t>async</a:t>
            </a:r>
            <a:r>
              <a:rPr lang="en-US" b="1" dirty="0" smtClean="0"/>
              <a:t> operation </a:t>
            </a:r>
            <a:r>
              <a:rPr lang="ru-RU" b="1" dirty="0" smtClean="0"/>
              <a:t>закончена, </a:t>
            </a:r>
            <a:r>
              <a:rPr lang="ru-RU" b="1" dirty="0" err="1" smtClean="0"/>
              <a:t>Promise</a:t>
            </a:r>
            <a:r>
              <a:rPr lang="ru-RU" b="1" dirty="0" smtClean="0"/>
              <a:t> переходит </a:t>
            </a:r>
            <a:r>
              <a:rPr lang="ru-RU" b="1" dirty="0"/>
              <a:t>в </a:t>
            </a:r>
            <a:r>
              <a:rPr lang="ru-RU" b="1" dirty="0" smtClean="0"/>
              <a:t>одно из состояний </a:t>
            </a:r>
            <a:endParaRPr lang="ru-RU" b="1" dirty="0"/>
          </a:p>
          <a:p>
            <a:r>
              <a:rPr lang="ru-RU" b="1" dirty="0" smtClean="0"/>
              <a:t>- </a:t>
            </a:r>
            <a:r>
              <a:rPr lang="ru-RU" b="1" dirty="0" err="1" smtClean="0">
                <a:solidFill>
                  <a:srgbClr val="00B050"/>
                </a:solidFill>
              </a:rPr>
              <a:t>Fulfil</a:t>
            </a:r>
            <a:r>
              <a:rPr lang="en-US" b="1" dirty="0" smtClean="0">
                <a:solidFill>
                  <a:srgbClr val="00B050"/>
                </a:solidFill>
              </a:rPr>
              <a:t>led</a:t>
            </a:r>
            <a:r>
              <a:rPr lang="ru-RU" b="1" dirty="0" smtClean="0">
                <a:solidFill>
                  <a:srgbClr val="00B050"/>
                </a:solidFill>
              </a:rPr>
              <a:t>d </a:t>
            </a:r>
            <a:r>
              <a:rPr lang="ru-RU" b="1" dirty="0">
                <a:solidFill>
                  <a:srgbClr val="00B050"/>
                </a:solidFill>
              </a:rPr>
              <a:t>/ </a:t>
            </a:r>
            <a:r>
              <a:rPr lang="ru-RU" b="1" dirty="0" err="1">
                <a:solidFill>
                  <a:srgbClr val="00B050"/>
                </a:solidFill>
              </a:rPr>
              <a:t>Resolved</a:t>
            </a:r>
            <a:r>
              <a:rPr lang="ru-RU" b="1" dirty="0"/>
              <a:t>  и </a:t>
            </a:r>
            <a:r>
              <a:rPr lang="ru-RU" b="1" i="1" dirty="0">
                <a:solidFill>
                  <a:srgbClr val="FF0000"/>
                </a:solidFill>
              </a:rPr>
              <a:t>возвращает новый </a:t>
            </a:r>
            <a:r>
              <a:rPr lang="ru-RU" b="1" i="1" dirty="0" err="1">
                <a:solidFill>
                  <a:srgbClr val="FF0000"/>
                </a:solidFill>
              </a:rPr>
              <a:t>Promise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 smtClean="0"/>
              <a:t>- </a:t>
            </a:r>
            <a:r>
              <a:rPr lang="ru-RU" b="1" dirty="0"/>
              <a:t>или может быть </a:t>
            </a:r>
            <a:r>
              <a:rPr lang="ru-RU" b="1" dirty="0" err="1" smtClean="0">
                <a:solidFill>
                  <a:srgbClr val="C00000"/>
                </a:solidFill>
              </a:rPr>
              <a:t>Reject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257 -0.00116 L -0.27257 -0.00116 " pathEditMode="relative" ptsTypes="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-0.07963 L 0.00104 -0.07963 L 0.00104 -0.07963 " pathEditMode="relative" ptsTypes="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  <p:bldP spid="16" grpId="1" animBg="1"/>
      <p:bldP spid="19" grpId="0" animBg="1"/>
      <p:bldP spid="13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6026</TotalTime>
  <Words>425</Words>
  <Application>Microsoft Office PowerPoint</Application>
  <PresentationFormat>Экран (4:3)</PresentationFormat>
  <Paragraphs>102</Paragraphs>
  <Slides>13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Verdana</vt:lpstr>
      <vt:lpstr>Wingdings</vt:lpstr>
      <vt:lpstr>Wingdings 2</vt:lpstr>
      <vt:lpstr>Wingdings 3</vt:lpstr>
      <vt:lpstr>Тема1</vt:lpstr>
      <vt:lpstr>Асинхронный Java Script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romannikiforov2012@gmail.com</cp:lastModifiedBy>
  <cp:revision>930</cp:revision>
  <dcterms:modified xsi:type="dcterms:W3CDTF">2020-05-05T09:41:58Z</dcterms:modified>
</cp:coreProperties>
</file>