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318" r:id="rId3"/>
    <p:sldId id="390" r:id="rId4"/>
    <p:sldId id="375" r:id="rId5"/>
    <p:sldId id="391" r:id="rId6"/>
    <p:sldId id="376" r:id="rId7"/>
    <p:sldId id="350" r:id="rId8"/>
    <p:sldId id="394" r:id="rId9"/>
    <p:sldId id="380" r:id="rId10"/>
    <p:sldId id="379" r:id="rId11"/>
    <p:sldId id="347" r:id="rId12"/>
    <p:sldId id="381" r:id="rId13"/>
    <p:sldId id="348" r:id="rId14"/>
    <p:sldId id="351" r:id="rId15"/>
    <p:sldId id="352" r:id="rId16"/>
    <p:sldId id="395" r:id="rId17"/>
    <p:sldId id="396" r:id="rId18"/>
    <p:sldId id="397" r:id="rId19"/>
    <p:sldId id="398" r:id="rId20"/>
    <p:sldId id="401" r:id="rId21"/>
    <p:sldId id="402" r:id="rId22"/>
    <p:sldId id="410" r:id="rId23"/>
    <p:sldId id="418" r:id="rId24"/>
    <p:sldId id="342" r:id="rId25"/>
    <p:sldId id="34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FFFFCC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154" autoAdjust="0"/>
  </p:normalViewPr>
  <p:slideViewPr>
    <p:cSldViewPr>
      <p:cViewPr varScale="1">
        <p:scale>
          <a:sx n="108" d="100"/>
          <a:sy n="108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203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4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6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6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57871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16632"/>
            <a:ext cx="144016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Стили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382" y="533579"/>
            <a:ext cx="8878688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render() {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myStyle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100,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color: '#FF0000'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return (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&lt;div&gt;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&lt;h1 style =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myStyle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&gt;Header&lt;/h1&gt;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82" y="4581128"/>
            <a:ext cx="887868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lassName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type="text" 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4077072"/>
            <a:ext cx="554461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Имена классов – через атрибут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39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611396"/>
            <a:ext cx="8893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Можно передавать какие либо данные в компонент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15816" y="44624"/>
            <a:ext cx="324036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Свойства компонентов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902" y="1236009"/>
            <a:ext cx="8814195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&lt;App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name="Bill"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={20}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/&gt;,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('root')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App = (props) =&gt; (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&lt;h1&gt;Hello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props.name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}&lt;/h1&gt;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&lt;div&gt;The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{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props.catid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}&lt;/div&gt;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&lt;/div&gt;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619672" y="2132856"/>
            <a:ext cx="864096" cy="104059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2280" y="1092210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756F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props.html</a:t>
            </a:r>
            <a:endParaRPr lang="ru-RU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627784" y="2132856"/>
            <a:ext cx="864096" cy="104059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52" y="3645024"/>
            <a:ext cx="8893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68" y="660752"/>
            <a:ext cx="8893496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App extends Component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render(){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return &lt;h1&gt;Hello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{this.props.name}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ReactDOM.render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&lt;div&gt;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&lt;App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name="Bill"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/&gt;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// Hello Bill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&lt;App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name="John"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/&gt;  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Hello John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&lt;App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name="Paul"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/&gt;  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Hello Paul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&lt;/div&gt;,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("root")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252" y="80631"/>
            <a:ext cx="8893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Передаем</a:t>
            </a:r>
            <a:r>
              <a:rPr lang="uk-UA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в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statefull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компонент </a:t>
            </a:r>
          </a:p>
        </p:txBody>
      </p:sp>
    </p:spTree>
    <p:extLst>
      <p:ext uri="{BB962C8B-B14F-4D97-AF65-F5344CB8AC3E}">
        <p14:creationId xmlns:p14="http://schemas.microsoft.com/office/powerpoint/2010/main" val="61821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116632"/>
            <a:ext cx="889349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JSX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получать отображение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JS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переменн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ых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(свойств), результата выполнения функции, или для выполнения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JS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кода используются фигурные скобки, например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719" y="1196752"/>
            <a:ext cx="8600561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App extends Component {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 () =&gt; alert("Function invoked")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render(){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&lt;div&gt;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&lt;h1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={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this.test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Hello React !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&lt;/div&gt;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17752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476672"/>
            <a:ext cx="8893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Это объект, который определяется в конструкторе компонента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State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980728"/>
            <a:ext cx="889349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constructor(){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super(props);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this.state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 name: "Bill"};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2636912"/>
            <a:ext cx="889349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Доступ к свойствам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state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&lt;h1&gt;Hello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{this.state.name}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933056"/>
            <a:ext cx="8893496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Изменение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this.stateSet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name: "Tom" }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Только так, и не как иначе можно изменять свойства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state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об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ъ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екта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6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611396"/>
            <a:ext cx="8893496" cy="535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App extends Component {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constructor(){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super(props);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this.state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''};		 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this.update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this.update.bind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(this);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update = e =&gt;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this.setState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e.target.value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});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render(){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return (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&lt;div&gt;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&lt;input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={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this.update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&lt;h2&gt;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{this.state.msg}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&lt;/h2&gt;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&lt;/div&gt;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);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1780" y="116632"/>
            <a:ext cx="396044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Пример использования </a:t>
            </a:r>
            <a:r>
              <a:rPr lang="en-US" b="1" dirty="0"/>
              <a:t>state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5876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5290" y="836712"/>
            <a:ext cx="8733420" cy="205222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Lifecycle </a:t>
            </a:r>
            <a:r>
              <a:rPr lang="en-US" sz="5400" b="1" dirty="0" err="1">
                <a:solidFill>
                  <a:srgbClr val="00B050"/>
                </a:solidFill>
              </a:rPr>
              <a:t>metods</a:t>
            </a:r>
            <a:r>
              <a:rPr lang="en-US" sz="5400" b="1" dirty="0">
                <a:solidFill>
                  <a:srgbClr val="00B050"/>
                </a:solidFill>
              </a:rPr>
              <a:t> in React </a:t>
            </a:r>
            <a:endParaRPr lang="ru-RU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9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52" y="44624"/>
            <a:ext cx="8893496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React 17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методы жизненного цикла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componentWillMount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componentWillReceiveProps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componentWillUpdate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будут убраны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На смену им идут методы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getDerivedStateFromProps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getSnapshotBeforeUpdate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26790" y="2708920"/>
          <a:ext cx="869368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841">
                  <a:extLst>
                    <a:ext uri="{9D8B030D-6E8A-4147-A177-3AD203B41FA5}">
                      <a16:colId xmlns:a16="http://schemas.microsoft.com/office/drawing/2014/main" val="1260611163"/>
                    </a:ext>
                  </a:extLst>
                </a:gridCol>
                <a:gridCol w="4346841">
                  <a:extLst>
                    <a:ext uri="{9D8B030D-6E8A-4147-A177-3AD203B41FA5}">
                      <a16:colId xmlns:a16="http://schemas.microsoft.com/office/drawing/2014/main" val="294881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React 16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React 17  -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что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использовать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5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componentWillMount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2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componentWillReceiveProps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getDerivedStateFromProps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9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shouldComponentUpdate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componentDidUpdate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componentWillUpdate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componentDidUpdate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componentDidUpdate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componentDidUpdate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1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componentWillUnmount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componentWillUnmount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97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componentDidCatch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componentDidCatch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0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5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29" y="27097"/>
            <a:ext cx="30243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1.Component creation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65748" y="764704"/>
            <a:ext cx="266429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constructor()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1916832"/>
            <a:ext cx="6120680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getDerivedStateFromProps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03265" y="3068960"/>
            <a:ext cx="2952328" cy="720080"/>
          </a:xfrm>
          <a:prstGeom prst="rect">
            <a:avLst/>
          </a:prstGeom>
          <a:solidFill>
            <a:srgbClr val="FFFFCC">
              <a:alpha val="37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render()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07257" y="4221088"/>
            <a:ext cx="6552728" cy="72008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create all direct child components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455193" y="5416649"/>
            <a:ext cx="42844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component</a:t>
            </a:r>
            <a:r>
              <a:rPr lang="en-US" sz="2400" b="1" dirty="0" err="1">
                <a:solidFill>
                  <a:srgbClr val="C00000"/>
                </a:solidFill>
              </a:rPr>
              <a:t>Did</a:t>
            </a:r>
            <a:r>
              <a:rPr lang="en-US" sz="2400" b="1" dirty="0" err="1">
                <a:solidFill>
                  <a:schemeClr val="tx1"/>
                </a:solidFill>
              </a:rPr>
              <a:t>Mount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66667" y="1513359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2000" y="2666628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572000" y="3832473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581525" y="4982689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0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8373" y="42810"/>
            <a:ext cx="453650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2.Component re-rendering </a:t>
            </a:r>
            <a:r>
              <a:rPr lang="ru-RU" b="1" dirty="0">
                <a:solidFill>
                  <a:srgbClr val="C00000"/>
                </a:solidFill>
              </a:rPr>
              <a:t>из-за</a:t>
            </a: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70C0"/>
                </a:solidFill>
              </a:rPr>
              <a:t>обновления</a:t>
            </a:r>
            <a:r>
              <a:rPr lang="en-US" b="1" dirty="0">
                <a:solidFill>
                  <a:srgbClr val="0070C0"/>
                </a:solidFill>
              </a:rPr>
              <a:t> parent</a:t>
            </a:r>
            <a:r>
              <a:rPr lang="uk-UA" b="1" dirty="0">
                <a:solidFill>
                  <a:srgbClr val="0070C0"/>
                </a:solidFill>
              </a:rPr>
              <a:t> компонента</a:t>
            </a: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70C0"/>
                </a:solidFill>
              </a:rPr>
              <a:t>обновления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своего </a:t>
            </a:r>
            <a:r>
              <a:rPr lang="en-US" b="1" dirty="0">
                <a:solidFill>
                  <a:srgbClr val="0070C0"/>
                </a:solidFill>
              </a:rPr>
              <a:t>state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70C0"/>
                </a:solidFill>
              </a:rPr>
              <a:t>вызова </a:t>
            </a:r>
            <a:r>
              <a:rPr lang="en-US" b="1" dirty="0" err="1">
                <a:solidFill>
                  <a:srgbClr val="0070C0"/>
                </a:solidFill>
              </a:rPr>
              <a:t>this.forceUpdate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0782" y="1484784"/>
            <a:ext cx="8935714" cy="6244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getDerivedStateFromProps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nextState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prevProps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390116" y="2138189"/>
            <a:ext cx="0" cy="6427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740352" y="2138189"/>
            <a:ext cx="0" cy="6202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76359" y="22636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  <a:endParaRPr lang="ru-RU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768244" y="2763782"/>
            <a:ext cx="1980220" cy="5455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 render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2841" y="4859432"/>
            <a:ext cx="6829200" cy="4771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getSnapshotBeforeUpdate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prevPros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prevState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55576" y="2758391"/>
            <a:ext cx="2952328" cy="576064"/>
          </a:xfrm>
          <a:prstGeom prst="rect">
            <a:avLst/>
          </a:prstGeom>
          <a:solidFill>
            <a:srgbClr val="FFFFCC">
              <a:alpha val="37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render()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1520" y="3745907"/>
            <a:ext cx="4032448" cy="72008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Send new props to  all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direct child components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00782" y="5762131"/>
            <a:ext cx="8431658" cy="4751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component</a:t>
            </a:r>
            <a:r>
              <a:rPr lang="en-US" sz="2000" b="1" dirty="0" err="1">
                <a:solidFill>
                  <a:srgbClr val="C00000"/>
                </a:solidFill>
              </a:rPr>
              <a:t>Did</a:t>
            </a:r>
            <a:r>
              <a:rPr lang="en-US" sz="2000" b="1" dirty="0" err="1">
                <a:solidFill>
                  <a:schemeClr val="tx1"/>
                </a:solidFill>
              </a:rPr>
              <a:t>Update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prevProps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prevState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prevContext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267744" y="3356992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267744" y="4465987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42554" y="220520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state</a:t>
            </a:r>
            <a:endParaRPr lang="ru-RU" b="1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267744" y="5352457"/>
            <a:ext cx="0" cy="390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 React ? 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299" y="3212976"/>
            <a:ext cx="88934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Решает проблему </a:t>
            </a:r>
            <a:r>
              <a:rPr lang="ru-RU" b="1" dirty="0"/>
              <a:t>стандарт </a:t>
            </a:r>
            <a:r>
              <a:rPr lang="en-US" b="1" dirty="0">
                <a:solidFill>
                  <a:schemeClr val="accent2"/>
                </a:solidFill>
              </a:rPr>
              <a:t>Shadow DOM</a:t>
            </a:r>
            <a:r>
              <a:rPr lang="en-US" b="1" dirty="0"/>
              <a:t>(</a:t>
            </a:r>
            <a:r>
              <a:rPr lang="ru-RU" b="1" dirty="0"/>
              <a:t>сейчас идет разработка спецификации </a:t>
            </a:r>
            <a:r>
              <a:rPr lang="en-US" b="1" dirty="0"/>
              <a:t>W3C)</a:t>
            </a:r>
            <a:r>
              <a:rPr lang="ru-RU" b="1" dirty="0"/>
              <a:t> и </a:t>
            </a:r>
            <a:r>
              <a:rPr lang="en-US" b="1" dirty="0">
                <a:solidFill>
                  <a:schemeClr val="accent2"/>
                </a:solidFill>
              </a:rPr>
              <a:t>Virtual DOM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48" y="476672"/>
            <a:ext cx="8893496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ru-RU" b="1" dirty="0">
                <a:solidFill>
                  <a:schemeClr val="accent2"/>
                </a:solidFill>
              </a:rPr>
              <a:t>Проблема </a:t>
            </a:r>
            <a:r>
              <a:rPr lang="en-US" b="1" dirty="0">
                <a:solidFill>
                  <a:schemeClr val="accent2"/>
                </a:solidFill>
              </a:rPr>
              <a:t>DOM </a:t>
            </a:r>
            <a:r>
              <a:rPr lang="en-US" b="1" dirty="0"/>
              <a:t>- </a:t>
            </a:r>
            <a:r>
              <a:rPr lang="ru-RU" b="1" dirty="0"/>
              <a:t>он никогда не был рассчитан для создания динамического пользовательского интерфейса (UI). </a:t>
            </a:r>
            <a:endParaRPr lang="en-US" b="1" dirty="0"/>
          </a:p>
          <a:p>
            <a:pPr fontAlgn="base"/>
            <a:r>
              <a:rPr lang="ru-RU" b="1" dirty="0"/>
              <a:t>Мы можем работать с ним, используя </a:t>
            </a:r>
            <a:r>
              <a:rPr lang="ru-RU" b="1" dirty="0" err="1"/>
              <a:t>JavaScript</a:t>
            </a:r>
            <a:r>
              <a:rPr lang="ru-RU" b="1" dirty="0"/>
              <a:t> и библиотеки типа </a:t>
            </a:r>
            <a:r>
              <a:rPr lang="ru-RU" b="1" dirty="0" err="1"/>
              <a:t>jQuery</a:t>
            </a:r>
            <a:r>
              <a:rPr lang="ru-RU" b="1" dirty="0"/>
              <a:t>, но их использование не решает проблем с производительностью.</a:t>
            </a:r>
          </a:p>
          <a:p>
            <a:pPr fontAlgn="base"/>
            <a:endParaRPr lang="ru-RU" b="1" dirty="0"/>
          </a:p>
          <a:p>
            <a:pPr fontAlgn="base"/>
            <a:r>
              <a:rPr lang="ru-RU" b="1" dirty="0"/>
              <a:t>Для примера, нужно переместить 1000 </a:t>
            </a:r>
            <a:r>
              <a:rPr lang="ru-RU" b="1" dirty="0" err="1"/>
              <a:t>div</a:t>
            </a:r>
            <a:r>
              <a:rPr lang="ru-RU" b="1" dirty="0"/>
              <a:t>-блоков на 5 пикселей влево. Это займет больше секунды — это слишком много для современного интернета.  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5624"/>
            <a:ext cx="9036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3.Component re-rendering </a:t>
            </a:r>
            <a:r>
              <a:rPr lang="ru-RU" b="1" dirty="0"/>
              <a:t>из-за обнаружения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error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907704" y="5567936"/>
            <a:ext cx="6087234" cy="4771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component</a:t>
            </a:r>
            <a:r>
              <a:rPr lang="en-US" sz="2000" b="1" dirty="0" err="1">
                <a:solidFill>
                  <a:srgbClr val="C00000"/>
                </a:solidFill>
              </a:rPr>
              <a:t>Did</a:t>
            </a:r>
            <a:r>
              <a:rPr lang="en-US" sz="2000" b="1" dirty="0" err="1">
                <a:solidFill>
                  <a:schemeClr val="tx1"/>
                </a:solidFill>
              </a:rPr>
              <a:t>Catch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errorString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errorInfo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095836" y="548680"/>
            <a:ext cx="2952328" cy="576064"/>
          </a:xfrm>
          <a:prstGeom prst="rect">
            <a:avLst/>
          </a:prstGeom>
          <a:solidFill>
            <a:srgbClr val="FFFFCC">
              <a:alpha val="37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parentRender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796136" y="2337786"/>
            <a:ext cx="3008033" cy="494667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Show error message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endCxn id="13" idx="3"/>
          </p:cNvCxnSpPr>
          <p:nvPr/>
        </p:nvCxnSpPr>
        <p:spPr>
          <a:xfrm flipH="1">
            <a:off x="2156335" y="1159818"/>
            <a:ext cx="2415665" cy="4894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1094631" y="2999069"/>
            <a:ext cx="0" cy="3905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6156176" y="836712"/>
            <a:ext cx="280831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02750" y="1550345"/>
            <a:ext cx="2114681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has error data</a:t>
            </a:r>
            <a:endParaRPr lang="ru-RU" b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73935" y="1124743"/>
            <a:ext cx="1726257" cy="6102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1464634"/>
            <a:ext cx="1976823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 error data</a:t>
            </a:r>
            <a:endParaRPr lang="ru-RU" b="1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7416316" y="1919677"/>
            <a:ext cx="0" cy="3905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25066" y="2278989"/>
            <a:ext cx="4032448" cy="72008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Send new props to  all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direct child components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115616" y="1833966"/>
            <a:ext cx="0" cy="3905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07504" y="3429000"/>
            <a:ext cx="4032448" cy="720080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error thrown in any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life-circle method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094631" y="4149080"/>
            <a:ext cx="3531121" cy="14188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964488" y="836712"/>
            <a:ext cx="0" cy="49697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0" idx="3"/>
          </p:cNvCxnSpPr>
          <p:nvPr/>
        </p:nvCxnSpPr>
        <p:spPr>
          <a:xfrm>
            <a:off x="7994938" y="5806497"/>
            <a:ext cx="9695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3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5624"/>
            <a:ext cx="345638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6.</a:t>
            </a:r>
            <a:r>
              <a:rPr lang="uk-UA" b="1" dirty="0" err="1">
                <a:solidFill>
                  <a:srgbClr val="C00000"/>
                </a:solidFill>
              </a:rPr>
              <a:t>Удаление</a:t>
            </a:r>
            <a:r>
              <a:rPr lang="uk-UA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component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979712" y="836712"/>
            <a:ext cx="5292588" cy="576064"/>
          </a:xfrm>
          <a:prstGeom prst="rect">
            <a:avLst/>
          </a:prstGeom>
          <a:solidFill>
            <a:srgbClr val="FFFFCC">
              <a:alpha val="37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componentWillUnmount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19872" y="38100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key  </a:t>
            </a:r>
            <a:r>
              <a:rPr lang="uk-UA" b="1" dirty="0"/>
              <a:t>при </a:t>
            </a:r>
            <a:r>
              <a:rPr lang="en-US" b="1" dirty="0"/>
              <a:t>map 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018" y="572130"/>
            <a:ext cx="5423280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Items = [apple, cherry, peach, tomato]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568108"/>
            <a:ext cx="4320413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Items = [apple, cherry, peach]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4" y="4973366"/>
            <a:ext cx="8694462" cy="1200329"/>
          </a:xfrm>
          <a:prstGeom prst="rect">
            <a:avLst/>
          </a:prstGeom>
          <a:noFill/>
          <a:ln>
            <a:solidFill>
              <a:srgbClr val="3756F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React </a:t>
            </a:r>
            <a:r>
              <a:rPr lang="uk-UA" b="1" dirty="0" err="1"/>
              <a:t>построит</a:t>
            </a:r>
            <a:r>
              <a:rPr lang="uk-UA" b="1" dirty="0"/>
              <a:t> </a:t>
            </a:r>
            <a:r>
              <a:rPr lang="uk-UA" b="1" dirty="0" err="1"/>
              <a:t>новый</a:t>
            </a:r>
            <a:r>
              <a:rPr lang="uk-UA" b="1" dirty="0"/>
              <a:t> 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VirtualDom</a:t>
            </a:r>
            <a:r>
              <a:rPr lang="ru-RU" b="1" dirty="0"/>
              <a:t> у которого нет </a:t>
            </a:r>
            <a:r>
              <a:rPr lang="en-US" b="1" dirty="0">
                <a:solidFill>
                  <a:srgbClr val="C00000"/>
                </a:solidFill>
              </a:rPr>
              <a:t>Item </a:t>
            </a:r>
            <a:r>
              <a:rPr lang="ru-RU" b="1" dirty="0">
                <a:solidFill>
                  <a:srgbClr val="C00000"/>
                </a:solidFill>
              </a:rPr>
              <a:t>4</a:t>
            </a:r>
          </a:p>
          <a:p>
            <a:r>
              <a:rPr lang="ru-RU" b="1" dirty="0"/>
              <a:t>Сравнит у всех </a:t>
            </a:r>
            <a:r>
              <a:rPr lang="en-US" b="1" dirty="0">
                <a:solidFill>
                  <a:srgbClr val="C00000"/>
                </a:solidFill>
              </a:rPr>
              <a:t>items</a:t>
            </a:r>
            <a:r>
              <a:rPr lang="en-US" b="1" dirty="0"/>
              <a:t> </a:t>
            </a:r>
            <a:r>
              <a:rPr lang="ru-RU" b="1" dirty="0">
                <a:solidFill>
                  <a:schemeClr val="accent4"/>
                </a:solidFill>
              </a:rPr>
              <a:t>значения</a:t>
            </a:r>
            <a:r>
              <a:rPr lang="ru-RU" b="1" dirty="0"/>
              <a:t>, увидит что у первых 3-х </a:t>
            </a:r>
            <a:r>
              <a:rPr lang="en-US" b="1" dirty="0"/>
              <a:t>items </a:t>
            </a:r>
            <a:r>
              <a:rPr lang="ru-RU" b="1" dirty="0"/>
              <a:t>они не изменились, и просто удалит из реального </a:t>
            </a:r>
            <a:r>
              <a:rPr lang="en-US" b="1" dirty="0"/>
              <a:t>DOM</a:t>
            </a:r>
            <a:r>
              <a:rPr lang="en-US" b="1" dirty="0">
                <a:solidFill>
                  <a:srgbClr val="C00000"/>
                </a:solidFill>
              </a:rPr>
              <a:t> Item </a:t>
            </a:r>
            <a:r>
              <a:rPr lang="ru-RU" b="1" dirty="0">
                <a:solidFill>
                  <a:srgbClr val="C00000"/>
                </a:solidFill>
              </a:rPr>
              <a:t>4</a:t>
            </a:r>
            <a:endParaRPr lang="ru-RU" b="1" dirty="0"/>
          </a:p>
          <a:p>
            <a:r>
              <a:rPr lang="ru-RU" b="1" dirty="0"/>
              <a:t>Это нормальная работа </a:t>
            </a:r>
            <a:r>
              <a:rPr lang="en-US" b="1" dirty="0"/>
              <a:t>React</a:t>
            </a:r>
            <a:endParaRPr lang="ru-RU" b="1" dirty="0">
              <a:solidFill>
                <a:srgbClr val="C00000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79512" y="1196752"/>
            <a:ext cx="1440160" cy="1412768"/>
            <a:chOff x="827584" y="1443451"/>
            <a:chExt cx="1440160" cy="141276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1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apple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835696" y="1196752"/>
            <a:ext cx="1440160" cy="1412768"/>
            <a:chOff x="827584" y="1443451"/>
            <a:chExt cx="1440160" cy="1412768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2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cherry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491880" y="1196752"/>
            <a:ext cx="1440160" cy="1412768"/>
            <a:chOff x="827584" y="1443451"/>
            <a:chExt cx="1440160" cy="141276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3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peach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5148064" y="1196752"/>
            <a:ext cx="1440160" cy="1412768"/>
            <a:chOff x="827584" y="1443451"/>
            <a:chExt cx="1440160" cy="1412768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4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tomato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179512" y="2934331"/>
            <a:ext cx="4777353" cy="1842050"/>
            <a:chOff x="154687" y="3431766"/>
            <a:chExt cx="4777353" cy="1842050"/>
          </a:xfrm>
        </p:grpSpPr>
        <p:sp>
          <p:nvSpPr>
            <p:cNvPr id="18" name="TextBox 17"/>
            <p:cNvSpPr txBox="1"/>
            <p:nvPr/>
          </p:nvSpPr>
          <p:spPr>
            <a:xfrm>
              <a:off x="154687" y="3431766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B050"/>
                  </a:solidFill>
                </a:rPr>
                <a:t>Новый </a:t>
              </a:r>
              <a:r>
                <a:rPr lang="en-US" b="1" dirty="0" err="1">
                  <a:solidFill>
                    <a:srgbClr val="00B050"/>
                  </a:solidFill>
                </a:rPr>
                <a:t>VirtualDom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179512" y="3861048"/>
              <a:ext cx="1440160" cy="1412768"/>
              <a:chOff x="827584" y="1443451"/>
              <a:chExt cx="1440160" cy="1412768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1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apple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Группа 33"/>
            <p:cNvGrpSpPr/>
            <p:nvPr/>
          </p:nvGrpSpPr>
          <p:grpSpPr>
            <a:xfrm>
              <a:off x="1835696" y="3861048"/>
              <a:ext cx="1440160" cy="1412768"/>
              <a:chOff x="827584" y="1443451"/>
              <a:chExt cx="1440160" cy="1412768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2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cherry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Группа 36"/>
            <p:cNvGrpSpPr/>
            <p:nvPr/>
          </p:nvGrpSpPr>
          <p:grpSpPr>
            <a:xfrm>
              <a:off x="3491880" y="3861048"/>
              <a:ext cx="1440160" cy="1412768"/>
              <a:chOff x="827584" y="1443451"/>
              <a:chExt cx="1440160" cy="1412768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3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peach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7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19872" y="38100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key  </a:t>
            </a:r>
            <a:r>
              <a:rPr lang="uk-UA" b="1" dirty="0"/>
              <a:t>при </a:t>
            </a:r>
            <a:r>
              <a:rPr lang="en-US" b="1" dirty="0"/>
              <a:t>map 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4" y="4973366"/>
            <a:ext cx="8694462" cy="1754326"/>
          </a:xfrm>
          <a:prstGeom prst="rect">
            <a:avLst/>
          </a:prstGeom>
          <a:noFill/>
          <a:ln>
            <a:solidFill>
              <a:srgbClr val="3756F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React </a:t>
            </a:r>
            <a:r>
              <a:rPr lang="uk-UA" b="1" dirty="0" err="1"/>
              <a:t>построит</a:t>
            </a:r>
            <a:r>
              <a:rPr lang="uk-UA" b="1" dirty="0"/>
              <a:t> </a:t>
            </a:r>
            <a:r>
              <a:rPr lang="uk-UA" b="1" dirty="0" err="1"/>
              <a:t>новый</a:t>
            </a:r>
            <a:r>
              <a:rPr lang="uk-UA" b="1" dirty="0"/>
              <a:t> 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VirtualDom</a:t>
            </a:r>
            <a:r>
              <a:rPr lang="ru-RU" b="1" dirty="0"/>
              <a:t> у которого нет </a:t>
            </a:r>
            <a:r>
              <a:rPr lang="en-US" b="1" dirty="0">
                <a:solidFill>
                  <a:srgbClr val="C00000"/>
                </a:solidFill>
              </a:rPr>
              <a:t>Item 1</a:t>
            </a:r>
          </a:p>
          <a:p>
            <a:r>
              <a:rPr lang="ru-RU" b="1" dirty="0">
                <a:solidFill>
                  <a:schemeClr val="accent4"/>
                </a:solidFill>
              </a:rPr>
              <a:t>То есть в массиве по </a:t>
            </a:r>
            <a:r>
              <a:rPr lang="ru-RU" b="1" dirty="0">
                <a:solidFill>
                  <a:srgbClr val="FF0000"/>
                </a:solidFill>
              </a:rPr>
              <a:t>ключу 0</a:t>
            </a:r>
            <a:r>
              <a:rPr lang="ru-RU" b="1" dirty="0">
                <a:solidFill>
                  <a:schemeClr val="accent4"/>
                </a:solidFill>
              </a:rPr>
              <a:t> вместо </a:t>
            </a:r>
            <a:r>
              <a:rPr lang="en-US" b="1" dirty="0">
                <a:solidFill>
                  <a:srgbClr val="C00000"/>
                </a:solidFill>
              </a:rPr>
              <a:t>apple </a:t>
            </a:r>
            <a:r>
              <a:rPr lang="ru-RU" b="1" dirty="0">
                <a:solidFill>
                  <a:schemeClr val="accent4"/>
                </a:solidFill>
              </a:rPr>
              <a:t>сейчас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cherry</a:t>
            </a:r>
            <a:r>
              <a:rPr lang="ru-RU" b="1" dirty="0">
                <a:solidFill>
                  <a:srgbClr val="C00000"/>
                </a:solidFill>
              </a:rPr>
              <a:t>  </a:t>
            </a:r>
          </a:p>
          <a:p>
            <a:r>
              <a:rPr lang="ru-RU" b="1" dirty="0"/>
              <a:t>Сравнит элементы по </a:t>
            </a:r>
            <a:r>
              <a:rPr lang="ru-RU" b="1" dirty="0">
                <a:solidFill>
                  <a:srgbClr val="FF0000"/>
                </a:solidFill>
              </a:rPr>
              <a:t>ключу 0</a:t>
            </a:r>
            <a:r>
              <a:rPr lang="ru-RU" b="1" dirty="0"/>
              <a:t> в новом и старом </a:t>
            </a:r>
            <a:r>
              <a:rPr lang="en-US" b="1" dirty="0" err="1"/>
              <a:t>VirtualDOM</a:t>
            </a:r>
            <a:endParaRPr lang="ru-RU" b="1" dirty="0"/>
          </a:p>
          <a:p>
            <a:r>
              <a:rPr lang="ru-RU" b="1" dirty="0"/>
              <a:t>И у </a:t>
            </a:r>
            <a:r>
              <a:rPr lang="en-US" b="1" dirty="0">
                <a:solidFill>
                  <a:srgbClr val="C00000"/>
                </a:solidFill>
              </a:rPr>
              <a:t>Item 1</a:t>
            </a:r>
            <a:r>
              <a:rPr lang="ru-RU" b="1" dirty="0"/>
              <a:t> заменит </a:t>
            </a:r>
            <a:r>
              <a:rPr lang="en-US" b="1" dirty="0">
                <a:solidFill>
                  <a:srgbClr val="0070C0"/>
                </a:solidFill>
              </a:rPr>
              <a:t>apple</a:t>
            </a:r>
            <a:r>
              <a:rPr lang="en-US" b="1" dirty="0"/>
              <a:t> </a:t>
            </a:r>
            <a:r>
              <a:rPr lang="ru-RU" b="1" dirty="0"/>
              <a:t>на </a:t>
            </a:r>
            <a:r>
              <a:rPr lang="en-US" b="1" dirty="0">
                <a:solidFill>
                  <a:srgbClr val="0070C0"/>
                </a:solidFill>
              </a:rPr>
              <a:t>cherry</a:t>
            </a:r>
            <a:r>
              <a:rPr lang="ru-RU" b="1" dirty="0"/>
              <a:t>, и так аналогично по</a:t>
            </a:r>
          </a:p>
          <a:p>
            <a:r>
              <a:rPr lang="en-US" b="1" dirty="0">
                <a:solidFill>
                  <a:srgbClr val="C00000"/>
                </a:solidFill>
              </a:rPr>
              <a:t>Item 2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Item 3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/>
              <a:t>А </a:t>
            </a:r>
            <a:r>
              <a:rPr lang="en-US" b="1" dirty="0">
                <a:solidFill>
                  <a:srgbClr val="C00000"/>
                </a:solidFill>
              </a:rPr>
              <a:t>Item 4</a:t>
            </a:r>
            <a:r>
              <a:rPr lang="en-US" b="1" dirty="0"/>
              <a:t> </a:t>
            </a:r>
            <a:r>
              <a:rPr lang="ru-RU" b="1" dirty="0"/>
              <a:t>будет просто удален </a:t>
            </a:r>
          </a:p>
          <a:p>
            <a:r>
              <a:rPr lang="ru-RU" b="1" dirty="0"/>
              <a:t>То есть придется провести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rerender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3-х </a:t>
            </a:r>
            <a:r>
              <a:rPr lang="en-US" b="1" dirty="0"/>
              <a:t>Items </a:t>
            </a:r>
            <a:r>
              <a:rPr lang="ru-RU" b="1" dirty="0"/>
              <a:t>вместо одного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179512" y="1196752"/>
            <a:ext cx="1440160" cy="1412768"/>
            <a:chOff x="827584" y="1443451"/>
            <a:chExt cx="1440160" cy="141276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1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apple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835696" y="1196752"/>
            <a:ext cx="1440160" cy="1412768"/>
            <a:chOff x="827584" y="1443451"/>
            <a:chExt cx="1440160" cy="1412768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2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cherry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491880" y="1196752"/>
            <a:ext cx="1440160" cy="1412768"/>
            <a:chOff x="827584" y="1443451"/>
            <a:chExt cx="1440160" cy="141276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3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peach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5148064" y="1196752"/>
            <a:ext cx="1440160" cy="1412768"/>
            <a:chOff x="827584" y="1443451"/>
            <a:chExt cx="1440160" cy="1412768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827584" y="1443451"/>
              <a:ext cx="1440160" cy="41355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Item 4</a:t>
              </a:r>
              <a:endParaRPr lang="ru-RU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27584" y="1850173"/>
              <a:ext cx="1440160" cy="1006046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&lt;button&gt;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tomato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&lt;input /&gt;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179512" y="2934331"/>
            <a:ext cx="4777353" cy="1842050"/>
            <a:chOff x="154687" y="3431766"/>
            <a:chExt cx="4777353" cy="1842050"/>
          </a:xfrm>
        </p:grpSpPr>
        <p:sp>
          <p:nvSpPr>
            <p:cNvPr id="18" name="TextBox 17"/>
            <p:cNvSpPr txBox="1"/>
            <p:nvPr/>
          </p:nvSpPr>
          <p:spPr>
            <a:xfrm>
              <a:off x="154687" y="3431766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B050"/>
                  </a:solidFill>
                </a:rPr>
                <a:t>Новый </a:t>
              </a:r>
              <a:r>
                <a:rPr lang="en-US" b="1" dirty="0" err="1">
                  <a:solidFill>
                    <a:srgbClr val="00B050"/>
                  </a:solidFill>
                </a:rPr>
                <a:t>VirtualDom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179512" y="3861048"/>
              <a:ext cx="1440160" cy="1412768"/>
              <a:chOff x="827584" y="1443451"/>
              <a:chExt cx="1440160" cy="1412768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2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cherry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Группа 33"/>
            <p:cNvGrpSpPr/>
            <p:nvPr/>
          </p:nvGrpSpPr>
          <p:grpSpPr>
            <a:xfrm>
              <a:off x="1835696" y="3861048"/>
              <a:ext cx="1440160" cy="1412768"/>
              <a:chOff x="827584" y="1443451"/>
              <a:chExt cx="1440160" cy="1412768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2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peach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Группа 36"/>
            <p:cNvGrpSpPr/>
            <p:nvPr/>
          </p:nvGrpSpPr>
          <p:grpSpPr>
            <a:xfrm>
              <a:off x="3491880" y="3861048"/>
              <a:ext cx="1440160" cy="1412768"/>
              <a:chOff x="827584" y="1443451"/>
              <a:chExt cx="1440160" cy="1412768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827584" y="1443451"/>
                <a:ext cx="1440160" cy="413553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Item 3</a:t>
                </a:r>
                <a:endParaRPr lang="ru-RU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827584" y="1850173"/>
                <a:ext cx="1440160" cy="1006046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&lt;button&gt;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tomato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&lt;input /&gt;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02090" y="1914814"/>
            <a:ext cx="10118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cherry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69816" y="1925246"/>
            <a:ext cx="11496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peach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30338" y="1947838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tomato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018" y="572130"/>
            <a:ext cx="5423280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Items = [apple, cherry, peach, tomato]</a:t>
            </a:r>
            <a:endParaRPr lang="ru-RU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21740" y="559480"/>
            <a:ext cx="4458272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Items = [cherry, peach, tomato]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1842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619672" y="5229200"/>
            <a:ext cx="428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 React ?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2604"/>
            <a:ext cx="88934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ru-RU" b="1" dirty="0" err="1">
                <a:solidFill>
                  <a:schemeClr val="accent2"/>
                </a:solidFill>
              </a:rPr>
              <a:t>Virtual</a:t>
            </a:r>
            <a:r>
              <a:rPr lang="ru-RU" b="1" dirty="0">
                <a:solidFill>
                  <a:schemeClr val="accent2"/>
                </a:solidFill>
              </a:rPr>
              <a:t> DOM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ru-RU" b="1" dirty="0"/>
              <a:t>Идея - есть модель данных и она превращается в DOM</a:t>
            </a:r>
            <a:r>
              <a:rPr lang="en-US" b="1" dirty="0"/>
              <a:t>. </a:t>
            </a:r>
          </a:p>
          <a:p>
            <a:pPr fontAlgn="base"/>
            <a:endParaRPr lang="ru-RU" b="1" dirty="0">
              <a:solidFill>
                <a:schemeClr val="accent2"/>
              </a:solidFill>
            </a:endParaRPr>
          </a:p>
          <a:p>
            <a:r>
              <a:rPr lang="uk-UA" b="1" dirty="0"/>
              <a:t>Но в</a:t>
            </a:r>
            <a:r>
              <a:rPr lang="ru-RU" b="1" dirty="0"/>
              <a:t>место того, чтобы взаимодействовать с DOM напрямую, мы работаем с его легковесной копией – </a:t>
            </a:r>
            <a:r>
              <a:rPr lang="en-US" b="1" dirty="0">
                <a:solidFill>
                  <a:srgbClr val="0070C0"/>
                </a:solidFill>
              </a:rPr>
              <a:t>Virtual DOM</a:t>
            </a:r>
            <a:r>
              <a:rPr lang="ru-RU" b="1" dirty="0"/>
              <a:t>. </a:t>
            </a:r>
          </a:p>
          <a:p>
            <a:endParaRPr lang="uk-UA" b="1" dirty="0"/>
          </a:p>
          <a:p>
            <a:r>
              <a:rPr lang="ru-RU" b="1" dirty="0"/>
              <a:t>На основе модели создается подобие обычного реального DOM, состоящую из композиции обычных </a:t>
            </a:r>
            <a:r>
              <a:rPr lang="ru-RU" b="1" dirty="0" err="1"/>
              <a:t>Java</a:t>
            </a:r>
            <a:r>
              <a:rPr lang="en-US" b="1" dirty="0"/>
              <a:t> </a:t>
            </a:r>
            <a:r>
              <a:rPr lang="ru-RU" b="1" dirty="0" err="1"/>
              <a:t>Script</a:t>
            </a:r>
            <a:r>
              <a:rPr lang="ru-RU" b="1" dirty="0"/>
              <a:t> объектов. </a:t>
            </a:r>
          </a:p>
          <a:p>
            <a:endParaRPr lang="ru-RU" b="1" dirty="0"/>
          </a:p>
          <a:p>
            <a:r>
              <a:rPr lang="ru-RU" b="1" dirty="0" err="1">
                <a:solidFill>
                  <a:srgbClr val="0070C0"/>
                </a:solidFill>
              </a:rPr>
              <a:t>Virtual</a:t>
            </a:r>
            <a:r>
              <a:rPr lang="ru-RU" b="1" dirty="0">
                <a:solidFill>
                  <a:srgbClr val="0070C0"/>
                </a:solidFill>
              </a:rPr>
              <a:t> DOM</a:t>
            </a:r>
            <a:r>
              <a:rPr lang="ru-RU" b="1" dirty="0"/>
              <a:t> </a:t>
            </a:r>
            <a:r>
              <a:rPr lang="ru-RU" b="1" dirty="0" err="1"/>
              <a:t>рендерится</a:t>
            </a:r>
            <a:r>
              <a:rPr lang="ru-RU" b="1" dirty="0"/>
              <a:t> в реальный DOM.</a:t>
            </a:r>
          </a:p>
          <a:p>
            <a:endParaRPr lang="ru-RU" b="1" dirty="0"/>
          </a:p>
          <a:p>
            <a:r>
              <a:rPr lang="ru-RU" b="1" dirty="0"/>
              <a:t>Если происходит изменение в модели, </a:t>
            </a:r>
            <a:r>
              <a:rPr lang="ru-RU" b="1" dirty="0" err="1"/>
              <a:t>React</a:t>
            </a:r>
            <a:r>
              <a:rPr lang="ru-RU" b="1" dirty="0"/>
              <a:t> создает копию </a:t>
            </a:r>
          </a:p>
          <a:p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ru-RU" b="1" dirty="0" err="1">
                <a:solidFill>
                  <a:srgbClr val="0070C0"/>
                </a:solidFill>
              </a:rPr>
              <a:t>irtual</a:t>
            </a:r>
            <a:r>
              <a:rPr lang="ru-RU" b="1" dirty="0">
                <a:solidFill>
                  <a:srgbClr val="0070C0"/>
                </a:solidFill>
              </a:rPr>
              <a:t> DOM</a:t>
            </a:r>
            <a:r>
              <a:rPr lang="ru-RU" b="1" dirty="0"/>
              <a:t>, вносит в нее эти изменения  и  сравнивает 2 копии. После сравнения он выясняет, какие элементы нуждаются в изменении, и в реальном DOM меняет только те элементы, </a:t>
            </a:r>
            <a:r>
              <a:rPr lang="ru-RU" b="1" dirty="0" err="1"/>
              <a:t>котор</a:t>
            </a:r>
            <a:r>
              <a:rPr lang="uk-UA" b="1" dirty="0"/>
              <a:t>ы</a:t>
            </a:r>
            <a:r>
              <a:rPr lang="ru-RU" b="1" dirty="0"/>
              <a:t>е нужно изменить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0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Why React ?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248" y="476672"/>
            <a:ext cx="8893496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ru-RU" b="1" dirty="0">
                <a:solidFill>
                  <a:srgbClr val="002060"/>
                </a:solidFill>
              </a:rPr>
              <a:t>Вопрос</a:t>
            </a:r>
            <a:r>
              <a:rPr lang="ru-RU" b="1" dirty="0"/>
              <a:t> - когда именно делать повторную перерисовку DOM ?</a:t>
            </a:r>
          </a:p>
          <a:p>
            <a:pPr fontAlgn="base"/>
            <a:r>
              <a:rPr lang="ru-RU" b="1" dirty="0">
                <a:solidFill>
                  <a:srgbClr val="7030A0"/>
                </a:solidFill>
              </a:rPr>
              <a:t>Ответ</a:t>
            </a:r>
            <a:r>
              <a:rPr lang="ru-RU" b="1" dirty="0"/>
              <a:t> - когда данные изменяются и нуждается в обновлении.</a:t>
            </a:r>
          </a:p>
          <a:p>
            <a:pPr fontAlgn="base"/>
            <a:r>
              <a:rPr lang="ru-RU" b="1" dirty="0"/>
              <a:t> </a:t>
            </a:r>
            <a:br>
              <a:rPr lang="ru-RU" b="1" dirty="0"/>
            </a:br>
            <a:r>
              <a:rPr lang="ru-RU" b="1" dirty="0"/>
              <a:t>Есть два варианта узнать, что данные изменились: </a:t>
            </a:r>
            <a:br>
              <a:rPr lang="ru-RU" b="1" dirty="0"/>
            </a:br>
            <a:r>
              <a:rPr lang="ru-RU" b="1" dirty="0" err="1">
                <a:solidFill>
                  <a:srgbClr val="C00000"/>
                </a:solidFill>
              </a:rPr>
              <a:t>dirty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checking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- заключается в том, чтобы опрашивать данные через регулярные промежутки времени и рекурсивно проверять все значения в структуре данных.</a:t>
            </a:r>
          </a:p>
          <a:p>
            <a:pPr fontAlgn="base"/>
            <a:endParaRPr lang="ru-RU" b="1" dirty="0"/>
          </a:p>
          <a:p>
            <a:pPr fontAlgn="base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ru-RU" b="1" dirty="0" err="1">
                <a:solidFill>
                  <a:srgbClr val="C00000"/>
                </a:solidFill>
              </a:rPr>
              <a:t>bservable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- </a:t>
            </a:r>
            <a:r>
              <a:rPr lang="ru-RU" b="1" dirty="0"/>
              <a:t>заключается в наблюдении за изменением состояния. Если ничего не изменилось, мы ничего не делаем. Если изменилось, мы точно знаем, что нужно обновить.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992" y="3717032"/>
            <a:ext cx="8893496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ru-RU" b="1" dirty="0">
                <a:solidFill>
                  <a:srgbClr val="002060"/>
                </a:solidFill>
              </a:rPr>
              <a:t>Вопрос</a:t>
            </a:r>
            <a:r>
              <a:rPr lang="ru-RU" b="1" dirty="0"/>
              <a:t> – как сделать перерисовку </a:t>
            </a:r>
            <a:r>
              <a:rPr lang="en-US" b="1" dirty="0"/>
              <a:t>DOM </a:t>
            </a:r>
            <a:endParaRPr lang="ru-RU" b="1" dirty="0"/>
          </a:p>
          <a:p>
            <a:pPr fontAlgn="base"/>
            <a:r>
              <a:rPr lang="ru-RU" b="1" dirty="0">
                <a:solidFill>
                  <a:srgbClr val="7030A0"/>
                </a:solidFill>
              </a:rPr>
              <a:t>Ответ</a:t>
            </a:r>
            <a:r>
              <a:rPr lang="ru-RU" b="1" dirty="0"/>
              <a:t> – используя:</a:t>
            </a:r>
          </a:p>
          <a:p>
            <a:pPr fontAlgn="base"/>
            <a:r>
              <a:rPr lang="ru-RU" b="1" dirty="0"/>
              <a:t>- эффективные алгоритмы сравнения</a:t>
            </a:r>
          </a:p>
          <a:p>
            <a:pPr fontAlgn="base"/>
            <a:r>
              <a:rPr lang="ru-RU" b="1" dirty="0"/>
              <a:t>- группировку операций чтения/записи при работе с DOM</a:t>
            </a:r>
          </a:p>
          <a:p>
            <a:pPr fontAlgn="base"/>
            <a:r>
              <a:rPr lang="ru-RU" b="1" dirty="0"/>
              <a:t>- эффективное обновление только под-деревьев</a:t>
            </a:r>
          </a:p>
          <a:p>
            <a:pPr fontAlgn="base"/>
            <a:endParaRPr lang="ru-RU" b="1" dirty="0"/>
          </a:p>
          <a:p>
            <a:pPr fontAlgn="base"/>
            <a:r>
              <a:rPr lang="ru-RU" b="1" dirty="0"/>
              <a:t>Это не так просто и реализация может оказаться довольно сложной</a:t>
            </a:r>
          </a:p>
          <a:p>
            <a:pPr fontAlgn="base"/>
            <a:r>
              <a:rPr lang="ru-RU" b="1" dirty="0"/>
              <a:t>И одной из библиотек которое это делает есть </a:t>
            </a:r>
            <a:r>
              <a:rPr lang="en-US" b="1" dirty="0">
                <a:solidFill>
                  <a:srgbClr val="C00000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19593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3 постулата </a:t>
            </a:r>
            <a:r>
              <a:rPr lang="en-US" b="1" dirty="0"/>
              <a:t>React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2604"/>
            <a:ext cx="889349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uk-UA" b="1" dirty="0"/>
              <a:t>Д</a:t>
            </a:r>
            <a:r>
              <a:rPr lang="ru-RU" b="1" dirty="0" err="1"/>
              <a:t>екларативный</a:t>
            </a:r>
            <a:r>
              <a:rPr lang="ru-RU" b="1" dirty="0"/>
              <a:t> подход.</a:t>
            </a:r>
          </a:p>
          <a:p>
            <a:pPr marL="342900" indent="-342900" fontAlgn="base">
              <a:buAutoNum type="arabicPeriod"/>
            </a:pPr>
            <a:r>
              <a:rPr lang="ru-RU" b="1" dirty="0"/>
              <a:t>Компонентно-ориентированный подход - создать компонент один раз, и использовать его в любых проектах.</a:t>
            </a:r>
          </a:p>
          <a:p>
            <a:pPr marL="342900" indent="-342900" fontAlgn="base">
              <a:buAutoNum type="arabicPeriod"/>
            </a:pPr>
            <a:r>
              <a:rPr lang="ru-RU" b="1" dirty="0"/>
              <a:t>Однонаправленный поток данных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75856" y="2206605"/>
            <a:ext cx="252028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What is React ? 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248" y="5230941"/>
            <a:ext cx="88934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React</a:t>
            </a:r>
            <a:r>
              <a:rPr lang="ru-RU" dirty="0"/>
              <a:t> — </a:t>
            </a:r>
            <a:r>
              <a:rPr lang="ru-RU" b="1" dirty="0"/>
              <a:t>это библиотека, а не </a:t>
            </a:r>
            <a:r>
              <a:rPr lang="ru-RU" b="1" dirty="0" err="1"/>
              <a:t>фреймворк</a:t>
            </a:r>
            <a:r>
              <a:rPr lang="ru-RU" b="1" dirty="0"/>
              <a:t>, поэтому сравнивать его с </a:t>
            </a:r>
            <a:r>
              <a:rPr lang="ru-RU" b="1" dirty="0" err="1"/>
              <a:t>Angular</a:t>
            </a:r>
            <a:r>
              <a:rPr lang="ru-RU" b="1" dirty="0"/>
              <a:t> или </a:t>
            </a:r>
            <a:r>
              <a:rPr lang="ru-RU" b="1" dirty="0" err="1"/>
              <a:t>Ember</a:t>
            </a:r>
            <a:r>
              <a:rPr lang="ru-RU" b="1" dirty="0"/>
              <a:t> некорректно. 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48" y="2710661"/>
            <a:ext cx="8893496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React</a:t>
            </a:r>
            <a:r>
              <a:rPr lang="ru-RU" b="1" dirty="0">
                <a:solidFill>
                  <a:srgbClr val="C00000"/>
                </a:solidFill>
              </a:rPr>
              <a:t> JS </a:t>
            </a:r>
            <a:r>
              <a:rPr lang="ru-RU" dirty="0"/>
              <a:t>— </a:t>
            </a:r>
            <a:r>
              <a:rPr lang="ru-RU" b="1" dirty="0"/>
              <a:t>это </a:t>
            </a:r>
            <a:r>
              <a:rPr lang="ru-RU" b="1" dirty="0" err="1"/>
              <a:t>JavaScript</a:t>
            </a:r>
            <a:r>
              <a:rPr lang="ru-RU" b="1" dirty="0"/>
              <a:t>-библиотека, разработанная в </a:t>
            </a:r>
            <a:r>
              <a:rPr lang="ru-RU" b="1" dirty="0" err="1"/>
              <a:t>Facebook</a:t>
            </a:r>
            <a:r>
              <a:rPr lang="ru-RU" b="1" dirty="0"/>
              <a:t> для создания пользовательских интерфейсов, которая популяризировала идею использования виртуального DOM. </a:t>
            </a:r>
            <a:endParaRPr lang="en-US" b="1" dirty="0"/>
          </a:p>
          <a:p>
            <a:endParaRPr lang="en-US" b="1" dirty="0"/>
          </a:p>
          <a:p>
            <a:r>
              <a:rPr lang="ru-RU" b="1" dirty="0" err="1"/>
              <a:t>React</a:t>
            </a:r>
            <a:r>
              <a:rPr lang="ru-RU" b="1" dirty="0"/>
              <a:t> создает легковесное дерево из </a:t>
            </a:r>
            <a:r>
              <a:rPr lang="ru-RU" b="1" dirty="0" err="1"/>
              <a:t>JavaScript</a:t>
            </a:r>
            <a:r>
              <a:rPr lang="ru-RU" b="1" dirty="0"/>
              <a:t>-объектов для имитации DOM-дерева. Затем он создает из них HTML, который вставляется или добавляется к нужному DOM-элементу, что вызывает перерисовку страницы в браузере.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5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934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React</a:t>
            </a:r>
            <a:r>
              <a:rPr lang="ru-RU" b="1" dirty="0"/>
              <a:t> дает нам язык шаблонов и некоторые </a:t>
            </a:r>
            <a:r>
              <a:rPr lang="ru-RU" b="1" dirty="0" err="1"/>
              <a:t>callback</a:t>
            </a:r>
            <a:r>
              <a:rPr lang="ru-RU" b="1" dirty="0"/>
              <a:t>-функции для </a:t>
            </a:r>
            <a:r>
              <a:rPr lang="ru-RU" b="1" dirty="0" err="1"/>
              <a:t>отрисовки</a:t>
            </a:r>
            <a:r>
              <a:rPr lang="ru-RU" b="1" dirty="0"/>
              <a:t> HTML. Весь результат работы </a:t>
            </a:r>
            <a:r>
              <a:rPr lang="ru-RU" b="1" dirty="0" err="1"/>
              <a:t>React</a:t>
            </a:r>
            <a:r>
              <a:rPr lang="ru-RU" b="1" dirty="0"/>
              <a:t> — это HTML. 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56" y="980728"/>
            <a:ext cx="8928992" cy="3139321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</a:rPr>
              <a:t>React</a:t>
            </a:r>
            <a:r>
              <a:rPr lang="ru-RU" b="1" dirty="0"/>
              <a:t> включает:</a:t>
            </a:r>
          </a:p>
          <a:p>
            <a:r>
              <a:rPr lang="ru-RU" b="1" dirty="0"/>
              <a:t>- </a:t>
            </a:r>
            <a:r>
              <a:rPr lang="ru-RU" b="1" dirty="0">
                <a:solidFill>
                  <a:schemeClr val="accent2"/>
                </a:solidFill>
              </a:rPr>
              <a:t>элементы</a:t>
            </a:r>
            <a:r>
              <a:rPr lang="ru-RU" b="1" dirty="0"/>
              <a:t> — это объекты </a:t>
            </a:r>
            <a:r>
              <a:rPr lang="ru-RU" b="1" dirty="0" err="1">
                <a:solidFill>
                  <a:srgbClr val="0070C0"/>
                </a:solidFill>
              </a:rPr>
              <a:t>JavaScript</a:t>
            </a:r>
            <a:r>
              <a:rPr lang="ru-RU" b="1" dirty="0"/>
              <a:t>, которые представляют </a:t>
            </a:r>
            <a:endParaRPr lang="en-US" b="1" dirty="0"/>
          </a:p>
          <a:p>
            <a:r>
              <a:rPr lang="en-US" b="1" dirty="0"/>
              <a:t>  </a:t>
            </a:r>
            <a:r>
              <a:rPr lang="ru-RU" b="1" dirty="0"/>
              <a:t>HTML</a:t>
            </a:r>
            <a:r>
              <a:rPr lang="en-US" b="1" dirty="0"/>
              <a:t> </a:t>
            </a:r>
            <a:r>
              <a:rPr lang="ru-RU" b="1" dirty="0"/>
              <a:t>-</a:t>
            </a:r>
            <a:r>
              <a:rPr lang="en-US" b="1" dirty="0"/>
              <a:t> </a:t>
            </a:r>
            <a:r>
              <a:rPr lang="ru-RU" b="1" dirty="0"/>
              <a:t>элементы. Их не существуют в браузере. </a:t>
            </a:r>
          </a:p>
          <a:p>
            <a:r>
              <a:rPr lang="ru-RU" b="1" dirty="0"/>
              <a:t>  Они описывают DOM-элементы, такие как h1, </a:t>
            </a:r>
            <a:r>
              <a:rPr lang="ru-RU" b="1" dirty="0" err="1"/>
              <a:t>div</a:t>
            </a:r>
            <a:r>
              <a:rPr lang="ru-RU" b="1" dirty="0"/>
              <a:t>, или </a:t>
            </a:r>
            <a:r>
              <a:rPr lang="ru-RU" b="1" dirty="0" err="1"/>
              <a:t>section</a:t>
            </a:r>
            <a:r>
              <a:rPr lang="ru-RU" b="1" dirty="0"/>
              <a:t>.</a:t>
            </a:r>
            <a:br>
              <a:rPr lang="ru-RU" b="1" dirty="0"/>
            </a:br>
            <a:r>
              <a:rPr lang="ru-RU" b="1" dirty="0"/>
              <a:t> </a:t>
            </a:r>
          </a:p>
          <a:p>
            <a:r>
              <a:rPr lang="ru-RU" b="1" dirty="0"/>
              <a:t>- </a:t>
            </a:r>
            <a:r>
              <a:rPr lang="ru-RU" b="1" dirty="0">
                <a:solidFill>
                  <a:schemeClr val="accent2"/>
                </a:solidFill>
              </a:rPr>
              <a:t>компоненты</a:t>
            </a:r>
            <a:r>
              <a:rPr lang="ru-RU" b="1" dirty="0"/>
              <a:t> — это элементы </a:t>
            </a:r>
            <a:r>
              <a:rPr lang="ru-RU" b="1" dirty="0" err="1">
                <a:solidFill>
                  <a:srgbClr val="0070C0"/>
                </a:solidFill>
              </a:rPr>
              <a:t>React</a:t>
            </a:r>
            <a:r>
              <a:rPr lang="ru-RU" b="1" dirty="0"/>
              <a:t>, </a:t>
            </a:r>
            <a:r>
              <a:rPr lang="ru-RU" b="1" dirty="0" err="1"/>
              <a:t>написаные</a:t>
            </a:r>
            <a:r>
              <a:rPr lang="ru-RU" b="1" dirty="0"/>
              <a:t> разработчиком. </a:t>
            </a:r>
          </a:p>
          <a:p>
            <a:r>
              <a:rPr lang="ru-RU" b="1" dirty="0"/>
              <a:t>  Обычно это части пользовательского интерфейса, которые  </a:t>
            </a:r>
          </a:p>
          <a:p>
            <a:r>
              <a:rPr lang="ru-RU" b="1" dirty="0"/>
              <a:t>   содержат свою структуру и функциональность.</a:t>
            </a:r>
            <a:br>
              <a:rPr lang="ru-RU" b="1" dirty="0"/>
            </a:br>
            <a:br>
              <a:rPr lang="ru-RU" b="1" dirty="0"/>
            </a:br>
            <a:r>
              <a:rPr lang="ru-RU" b="1" dirty="0"/>
              <a:t>- </a:t>
            </a:r>
            <a:r>
              <a:rPr lang="ru-RU" b="1" dirty="0">
                <a:solidFill>
                  <a:schemeClr val="accent2"/>
                </a:solidFill>
              </a:rPr>
              <a:t>JSX</a:t>
            </a:r>
            <a:r>
              <a:rPr lang="ru-RU" b="1" dirty="0"/>
              <a:t> — это техника создания элементов и компонентов </a:t>
            </a:r>
            <a:r>
              <a:rPr lang="ru-RU" b="1" dirty="0" err="1">
                <a:solidFill>
                  <a:srgbClr val="0070C0"/>
                </a:solidFill>
              </a:rPr>
              <a:t>React</a:t>
            </a:r>
            <a:r>
              <a:rPr lang="ru-RU" b="1" dirty="0"/>
              <a:t>.</a:t>
            </a:r>
          </a:p>
          <a:p>
            <a:r>
              <a:rPr lang="ru-RU" b="1" dirty="0"/>
              <a:t>  </a:t>
            </a:r>
            <a:r>
              <a:rPr lang="en-US" b="1" dirty="0">
                <a:solidFill>
                  <a:schemeClr val="accent2"/>
                </a:solidFill>
              </a:rPr>
              <a:t>JSX</a:t>
            </a:r>
            <a:r>
              <a:rPr lang="en-US" b="1" dirty="0"/>
              <a:t> </a:t>
            </a:r>
            <a:r>
              <a:rPr lang="ru-RU" b="1" dirty="0"/>
              <a:t>трансформируется в </a:t>
            </a:r>
            <a:r>
              <a:rPr lang="ru-RU" b="1" dirty="0" err="1">
                <a:solidFill>
                  <a:srgbClr val="0070C0"/>
                </a:solidFill>
              </a:rPr>
              <a:t>JavaScript</a:t>
            </a:r>
            <a:r>
              <a:rPr lang="ru-RU" b="1" dirty="0"/>
              <a:t> перед запуском в браузере.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3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539388"/>
            <a:ext cx="889349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Если в методе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render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нужно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отобразить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несколько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лементов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JSX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 их вывод заключается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блочный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элеменет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&lt;div&gt;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или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endParaRPr lang="uk-UA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используются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кругл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ы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е скобки.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Например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44624"/>
            <a:ext cx="338437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Особенности </a:t>
            </a:r>
            <a:r>
              <a:rPr lang="en-US" b="1" dirty="0"/>
              <a:t>render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4686" y="1700808"/>
            <a:ext cx="8893496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render(){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(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&lt;div&gt;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&lt;h1&gt;Hello React&lt;/h1&gt;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&lt;div&gt;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 это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ще один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лемент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299174"/>
            <a:ext cx="5688632" cy="108012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660232" y="2493766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JSX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252" y="93109"/>
            <a:ext cx="88934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err="1">
                <a:latin typeface="Courier New" pitchFamily="49" charset="0"/>
                <a:cs typeface="Courier New" pitchFamily="49" charset="0"/>
              </a:rPr>
              <a:t>Начиная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с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React 16.8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использовать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пустые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угловые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скобки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686" y="1700808"/>
            <a:ext cx="8893496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render(){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(</a:t>
            </a: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&lt;&gt;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&lt;h1&gt;Hello React&lt;/h1&gt;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&lt;div&gt;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 это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ще один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лемент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&lt;/&gt;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299174"/>
            <a:ext cx="5688632" cy="108012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660232" y="2493766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JSX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16632"/>
            <a:ext cx="144016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Атрибуты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82" y="533579"/>
            <a:ext cx="887868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&lt;p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color="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&gt;This is the content!!!&lt;/p&gt;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187460"/>
            <a:ext cx="4464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пишется в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700808"/>
            <a:ext cx="887868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{1+1}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&lt;/h1&gt;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={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this.update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/&gt;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699628"/>
            <a:ext cx="446449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Все теги должны быть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зактрыты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808" y="3214717"/>
            <a:ext cx="8878688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type="text"  ref="login" /&gt;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/&gt;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type="button"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value="Click Me"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this.addEntry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930" y="5085184"/>
            <a:ext cx="194421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Комментарии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808" y="5502131"/>
            <a:ext cx="887868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&lt;h1&gt;Header&lt;/h1&gt;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{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//End of the line Comment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/*Multi line 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r>
              <a: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*/}</a:t>
            </a:r>
          </a:p>
        </p:txBody>
      </p:sp>
    </p:spTree>
    <p:extLst>
      <p:ext uri="{BB962C8B-B14F-4D97-AF65-F5344CB8AC3E}">
        <p14:creationId xmlns:p14="http://schemas.microsoft.com/office/powerpoint/2010/main" val="4064343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6387</TotalTime>
  <Words>1699</Words>
  <Application>Microsoft Office PowerPoint</Application>
  <PresentationFormat>Экран (4:3)</PresentationFormat>
  <Paragraphs>329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Verdana</vt:lpstr>
      <vt:lpstr>Wingdings</vt:lpstr>
      <vt:lpstr>Wingdings 2</vt:lpstr>
      <vt:lpstr>Wingdings 3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1096</cp:revision>
  <dcterms:modified xsi:type="dcterms:W3CDTF">2020-06-17T07:55:29Z</dcterms:modified>
</cp:coreProperties>
</file>