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3"/>
  </p:notesMasterIdLst>
  <p:sldIdLst>
    <p:sldId id="293" r:id="rId2"/>
    <p:sldId id="257" r:id="rId3"/>
    <p:sldId id="258" r:id="rId4"/>
    <p:sldId id="276" r:id="rId5"/>
    <p:sldId id="279" r:id="rId6"/>
    <p:sldId id="260" r:id="rId7"/>
    <p:sldId id="280" r:id="rId8"/>
    <p:sldId id="262" r:id="rId9"/>
    <p:sldId id="295" r:id="rId10"/>
    <p:sldId id="281" r:id="rId11"/>
    <p:sldId id="285" r:id="rId12"/>
    <p:sldId id="283" r:id="rId13"/>
    <p:sldId id="286" r:id="rId14"/>
    <p:sldId id="294" r:id="rId15"/>
    <p:sldId id="284" r:id="rId16"/>
    <p:sldId id="287" r:id="rId17"/>
    <p:sldId id="282" r:id="rId18"/>
    <p:sldId id="289" r:id="rId19"/>
    <p:sldId id="290" r:id="rId20"/>
    <p:sldId id="291"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6E231-C8DC-2B94-8ADB-3F707F4F86D4}" v="146" dt="2024-12-02T19:18:02.118"/>
    <p1510:client id="{32300E84-59D4-4C11-92F5-11D9A6D2126C}" v="2" dt="2024-12-02T19:44:41.165"/>
    <p1510:client id="{3CB54BA0-6F3B-F7BB-9237-FA5A1AD07672}" v="11" dt="2024-12-02T17:30:38.254"/>
    <p1510:client id="{69748E97-C833-C931-5DE6-B843A80EFEF7}" v="49" dt="2024-12-03T01:38:29.607"/>
    <p1510:client id="{70A55ADB-7139-CDB1-96C5-0BACA6DA6D27}" v="1191" dt="2024-12-02T18:04:38.779"/>
    <p1510:client id="{73EC3F28-4ABC-625B-A191-2436E09B563D}" v="11" dt="2024-12-02T21:15:33.520"/>
    <p1510:client id="{8A574550-2D5F-36B6-4790-64B44808274A}" v="337" dt="2024-12-03T03:11:36.822"/>
    <p1510:client id="{C080202C-6FBA-C463-08EB-D7839E987767}" v="4" dt="2024-12-03T02:09:53.138"/>
    <p1510:client id="{E9F15DD2-DB9E-9624-9D68-82BF3452CAF8}" v="129" dt="2024-12-03T01:16:13.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42A0F-8C74-4B21-828B-E27C4093AC7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BFA41D6-316D-41E9-927F-DA10C82FBFDB}">
      <dgm:prSet/>
      <dgm:spPr/>
      <dgm:t>
        <a:bodyPr/>
        <a:lstStyle/>
        <a:p>
          <a:pPr>
            <a:lnSpc>
              <a:spcPct val="100000"/>
            </a:lnSpc>
          </a:pPr>
          <a:r>
            <a:rPr lang="en-US"/>
            <a:t>Restaurants </a:t>
          </a:r>
          <a:r>
            <a:rPr lang="en-US" b="0" i="0"/>
            <a:t>like Dolce Vita </a:t>
          </a:r>
          <a:r>
            <a:rPr lang="en-US"/>
            <a:t>receive a large number of reviews on platforms like TripAdvisor, but these reviews are often unstructured and difficult </a:t>
          </a:r>
          <a:r>
            <a:rPr lang="en-US" b="0" i="0"/>
            <a:t>to </a:t>
          </a:r>
          <a:r>
            <a:rPr lang="en-US"/>
            <a:t>analyze</a:t>
          </a:r>
          <a:r>
            <a:rPr lang="en-US" b="0" i="0"/>
            <a:t>.</a:t>
          </a:r>
          <a:endParaRPr lang="en-US"/>
        </a:p>
      </dgm:t>
    </dgm:pt>
    <dgm:pt modelId="{7C89E72B-AB3D-474B-891E-6F810CE79331}" type="parTrans" cxnId="{AC896E48-71E0-4F2A-8070-6707FF1E58B6}">
      <dgm:prSet/>
      <dgm:spPr/>
      <dgm:t>
        <a:bodyPr/>
        <a:lstStyle/>
        <a:p>
          <a:endParaRPr lang="en-US"/>
        </a:p>
      </dgm:t>
    </dgm:pt>
    <dgm:pt modelId="{2118A97F-DB34-4349-8A31-CE65695E088C}" type="sibTrans" cxnId="{AC896E48-71E0-4F2A-8070-6707FF1E58B6}">
      <dgm:prSet/>
      <dgm:spPr/>
      <dgm:t>
        <a:bodyPr/>
        <a:lstStyle/>
        <a:p>
          <a:endParaRPr lang="en-US"/>
        </a:p>
      </dgm:t>
    </dgm:pt>
    <dgm:pt modelId="{892CD8A5-C9A4-44A5-A826-6A93ABD88E72}">
      <dgm:prSet/>
      <dgm:spPr/>
      <dgm:t>
        <a:bodyPr/>
        <a:lstStyle/>
        <a:p>
          <a:pPr>
            <a:lnSpc>
              <a:spcPct val="100000"/>
            </a:lnSpc>
          </a:pPr>
          <a:r>
            <a:rPr lang="en-US" b="0" i="0"/>
            <a:t>Traditional sentiment analysis </a:t>
          </a:r>
          <a:r>
            <a:rPr lang="en-US"/>
            <a:t>provides an overall sentiment (positive, negative, neutral) but </a:t>
          </a:r>
          <a:r>
            <a:rPr lang="en-US" b="0" i="0"/>
            <a:t>fails to </a:t>
          </a:r>
          <a:r>
            <a:rPr lang="en-US"/>
            <a:t>identify </a:t>
          </a:r>
          <a:r>
            <a:rPr lang="en-US" b="0" i="0"/>
            <a:t>specific </a:t>
          </a:r>
          <a:r>
            <a:rPr lang="en-US"/>
            <a:t>issues </a:t>
          </a:r>
          <a:r>
            <a:rPr lang="en-US" b="0" i="0"/>
            <a:t>like food</a:t>
          </a:r>
          <a:r>
            <a:rPr lang="en-US"/>
            <a:t> quality</a:t>
          </a:r>
          <a:r>
            <a:rPr lang="en-US" b="0" i="0"/>
            <a:t>, service</a:t>
          </a:r>
          <a:r>
            <a:rPr lang="en-US"/>
            <a:t> delays</a:t>
          </a:r>
          <a:r>
            <a:rPr lang="en-US" b="0" i="0"/>
            <a:t>, </a:t>
          </a:r>
          <a:r>
            <a:rPr lang="en-US"/>
            <a:t>or </a:t>
          </a:r>
          <a:r>
            <a:rPr lang="en-US" b="0" i="0"/>
            <a:t>ambiance</a:t>
          </a:r>
          <a:r>
            <a:rPr lang="en-US"/>
            <a:t> concerns</a:t>
          </a:r>
          <a:r>
            <a:rPr lang="en-US" b="0" i="0"/>
            <a:t>.</a:t>
          </a:r>
          <a:endParaRPr lang="en-US"/>
        </a:p>
      </dgm:t>
    </dgm:pt>
    <dgm:pt modelId="{E7C03ED5-037B-4389-9A1E-2BE671E48AF8}" type="parTrans" cxnId="{3A8DEB6D-624F-4729-B574-6C3943239373}">
      <dgm:prSet/>
      <dgm:spPr/>
      <dgm:t>
        <a:bodyPr/>
        <a:lstStyle/>
        <a:p>
          <a:endParaRPr lang="en-US"/>
        </a:p>
      </dgm:t>
    </dgm:pt>
    <dgm:pt modelId="{3F5A2829-9348-4083-8189-278C0B6D24D9}" type="sibTrans" cxnId="{3A8DEB6D-624F-4729-B574-6C3943239373}">
      <dgm:prSet/>
      <dgm:spPr/>
      <dgm:t>
        <a:bodyPr/>
        <a:lstStyle/>
        <a:p>
          <a:endParaRPr lang="en-US"/>
        </a:p>
      </dgm:t>
    </dgm:pt>
    <dgm:pt modelId="{0ADD8880-9547-4DE5-9191-E727C4A22A05}">
      <dgm:prSet/>
      <dgm:spPr/>
      <dgm:t>
        <a:bodyPr/>
        <a:lstStyle/>
        <a:p>
          <a:pPr>
            <a:lnSpc>
              <a:spcPct val="100000"/>
            </a:lnSpc>
          </a:pPr>
          <a:r>
            <a:rPr lang="en-US"/>
            <a:t>Customer preferences vary by age</a:t>
          </a:r>
          <a:r>
            <a:rPr lang="en-US" b="0" i="0"/>
            <a:t>, </a:t>
          </a:r>
          <a:r>
            <a:rPr lang="en-US"/>
            <a:t>location</a:t>
          </a:r>
          <a:r>
            <a:rPr lang="en-US" b="0" i="0"/>
            <a:t>, and </a:t>
          </a:r>
          <a:r>
            <a:rPr lang="en-US"/>
            <a:t>season</a:t>
          </a:r>
          <a:r>
            <a:rPr lang="en-US" b="0" i="0"/>
            <a:t>, </a:t>
          </a:r>
          <a:r>
            <a:rPr lang="en-US"/>
            <a:t>making it harder to understand what different groups </a:t>
          </a:r>
          <a:r>
            <a:rPr lang="en-US" b="0" i="0"/>
            <a:t>of </a:t>
          </a:r>
          <a:r>
            <a:rPr lang="en-US"/>
            <a:t>customers expect</a:t>
          </a:r>
          <a:r>
            <a:rPr lang="en-US" b="0" i="0"/>
            <a:t>.</a:t>
          </a:r>
          <a:endParaRPr lang="en-US"/>
        </a:p>
      </dgm:t>
    </dgm:pt>
    <dgm:pt modelId="{9EEBDC7E-A1DF-4132-9363-639ED0C6A018}" type="parTrans" cxnId="{D3D57B07-9749-4F51-B1B8-E13EA577EFC3}">
      <dgm:prSet/>
      <dgm:spPr/>
      <dgm:t>
        <a:bodyPr/>
        <a:lstStyle/>
        <a:p>
          <a:endParaRPr lang="en-US"/>
        </a:p>
      </dgm:t>
    </dgm:pt>
    <dgm:pt modelId="{C99E4775-E83B-4BCB-B1FF-854C9F8C41E4}" type="sibTrans" cxnId="{D3D57B07-9749-4F51-B1B8-E13EA577EFC3}">
      <dgm:prSet/>
      <dgm:spPr/>
      <dgm:t>
        <a:bodyPr/>
        <a:lstStyle/>
        <a:p>
          <a:endParaRPr lang="en-US"/>
        </a:p>
      </dgm:t>
    </dgm:pt>
    <dgm:pt modelId="{D4319DF0-7CAD-461E-8982-419D34479CA1}">
      <dgm:prSet/>
      <dgm:spPr/>
      <dgm:t>
        <a:bodyPr/>
        <a:lstStyle/>
        <a:p>
          <a:pPr>
            <a:lnSpc>
              <a:spcPct val="100000"/>
            </a:lnSpc>
          </a:pPr>
          <a:r>
            <a:rPr lang="en-US"/>
            <a:t>Without breaking down reviews into detailed components,</a:t>
          </a:r>
          <a:r>
            <a:rPr lang="en-US" b="0" i="0"/>
            <a:t> </a:t>
          </a:r>
          <a:r>
            <a:rPr lang="en-US"/>
            <a:t>restaurants miss valuable insights that can help them improve their offerings and customer experience.</a:t>
          </a:r>
        </a:p>
      </dgm:t>
    </dgm:pt>
    <dgm:pt modelId="{E1A396A0-4F9D-40FD-B04F-A9B14CF71578}" type="parTrans" cxnId="{07C544CA-D776-4187-9CB8-3D31F6AFAC9D}">
      <dgm:prSet/>
      <dgm:spPr/>
      <dgm:t>
        <a:bodyPr/>
        <a:lstStyle/>
        <a:p>
          <a:endParaRPr lang="en-US"/>
        </a:p>
      </dgm:t>
    </dgm:pt>
    <dgm:pt modelId="{185228D2-F0F7-4078-B55C-1DE6E16A49B0}" type="sibTrans" cxnId="{07C544CA-D776-4187-9CB8-3D31F6AFAC9D}">
      <dgm:prSet/>
      <dgm:spPr/>
      <dgm:t>
        <a:bodyPr/>
        <a:lstStyle/>
        <a:p>
          <a:endParaRPr lang="en-US"/>
        </a:p>
      </dgm:t>
    </dgm:pt>
    <dgm:pt modelId="{8ABD3A07-82AA-4665-81D3-4F1E9DF35C36}" type="pres">
      <dgm:prSet presAssocID="{16442A0F-8C74-4B21-828B-E27C4093AC79}" presName="root" presStyleCnt="0">
        <dgm:presLayoutVars>
          <dgm:dir/>
          <dgm:resizeHandles val="exact"/>
        </dgm:presLayoutVars>
      </dgm:prSet>
      <dgm:spPr/>
    </dgm:pt>
    <dgm:pt modelId="{053F2E17-F118-4022-8D13-5609CED5C4E9}" type="pres">
      <dgm:prSet presAssocID="{9BFA41D6-316D-41E9-927F-DA10C82FBFDB}" presName="compNode" presStyleCnt="0"/>
      <dgm:spPr/>
    </dgm:pt>
    <dgm:pt modelId="{58CD7770-A897-4993-A69D-91559C392686}" type="pres">
      <dgm:prSet presAssocID="{9BFA41D6-316D-41E9-927F-DA10C82FBF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iter"/>
        </a:ext>
      </dgm:extLst>
    </dgm:pt>
    <dgm:pt modelId="{8FA853A9-074B-44F7-AF63-814D9248748E}" type="pres">
      <dgm:prSet presAssocID="{9BFA41D6-316D-41E9-927F-DA10C82FBFDB}" presName="spaceRect" presStyleCnt="0"/>
      <dgm:spPr/>
    </dgm:pt>
    <dgm:pt modelId="{F248D8A7-BA7E-412C-A289-C8D93F875D14}" type="pres">
      <dgm:prSet presAssocID="{9BFA41D6-316D-41E9-927F-DA10C82FBFDB}" presName="textRect" presStyleLbl="revTx" presStyleIdx="0" presStyleCnt="4">
        <dgm:presLayoutVars>
          <dgm:chMax val="1"/>
          <dgm:chPref val="1"/>
        </dgm:presLayoutVars>
      </dgm:prSet>
      <dgm:spPr/>
    </dgm:pt>
    <dgm:pt modelId="{6187F939-8962-40B3-8D76-71B300324798}" type="pres">
      <dgm:prSet presAssocID="{2118A97F-DB34-4349-8A31-CE65695E088C}" presName="sibTrans" presStyleCnt="0"/>
      <dgm:spPr/>
    </dgm:pt>
    <dgm:pt modelId="{0BF1C5FA-BEE2-47E2-B85D-D1B2D4F1C59C}" type="pres">
      <dgm:prSet presAssocID="{892CD8A5-C9A4-44A5-A826-6A93ABD88E72}" presName="compNode" presStyleCnt="0"/>
      <dgm:spPr/>
    </dgm:pt>
    <dgm:pt modelId="{C68B97A5-51A0-4AD6-8113-A82CA3A19A20}" type="pres">
      <dgm:prSet presAssocID="{892CD8A5-C9A4-44A5-A826-6A93ABD88E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utral Face with No Fill"/>
        </a:ext>
      </dgm:extLst>
    </dgm:pt>
    <dgm:pt modelId="{B01F904E-F01A-47DF-860A-9665D9B3B8B5}" type="pres">
      <dgm:prSet presAssocID="{892CD8A5-C9A4-44A5-A826-6A93ABD88E72}" presName="spaceRect" presStyleCnt="0"/>
      <dgm:spPr/>
    </dgm:pt>
    <dgm:pt modelId="{07FBA478-EBB9-4F7B-85E8-5867F1BA3A59}" type="pres">
      <dgm:prSet presAssocID="{892CD8A5-C9A4-44A5-A826-6A93ABD88E72}" presName="textRect" presStyleLbl="revTx" presStyleIdx="1" presStyleCnt="4">
        <dgm:presLayoutVars>
          <dgm:chMax val="1"/>
          <dgm:chPref val="1"/>
        </dgm:presLayoutVars>
      </dgm:prSet>
      <dgm:spPr/>
    </dgm:pt>
    <dgm:pt modelId="{5E774D86-D096-406E-BDFA-40A78CA36B32}" type="pres">
      <dgm:prSet presAssocID="{3F5A2829-9348-4083-8189-278C0B6D24D9}" presName="sibTrans" presStyleCnt="0"/>
      <dgm:spPr/>
    </dgm:pt>
    <dgm:pt modelId="{86526F56-55F2-4BA5-964F-B455B38EC0E5}" type="pres">
      <dgm:prSet presAssocID="{0ADD8880-9547-4DE5-9191-E727C4A22A05}" presName="compNode" presStyleCnt="0"/>
      <dgm:spPr/>
    </dgm:pt>
    <dgm:pt modelId="{FB96EA1A-4A6C-4D38-8318-457ABCCC19F4}" type="pres">
      <dgm:prSet presAssocID="{0ADD8880-9547-4DE5-9191-E727C4A22A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ce hockey"/>
        </a:ext>
      </dgm:extLst>
    </dgm:pt>
    <dgm:pt modelId="{5B2B39C0-2C71-4A73-8FE1-3C28520A63CF}" type="pres">
      <dgm:prSet presAssocID="{0ADD8880-9547-4DE5-9191-E727C4A22A05}" presName="spaceRect" presStyleCnt="0"/>
      <dgm:spPr/>
    </dgm:pt>
    <dgm:pt modelId="{40DE61D4-FB5C-43B8-84FD-816FF1753D55}" type="pres">
      <dgm:prSet presAssocID="{0ADD8880-9547-4DE5-9191-E727C4A22A05}" presName="textRect" presStyleLbl="revTx" presStyleIdx="2" presStyleCnt="4">
        <dgm:presLayoutVars>
          <dgm:chMax val="1"/>
          <dgm:chPref val="1"/>
        </dgm:presLayoutVars>
      </dgm:prSet>
      <dgm:spPr/>
    </dgm:pt>
    <dgm:pt modelId="{34C3D695-0418-48E3-82A4-5FDA6B31D0B0}" type="pres">
      <dgm:prSet presAssocID="{C99E4775-E83B-4BCB-B1FF-854C9F8C41E4}" presName="sibTrans" presStyleCnt="0"/>
      <dgm:spPr/>
    </dgm:pt>
    <dgm:pt modelId="{9848879E-149C-4D49-9EE9-30469C090401}" type="pres">
      <dgm:prSet presAssocID="{D4319DF0-7CAD-461E-8982-419D34479CA1}" presName="compNode" presStyleCnt="0"/>
      <dgm:spPr/>
    </dgm:pt>
    <dgm:pt modelId="{AE8E2962-E841-4C33-B0E8-F0863C6C19E1}" type="pres">
      <dgm:prSet presAssocID="{D4319DF0-7CAD-461E-8982-419D34479CA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f"/>
        </a:ext>
      </dgm:extLst>
    </dgm:pt>
    <dgm:pt modelId="{D4BFB968-45C0-4112-B863-6C6DE31C5CCC}" type="pres">
      <dgm:prSet presAssocID="{D4319DF0-7CAD-461E-8982-419D34479CA1}" presName="spaceRect" presStyleCnt="0"/>
      <dgm:spPr/>
    </dgm:pt>
    <dgm:pt modelId="{E7B5A80F-0BA6-4533-897E-8CF1F64A0C54}" type="pres">
      <dgm:prSet presAssocID="{D4319DF0-7CAD-461E-8982-419D34479CA1}" presName="textRect" presStyleLbl="revTx" presStyleIdx="3" presStyleCnt="4">
        <dgm:presLayoutVars>
          <dgm:chMax val="1"/>
          <dgm:chPref val="1"/>
        </dgm:presLayoutVars>
      </dgm:prSet>
      <dgm:spPr/>
    </dgm:pt>
  </dgm:ptLst>
  <dgm:cxnLst>
    <dgm:cxn modelId="{AA14B202-D26F-40EC-895B-35C16CF057F2}" type="presOf" srcId="{9BFA41D6-316D-41E9-927F-DA10C82FBFDB}" destId="{F248D8A7-BA7E-412C-A289-C8D93F875D14}" srcOrd="0" destOrd="0" presId="urn:microsoft.com/office/officeart/2018/2/layout/IconLabelList"/>
    <dgm:cxn modelId="{15E6F806-1144-4AF2-8A44-5D272FF960C2}" type="presOf" srcId="{D4319DF0-7CAD-461E-8982-419D34479CA1}" destId="{E7B5A80F-0BA6-4533-897E-8CF1F64A0C54}" srcOrd="0" destOrd="0" presId="urn:microsoft.com/office/officeart/2018/2/layout/IconLabelList"/>
    <dgm:cxn modelId="{D3D57B07-9749-4F51-B1B8-E13EA577EFC3}" srcId="{16442A0F-8C74-4B21-828B-E27C4093AC79}" destId="{0ADD8880-9547-4DE5-9191-E727C4A22A05}" srcOrd="2" destOrd="0" parTransId="{9EEBDC7E-A1DF-4132-9363-639ED0C6A018}" sibTransId="{C99E4775-E83B-4BCB-B1FF-854C9F8C41E4}"/>
    <dgm:cxn modelId="{C415661C-7523-4AEF-8425-B442783939AF}" type="presOf" srcId="{892CD8A5-C9A4-44A5-A826-6A93ABD88E72}" destId="{07FBA478-EBB9-4F7B-85E8-5867F1BA3A59}" srcOrd="0" destOrd="0" presId="urn:microsoft.com/office/officeart/2018/2/layout/IconLabelList"/>
    <dgm:cxn modelId="{AC896E48-71E0-4F2A-8070-6707FF1E58B6}" srcId="{16442A0F-8C74-4B21-828B-E27C4093AC79}" destId="{9BFA41D6-316D-41E9-927F-DA10C82FBFDB}" srcOrd="0" destOrd="0" parTransId="{7C89E72B-AB3D-474B-891E-6F810CE79331}" sibTransId="{2118A97F-DB34-4349-8A31-CE65695E088C}"/>
    <dgm:cxn modelId="{3A8DEB6D-624F-4729-B574-6C3943239373}" srcId="{16442A0F-8C74-4B21-828B-E27C4093AC79}" destId="{892CD8A5-C9A4-44A5-A826-6A93ABD88E72}" srcOrd="1" destOrd="0" parTransId="{E7C03ED5-037B-4389-9A1E-2BE671E48AF8}" sibTransId="{3F5A2829-9348-4083-8189-278C0B6D24D9}"/>
    <dgm:cxn modelId="{8D835697-0235-48F7-A6E0-2BED4905E1EF}" type="presOf" srcId="{0ADD8880-9547-4DE5-9191-E727C4A22A05}" destId="{40DE61D4-FB5C-43B8-84FD-816FF1753D55}" srcOrd="0" destOrd="0" presId="urn:microsoft.com/office/officeart/2018/2/layout/IconLabelList"/>
    <dgm:cxn modelId="{07C544CA-D776-4187-9CB8-3D31F6AFAC9D}" srcId="{16442A0F-8C74-4B21-828B-E27C4093AC79}" destId="{D4319DF0-7CAD-461E-8982-419D34479CA1}" srcOrd="3" destOrd="0" parTransId="{E1A396A0-4F9D-40FD-B04F-A9B14CF71578}" sibTransId="{185228D2-F0F7-4078-B55C-1DE6E16A49B0}"/>
    <dgm:cxn modelId="{92F388D4-2254-4CDE-BF6D-BED30FE49345}" type="presOf" srcId="{16442A0F-8C74-4B21-828B-E27C4093AC79}" destId="{8ABD3A07-82AA-4665-81D3-4F1E9DF35C36}" srcOrd="0" destOrd="0" presId="urn:microsoft.com/office/officeart/2018/2/layout/IconLabelList"/>
    <dgm:cxn modelId="{259C45A5-02C0-4282-B72E-83C4AB8D4A0B}" type="presParOf" srcId="{8ABD3A07-82AA-4665-81D3-4F1E9DF35C36}" destId="{053F2E17-F118-4022-8D13-5609CED5C4E9}" srcOrd="0" destOrd="0" presId="urn:microsoft.com/office/officeart/2018/2/layout/IconLabelList"/>
    <dgm:cxn modelId="{A1B5CBC8-E9F1-4806-90BA-9DD5BDFE91B3}" type="presParOf" srcId="{053F2E17-F118-4022-8D13-5609CED5C4E9}" destId="{58CD7770-A897-4993-A69D-91559C392686}" srcOrd="0" destOrd="0" presId="urn:microsoft.com/office/officeart/2018/2/layout/IconLabelList"/>
    <dgm:cxn modelId="{B28CDA6C-F68F-40DE-8B53-AFBDD99EB8D9}" type="presParOf" srcId="{053F2E17-F118-4022-8D13-5609CED5C4E9}" destId="{8FA853A9-074B-44F7-AF63-814D9248748E}" srcOrd="1" destOrd="0" presId="urn:microsoft.com/office/officeart/2018/2/layout/IconLabelList"/>
    <dgm:cxn modelId="{3C0F3205-E5DF-44AB-97F2-EBB6B6C032F0}" type="presParOf" srcId="{053F2E17-F118-4022-8D13-5609CED5C4E9}" destId="{F248D8A7-BA7E-412C-A289-C8D93F875D14}" srcOrd="2" destOrd="0" presId="urn:microsoft.com/office/officeart/2018/2/layout/IconLabelList"/>
    <dgm:cxn modelId="{C4776B7E-DC1A-4DDD-B4B6-DBAEB9959DAB}" type="presParOf" srcId="{8ABD3A07-82AA-4665-81D3-4F1E9DF35C36}" destId="{6187F939-8962-40B3-8D76-71B300324798}" srcOrd="1" destOrd="0" presId="urn:microsoft.com/office/officeart/2018/2/layout/IconLabelList"/>
    <dgm:cxn modelId="{85F00A38-F081-4E44-AA59-043D9AC2AE44}" type="presParOf" srcId="{8ABD3A07-82AA-4665-81D3-4F1E9DF35C36}" destId="{0BF1C5FA-BEE2-47E2-B85D-D1B2D4F1C59C}" srcOrd="2" destOrd="0" presId="urn:microsoft.com/office/officeart/2018/2/layout/IconLabelList"/>
    <dgm:cxn modelId="{5F9CF393-2495-41DC-991D-A020566E3145}" type="presParOf" srcId="{0BF1C5FA-BEE2-47E2-B85D-D1B2D4F1C59C}" destId="{C68B97A5-51A0-4AD6-8113-A82CA3A19A20}" srcOrd="0" destOrd="0" presId="urn:microsoft.com/office/officeart/2018/2/layout/IconLabelList"/>
    <dgm:cxn modelId="{189C8068-9B6B-446B-91DE-96A84F36FE68}" type="presParOf" srcId="{0BF1C5FA-BEE2-47E2-B85D-D1B2D4F1C59C}" destId="{B01F904E-F01A-47DF-860A-9665D9B3B8B5}" srcOrd="1" destOrd="0" presId="urn:microsoft.com/office/officeart/2018/2/layout/IconLabelList"/>
    <dgm:cxn modelId="{407364D1-DCD0-4121-A440-56A62C563E93}" type="presParOf" srcId="{0BF1C5FA-BEE2-47E2-B85D-D1B2D4F1C59C}" destId="{07FBA478-EBB9-4F7B-85E8-5867F1BA3A59}" srcOrd="2" destOrd="0" presId="urn:microsoft.com/office/officeart/2018/2/layout/IconLabelList"/>
    <dgm:cxn modelId="{2E8497C9-8C80-4E98-87D3-014AA5BE9110}" type="presParOf" srcId="{8ABD3A07-82AA-4665-81D3-4F1E9DF35C36}" destId="{5E774D86-D096-406E-BDFA-40A78CA36B32}" srcOrd="3" destOrd="0" presId="urn:microsoft.com/office/officeart/2018/2/layout/IconLabelList"/>
    <dgm:cxn modelId="{C346548A-74D7-4569-992C-B2EEEDBDDB02}" type="presParOf" srcId="{8ABD3A07-82AA-4665-81D3-4F1E9DF35C36}" destId="{86526F56-55F2-4BA5-964F-B455B38EC0E5}" srcOrd="4" destOrd="0" presId="urn:microsoft.com/office/officeart/2018/2/layout/IconLabelList"/>
    <dgm:cxn modelId="{4FEF4DDC-B5FE-4320-9EE7-78A37C5BF850}" type="presParOf" srcId="{86526F56-55F2-4BA5-964F-B455B38EC0E5}" destId="{FB96EA1A-4A6C-4D38-8318-457ABCCC19F4}" srcOrd="0" destOrd="0" presId="urn:microsoft.com/office/officeart/2018/2/layout/IconLabelList"/>
    <dgm:cxn modelId="{E4229EA1-40CE-474E-A798-152D5EC8942B}" type="presParOf" srcId="{86526F56-55F2-4BA5-964F-B455B38EC0E5}" destId="{5B2B39C0-2C71-4A73-8FE1-3C28520A63CF}" srcOrd="1" destOrd="0" presId="urn:microsoft.com/office/officeart/2018/2/layout/IconLabelList"/>
    <dgm:cxn modelId="{83B58432-9F35-4AF0-AACB-DF5691E65BFE}" type="presParOf" srcId="{86526F56-55F2-4BA5-964F-B455B38EC0E5}" destId="{40DE61D4-FB5C-43B8-84FD-816FF1753D55}" srcOrd="2" destOrd="0" presId="urn:microsoft.com/office/officeart/2018/2/layout/IconLabelList"/>
    <dgm:cxn modelId="{E6576EF0-A6E4-470E-B380-14A6146FDE67}" type="presParOf" srcId="{8ABD3A07-82AA-4665-81D3-4F1E9DF35C36}" destId="{34C3D695-0418-48E3-82A4-5FDA6B31D0B0}" srcOrd="5" destOrd="0" presId="urn:microsoft.com/office/officeart/2018/2/layout/IconLabelList"/>
    <dgm:cxn modelId="{5E64685F-8211-4DE0-A055-0CFA7D700188}" type="presParOf" srcId="{8ABD3A07-82AA-4665-81D3-4F1E9DF35C36}" destId="{9848879E-149C-4D49-9EE9-30469C090401}" srcOrd="6" destOrd="0" presId="urn:microsoft.com/office/officeart/2018/2/layout/IconLabelList"/>
    <dgm:cxn modelId="{701A17B0-06B6-4208-97B0-A01E43476BDB}" type="presParOf" srcId="{9848879E-149C-4D49-9EE9-30469C090401}" destId="{AE8E2962-E841-4C33-B0E8-F0863C6C19E1}" srcOrd="0" destOrd="0" presId="urn:microsoft.com/office/officeart/2018/2/layout/IconLabelList"/>
    <dgm:cxn modelId="{1C224046-1559-45D7-8CF6-8D99E3B48960}" type="presParOf" srcId="{9848879E-149C-4D49-9EE9-30469C090401}" destId="{D4BFB968-45C0-4112-B863-6C6DE31C5CCC}" srcOrd="1" destOrd="0" presId="urn:microsoft.com/office/officeart/2018/2/layout/IconLabelList"/>
    <dgm:cxn modelId="{47AF3FB8-457D-4E97-AFE7-4973165645A8}" type="presParOf" srcId="{9848879E-149C-4D49-9EE9-30469C090401}" destId="{E7B5A80F-0BA6-4533-897E-8CF1F64A0C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D7770-A897-4993-A69D-91559C392686}">
      <dsp:nvSpPr>
        <dsp:cNvPr id="0" name=""/>
        <dsp:cNvSpPr/>
      </dsp:nvSpPr>
      <dsp:spPr>
        <a:xfrm>
          <a:off x="1363657" y="1832559"/>
          <a:ext cx="1112456" cy="11124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8D8A7-BA7E-412C-A289-C8D93F875D14}">
      <dsp:nvSpPr>
        <dsp:cNvPr id="0" name=""/>
        <dsp:cNvSpPr/>
      </dsp:nvSpPr>
      <dsp:spPr>
        <a:xfrm>
          <a:off x="683822" y="3304542"/>
          <a:ext cx="247212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Restaurants </a:t>
          </a:r>
          <a:r>
            <a:rPr lang="en-US" sz="1100" b="0" i="0" kern="1200"/>
            <a:t>like Dolce Vita </a:t>
          </a:r>
          <a:r>
            <a:rPr lang="en-US" sz="1100" kern="1200"/>
            <a:t>receive a large number of reviews on platforms like TripAdvisor, but these reviews are often unstructured and difficult </a:t>
          </a:r>
          <a:r>
            <a:rPr lang="en-US" sz="1100" b="0" i="0" kern="1200"/>
            <a:t>to </a:t>
          </a:r>
          <a:r>
            <a:rPr lang="en-US" sz="1100" kern="1200"/>
            <a:t>analyze</a:t>
          </a:r>
          <a:r>
            <a:rPr lang="en-US" sz="1100" b="0" i="0" kern="1200"/>
            <a:t>.</a:t>
          </a:r>
          <a:endParaRPr lang="en-US" sz="1100" kern="1200"/>
        </a:p>
      </dsp:txBody>
      <dsp:txXfrm>
        <a:off x="683822" y="3304542"/>
        <a:ext cx="2472125" cy="855000"/>
      </dsp:txXfrm>
    </dsp:sp>
    <dsp:sp modelId="{C68B97A5-51A0-4AD6-8113-A82CA3A19A20}">
      <dsp:nvSpPr>
        <dsp:cNvPr id="0" name=""/>
        <dsp:cNvSpPr/>
      </dsp:nvSpPr>
      <dsp:spPr>
        <a:xfrm>
          <a:off x="4268405" y="1832559"/>
          <a:ext cx="1112456" cy="11124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FBA478-EBB9-4F7B-85E8-5867F1BA3A59}">
      <dsp:nvSpPr>
        <dsp:cNvPr id="0" name=""/>
        <dsp:cNvSpPr/>
      </dsp:nvSpPr>
      <dsp:spPr>
        <a:xfrm>
          <a:off x="3588570" y="3304542"/>
          <a:ext cx="247212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Traditional sentiment analysis </a:t>
          </a:r>
          <a:r>
            <a:rPr lang="en-US" sz="1100" kern="1200"/>
            <a:t>provides an overall sentiment (positive, negative, neutral) but </a:t>
          </a:r>
          <a:r>
            <a:rPr lang="en-US" sz="1100" b="0" i="0" kern="1200"/>
            <a:t>fails to </a:t>
          </a:r>
          <a:r>
            <a:rPr lang="en-US" sz="1100" kern="1200"/>
            <a:t>identify </a:t>
          </a:r>
          <a:r>
            <a:rPr lang="en-US" sz="1100" b="0" i="0" kern="1200"/>
            <a:t>specific </a:t>
          </a:r>
          <a:r>
            <a:rPr lang="en-US" sz="1100" kern="1200"/>
            <a:t>issues </a:t>
          </a:r>
          <a:r>
            <a:rPr lang="en-US" sz="1100" b="0" i="0" kern="1200"/>
            <a:t>like food</a:t>
          </a:r>
          <a:r>
            <a:rPr lang="en-US" sz="1100" kern="1200"/>
            <a:t> quality</a:t>
          </a:r>
          <a:r>
            <a:rPr lang="en-US" sz="1100" b="0" i="0" kern="1200"/>
            <a:t>, service</a:t>
          </a:r>
          <a:r>
            <a:rPr lang="en-US" sz="1100" kern="1200"/>
            <a:t> delays</a:t>
          </a:r>
          <a:r>
            <a:rPr lang="en-US" sz="1100" b="0" i="0" kern="1200"/>
            <a:t>, </a:t>
          </a:r>
          <a:r>
            <a:rPr lang="en-US" sz="1100" kern="1200"/>
            <a:t>or </a:t>
          </a:r>
          <a:r>
            <a:rPr lang="en-US" sz="1100" b="0" i="0" kern="1200"/>
            <a:t>ambiance</a:t>
          </a:r>
          <a:r>
            <a:rPr lang="en-US" sz="1100" kern="1200"/>
            <a:t> concerns</a:t>
          </a:r>
          <a:r>
            <a:rPr lang="en-US" sz="1100" b="0" i="0" kern="1200"/>
            <a:t>.</a:t>
          </a:r>
          <a:endParaRPr lang="en-US" sz="1100" kern="1200"/>
        </a:p>
      </dsp:txBody>
      <dsp:txXfrm>
        <a:off x="3588570" y="3304542"/>
        <a:ext cx="2472125" cy="855000"/>
      </dsp:txXfrm>
    </dsp:sp>
    <dsp:sp modelId="{FB96EA1A-4A6C-4D38-8318-457ABCCC19F4}">
      <dsp:nvSpPr>
        <dsp:cNvPr id="0" name=""/>
        <dsp:cNvSpPr/>
      </dsp:nvSpPr>
      <dsp:spPr>
        <a:xfrm>
          <a:off x="7173153" y="1832559"/>
          <a:ext cx="1112456" cy="11124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DE61D4-FB5C-43B8-84FD-816FF1753D55}">
      <dsp:nvSpPr>
        <dsp:cNvPr id="0" name=""/>
        <dsp:cNvSpPr/>
      </dsp:nvSpPr>
      <dsp:spPr>
        <a:xfrm>
          <a:off x="6493318" y="3304542"/>
          <a:ext cx="247212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Customer preferences vary by age</a:t>
          </a:r>
          <a:r>
            <a:rPr lang="en-US" sz="1100" b="0" i="0" kern="1200"/>
            <a:t>, </a:t>
          </a:r>
          <a:r>
            <a:rPr lang="en-US" sz="1100" kern="1200"/>
            <a:t>location</a:t>
          </a:r>
          <a:r>
            <a:rPr lang="en-US" sz="1100" b="0" i="0" kern="1200"/>
            <a:t>, and </a:t>
          </a:r>
          <a:r>
            <a:rPr lang="en-US" sz="1100" kern="1200"/>
            <a:t>season</a:t>
          </a:r>
          <a:r>
            <a:rPr lang="en-US" sz="1100" b="0" i="0" kern="1200"/>
            <a:t>, </a:t>
          </a:r>
          <a:r>
            <a:rPr lang="en-US" sz="1100" kern="1200"/>
            <a:t>making it harder to understand what different groups </a:t>
          </a:r>
          <a:r>
            <a:rPr lang="en-US" sz="1100" b="0" i="0" kern="1200"/>
            <a:t>of </a:t>
          </a:r>
          <a:r>
            <a:rPr lang="en-US" sz="1100" kern="1200"/>
            <a:t>customers expect</a:t>
          </a:r>
          <a:r>
            <a:rPr lang="en-US" sz="1100" b="0" i="0" kern="1200"/>
            <a:t>.</a:t>
          </a:r>
          <a:endParaRPr lang="en-US" sz="1100" kern="1200"/>
        </a:p>
      </dsp:txBody>
      <dsp:txXfrm>
        <a:off x="6493318" y="3304542"/>
        <a:ext cx="2472125" cy="855000"/>
      </dsp:txXfrm>
    </dsp:sp>
    <dsp:sp modelId="{AE8E2962-E841-4C33-B0E8-F0863C6C19E1}">
      <dsp:nvSpPr>
        <dsp:cNvPr id="0" name=""/>
        <dsp:cNvSpPr/>
      </dsp:nvSpPr>
      <dsp:spPr>
        <a:xfrm>
          <a:off x="10077901" y="1832559"/>
          <a:ext cx="1112456" cy="11124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5A80F-0BA6-4533-897E-8CF1F64A0C54}">
      <dsp:nvSpPr>
        <dsp:cNvPr id="0" name=""/>
        <dsp:cNvSpPr/>
      </dsp:nvSpPr>
      <dsp:spPr>
        <a:xfrm>
          <a:off x="9398066" y="3304542"/>
          <a:ext cx="247212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Without breaking down reviews into detailed components,</a:t>
          </a:r>
          <a:r>
            <a:rPr lang="en-US" sz="1100" b="0" i="0" kern="1200"/>
            <a:t> </a:t>
          </a:r>
          <a:r>
            <a:rPr lang="en-US" sz="1100" kern="1200"/>
            <a:t>restaurants miss valuable insights that can help them improve their offerings and customer experience.</a:t>
          </a:r>
        </a:p>
      </dsp:txBody>
      <dsp:txXfrm>
        <a:off x="9398066" y="3304542"/>
        <a:ext cx="2472125"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BE1CE-2F93-4BA6-835F-B168CE733AEB}" type="datetimeFigureOut">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B30FC-4852-4F58-A33B-E5C3AB6EA295}" type="slidenum">
              <a:t>‹#›</a:t>
            </a:fld>
            <a:endParaRPr lang="en-US"/>
          </a:p>
        </p:txBody>
      </p:sp>
    </p:spTree>
    <p:extLst>
      <p:ext uri="{BB962C8B-B14F-4D97-AF65-F5344CB8AC3E}">
        <p14:creationId xmlns:p14="http://schemas.microsoft.com/office/powerpoint/2010/main" val="244738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Imagine a world where every bite you take is not just delicious but part of a perfectly curated experience. That’s the vision behind Customer Review Analysis System for Dolce Vita: Enhancing Restaurant Experience through Data Insights.</a:t>
            </a:r>
          </a:p>
          <a:p>
            <a:r>
              <a:rPr lang="en-US"/>
              <a:t> </a:t>
            </a:r>
            <a:endParaRPr lang="en-US">
              <a:ea typeface="Calibri"/>
              <a:cs typeface="Calibri"/>
            </a:endParaRPr>
          </a:p>
          <a:p>
            <a:r>
              <a:rPr lang="en-US"/>
              <a:t>Through the power of data, we’re not just analyzing customer feedback—we’re turning it into actionable insights. From understanding what diners love about the food to pinpointing areas where service can shine even brighter, this project aims to elevate Dolce Vita into a dining destination that consistently exceeds expectations.</a:t>
            </a:r>
            <a:endParaRPr lang="en-US">
              <a:ea typeface="Calibri"/>
              <a:cs typeface="Calibri"/>
            </a:endParaRPr>
          </a:p>
        </p:txBody>
      </p:sp>
      <p:sp>
        <p:nvSpPr>
          <p:cNvPr id="4" name="Slide Number Placeholder 3"/>
          <p:cNvSpPr>
            <a:spLocks noGrp="1"/>
          </p:cNvSpPr>
          <p:nvPr>
            <p:ph type="sldNum" sz="quarter" idx="5"/>
          </p:nvPr>
        </p:nvSpPr>
        <p:spPr/>
        <p:txBody>
          <a:bodyPr/>
          <a:lstStyle/>
          <a:p>
            <a:fld id="{504B30FC-4852-4F58-A33B-E5C3AB6EA295}" type="slidenum">
              <a:t>1</a:t>
            </a:fld>
            <a:endParaRPr lang="en-US"/>
          </a:p>
        </p:txBody>
      </p:sp>
    </p:spTree>
    <p:extLst>
      <p:ext uri="{BB962C8B-B14F-4D97-AF65-F5344CB8AC3E}">
        <p14:creationId xmlns:p14="http://schemas.microsoft.com/office/powerpoint/2010/main" val="42801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a:p>
          <a:p>
            <a:pPr marL="285750" indent="-285750">
              <a:buFont typeface="Arial"/>
              <a:buChar char="•"/>
            </a:pPr>
            <a:r>
              <a:rPr lang="en-US"/>
              <a:t>The first graph showcases the </a:t>
            </a:r>
            <a:r>
              <a:rPr lang="en-US" b="1"/>
              <a:t>sentiment trends over time</a:t>
            </a:r>
            <a:r>
              <a:rPr lang="en-US"/>
              <a:t> for BERT (blue line) and VADER (orange line).</a:t>
            </a:r>
            <a:endParaRPr lang="en-US">
              <a:ea typeface="Calibri"/>
              <a:cs typeface="Calibri"/>
            </a:endParaRPr>
          </a:p>
          <a:p>
            <a:pPr marL="285750" indent="-285750">
              <a:buFont typeface="Arial"/>
              <a:buChar char="•"/>
            </a:pPr>
            <a:r>
              <a:rPr lang="en-US"/>
              <a:t>Both lines represent sentiment scores ranging from -1 (negative sentiment) to 1 (positive sentiment) across a timeline spanning 2004 to 2020.</a:t>
            </a:r>
            <a:endParaRPr lang="en-US">
              <a:ea typeface="Calibri"/>
              <a:cs typeface="Calibri"/>
            </a:endParaRPr>
          </a:p>
          <a:p>
            <a:pPr marL="171450" indent="-171450">
              <a:buFont typeface="Arial"/>
              <a:buChar char="•"/>
            </a:pPr>
            <a:r>
              <a:rPr lang="en-US"/>
              <a:t>Sentiment scores fluctuate significantly over time, indicating diverse customer feedback trends.</a:t>
            </a:r>
            <a:endParaRPr lang="en-US">
              <a:ea typeface="Calibri"/>
              <a:cs typeface="Calibri"/>
            </a:endParaRPr>
          </a:p>
          <a:p>
            <a:pPr>
              <a:buFont typeface="Arial"/>
              <a:buChar char="•"/>
            </a:pPr>
            <a:r>
              <a:rPr lang="en-US"/>
              <a:t>    Positive peaks are likely associated with high customer satisfaction, such as during holidays or major promotions. </a:t>
            </a:r>
            <a:endParaRPr lang="en-US">
              <a:ea typeface="Calibri" panose="020F0502020204030204"/>
              <a:cs typeface="Calibri" panose="020F0502020204030204"/>
            </a:endParaRPr>
          </a:p>
          <a:p>
            <a:pPr>
              <a:buFont typeface="Arial"/>
              <a:buChar char="•"/>
            </a:pPr>
            <a:r>
              <a:rPr lang="en-US"/>
              <a:t>    Negative dips might correlate with operational challenges, poor service, or external factors.</a:t>
            </a:r>
            <a:endParaRPr lang="en-US">
              <a:ea typeface="Calibri" panose="020F0502020204030204"/>
              <a:cs typeface="Calibri" panose="020F0502020204030204"/>
            </a:endParaRPr>
          </a:p>
          <a:p>
            <a:pPr marL="171450" indent="-171450">
              <a:buFont typeface="Arial"/>
              <a:buChar char="•"/>
            </a:pP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504B30FC-4852-4F58-A33B-E5C3AB6EA295}" type="slidenum">
              <a:t>10</a:t>
            </a:fld>
            <a:endParaRPr lang="en-US"/>
          </a:p>
        </p:txBody>
      </p:sp>
    </p:spTree>
    <p:extLst>
      <p:ext uri="{BB962C8B-B14F-4D97-AF65-F5344CB8AC3E}">
        <p14:creationId xmlns:p14="http://schemas.microsoft.com/office/powerpoint/2010/main" val="406808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Food Sentiment:</a:t>
            </a:r>
          </a:p>
          <a:p>
            <a:pPr marL="171450" indent="-171450">
              <a:buFont typeface="Arial"/>
              <a:buChar char="•"/>
            </a:pPr>
            <a:endParaRPr lang="en-US"/>
          </a:p>
          <a:p>
            <a:pPr marL="171450" indent="-171450">
              <a:buFont typeface="Arial"/>
              <a:buChar char="•"/>
            </a:pPr>
            <a:r>
              <a:rPr lang="en-US"/>
              <a:t>Observes considerable fluctuations, likely tied to variability in food quality or menu changes.</a:t>
            </a:r>
            <a:endParaRPr lang="en-US">
              <a:ea typeface="Calibri"/>
              <a:cs typeface="Calibri"/>
            </a:endParaRPr>
          </a:p>
          <a:p>
            <a:pPr marL="171450" indent="-171450">
              <a:buFont typeface="Arial"/>
              <a:buChar char="•"/>
            </a:pPr>
            <a:r>
              <a:rPr lang="en-US"/>
              <a:t>Sustained positive periods indicate consistent customer approval, while sudden dips highlight specific incidents needing attention.</a:t>
            </a:r>
            <a:endParaRPr lang="en-US">
              <a:ea typeface="Calibri"/>
              <a:cs typeface="Calibri"/>
            </a:endParaRPr>
          </a:p>
          <a:p>
            <a:pPr marL="171450" indent="-171450">
              <a:buFont typeface="Arial"/>
              <a:buChar char="•"/>
            </a:pPr>
            <a:endParaRPr lang="en-US"/>
          </a:p>
          <a:p>
            <a:r>
              <a:rPr lang="en-US"/>
              <a:t>Service Sentiment:</a:t>
            </a:r>
            <a:endParaRPr lang="en-US">
              <a:ea typeface="Calibri"/>
              <a:cs typeface="Calibri"/>
            </a:endParaRPr>
          </a:p>
          <a:p>
            <a:pPr marL="171450" indent="-171450">
              <a:buFont typeface="Arial"/>
              <a:buChar char="•"/>
            </a:pPr>
            <a:r>
              <a:rPr lang="en-US"/>
              <a:t>Displays more stable trends than food but still has occasional dips, which might be tied to inconsistent customer service experiences.</a:t>
            </a:r>
            <a:endParaRPr lang="en-US">
              <a:ea typeface="Calibri"/>
              <a:cs typeface="Calibri"/>
            </a:endParaRPr>
          </a:p>
          <a:p>
            <a:pPr marL="171450" indent="-171450">
              <a:buFont typeface="Arial"/>
              <a:buChar char="•"/>
            </a:pPr>
            <a:r>
              <a:rPr lang="en-US"/>
              <a:t>Improvements in staff training or efficiency could stabilize scores.</a:t>
            </a:r>
            <a:endParaRPr lang="en-US">
              <a:ea typeface="Calibri"/>
              <a:cs typeface="Calibri"/>
            </a:endParaRPr>
          </a:p>
          <a:p>
            <a:endParaRPr lang="en-US">
              <a:ea typeface="Calibri"/>
              <a:cs typeface="Calibri"/>
            </a:endParaRPr>
          </a:p>
          <a:p>
            <a:r>
              <a:rPr lang="en-US"/>
              <a:t>Ambiance Sentiment (Purple):</a:t>
            </a:r>
            <a:endParaRPr lang="en-US">
              <a:ea typeface="Calibri"/>
              <a:cs typeface="Calibri"/>
            </a:endParaRPr>
          </a:p>
          <a:p>
            <a:pPr marL="628650" lvl="1" indent="-171450">
              <a:buFont typeface="Arial"/>
              <a:buChar char="•"/>
            </a:pPr>
            <a:r>
              <a:rPr lang="en-US"/>
              <a:t>Shows the least variability, suggesting that ambiance is less impacted by short-term changes.</a:t>
            </a:r>
            <a:endParaRPr lang="en-US">
              <a:ea typeface="Calibri"/>
              <a:cs typeface="Calibri"/>
            </a:endParaRPr>
          </a:p>
          <a:p>
            <a:pPr marL="628650" lvl="1" indent="-171450">
              <a:buFont typeface="Arial"/>
              <a:buChar char="•"/>
            </a:pPr>
            <a:r>
              <a:rPr lang="en-US"/>
              <a:t>Seasonal peaks (e.g., festive decorations) and occasional troughs provide actionable opportunities for improvement.</a:t>
            </a:r>
            <a:endParaRPr lang="en-US">
              <a:ea typeface="Calibri"/>
              <a:cs typeface="Calibri"/>
            </a:endParaRPr>
          </a:p>
          <a:p>
            <a:pPr marL="628650" lvl="1" indent="-171450">
              <a:buFont typeface="Arial"/>
              <a:buChar char="•"/>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504B30FC-4852-4F58-A33B-E5C3AB6EA295}" type="slidenum">
              <a:t>11</a:t>
            </a:fld>
            <a:endParaRPr lang="en-US"/>
          </a:p>
        </p:txBody>
      </p:sp>
    </p:spTree>
    <p:extLst>
      <p:ext uri="{BB962C8B-B14F-4D97-AF65-F5344CB8AC3E}">
        <p14:creationId xmlns:p14="http://schemas.microsoft.com/office/powerpoint/2010/main" val="297377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359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66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551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649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810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7171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909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550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2605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164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5384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03564894"/>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clanthology.org/S16-1002.pdf" TargetMode="External"/><Relationship Id="rId2" Type="http://schemas.openxmlformats.org/officeDocument/2006/relationships/hyperlink" Target="https://www.tripadvisor.com/Restaurant_Review-g57718-d450346-Reviews-Dolce_Vita_Italian_Restaurant_Wine_Bar-Fairfax_Virginia.html"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abs/pii/S1574013723" TargetMode="External"/><Relationship Id="rId4" Type="http://schemas.openxmlformats.org/officeDocument/2006/relationships/hyperlink" Target="https://link.springer.com/chapter/10.1007/11573548_125"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ripadvisor.com/Restaurant_Review-g57718-d450346-Reviews-Dolce_Vita_Italian_Restaurant_Wine_Bar-Fairfax_Virginia.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5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693AB-E9FD-9E93-5D6C-B34439259E0A}"/>
              </a:ext>
            </a:extLst>
          </p:cNvPr>
          <p:cNvSpPr>
            <a:spLocks noGrp="1"/>
          </p:cNvSpPr>
          <p:nvPr>
            <p:ph type="title"/>
          </p:nvPr>
        </p:nvSpPr>
        <p:spPr>
          <a:xfrm>
            <a:off x="2148840" y="1345235"/>
            <a:ext cx="8074815" cy="1618489"/>
          </a:xfrm>
        </p:spPr>
        <p:txBody>
          <a:bodyPr anchor="ctr">
            <a:normAutofit/>
          </a:bodyPr>
          <a:lstStyle/>
          <a:p>
            <a:pPr algn="ctr"/>
            <a:r>
              <a:rPr lang="en-US" sz="3400">
                <a:latin typeface="Times New Roman"/>
                <a:cs typeface="Times New Roman"/>
              </a:rPr>
              <a:t>Customer Review Analysis System for Dolce Vita: Enhancing Restaurant Experience through Data Insights </a:t>
            </a:r>
            <a:endParaRPr lang="en-US" sz="3400">
              <a:ea typeface="Calibri Light" panose="020F0302020204030204"/>
              <a:cs typeface="Calibri Light" panose="020F0302020204030204"/>
            </a:endParaRPr>
          </a:p>
        </p:txBody>
      </p:sp>
      <p:sp>
        <p:nvSpPr>
          <p:cNvPr id="38" name="Content Placeholder 2">
            <a:extLst>
              <a:ext uri="{FF2B5EF4-FFF2-40B4-BE49-F238E27FC236}">
                <a16:creationId xmlns:a16="http://schemas.microsoft.com/office/drawing/2014/main" id="{EAD00B38-5426-27F1-D3A8-DF9EE4FBD693}"/>
              </a:ext>
            </a:extLst>
          </p:cNvPr>
          <p:cNvSpPr>
            <a:spLocks noGrp="1"/>
          </p:cNvSpPr>
          <p:nvPr>
            <p:ph idx="1"/>
          </p:nvPr>
        </p:nvSpPr>
        <p:spPr>
          <a:xfrm>
            <a:off x="1285240" y="2969469"/>
            <a:ext cx="8074815" cy="2800395"/>
          </a:xfrm>
        </p:spPr>
        <p:txBody>
          <a:bodyPr vert="horz" lIns="109728" tIns="109728" rIns="109728" bIns="91440" rtlCol="0" anchor="t">
            <a:normAutofit/>
          </a:bodyPr>
          <a:lstStyle/>
          <a:p>
            <a:pPr marL="285750" indent="-285750">
              <a:buFont typeface="Arial"/>
              <a:buChar char="•"/>
            </a:pPr>
            <a:endParaRPr lang="en-US" sz="2400" dirty="0">
              <a:ea typeface="+mn-lt"/>
              <a:cs typeface="+mn-lt"/>
            </a:endParaRPr>
          </a:p>
          <a:p>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198F3A-726E-56EA-1B2A-DB6D6D0BE004}"/>
              </a:ext>
            </a:extLst>
          </p:cNvPr>
          <p:cNvSpPr txBox="1"/>
          <p:nvPr/>
        </p:nvSpPr>
        <p:spPr>
          <a:xfrm>
            <a:off x="8576720" y="5631178"/>
            <a:ext cx="3708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Zahra Hashmi Khamgaowala</a:t>
            </a:r>
            <a:endParaRPr lang="en-US" dirty="0">
              <a:ea typeface="Calibri"/>
              <a:cs typeface="Calibri"/>
            </a:endParaRPr>
          </a:p>
        </p:txBody>
      </p:sp>
    </p:spTree>
    <p:extLst>
      <p:ext uri="{BB962C8B-B14F-4D97-AF65-F5344CB8AC3E}">
        <p14:creationId xmlns:p14="http://schemas.microsoft.com/office/powerpoint/2010/main" val="297291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a:cs typeface="Times New Roman"/>
              </a:rPr>
              <a:t>Sentiment trends over time</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4378960" cy="4251960"/>
          </a:xfrm>
        </p:spPr>
        <p:txBody>
          <a:bodyPr vert="horz" lIns="91440" tIns="45720" rIns="91440" bIns="45720" rtlCol="0" anchor="t">
            <a:normAutofit/>
          </a:bodyPr>
          <a:lstStyle/>
          <a:p>
            <a:pPr marL="0" indent="0">
              <a:buNone/>
            </a:pPr>
            <a:endParaRPr lang="en-US" sz="1700">
              <a:ea typeface="Calibri" panose="020F0502020204030204"/>
              <a:cs typeface="Calibri" panose="020F0502020204030204"/>
            </a:endParaRPr>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pic>
        <p:nvPicPr>
          <p:cNvPr id="4" name="Picture 3" descr="A graph showing a line of blue and orange lines&#10;&#10;Description automatically generated">
            <a:extLst>
              <a:ext uri="{FF2B5EF4-FFF2-40B4-BE49-F238E27FC236}">
                <a16:creationId xmlns:a16="http://schemas.microsoft.com/office/drawing/2014/main" id="{73FE345A-3499-0459-2719-FC2FC6D4F205}"/>
              </a:ext>
            </a:extLst>
          </p:cNvPr>
          <p:cNvPicPr>
            <a:picLocks noChangeAspect="1"/>
          </p:cNvPicPr>
          <p:nvPr/>
        </p:nvPicPr>
        <p:blipFill>
          <a:blip r:embed="rId3"/>
          <a:stretch>
            <a:fillRect/>
          </a:stretch>
        </p:blipFill>
        <p:spPr>
          <a:xfrm>
            <a:off x="5870257" y="2035175"/>
            <a:ext cx="5673725" cy="4138930"/>
          </a:xfrm>
          <a:prstGeom prst="rect">
            <a:avLst/>
          </a:prstGeom>
        </p:spPr>
      </p:pic>
      <p:sp>
        <p:nvSpPr>
          <p:cNvPr id="7" name="TextBox 6">
            <a:extLst>
              <a:ext uri="{FF2B5EF4-FFF2-40B4-BE49-F238E27FC236}">
                <a16:creationId xmlns:a16="http://schemas.microsoft.com/office/drawing/2014/main" id="{9E8FA986-592D-5A32-F66C-2266CE261C74}"/>
              </a:ext>
            </a:extLst>
          </p:cNvPr>
          <p:cNvSpPr txBox="1"/>
          <p:nvPr/>
        </p:nvSpPr>
        <p:spPr>
          <a:xfrm>
            <a:off x="6096000" y="6268720"/>
            <a:ext cx="27432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Fig 1. General Sentiment trends over time</a:t>
            </a:r>
          </a:p>
        </p:txBody>
      </p:sp>
      <p:sp>
        <p:nvSpPr>
          <p:cNvPr id="11" name="TextBox 10">
            <a:extLst>
              <a:ext uri="{FF2B5EF4-FFF2-40B4-BE49-F238E27FC236}">
                <a16:creationId xmlns:a16="http://schemas.microsoft.com/office/drawing/2014/main" id="{2C2C5778-243F-3A1D-CA9D-CC437839244D}"/>
              </a:ext>
            </a:extLst>
          </p:cNvPr>
          <p:cNvSpPr txBox="1"/>
          <p:nvPr/>
        </p:nvSpPr>
        <p:spPr>
          <a:xfrm>
            <a:off x="853440" y="2407920"/>
            <a:ext cx="437896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BERT and VADER Sentiment Analysis were applied to track sentiment for food, service, and ambiance over time.</a:t>
            </a:r>
            <a:endParaRPr lang="en-US" sz="2000">
              <a:ea typeface="Calibri"/>
              <a:cs typeface="Calibri"/>
            </a:endParaRPr>
          </a:p>
          <a:p>
            <a:pPr>
              <a:buFont typeface=""/>
              <a:buChar char="•"/>
            </a:pPr>
            <a:endParaRPr lang="en-US" sz="2000">
              <a:ea typeface="Calibri"/>
              <a:cs typeface="Calibri"/>
            </a:endParaRPr>
          </a:p>
          <a:p>
            <a:r>
              <a:rPr lang="en-US" sz="2000"/>
              <a:t> Sentiment trends show fluctuations throughout the year, with peaks and dips indicating customer satisfaction patterns, such as more positive feedback during holidays and occasional declines in certain months.</a:t>
            </a:r>
            <a:endParaRPr lang="en-US" sz="2000">
              <a:ea typeface="Calibri"/>
              <a:cs typeface="Calibri"/>
            </a:endParaRPr>
          </a:p>
        </p:txBody>
      </p:sp>
    </p:spTree>
    <p:extLst>
      <p:ext uri="{BB962C8B-B14F-4D97-AF65-F5344CB8AC3E}">
        <p14:creationId xmlns:p14="http://schemas.microsoft.com/office/powerpoint/2010/main" val="246058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a:cs typeface="Times New Roman"/>
              </a:rPr>
              <a:t>Sentiment trends over time</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4378960" cy="4251960"/>
          </a:xfrm>
        </p:spPr>
        <p:txBody>
          <a:bodyPr vert="horz" lIns="91440" tIns="45720" rIns="91440" bIns="45720" rtlCol="0" anchor="t">
            <a:normAutofit/>
          </a:bodyPr>
          <a:lstStyle/>
          <a:p>
            <a:pPr marL="0" indent="0">
              <a:buNone/>
            </a:pPr>
            <a:endParaRPr lang="en-US" sz="1700">
              <a:ea typeface="Calibri" panose="020F0502020204030204"/>
              <a:cs typeface="Calibri" panose="020F0502020204030204"/>
            </a:endParaRPr>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pic>
        <p:nvPicPr>
          <p:cNvPr id="6" name="Picture 5" descr="A graph of different colored lines&#10;&#10;Description automatically generated">
            <a:extLst>
              <a:ext uri="{FF2B5EF4-FFF2-40B4-BE49-F238E27FC236}">
                <a16:creationId xmlns:a16="http://schemas.microsoft.com/office/drawing/2014/main" id="{3E1477E3-2FE3-55D0-2CDA-6D3D6C43BA17}"/>
              </a:ext>
            </a:extLst>
          </p:cNvPr>
          <p:cNvPicPr>
            <a:picLocks noChangeAspect="1"/>
          </p:cNvPicPr>
          <p:nvPr/>
        </p:nvPicPr>
        <p:blipFill>
          <a:blip r:embed="rId3"/>
          <a:stretch>
            <a:fillRect/>
          </a:stretch>
        </p:blipFill>
        <p:spPr>
          <a:xfrm>
            <a:off x="386798" y="2034415"/>
            <a:ext cx="5234056" cy="4134264"/>
          </a:xfrm>
          <a:prstGeom prst="rect">
            <a:avLst/>
          </a:prstGeom>
        </p:spPr>
      </p:pic>
      <p:sp>
        <p:nvSpPr>
          <p:cNvPr id="9" name="TextBox 8">
            <a:extLst>
              <a:ext uri="{FF2B5EF4-FFF2-40B4-BE49-F238E27FC236}">
                <a16:creationId xmlns:a16="http://schemas.microsoft.com/office/drawing/2014/main" id="{1FEA777A-D842-E637-0000-E3E0B51E74E0}"/>
              </a:ext>
            </a:extLst>
          </p:cNvPr>
          <p:cNvSpPr txBox="1"/>
          <p:nvPr/>
        </p:nvSpPr>
        <p:spPr>
          <a:xfrm>
            <a:off x="477520" y="6268720"/>
            <a:ext cx="27432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Fig 2. Specific – category Sentiment trends over time    </a:t>
            </a:r>
          </a:p>
        </p:txBody>
      </p:sp>
      <p:sp>
        <p:nvSpPr>
          <p:cNvPr id="5" name="TextBox 4">
            <a:extLst>
              <a:ext uri="{FF2B5EF4-FFF2-40B4-BE49-F238E27FC236}">
                <a16:creationId xmlns:a16="http://schemas.microsoft.com/office/drawing/2014/main" id="{6E39B019-3BD5-37FA-4C93-6AEB6E966D72}"/>
              </a:ext>
            </a:extLst>
          </p:cNvPr>
          <p:cNvSpPr txBox="1"/>
          <p:nvPr/>
        </p:nvSpPr>
        <p:spPr>
          <a:xfrm>
            <a:off x="5892800" y="2275840"/>
            <a:ext cx="536448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Tracks sentiment (positive/negative) for food, service, and ambiance over time.</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Specific sentiment trends for each category reveal that food quality and service are key drivers of customer satisfaction, while ambiance fluctuates based on seasonal factors and operational changes.</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Seasonal peaks (e.g., December) and dips, revealing trends in customer satisfaction and areas needing improvement.</a:t>
            </a:r>
          </a:p>
          <a:p>
            <a:pPr marL="285750" indent="-285750">
              <a:buFont typeface="Arial"/>
              <a:buChar char="•"/>
            </a:pP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396444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a:ea typeface="+mj-lt"/>
                <a:cs typeface="Times New Roman"/>
              </a:rPr>
              <a:t>Key Factors Influencing Ratings</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US" sz="1700">
              <a:ea typeface="Calibri" panose="020F0502020204030204"/>
              <a:cs typeface="Calibri" panose="020F0502020204030204"/>
            </a:endParaRPr>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pic>
        <p:nvPicPr>
          <p:cNvPr id="4" name="Picture 3" descr="A close up of words&#10;&#10;Description automatically generated">
            <a:extLst>
              <a:ext uri="{FF2B5EF4-FFF2-40B4-BE49-F238E27FC236}">
                <a16:creationId xmlns:a16="http://schemas.microsoft.com/office/drawing/2014/main" id="{1F369A3B-9C24-BEFA-B322-E892BD0807ED}"/>
              </a:ext>
            </a:extLst>
          </p:cNvPr>
          <p:cNvPicPr>
            <a:picLocks noChangeAspect="1"/>
          </p:cNvPicPr>
          <p:nvPr/>
        </p:nvPicPr>
        <p:blipFill>
          <a:blip r:embed="rId2"/>
          <a:stretch>
            <a:fillRect/>
          </a:stretch>
        </p:blipFill>
        <p:spPr>
          <a:xfrm>
            <a:off x="672782" y="1927860"/>
            <a:ext cx="3978275" cy="2128520"/>
          </a:xfrm>
          <a:prstGeom prst="rect">
            <a:avLst/>
          </a:prstGeom>
        </p:spPr>
      </p:pic>
      <p:pic>
        <p:nvPicPr>
          <p:cNvPr id="5" name="Picture 4" descr="A close up of words&#10;&#10;Description automatically generated">
            <a:extLst>
              <a:ext uri="{FF2B5EF4-FFF2-40B4-BE49-F238E27FC236}">
                <a16:creationId xmlns:a16="http://schemas.microsoft.com/office/drawing/2014/main" id="{1FD254B5-869A-E1BD-80E8-3ADB6B30E53B}"/>
              </a:ext>
            </a:extLst>
          </p:cNvPr>
          <p:cNvPicPr>
            <a:picLocks noChangeAspect="1"/>
          </p:cNvPicPr>
          <p:nvPr/>
        </p:nvPicPr>
        <p:blipFill>
          <a:blip r:embed="rId3"/>
          <a:stretch>
            <a:fillRect/>
          </a:stretch>
        </p:blipFill>
        <p:spPr>
          <a:xfrm>
            <a:off x="670850" y="4178176"/>
            <a:ext cx="3980815" cy="2138045"/>
          </a:xfrm>
          <a:prstGeom prst="rect">
            <a:avLst/>
          </a:prstGeom>
        </p:spPr>
      </p:pic>
      <p:sp>
        <p:nvSpPr>
          <p:cNvPr id="6" name="TextBox 5">
            <a:extLst>
              <a:ext uri="{FF2B5EF4-FFF2-40B4-BE49-F238E27FC236}">
                <a16:creationId xmlns:a16="http://schemas.microsoft.com/office/drawing/2014/main" id="{36411F51-FBFE-130A-DA3C-C3FA18A29E55}"/>
              </a:ext>
            </a:extLst>
          </p:cNvPr>
          <p:cNvSpPr txBox="1"/>
          <p:nvPr/>
        </p:nvSpPr>
        <p:spPr>
          <a:xfrm>
            <a:off x="853440" y="6319520"/>
            <a:ext cx="27432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latin typeface="Times New Roman"/>
                <a:cs typeface="Times New Roman"/>
              </a:rPr>
              <a:t>Word cloud- Customer service and food</a:t>
            </a:r>
            <a:endParaRPr lang="en-US"/>
          </a:p>
        </p:txBody>
      </p:sp>
      <p:sp>
        <p:nvSpPr>
          <p:cNvPr id="7" name="TextBox 6">
            <a:extLst>
              <a:ext uri="{FF2B5EF4-FFF2-40B4-BE49-F238E27FC236}">
                <a16:creationId xmlns:a16="http://schemas.microsoft.com/office/drawing/2014/main" id="{CAA84E17-13E6-127A-D340-2EDD7460B75B}"/>
              </a:ext>
            </a:extLst>
          </p:cNvPr>
          <p:cNvSpPr txBox="1"/>
          <p:nvPr/>
        </p:nvSpPr>
        <p:spPr>
          <a:xfrm>
            <a:off x="5029200" y="2296160"/>
            <a:ext cx="561848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a:ea typeface="+mn-lt"/>
                <a:cs typeface="+mn-lt"/>
              </a:rPr>
              <a:t>The word cloud for customer service highlights positive words and phrases frequently mentioned in reviews like </a:t>
            </a:r>
            <a:r>
              <a:rPr lang="en-US" sz="2000" i="1">
                <a:ea typeface="+mn-lt"/>
                <a:cs typeface="+mn-lt"/>
              </a:rPr>
              <a:t>"great," "attentive,"</a:t>
            </a:r>
            <a:r>
              <a:rPr lang="en-US" sz="2000">
                <a:ea typeface="+mn-lt"/>
                <a:cs typeface="+mn-lt"/>
              </a:rPr>
              <a:t> and </a:t>
            </a:r>
            <a:r>
              <a:rPr lang="en-US" sz="2000" i="1">
                <a:ea typeface="+mn-lt"/>
                <a:cs typeface="+mn-lt"/>
              </a:rPr>
              <a:t>"helpful"</a:t>
            </a:r>
            <a:r>
              <a:rPr lang="en-US" sz="2000">
                <a:ea typeface="+mn-lt"/>
                <a:cs typeface="+mn-lt"/>
              </a:rPr>
              <a:t> suggest that customers appreciate exceptional service.</a:t>
            </a:r>
            <a:endParaRPr lang="en-US" sz="2000">
              <a:ea typeface="Calibri"/>
              <a:cs typeface="Calibri"/>
            </a:endParaRPr>
          </a:p>
          <a:p>
            <a:pPr>
              <a:buFont typeface=""/>
              <a:buChar char="•"/>
            </a:pPr>
            <a:endParaRPr lang="en-US" sz="2000">
              <a:ea typeface="Calibri"/>
              <a:cs typeface="Calibri"/>
            </a:endParaRPr>
          </a:p>
          <a:p>
            <a:pPr>
              <a:buFont typeface=""/>
              <a:buChar char="•"/>
            </a:pPr>
            <a:r>
              <a:rPr lang="en-US" sz="2000"/>
              <a:t>The word cloud for food shows key phrases such as </a:t>
            </a:r>
            <a:r>
              <a:rPr lang="en-US" sz="2000" i="1"/>
              <a:t>"pasta," "wine,"</a:t>
            </a:r>
            <a:r>
              <a:rPr lang="en-US" sz="2000"/>
              <a:t> and </a:t>
            </a:r>
            <a:r>
              <a:rPr lang="en-US" sz="2000" i="1"/>
              <a:t>"delicious"</a:t>
            </a:r>
            <a:r>
              <a:rPr lang="en-US" sz="2000"/>
              <a:t>, which are commonly mentioned in positive reviews. These terms suggest that customers particularly enjoy the quality of the Italian cuisine, especially the pasta and wine offerings.</a:t>
            </a: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421278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a:ea typeface="+mj-lt"/>
                <a:cs typeface="Times New Roman"/>
              </a:rPr>
              <a:t>Key Factors Influencing Ratings</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US" sz="1700">
              <a:ea typeface="Calibri" panose="020F0502020204030204"/>
              <a:cs typeface="Calibri" panose="020F0502020204030204"/>
            </a:endParaRPr>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pic>
        <p:nvPicPr>
          <p:cNvPr id="7" name="Picture 6" descr="A red squares with white text&#10;&#10;Description automatically generated">
            <a:extLst>
              <a:ext uri="{FF2B5EF4-FFF2-40B4-BE49-F238E27FC236}">
                <a16:creationId xmlns:a16="http://schemas.microsoft.com/office/drawing/2014/main" id="{46BC32AA-A08F-32F5-F339-258CA5DFC058}"/>
              </a:ext>
            </a:extLst>
          </p:cNvPr>
          <p:cNvPicPr>
            <a:picLocks noChangeAspect="1"/>
          </p:cNvPicPr>
          <p:nvPr/>
        </p:nvPicPr>
        <p:blipFill>
          <a:blip r:embed="rId2"/>
          <a:stretch>
            <a:fillRect/>
          </a:stretch>
        </p:blipFill>
        <p:spPr>
          <a:xfrm>
            <a:off x="-1587" y="1938020"/>
            <a:ext cx="5479415" cy="4446766"/>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3D7B58C2-6BB9-95E3-E05D-637D4F6F100C}"/>
              </a:ext>
            </a:extLst>
          </p:cNvPr>
          <p:cNvPicPr>
            <a:picLocks noChangeAspect="1"/>
          </p:cNvPicPr>
          <p:nvPr/>
        </p:nvPicPr>
        <p:blipFill>
          <a:blip r:embed="rId3"/>
          <a:stretch>
            <a:fillRect/>
          </a:stretch>
        </p:blipFill>
        <p:spPr>
          <a:xfrm>
            <a:off x="5689227" y="1821102"/>
            <a:ext cx="2376418" cy="1488439"/>
          </a:xfrm>
          <a:prstGeom prst="rect">
            <a:avLst/>
          </a:prstGeom>
        </p:spPr>
      </p:pic>
      <p:sp>
        <p:nvSpPr>
          <p:cNvPr id="12" name="TextBox 11">
            <a:extLst>
              <a:ext uri="{FF2B5EF4-FFF2-40B4-BE49-F238E27FC236}">
                <a16:creationId xmlns:a16="http://schemas.microsoft.com/office/drawing/2014/main" id="{484B284F-6D54-AED3-3773-60B760F61EEB}"/>
              </a:ext>
            </a:extLst>
          </p:cNvPr>
          <p:cNvSpPr txBox="1"/>
          <p:nvPr/>
        </p:nvSpPr>
        <p:spPr>
          <a:xfrm>
            <a:off x="5689899" y="3410772"/>
            <a:ext cx="64516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
              <a:buChar char="•"/>
            </a:pPr>
            <a:r>
              <a:rPr lang="en-US" sz="2000"/>
              <a:t>This heatmap shows the strength of relationships between different aspects (food quality, service, ambiance, and overall rating).</a:t>
            </a:r>
            <a:endParaRPr lang="en-US" sz="2000">
              <a:ea typeface="Calibri"/>
              <a:cs typeface="Calibri"/>
            </a:endParaRPr>
          </a:p>
          <a:p>
            <a:pPr algn="just">
              <a:buFont typeface=""/>
              <a:buChar char="•"/>
            </a:pPr>
            <a:r>
              <a:rPr lang="en-US" sz="2000"/>
              <a:t>Strong correlations between </a:t>
            </a:r>
            <a:r>
              <a:rPr lang="en-US" sz="2000" i="1"/>
              <a:t>food quality</a:t>
            </a:r>
            <a:r>
              <a:rPr lang="en-US" sz="2000"/>
              <a:t>, </a:t>
            </a:r>
            <a:r>
              <a:rPr lang="en-US" sz="2000" i="1"/>
              <a:t>service</a:t>
            </a:r>
            <a:r>
              <a:rPr lang="en-US" sz="2000"/>
              <a:t>, and </a:t>
            </a:r>
            <a:r>
              <a:rPr lang="en-US" sz="2000" i="1"/>
              <a:t>overall rating</a:t>
            </a:r>
            <a:r>
              <a:rPr lang="en-US" sz="2000"/>
              <a:t> indicate that improvements in these areas directly impact overall customer satisfaction.</a:t>
            </a:r>
            <a:endParaRPr lang="en-US" sz="2000">
              <a:ea typeface="Calibri"/>
              <a:cs typeface="Calibri"/>
            </a:endParaRPr>
          </a:p>
          <a:p>
            <a:pPr algn="just">
              <a:buFont typeface=""/>
              <a:buChar char="•"/>
            </a:pPr>
            <a:r>
              <a:rPr lang="en-US" sz="2000">
                <a:ea typeface="Calibri"/>
                <a:cs typeface="Calibri"/>
              </a:rPr>
              <a:t>This analysis reveals that </a:t>
            </a:r>
            <a:r>
              <a:rPr lang="en-US" sz="2000" i="1">
                <a:ea typeface="Calibri"/>
                <a:cs typeface="Calibri"/>
              </a:rPr>
              <a:t>food quality</a:t>
            </a:r>
            <a:r>
              <a:rPr lang="en-US" sz="2000">
                <a:ea typeface="Calibri"/>
                <a:cs typeface="Calibri"/>
              </a:rPr>
              <a:t> contributes the most to the variance in customer ratings, making it the most significant factor in shaping customer perceptions.</a:t>
            </a:r>
          </a:p>
        </p:txBody>
      </p:sp>
      <p:pic>
        <p:nvPicPr>
          <p:cNvPr id="5" name="Picture 4" descr="A screenshot of a computer error&#10;&#10;Description automatically generated">
            <a:extLst>
              <a:ext uri="{FF2B5EF4-FFF2-40B4-BE49-F238E27FC236}">
                <a16:creationId xmlns:a16="http://schemas.microsoft.com/office/drawing/2014/main" id="{53A7D72D-0081-727C-5F5E-05ECC788FFFD}"/>
              </a:ext>
            </a:extLst>
          </p:cNvPr>
          <p:cNvPicPr>
            <a:picLocks noChangeAspect="1"/>
          </p:cNvPicPr>
          <p:nvPr/>
        </p:nvPicPr>
        <p:blipFill>
          <a:blip r:embed="rId4"/>
          <a:stretch>
            <a:fillRect/>
          </a:stretch>
        </p:blipFill>
        <p:spPr>
          <a:xfrm>
            <a:off x="8331587" y="2057281"/>
            <a:ext cx="3533453" cy="1024825"/>
          </a:xfrm>
          <a:prstGeom prst="rect">
            <a:avLst/>
          </a:prstGeom>
        </p:spPr>
      </p:pic>
    </p:spTree>
    <p:extLst>
      <p:ext uri="{BB962C8B-B14F-4D97-AF65-F5344CB8AC3E}">
        <p14:creationId xmlns:p14="http://schemas.microsoft.com/office/powerpoint/2010/main" val="3850022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8919-770E-C221-B1F5-64E5FAEC9486}"/>
              </a:ext>
            </a:extLst>
          </p:cNvPr>
          <p:cNvSpPr>
            <a:spLocks noGrp="1"/>
          </p:cNvSpPr>
          <p:nvPr>
            <p:ph type="title"/>
          </p:nvPr>
        </p:nvSpPr>
        <p:spPr/>
        <p:txBody>
          <a:bodyPr/>
          <a:lstStyle/>
          <a:p>
            <a:r>
              <a:rPr lang="en-US" sz="5400">
                <a:latin typeface="Times New Roman"/>
                <a:cs typeface="Times New Roman"/>
              </a:rPr>
              <a:t>Key Factors Influencing Ratings</a:t>
            </a:r>
          </a:p>
          <a:p>
            <a:endParaRPr lang="en-US">
              <a:ea typeface="Calibri Light"/>
              <a:cs typeface="Calibri Light"/>
            </a:endParaRPr>
          </a:p>
        </p:txBody>
      </p:sp>
      <p:pic>
        <p:nvPicPr>
          <p:cNvPr id="4" name="Content Placeholder 3">
            <a:extLst>
              <a:ext uri="{FF2B5EF4-FFF2-40B4-BE49-F238E27FC236}">
                <a16:creationId xmlns:a16="http://schemas.microsoft.com/office/drawing/2014/main" id="{1D59381C-B7C4-A76A-8628-F8383D810557}"/>
              </a:ext>
            </a:extLst>
          </p:cNvPr>
          <p:cNvPicPr>
            <a:picLocks noGrp="1" noChangeAspect="1"/>
          </p:cNvPicPr>
          <p:nvPr>
            <p:ph idx="1"/>
          </p:nvPr>
        </p:nvPicPr>
        <p:blipFill>
          <a:blip r:embed="rId2"/>
          <a:stretch>
            <a:fillRect/>
          </a:stretch>
        </p:blipFill>
        <p:spPr>
          <a:xfrm>
            <a:off x="835955" y="1525921"/>
            <a:ext cx="5634938" cy="4054287"/>
          </a:xfrm>
        </p:spPr>
      </p:pic>
      <p:sp>
        <p:nvSpPr>
          <p:cNvPr id="8" name="TextBox 7">
            <a:extLst>
              <a:ext uri="{FF2B5EF4-FFF2-40B4-BE49-F238E27FC236}">
                <a16:creationId xmlns:a16="http://schemas.microsoft.com/office/drawing/2014/main" id="{D4429747-A516-3C99-6C14-4675ECB1A528}"/>
              </a:ext>
            </a:extLst>
          </p:cNvPr>
          <p:cNvSpPr txBox="1"/>
          <p:nvPr/>
        </p:nvSpPr>
        <p:spPr>
          <a:xfrm>
            <a:off x="7062592" y="1968674"/>
            <a:ext cx="430895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Key Takeaway</a:t>
            </a:r>
          </a:p>
          <a:p>
            <a:r>
              <a:rPr lang="en-US"/>
              <a:t>The analysis shows that </a:t>
            </a:r>
            <a:r>
              <a:rPr lang="en-US" b="1"/>
              <a:t>food quality</a:t>
            </a:r>
            <a:r>
              <a:rPr lang="en-US"/>
              <a:t> and </a:t>
            </a:r>
            <a:r>
              <a:rPr lang="en-US" b="1"/>
              <a:t>value for money</a:t>
            </a:r>
            <a:r>
              <a:rPr lang="en-US"/>
              <a:t> are the most critical factors influencing customer ratings. Good service and ambiance help but are not as impactful. The prediction model aligns with these insights, providing confidence in the results.</a:t>
            </a:r>
          </a:p>
        </p:txBody>
      </p:sp>
    </p:spTree>
    <p:extLst>
      <p:ext uri="{BB962C8B-B14F-4D97-AF65-F5344CB8AC3E}">
        <p14:creationId xmlns:p14="http://schemas.microsoft.com/office/powerpoint/2010/main" val="181438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a:ea typeface="+mj-lt"/>
                <a:cs typeface="Times New Roman"/>
              </a:rPr>
              <a:t>Demographic Influence on Sentiment</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US" sz="1700">
              <a:ea typeface="Calibri" panose="020F0502020204030204"/>
              <a:cs typeface="Calibri" panose="020F0502020204030204"/>
            </a:endParaRPr>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pic>
        <p:nvPicPr>
          <p:cNvPr id="4" name="Picture 3">
            <a:extLst>
              <a:ext uri="{FF2B5EF4-FFF2-40B4-BE49-F238E27FC236}">
                <a16:creationId xmlns:a16="http://schemas.microsoft.com/office/drawing/2014/main" id="{28F39A59-4CE1-AC91-5763-1ABF81B70A37}"/>
              </a:ext>
            </a:extLst>
          </p:cNvPr>
          <p:cNvPicPr>
            <a:picLocks noChangeAspect="1"/>
          </p:cNvPicPr>
          <p:nvPr/>
        </p:nvPicPr>
        <p:blipFill>
          <a:blip r:embed="rId2"/>
          <a:stretch>
            <a:fillRect/>
          </a:stretch>
        </p:blipFill>
        <p:spPr>
          <a:xfrm>
            <a:off x="569084" y="1926673"/>
            <a:ext cx="5830266" cy="3943349"/>
          </a:xfrm>
          <a:prstGeom prst="rect">
            <a:avLst/>
          </a:prstGeom>
        </p:spPr>
      </p:pic>
      <p:sp>
        <p:nvSpPr>
          <p:cNvPr id="6" name="TextBox 5">
            <a:extLst>
              <a:ext uri="{FF2B5EF4-FFF2-40B4-BE49-F238E27FC236}">
                <a16:creationId xmlns:a16="http://schemas.microsoft.com/office/drawing/2014/main" id="{43102C15-012A-40A3-A448-FD02F1E76708}"/>
              </a:ext>
            </a:extLst>
          </p:cNvPr>
          <p:cNvSpPr txBox="1"/>
          <p:nvPr/>
        </p:nvSpPr>
        <p:spPr>
          <a:xfrm>
            <a:off x="6728460" y="2778760"/>
            <a:ext cx="526288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This heatmap compares monthly sentiment scores for each year and it shows spikes in customer sentiment during the holiday season, indicating that external factors such as festive events or special promotions positively impact satisfaction.</a:t>
            </a:r>
            <a:endParaRPr lang="en-US"/>
          </a:p>
        </p:txBody>
      </p:sp>
    </p:spTree>
    <p:extLst>
      <p:ext uri="{BB962C8B-B14F-4D97-AF65-F5344CB8AC3E}">
        <p14:creationId xmlns:p14="http://schemas.microsoft.com/office/powerpoint/2010/main" val="186342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a:ea typeface="+mj-lt"/>
                <a:cs typeface="Times New Roman"/>
              </a:rPr>
              <a:t>Demographic Influence on Sentiment</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US" sz="1700">
              <a:ea typeface="Calibri" panose="020F0502020204030204"/>
              <a:cs typeface="Calibri" panose="020F0502020204030204"/>
            </a:endParaRPr>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pic>
        <p:nvPicPr>
          <p:cNvPr id="7" name="Content Placeholder 4">
            <a:extLst>
              <a:ext uri="{FF2B5EF4-FFF2-40B4-BE49-F238E27FC236}">
                <a16:creationId xmlns:a16="http://schemas.microsoft.com/office/drawing/2014/main" id="{0D7D6483-C015-7B3F-0094-1A99B24B1B28}"/>
              </a:ext>
            </a:extLst>
          </p:cNvPr>
          <p:cNvPicPr>
            <a:picLocks noChangeAspect="1"/>
          </p:cNvPicPr>
          <p:nvPr/>
        </p:nvPicPr>
        <p:blipFill>
          <a:blip r:embed="rId2"/>
          <a:srcRect t="-487" r="-689" b="6813"/>
          <a:stretch/>
        </p:blipFill>
        <p:spPr>
          <a:xfrm>
            <a:off x="260123" y="2065363"/>
            <a:ext cx="6463437" cy="4251477"/>
          </a:xfrm>
          <a:prstGeom prst="rect">
            <a:avLst/>
          </a:prstGeom>
        </p:spPr>
      </p:pic>
      <p:sp>
        <p:nvSpPr>
          <p:cNvPr id="9" name="TextBox 8">
            <a:extLst>
              <a:ext uri="{FF2B5EF4-FFF2-40B4-BE49-F238E27FC236}">
                <a16:creationId xmlns:a16="http://schemas.microsoft.com/office/drawing/2014/main" id="{7C44812D-60DF-8434-3B71-902620E2FD48}"/>
              </a:ext>
            </a:extLst>
          </p:cNvPr>
          <p:cNvSpPr txBox="1"/>
          <p:nvPr/>
        </p:nvSpPr>
        <p:spPr>
          <a:xfrm>
            <a:off x="6725920" y="2763520"/>
            <a:ext cx="51206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figure highlights sentiment variations by location, showing that some regions have higher satisfaction (e.g., Stuttgart, Flagstaff) while others (e.g., San Antonio, Mount Vernon) have lower sentiment.</a:t>
            </a:r>
          </a:p>
          <a:p>
            <a:r>
              <a:rPr lang="en-US"/>
              <a:t>Regional preferences and expectations influence sentiment, helping identify areas where service or menu adjustments may be needed to improve customer satisfaction.</a:t>
            </a:r>
            <a:endParaRPr lang="en-US">
              <a:ea typeface="Calibri"/>
              <a:cs typeface="Calibri"/>
            </a:endParaRPr>
          </a:p>
        </p:txBody>
      </p:sp>
    </p:spTree>
    <p:extLst>
      <p:ext uri="{BB962C8B-B14F-4D97-AF65-F5344CB8AC3E}">
        <p14:creationId xmlns:p14="http://schemas.microsoft.com/office/powerpoint/2010/main" val="377128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a:ea typeface="+mj-lt"/>
                <a:cs typeface="Times New Roman"/>
              </a:rPr>
              <a:t>Customer Dissatisfaction Factors</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28040" y="2315464"/>
            <a:ext cx="10515600" cy="4251960"/>
          </a:xfrm>
        </p:spPr>
        <p:txBody>
          <a:bodyPr vert="horz" lIns="91440" tIns="45720" rIns="91440" bIns="45720" rtlCol="0" anchor="t">
            <a:normAutofit/>
          </a:bodyPr>
          <a:lstStyle/>
          <a:p>
            <a:pPr marL="0" indent="0">
              <a:buNone/>
            </a:pPr>
            <a:endParaRPr lang="en-US" sz="1700">
              <a:latin typeface="Times New Roman" panose="02020603050405020304" pitchFamily="18" charset="0"/>
              <a:ea typeface="Calibri" panose="020F0502020204030204"/>
              <a:cs typeface="Times New Roman" panose="02020603050405020304" pitchFamily="18" charset="0"/>
            </a:endParaRPr>
          </a:p>
          <a:p>
            <a:endParaRPr lang="en-US" sz="1700" b="0" i="0">
              <a:effectLst/>
              <a:latin typeface="Calibri" panose="020F0502020204030204"/>
              <a:ea typeface="Calibri" panose="020F0502020204030204"/>
              <a:cs typeface="Calibri" panose="020F0502020204030204"/>
            </a:endParaRPr>
          </a:p>
        </p:txBody>
      </p:sp>
      <p:pic>
        <p:nvPicPr>
          <p:cNvPr id="6" name="Picture 5" descr="A bar graph with blue squares&#10;&#10;Description automatically generated">
            <a:extLst>
              <a:ext uri="{FF2B5EF4-FFF2-40B4-BE49-F238E27FC236}">
                <a16:creationId xmlns:a16="http://schemas.microsoft.com/office/drawing/2014/main" id="{4B133408-D121-F37D-BB44-E470798EF757}"/>
              </a:ext>
            </a:extLst>
          </p:cNvPr>
          <p:cNvPicPr>
            <a:picLocks noChangeAspect="1"/>
          </p:cNvPicPr>
          <p:nvPr/>
        </p:nvPicPr>
        <p:blipFill>
          <a:blip r:embed="rId2"/>
          <a:stretch>
            <a:fillRect/>
          </a:stretch>
        </p:blipFill>
        <p:spPr>
          <a:xfrm>
            <a:off x="301308" y="1804988"/>
            <a:ext cx="4924425" cy="2914511"/>
          </a:xfrm>
          <a:prstGeom prst="rect">
            <a:avLst/>
          </a:prstGeom>
        </p:spPr>
      </p:pic>
      <p:pic>
        <p:nvPicPr>
          <p:cNvPr id="7" name="Picture 6" descr="A bar graph with text&#10;&#10;Description automatically generated">
            <a:extLst>
              <a:ext uri="{FF2B5EF4-FFF2-40B4-BE49-F238E27FC236}">
                <a16:creationId xmlns:a16="http://schemas.microsoft.com/office/drawing/2014/main" id="{DE2E5B57-3741-52CB-B80A-DE12DCEB5EC9}"/>
              </a:ext>
            </a:extLst>
          </p:cNvPr>
          <p:cNvPicPr>
            <a:picLocks noChangeAspect="1"/>
          </p:cNvPicPr>
          <p:nvPr/>
        </p:nvPicPr>
        <p:blipFill>
          <a:blip r:embed="rId3"/>
          <a:stretch>
            <a:fillRect/>
          </a:stretch>
        </p:blipFill>
        <p:spPr>
          <a:xfrm>
            <a:off x="5955472" y="1802089"/>
            <a:ext cx="5062882" cy="2922518"/>
          </a:xfrm>
          <a:prstGeom prst="rect">
            <a:avLst/>
          </a:prstGeom>
        </p:spPr>
      </p:pic>
      <p:sp>
        <p:nvSpPr>
          <p:cNvPr id="9" name="TextBox 8">
            <a:extLst>
              <a:ext uri="{FF2B5EF4-FFF2-40B4-BE49-F238E27FC236}">
                <a16:creationId xmlns:a16="http://schemas.microsoft.com/office/drawing/2014/main" id="{04A8F7D6-0EC2-8864-2191-44EC6492BDFA}"/>
              </a:ext>
            </a:extLst>
          </p:cNvPr>
          <p:cNvSpPr txBox="1"/>
          <p:nvPr/>
        </p:nvSpPr>
        <p:spPr>
          <a:xfrm>
            <a:off x="833120" y="5039360"/>
            <a:ext cx="108204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2000"/>
              <a:t>Compares mentions of </a:t>
            </a:r>
            <a:r>
              <a:rPr lang="en-US" sz="2000" i="1"/>
              <a:t>food</a:t>
            </a:r>
            <a:r>
              <a:rPr lang="en-US" sz="2000"/>
              <a:t> , ambiance ,value and </a:t>
            </a:r>
            <a:r>
              <a:rPr lang="en-US" sz="2000" i="1"/>
              <a:t>service</a:t>
            </a:r>
            <a:r>
              <a:rPr lang="en-US" sz="2000"/>
              <a:t> in low-rated reviews.</a:t>
            </a:r>
            <a:endParaRPr lang="en-US" sz="2000">
              <a:ea typeface="Calibri"/>
              <a:cs typeface="Calibri"/>
            </a:endParaRPr>
          </a:p>
          <a:p>
            <a:pPr>
              <a:buFont typeface=""/>
              <a:buChar char="•"/>
            </a:pPr>
            <a:r>
              <a:rPr lang="en-US" sz="2000"/>
              <a:t>Confirms food and service have the lowest sentiment scores, indicating these are critical areas to improve.</a:t>
            </a:r>
            <a:endParaRPr lang="en-US" sz="2000">
              <a:ea typeface="Calibri"/>
              <a:cs typeface="Calibri"/>
            </a:endParaRPr>
          </a:p>
        </p:txBody>
      </p:sp>
    </p:spTree>
    <p:extLst>
      <p:ext uri="{BB962C8B-B14F-4D97-AF65-F5344CB8AC3E}">
        <p14:creationId xmlns:p14="http://schemas.microsoft.com/office/powerpoint/2010/main" val="160505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a:ea typeface="+mj-lt"/>
                <a:cs typeface="Times New Roman"/>
              </a:rPr>
              <a:t>Key findings</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US" sz="1700">
              <a:ea typeface="Calibri" panose="020F0502020204030204"/>
              <a:cs typeface="Calibri" panose="020F0502020204030204"/>
            </a:endParaRPr>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sp>
        <p:nvSpPr>
          <p:cNvPr id="9" name="TextBox 8">
            <a:extLst>
              <a:ext uri="{FF2B5EF4-FFF2-40B4-BE49-F238E27FC236}">
                <a16:creationId xmlns:a16="http://schemas.microsoft.com/office/drawing/2014/main" id="{7C44812D-60DF-8434-3B71-902620E2FD48}"/>
              </a:ext>
            </a:extLst>
          </p:cNvPr>
          <p:cNvSpPr txBox="1"/>
          <p:nvPr/>
        </p:nvSpPr>
        <p:spPr>
          <a:xfrm>
            <a:off x="670560" y="2143760"/>
            <a:ext cx="113284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Positive Feedback Trends</a:t>
            </a:r>
            <a:r>
              <a:rPr lang="en-US">
                <a:ea typeface="+mn-lt"/>
                <a:cs typeface="+mn-lt"/>
              </a:rPr>
              <a:t>:</a:t>
            </a:r>
            <a:endParaRPr lang="en-US"/>
          </a:p>
          <a:p>
            <a:r>
              <a:rPr lang="en-US">
                <a:ea typeface="+mn-lt"/>
                <a:cs typeface="+mn-lt"/>
              </a:rPr>
              <a:t>Customer sentiment shows a general recovery after temporary declines. This indicates that issues identified in reviews were addressed, leading to an improvement in customer satisfaction.</a:t>
            </a:r>
            <a:endParaRPr lang="en-US">
              <a:ea typeface="Calibri"/>
              <a:cs typeface="Calibri"/>
            </a:endParaRPr>
          </a:p>
          <a:p>
            <a:pPr marL="285750" indent="-285750">
              <a:buFont typeface="Arial"/>
              <a:buChar char="•"/>
            </a:pPr>
            <a:endParaRPr lang="en-US">
              <a:ea typeface="Calibri"/>
              <a:cs typeface="Calibri"/>
            </a:endParaRPr>
          </a:p>
          <a:p>
            <a:pPr marL="285750" indent="-285750">
              <a:buFont typeface="Arial"/>
              <a:buChar char="•"/>
            </a:pPr>
            <a:r>
              <a:rPr lang="en-US" b="1">
                <a:ea typeface="+mn-lt"/>
                <a:cs typeface="+mn-lt"/>
              </a:rPr>
              <a:t>Food Quality and Service as Primary Satisfaction Drivers</a:t>
            </a:r>
            <a:r>
              <a:rPr lang="en-US">
                <a:ea typeface="+mn-lt"/>
                <a:cs typeface="+mn-lt"/>
              </a:rPr>
              <a:t>:</a:t>
            </a:r>
            <a:endParaRPr lang="en-US"/>
          </a:p>
          <a:p>
            <a:r>
              <a:rPr lang="en-US">
                <a:ea typeface="+mn-lt"/>
                <a:cs typeface="+mn-lt"/>
              </a:rPr>
              <a:t>Analysis consistently shows that </a:t>
            </a:r>
            <a:r>
              <a:rPr lang="en-US" i="1">
                <a:ea typeface="+mn-lt"/>
                <a:cs typeface="+mn-lt"/>
              </a:rPr>
              <a:t>food quality</a:t>
            </a:r>
            <a:r>
              <a:rPr lang="en-US">
                <a:ea typeface="+mn-lt"/>
                <a:cs typeface="+mn-lt"/>
              </a:rPr>
              <a:t> and </a:t>
            </a:r>
            <a:r>
              <a:rPr lang="en-US" i="1">
                <a:ea typeface="+mn-lt"/>
                <a:cs typeface="+mn-lt"/>
              </a:rPr>
              <a:t>service</a:t>
            </a:r>
            <a:r>
              <a:rPr lang="en-US">
                <a:ea typeface="+mn-lt"/>
                <a:cs typeface="+mn-lt"/>
              </a:rPr>
              <a:t> have the strongest influence on overall customer satisfaction. Customers frequently mention these two aspects in both positive and negative reviews.</a:t>
            </a:r>
          </a:p>
          <a:p>
            <a:pPr marL="285750" indent="-285750">
              <a:buFont typeface="Arial"/>
              <a:buChar char="•"/>
            </a:pPr>
            <a:endParaRPr lang="en-US">
              <a:ea typeface="+mn-lt"/>
              <a:cs typeface="+mn-lt"/>
            </a:endParaRPr>
          </a:p>
          <a:p>
            <a:pPr marL="285750" indent="-285750">
              <a:buFont typeface="Arial"/>
              <a:buChar char="•"/>
            </a:pPr>
            <a:r>
              <a:rPr lang="en-US" b="1">
                <a:ea typeface="+mn-lt"/>
                <a:cs typeface="+mn-lt"/>
              </a:rPr>
              <a:t>Actionable Insights for Management</a:t>
            </a:r>
            <a:r>
              <a:rPr lang="en-US">
                <a:ea typeface="+mn-lt"/>
                <a:cs typeface="+mn-lt"/>
              </a:rPr>
              <a:t>:</a:t>
            </a:r>
            <a:endParaRPr lang="en-US"/>
          </a:p>
          <a:p>
            <a:r>
              <a:rPr lang="en-US">
                <a:ea typeface="+mn-lt"/>
                <a:cs typeface="+mn-lt"/>
              </a:rPr>
              <a:t>Visualizations, such as sentiment trends, word clouds,  provide clear and actionable insights into customer preferences and dissatisfaction points. Management can use these insights to prioritize improvements in food quality, staff training for better service, and identify areas where the customer experience can be enhanced.</a:t>
            </a:r>
          </a:p>
          <a:p>
            <a:endParaRPr lang="en-US">
              <a:ea typeface="Calibri"/>
              <a:cs typeface="Calibri"/>
            </a:endParaRPr>
          </a:p>
        </p:txBody>
      </p:sp>
    </p:spTree>
    <p:extLst>
      <p:ext uri="{BB962C8B-B14F-4D97-AF65-F5344CB8AC3E}">
        <p14:creationId xmlns:p14="http://schemas.microsoft.com/office/powerpoint/2010/main" val="13358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a:ea typeface="+mj-lt"/>
                <a:cs typeface="Times New Roman"/>
              </a:rPr>
              <a:t>Conclusion and future work</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US" sz="1700">
              <a:ea typeface="Calibri" panose="020F0502020204030204"/>
              <a:cs typeface="Calibri" panose="020F0502020204030204"/>
            </a:endParaRPr>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sp>
        <p:nvSpPr>
          <p:cNvPr id="9" name="TextBox 8">
            <a:extLst>
              <a:ext uri="{FF2B5EF4-FFF2-40B4-BE49-F238E27FC236}">
                <a16:creationId xmlns:a16="http://schemas.microsoft.com/office/drawing/2014/main" id="{7C44812D-60DF-8434-3B71-902620E2FD48}"/>
              </a:ext>
            </a:extLst>
          </p:cNvPr>
          <p:cNvSpPr txBox="1"/>
          <p:nvPr/>
        </p:nvSpPr>
        <p:spPr>
          <a:xfrm>
            <a:off x="670560" y="2143760"/>
            <a:ext cx="11328400"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ea typeface="+mn-lt"/>
                <a:cs typeface="+mn-lt"/>
              </a:rPr>
              <a:t>Key Areas for Improvement</a:t>
            </a:r>
            <a:r>
              <a:rPr lang="en-US" sz="2000" dirty="0">
                <a:ea typeface="+mn-lt"/>
                <a:cs typeface="+mn-lt"/>
              </a:rPr>
              <a:t>:</a:t>
            </a:r>
          </a:p>
          <a:p>
            <a:pPr marL="742950" lvl="1" indent="-285750">
              <a:buFont typeface="Arial"/>
              <a:buChar char="•"/>
            </a:pPr>
            <a:r>
              <a:rPr lang="en-US" sz="2000" dirty="0">
                <a:ea typeface="+mn-lt"/>
                <a:cs typeface="+mn-lt"/>
              </a:rPr>
              <a:t>The analysis highlights </a:t>
            </a:r>
            <a:r>
              <a:rPr lang="en-US" sz="2000" i="1" dirty="0">
                <a:ea typeface="+mn-lt"/>
                <a:cs typeface="+mn-lt"/>
              </a:rPr>
              <a:t>food quality</a:t>
            </a:r>
            <a:r>
              <a:rPr lang="en-US" sz="2000" dirty="0">
                <a:ea typeface="+mn-lt"/>
                <a:cs typeface="+mn-lt"/>
              </a:rPr>
              <a:t> and </a:t>
            </a:r>
            <a:r>
              <a:rPr lang="en-US" sz="2000" i="1" dirty="0">
                <a:ea typeface="+mn-lt"/>
                <a:cs typeface="+mn-lt"/>
              </a:rPr>
              <a:t>service</a:t>
            </a:r>
            <a:r>
              <a:rPr lang="en-US" sz="2000" dirty="0">
                <a:ea typeface="+mn-lt"/>
                <a:cs typeface="+mn-lt"/>
              </a:rPr>
              <a:t> as the most critical factors influencing customer satisfaction. Improving these areas will lead to higher ratings and stronger customer loyalty.</a:t>
            </a:r>
          </a:p>
          <a:p>
            <a:pPr marL="285750" indent="-285750">
              <a:buFont typeface="Arial"/>
              <a:buChar char="•"/>
            </a:pPr>
            <a:r>
              <a:rPr lang="en-US" sz="2000" b="1" dirty="0">
                <a:ea typeface="+mn-lt"/>
                <a:cs typeface="+mn-lt"/>
              </a:rPr>
              <a:t>Data-Driven Insights</a:t>
            </a:r>
            <a:r>
              <a:rPr lang="en-US" sz="2000" dirty="0">
                <a:ea typeface="+mn-lt"/>
                <a:cs typeface="+mn-lt"/>
              </a:rPr>
              <a:t>:</a:t>
            </a:r>
            <a:endParaRPr lang="en-US" sz="2000" dirty="0">
              <a:ea typeface="Calibri"/>
              <a:cs typeface="Calibri"/>
            </a:endParaRPr>
          </a:p>
          <a:p>
            <a:pPr marL="742950" lvl="1" indent="-285750">
              <a:buFont typeface="Arial"/>
              <a:buChar char="•"/>
            </a:pPr>
            <a:r>
              <a:rPr lang="en-US" sz="2000" dirty="0">
                <a:ea typeface="+mn-lt"/>
                <a:cs typeface="+mn-lt"/>
              </a:rPr>
              <a:t>By leveraging ABSA and NLP, Dolce Vita can continuously monitor customer feedback, identify dissatisfaction points, and address them proactively, ensuring consistent improvements.</a:t>
            </a:r>
            <a:endParaRPr lang="en-US" sz="2000" dirty="0">
              <a:ea typeface="Calibri"/>
              <a:cs typeface="Calibri"/>
            </a:endParaRPr>
          </a:p>
          <a:p>
            <a:pPr marL="285750" indent="-285750">
              <a:buFont typeface="Arial"/>
              <a:buChar char="•"/>
            </a:pPr>
            <a:r>
              <a:rPr lang="en-US" sz="2000" b="1" dirty="0">
                <a:ea typeface="+mn-lt"/>
                <a:cs typeface="+mn-lt"/>
              </a:rPr>
              <a:t>Long-Term Strategy</a:t>
            </a:r>
            <a:r>
              <a:rPr lang="en-US" sz="2000" dirty="0">
                <a:ea typeface="+mn-lt"/>
                <a:cs typeface="+mn-lt"/>
              </a:rPr>
              <a:t>:</a:t>
            </a:r>
            <a:endParaRPr lang="en-US" sz="2000" dirty="0">
              <a:ea typeface="Calibri"/>
              <a:cs typeface="Calibri"/>
            </a:endParaRPr>
          </a:p>
          <a:p>
            <a:pPr marL="742950" lvl="1" indent="-285750">
              <a:buFont typeface="Arial"/>
              <a:buChar char="•"/>
            </a:pPr>
            <a:r>
              <a:rPr lang="en-US" sz="2000" dirty="0">
                <a:ea typeface="+mn-lt"/>
                <a:cs typeface="+mn-lt"/>
              </a:rPr>
              <a:t>Focusing on customer experience through detailed feedback analysis will not only resolve immediate concerns but also help Dolce Vita build a stronger, more competitive position in the restaurant industry.</a:t>
            </a:r>
            <a:endParaRPr lang="en-US" sz="2000" dirty="0">
              <a:ea typeface="Calibri"/>
              <a:cs typeface="Calibri"/>
            </a:endParaRPr>
          </a:p>
          <a:p>
            <a:pPr marL="285750" indent="-285750">
              <a:buFont typeface="Arial"/>
              <a:buChar char="•"/>
            </a:pPr>
            <a:r>
              <a:rPr lang="en-US" sz="2000" b="1" dirty="0">
                <a:ea typeface="+mn-lt"/>
                <a:cs typeface="+mn-lt"/>
              </a:rPr>
              <a:t>Scalability</a:t>
            </a:r>
            <a:r>
              <a:rPr lang="en-US" sz="2000" dirty="0">
                <a:ea typeface="+mn-lt"/>
                <a:cs typeface="+mn-lt"/>
              </a:rPr>
              <a:t>:</a:t>
            </a:r>
            <a:endParaRPr lang="en-US" sz="2000" dirty="0">
              <a:ea typeface="Calibri"/>
              <a:cs typeface="Calibri"/>
            </a:endParaRPr>
          </a:p>
          <a:p>
            <a:pPr marL="742950" lvl="1" indent="-285750">
              <a:buFont typeface="Arial"/>
              <a:buChar char="•"/>
            </a:pPr>
            <a:r>
              <a:rPr lang="en-US" sz="2000" dirty="0">
                <a:ea typeface="+mn-lt"/>
                <a:cs typeface="+mn-lt"/>
              </a:rPr>
              <a:t>The insights and approach from this project can be expanded to other locations or restaurants, providing a scalable model for improving customer experience across the brand.</a:t>
            </a:r>
            <a:endParaRPr lang="en-US" sz="2000" dirty="0"/>
          </a:p>
          <a:p>
            <a:endParaRPr lang="en-US" dirty="0">
              <a:ea typeface="Calibri"/>
              <a:cs typeface="Calibri"/>
            </a:endParaRPr>
          </a:p>
        </p:txBody>
      </p:sp>
    </p:spTree>
    <p:extLst>
      <p:ext uri="{BB962C8B-B14F-4D97-AF65-F5344CB8AC3E}">
        <p14:creationId xmlns:p14="http://schemas.microsoft.com/office/powerpoint/2010/main" val="266867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693AB-E9FD-9E93-5D6C-B34439259E0A}"/>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Times New Roman"/>
              </a:rPr>
              <a:t>Abstract</a:t>
            </a:r>
            <a:endParaRPr lang="en-US" sz="5400">
              <a:latin typeface="Times New Roman" panose="02020603050405020304" pitchFamily="18" charset="0"/>
              <a:cs typeface="Times New Roman" panose="02020603050405020304" pitchFamily="18" charset="0"/>
            </a:endParaRPr>
          </a:p>
        </p:txBody>
      </p:sp>
      <p:sp>
        <p:nvSpPr>
          <p:cNvPr id="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a:extLst>
              <a:ext uri="{FF2B5EF4-FFF2-40B4-BE49-F238E27FC236}">
                <a16:creationId xmlns:a16="http://schemas.microsoft.com/office/drawing/2014/main" id="{EAD00B38-5426-27F1-D3A8-DF9EE4FBD693}"/>
              </a:ext>
            </a:extLst>
          </p:cNvPr>
          <p:cNvSpPr>
            <a:spLocks noGrp="1"/>
          </p:cNvSpPr>
          <p:nvPr>
            <p:ph idx="1"/>
          </p:nvPr>
        </p:nvSpPr>
        <p:spPr>
          <a:xfrm>
            <a:off x="572493" y="2071316"/>
            <a:ext cx="6713552" cy="4119172"/>
          </a:xfrm>
        </p:spPr>
        <p:txBody>
          <a:bodyPr vert="horz" lIns="109728" tIns="109728" rIns="109728" bIns="91440" rtlCol="0" anchor="t">
            <a:normAutofit/>
          </a:bodyPr>
          <a:lstStyle/>
          <a:p>
            <a:pPr marL="285750" indent="-285750">
              <a:buFont typeface="Arial"/>
              <a:buChar char="•"/>
            </a:pPr>
            <a:endParaRPr lang="en-US" sz="2200">
              <a:ea typeface="Calibri"/>
              <a:cs typeface="Calibri"/>
            </a:endParaRPr>
          </a:p>
          <a:p>
            <a:pPr marL="285750" indent="-285750" algn="just">
              <a:buFont typeface="Arial"/>
              <a:buChar char="•"/>
            </a:pPr>
            <a:r>
              <a:rPr lang="en-US" sz="2200">
                <a:ea typeface="+mn-lt"/>
                <a:cs typeface="+mn-lt"/>
              </a:rPr>
              <a:t>This project focuses on customer reviews of Dolce Vita Italian Restaurant, leveraging </a:t>
            </a:r>
            <a:r>
              <a:rPr lang="en-US" sz="2200" b="0" i="0">
                <a:effectLst/>
                <a:ea typeface="+mn-lt"/>
                <a:cs typeface="+mn-lt"/>
              </a:rPr>
              <a:t>Aspect-Based Sentiment </a:t>
            </a:r>
            <a:r>
              <a:rPr lang="en-US" sz="2200">
                <a:ea typeface="+mn-lt"/>
                <a:cs typeface="+mn-lt"/>
              </a:rPr>
              <a:t>Analysis and</a:t>
            </a:r>
            <a:r>
              <a:rPr lang="en-US" sz="2200" b="0" i="0">
                <a:effectLst/>
                <a:ea typeface="+mn-lt"/>
                <a:cs typeface="+mn-lt"/>
              </a:rPr>
              <a:t> Natural Language Processing </a:t>
            </a:r>
            <a:r>
              <a:rPr lang="en-US" sz="2200">
                <a:ea typeface="+mn-lt"/>
                <a:cs typeface="+mn-lt"/>
              </a:rPr>
              <a:t>(BERT,VADER), Machine Learning (PCA, </a:t>
            </a:r>
            <a:r>
              <a:rPr lang="en-US" sz="2200" err="1">
                <a:ea typeface="+mn-lt"/>
                <a:cs typeface="+mn-lt"/>
              </a:rPr>
              <a:t>RandomForest</a:t>
            </a:r>
            <a:r>
              <a:rPr lang="en-US" sz="2200">
                <a:ea typeface="+mn-lt"/>
                <a:cs typeface="+mn-lt"/>
              </a:rPr>
              <a:t>) to extract actionable insights.</a:t>
            </a:r>
            <a:endParaRPr lang="en-US" sz="2200">
              <a:ea typeface="Calibri" panose="020F0502020204030204"/>
              <a:cs typeface="Calibri" panose="020F0502020204030204"/>
            </a:endParaRPr>
          </a:p>
          <a:p>
            <a:pPr marL="285750" indent="-285750" algn="just">
              <a:buFont typeface="Arial"/>
              <a:buChar char="•"/>
            </a:pPr>
            <a:r>
              <a:rPr lang="en-US" sz="2200">
                <a:ea typeface="+mn-lt"/>
                <a:cs typeface="+mn-lt"/>
              </a:rPr>
              <a:t>Key aspects </a:t>
            </a:r>
            <a:r>
              <a:rPr lang="en-US" sz="2200" b="0" i="0">
                <a:effectLst/>
                <a:ea typeface="+mn-lt"/>
                <a:cs typeface="+mn-lt"/>
              </a:rPr>
              <a:t>analyzed </a:t>
            </a:r>
            <a:r>
              <a:rPr lang="en-US" sz="2200">
                <a:ea typeface="+mn-lt"/>
                <a:cs typeface="+mn-lt"/>
              </a:rPr>
              <a:t>include </a:t>
            </a:r>
            <a:r>
              <a:rPr lang="en-US" sz="2200" b="0" i="0">
                <a:effectLst/>
                <a:ea typeface="+mn-lt"/>
                <a:cs typeface="+mn-lt"/>
              </a:rPr>
              <a:t>food quality, service, ambiance, and value</a:t>
            </a:r>
            <a:r>
              <a:rPr lang="en-US" sz="2200">
                <a:ea typeface="+mn-lt"/>
                <a:cs typeface="+mn-lt"/>
              </a:rPr>
              <a:t> for money</a:t>
            </a:r>
            <a:r>
              <a:rPr lang="en-US" sz="2200" b="0" i="0">
                <a:effectLst/>
                <a:ea typeface="+mn-lt"/>
                <a:cs typeface="+mn-lt"/>
              </a:rPr>
              <a:t>.</a:t>
            </a:r>
            <a:endParaRPr lang="en-US" sz="2200">
              <a:ea typeface="+mn-lt"/>
              <a:cs typeface="+mn-lt"/>
            </a:endParaRPr>
          </a:p>
          <a:p>
            <a:pPr marL="285750" indent="-285750" algn="just">
              <a:buFont typeface="Arial"/>
              <a:buChar char="•"/>
            </a:pPr>
            <a:r>
              <a:rPr lang="en-US" sz="2200" b="0" i="0">
                <a:effectLst/>
                <a:ea typeface="+mn-lt"/>
                <a:cs typeface="+mn-lt"/>
              </a:rPr>
              <a:t>Insights </a:t>
            </a:r>
            <a:r>
              <a:rPr lang="en-US" sz="2200">
                <a:ea typeface="+mn-lt"/>
                <a:cs typeface="+mn-lt"/>
              </a:rPr>
              <a:t>enable targeted improvements to enhance customer </a:t>
            </a:r>
            <a:r>
              <a:rPr lang="en-US" sz="2200" b="0" i="0">
                <a:effectLst/>
                <a:ea typeface="+mn-lt"/>
                <a:cs typeface="+mn-lt"/>
              </a:rPr>
              <a:t>satisfaction, loyalty, </a:t>
            </a:r>
            <a:r>
              <a:rPr lang="en-US" sz="2200">
                <a:ea typeface="+mn-lt"/>
                <a:cs typeface="+mn-lt"/>
              </a:rPr>
              <a:t>and </a:t>
            </a:r>
            <a:r>
              <a:rPr lang="en-US" sz="2200" b="0" i="0">
                <a:effectLst/>
                <a:ea typeface="+mn-lt"/>
                <a:cs typeface="+mn-lt"/>
              </a:rPr>
              <a:t>the </a:t>
            </a:r>
            <a:r>
              <a:rPr lang="en-US" sz="2200">
                <a:ea typeface="+mn-lt"/>
                <a:cs typeface="+mn-lt"/>
              </a:rPr>
              <a:t>restaurant's competitive edge</a:t>
            </a:r>
            <a:r>
              <a:rPr lang="en-US" sz="2200" b="0" i="0">
                <a:effectLst/>
                <a:ea typeface="+mn-lt"/>
                <a:cs typeface="+mn-lt"/>
              </a:rPr>
              <a:t>.</a:t>
            </a:r>
            <a:endParaRPr lang="en-US" sz="2200">
              <a:ea typeface="+mn-lt"/>
              <a:cs typeface="+mn-lt"/>
            </a:endParaRPr>
          </a:p>
          <a:p>
            <a:endParaRPr lang="en-US" sz="2200">
              <a:latin typeface="Times New Roman" panose="02020603050405020304" pitchFamily="18" charset="0"/>
              <a:cs typeface="Times New Roman" panose="02020603050405020304" pitchFamily="18" charset="0"/>
            </a:endParaRPr>
          </a:p>
        </p:txBody>
      </p:sp>
      <p:pic>
        <p:nvPicPr>
          <p:cNvPr id="42" name="Picture 41" descr="Western food arranged on table">
            <a:extLst>
              <a:ext uri="{FF2B5EF4-FFF2-40B4-BE49-F238E27FC236}">
                <a16:creationId xmlns:a16="http://schemas.microsoft.com/office/drawing/2014/main" id="{F30E7735-E30B-5A94-B46C-DCE5167F141F}"/>
              </a:ext>
            </a:extLst>
          </p:cNvPr>
          <p:cNvPicPr>
            <a:picLocks noChangeAspect="1"/>
          </p:cNvPicPr>
          <p:nvPr/>
        </p:nvPicPr>
        <p:blipFill>
          <a:blip r:embed="rId2"/>
          <a:srcRect l="18684" r="17100" b="2"/>
          <a:stretch/>
        </p:blipFill>
        <p:spPr>
          <a:xfrm>
            <a:off x="7675658" y="2093976"/>
            <a:ext cx="3941064" cy="4096512"/>
          </a:xfrm>
          <a:prstGeom prst="rect">
            <a:avLst/>
          </a:prstGeom>
        </p:spPr>
      </p:pic>
    </p:spTree>
    <p:extLst>
      <p:ext uri="{BB962C8B-B14F-4D97-AF65-F5344CB8AC3E}">
        <p14:creationId xmlns:p14="http://schemas.microsoft.com/office/powerpoint/2010/main" val="2545417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dirty="0">
                <a:ea typeface="+mj-lt"/>
                <a:cs typeface="+mj-lt"/>
              </a:rPr>
              <a:t>References</a:t>
            </a:r>
            <a:endParaRPr lang="en-US" dirty="0">
              <a:ea typeface="+mj-lt"/>
              <a:cs typeface="+mj-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US" sz="1700">
              <a:ea typeface="Calibri" panose="020F0502020204030204"/>
              <a:cs typeface="Calibri" panose="020F0502020204030204"/>
            </a:endParaRPr>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sp>
        <p:nvSpPr>
          <p:cNvPr id="9" name="TextBox 8">
            <a:extLst>
              <a:ext uri="{FF2B5EF4-FFF2-40B4-BE49-F238E27FC236}">
                <a16:creationId xmlns:a16="http://schemas.microsoft.com/office/drawing/2014/main" id="{7C44812D-60DF-8434-3B71-902620E2FD48}"/>
              </a:ext>
            </a:extLst>
          </p:cNvPr>
          <p:cNvSpPr txBox="1"/>
          <p:nvPr/>
        </p:nvSpPr>
        <p:spPr>
          <a:xfrm>
            <a:off x="670560" y="2143760"/>
            <a:ext cx="11328400"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000" dirty="0">
                <a:ea typeface="+mn-lt"/>
                <a:cs typeface="+mn-lt"/>
              </a:rPr>
              <a:t>TripAdvisor, "Dolce Vita Italian Restaurant &amp; Wine Bar," 2024. [Online]. Available: </a:t>
            </a:r>
            <a:r>
              <a:rPr lang="en-US" sz="1000" dirty="0">
                <a:ea typeface="+mn-lt"/>
                <a:cs typeface="+mn-lt"/>
                <a:hlinkClick r:id="rId2"/>
              </a:rPr>
              <a:t>https://www.tripadvisor.com/Restaurant_Review-g57718-d450346-Reviews-Dolce_Vita_Italian_Restaurant_Wine_Bar-Fairfax_Virginia.html</a:t>
            </a:r>
            <a:r>
              <a:rPr lang="en-US" sz="1000" dirty="0">
                <a:ea typeface="+mn-lt"/>
                <a:cs typeface="+mn-lt"/>
              </a:rPr>
              <a:t>.</a:t>
            </a:r>
            <a:br>
              <a:rPr lang="en-US" sz="1000" dirty="0">
                <a:ea typeface="+mn-lt"/>
                <a:cs typeface="+mn-lt"/>
              </a:rPr>
            </a:br>
            <a:br>
              <a:rPr lang="en-US" sz="1000" dirty="0">
                <a:ea typeface="+mn-lt"/>
                <a:cs typeface="+mn-lt"/>
              </a:rPr>
            </a:br>
            <a:r>
              <a:rPr lang="en-US" sz="1000" dirty="0">
                <a:ea typeface="+mn-lt"/>
                <a:cs typeface="+mn-lt"/>
              </a:rPr>
              <a:t> </a:t>
            </a:r>
            <a:endParaRPr lang="en-US" dirty="0"/>
          </a:p>
          <a:p>
            <a:pPr marL="285750" indent="-285750">
              <a:buFont typeface="Arial"/>
              <a:buChar char="•"/>
            </a:pPr>
            <a:r>
              <a:rPr lang="en-US" sz="1000" dirty="0">
                <a:ea typeface="+mn-lt"/>
                <a:cs typeface="+mn-lt"/>
              </a:rPr>
              <a:t>K. Schouten and F. </a:t>
            </a:r>
            <a:r>
              <a:rPr lang="en-US" sz="1000" dirty="0" err="1">
                <a:ea typeface="+mn-lt"/>
                <a:cs typeface="+mn-lt"/>
              </a:rPr>
              <a:t>Frasincar</a:t>
            </a:r>
            <a:r>
              <a:rPr lang="en-US" sz="1000" dirty="0">
                <a:ea typeface="+mn-lt"/>
                <a:cs typeface="+mn-lt"/>
              </a:rPr>
              <a:t>, "Survey on Aspect-Level Sentiment Analysis," IEEE Transactions on Knowledge and Data Engineering, vol. 28, no. 3, pp. 1–12, Mar. 2016, </a:t>
            </a:r>
            <a:r>
              <a:rPr lang="en-US" sz="1000" dirty="0" err="1">
                <a:ea typeface="+mn-lt"/>
                <a:cs typeface="+mn-lt"/>
              </a:rPr>
              <a:t>doi</a:t>
            </a:r>
            <a:r>
              <a:rPr lang="en-US" sz="1000" dirty="0">
                <a:ea typeface="+mn-lt"/>
                <a:cs typeface="+mn-lt"/>
              </a:rPr>
              <a:t>: 10.1109/TKDE.2016.2530568.</a:t>
            </a:r>
            <a:br>
              <a:rPr lang="en-US" sz="1000" dirty="0">
                <a:ea typeface="+mn-lt"/>
                <a:cs typeface="+mn-lt"/>
              </a:rPr>
            </a:br>
            <a:br>
              <a:rPr lang="en-US" sz="1000" dirty="0">
                <a:ea typeface="+mn-lt"/>
                <a:cs typeface="+mn-lt"/>
              </a:rPr>
            </a:br>
            <a:r>
              <a:rPr lang="en-US" sz="1000" dirty="0">
                <a:ea typeface="+mn-lt"/>
                <a:cs typeface="+mn-lt"/>
              </a:rPr>
              <a:t> </a:t>
            </a:r>
            <a:endParaRPr lang="en-US" dirty="0"/>
          </a:p>
          <a:p>
            <a:pPr marL="285750" indent="-285750">
              <a:buFont typeface="Arial"/>
              <a:buChar char="•"/>
            </a:pPr>
            <a:r>
              <a:rPr lang="en-US" sz="1000" dirty="0">
                <a:ea typeface="+mn-lt"/>
                <a:cs typeface="+mn-lt"/>
              </a:rPr>
              <a:t>M. </a:t>
            </a:r>
            <a:r>
              <a:rPr lang="en-US" sz="1000" dirty="0" err="1">
                <a:ea typeface="+mn-lt"/>
                <a:cs typeface="+mn-lt"/>
              </a:rPr>
              <a:t>Pontiki</a:t>
            </a:r>
            <a:r>
              <a:rPr lang="en-US" sz="1000" dirty="0">
                <a:ea typeface="+mn-lt"/>
                <a:cs typeface="+mn-lt"/>
              </a:rPr>
              <a:t>, A. </a:t>
            </a:r>
            <a:r>
              <a:rPr lang="en-US" sz="1000" dirty="0" err="1">
                <a:ea typeface="+mn-lt"/>
                <a:cs typeface="+mn-lt"/>
              </a:rPr>
              <a:t>Papageorgiou</a:t>
            </a:r>
            <a:r>
              <a:rPr lang="en-US" sz="1000" dirty="0">
                <a:ea typeface="+mn-lt"/>
                <a:cs typeface="+mn-lt"/>
              </a:rPr>
              <a:t>, and V. </a:t>
            </a:r>
            <a:r>
              <a:rPr lang="en-US" sz="1000" dirty="0" err="1">
                <a:ea typeface="+mn-lt"/>
                <a:cs typeface="+mn-lt"/>
              </a:rPr>
              <a:t>Karkaletsis</a:t>
            </a:r>
            <a:r>
              <a:rPr lang="en-US" sz="1000" dirty="0">
                <a:ea typeface="+mn-lt"/>
                <a:cs typeface="+mn-lt"/>
              </a:rPr>
              <a:t>, "SemEval-2016 Task 5: Aspect-Based Sentiment Analysis," in Proceedings of the 10th International Workshop on Semantic Evaluation (SemEval-2016), San Diego, CA, USA, Jun. 2016. [Online]. Available: </a:t>
            </a:r>
            <a:r>
              <a:rPr lang="en-US" sz="1000" dirty="0">
                <a:ea typeface="+mn-lt"/>
                <a:cs typeface="+mn-lt"/>
                <a:hlinkClick r:id="rId3"/>
              </a:rPr>
              <a:t>https://aclanthology.org/S16-1002.pdf</a:t>
            </a:r>
            <a:r>
              <a:rPr lang="en-US" sz="1000" dirty="0">
                <a:ea typeface="+mn-lt"/>
                <a:cs typeface="+mn-lt"/>
              </a:rPr>
              <a:t>.</a:t>
            </a:r>
            <a:br>
              <a:rPr lang="en-US" sz="1000" dirty="0">
                <a:ea typeface="+mn-lt"/>
                <a:cs typeface="+mn-lt"/>
              </a:rPr>
            </a:br>
            <a:br>
              <a:rPr lang="en-US" sz="1000" dirty="0">
                <a:ea typeface="+mn-lt"/>
                <a:cs typeface="+mn-lt"/>
              </a:rPr>
            </a:br>
            <a:r>
              <a:rPr lang="en-US" sz="1000" dirty="0">
                <a:ea typeface="+mn-lt"/>
                <a:cs typeface="+mn-lt"/>
              </a:rPr>
              <a:t> </a:t>
            </a:r>
            <a:endParaRPr lang="en-US" dirty="0"/>
          </a:p>
          <a:p>
            <a:pPr marL="285750" indent="-285750">
              <a:buFont typeface="Arial"/>
              <a:buChar char="•"/>
            </a:pPr>
            <a:r>
              <a:rPr lang="en-US" sz="1000" dirty="0">
                <a:ea typeface="+mn-lt"/>
                <a:cs typeface="+mn-lt"/>
              </a:rPr>
              <a:t>J. Tao and T. Tan, "Affective Computing: A Review," Lecture Notes in Computer Science, vol. 3784, pp. 981–995, Dec. 2005. [Online]. Available: </a:t>
            </a:r>
            <a:r>
              <a:rPr lang="en-US" sz="1000" dirty="0">
                <a:ea typeface="+mn-lt"/>
                <a:cs typeface="+mn-lt"/>
                <a:hlinkClick r:id="rId4"/>
              </a:rPr>
              <a:t>https://link.springer.com/chapter/10.1007/11573548_125</a:t>
            </a:r>
            <a:r>
              <a:rPr lang="en-US" sz="1000" dirty="0">
                <a:ea typeface="+mn-lt"/>
                <a:cs typeface="+mn-lt"/>
              </a:rPr>
              <a:t>.</a:t>
            </a:r>
            <a:br>
              <a:rPr lang="en-US" sz="1000" dirty="0">
                <a:ea typeface="+mn-lt"/>
                <a:cs typeface="+mn-lt"/>
              </a:rPr>
            </a:br>
            <a:br>
              <a:rPr lang="en-US" sz="1000" dirty="0">
                <a:ea typeface="+mn-lt"/>
                <a:cs typeface="+mn-lt"/>
              </a:rPr>
            </a:br>
            <a:r>
              <a:rPr lang="en-US" sz="1000" dirty="0">
                <a:ea typeface="+mn-lt"/>
                <a:cs typeface="+mn-lt"/>
              </a:rPr>
              <a:t> </a:t>
            </a:r>
            <a:endParaRPr lang="en-US" dirty="0"/>
          </a:p>
          <a:p>
            <a:pPr marL="285750" indent="-285750">
              <a:buFont typeface="Arial"/>
              <a:buChar char="•"/>
            </a:pPr>
            <a:r>
              <a:rPr lang="en-US" sz="1000" dirty="0">
                <a:ea typeface="+mn-lt"/>
                <a:cs typeface="+mn-lt"/>
              </a:rPr>
              <a:t>S. </a:t>
            </a:r>
            <a:r>
              <a:rPr lang="en-US" sz="1000" dirty="0" err="1">
                <a:ea typeface="+mn-lt"/>
                <a:cs typeface="+mn-lt"/>
              </a:rPr>
              <a:t>Poria</a:t>
            </a:r>
            <a:r>
              <a:rPr lang="en-US" sz="1000" dirty="0">
                <a:ea typeface="+mn-lt"/>
                <a:cs typeface="+mn-lt"/>
              </a:rPr>
              <a:t>, E. Cambria, and A. Hussain, "Aspect-Based Sentiment Analysis Using a Deep Learning Approach," ScienceDirect, 2016. [Online]. Available: </a:t>
            </a:r>
            <a:r>
              <a:rPr lang="en-US" sz="1000" dirty="0">
                <a:ea typeface="+mn-lt"/>
                <a:cs typeface="+mn-lt"/>
                <a:hlinkClick r:id="rId5"/>
              </a:rPr>
              <a:t>https://www.sciencedirect.com/science/article/abs/pii/S1574013723</a:t>
            </a:r>
            <a:r>
              <a:rPr lang="en-US" sz="1000" dirty="0">
                <a:ea typeface="+mn-lt"/>
                <a:cs typeface="+mn-lt"/>
              </a:rPr>
              <a:t>.</a:t>
            </a:r>
            <a:endParaRPr lang="en-US" dirty="0"/>
          </a:p>
          <a:p>
            <a:endParaRPr lang="en-US" dirty="0">
              <a:ea typeface="Calibri"/>
              <a:cs typeface="Calibri"/>
            </a:endParaRPr>
          </a:p>
        </p:txBody>
      </p:sp>
    </p:spTree>
    <p:extLst>
      <p:ext uri="{BB962C8B-B14F-4D97-AF65-F5344CB8AC3E}">
        <p14:creationId xmlns:p14="http://schemas.microsoft.com/office/powerpoint/2010/main" val="1059979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640080" y="536526"/>
            <a:ext cx="4368602" cy="1956841"/>
          </a:xfrm>
        </p:spPr>
        <p:txBody>
          <a:bodyPr anchor="b">
            <a:normAutofit/>
          </a:bodyPr>
          <a:lstStyle/>
          <a:p>
            <a:r>
              <a:rPr lang="en-US" sz="5400">
                <a:ea typeface="Calibri"/>
                <a:cs typeface="Calibri"/>
              </a:rPr>
              <a:t>Thank you!     </a:t>
            </a:r>
          </a:p>
        </p:txBody>
      </p:sp>
      <p:sp>
        <p:nvSpPr>
          <p:cNvPr id="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endParaRPr lang="en-US" sz="2200">
              <a:ea typeface="Calibri" panose="020F0502020204030204"/>
              <a:cs typeface="Calibri" panose="020F0502020204030204"/>
            </a:endParaRPr>
          </a:p>
          <a:p>
            <a:pPr marL="0" indent="0">
              <a:buNone/>
            </a:pPr>
            <a:endParaRPr lang="en-US" sz="2200" b="0" i="0">
              <a:effectLst/>
              <a:latin typeface="Times New Roman" panose="02020603050405020304" pitchFamily="18" charset="0"/>
              <a:cs typeface="Times New Roman" panose="02020603050405020304" pitchFamily="18" charset="0"/>
            </a:endParaRPr>
          </a:p>
          <a:p>
            <a:endParaRPr lang="en-US" sz="2200"/>
          </a:p>
        </p:txBody>
      </p:sp>
      <p:pic>
        <p:nvPicPr>
          <p:cNvPr id="4" name="Graphic 38" descr="Handshake">
            <a:extLst>
              <a:ext uri="{FF2B5EF4-FFF2-40B4-BE49-F238E27FC236}">
                <a16:creationId xmlns:a16="http://schemas.microsoft.com/office/drawing/2014/main" id="{F79507B0-B976-31BA-C6C8-634AFDD021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2786" y="1307764"/>
            <a:ext cx="3620021" cy="3620021"/>
          </a:xfrm>
          <a:prstGeom prst="rect">
            <a:avLst/>
          </a:prstGeom>
        </p:spPr>
      </p:pic>
    </p:spTree>
    <p:extLst>
      <p:ext uri="{BB962C8B-B14F-4D97-AF65-F5344CB8AC3E}">
        <p14:creationId xmlns:p14="http://schemas.microsoft.com/office/powerpoint/2010/main" val="301629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0E321-B57F-734D-716B-351644648E11}"/>
              </a:ext>
            </a:extLst>
          </p:cNvPr>
          <p:cNvSpPr>
            <a:spLocks noGrp="1"/>
          </p:cNvSpPr>
          <p:nvPr>
            <p:ph type="title"/>
          </p:nvPr>
        </p:nvSpPr>
        <p:spPr>
          <a:xfrm>
            <a:off x="572493" y="238539"/>
            <a:ext cx="11018520" cy="1434415"/>
          </a:xfrm>
        </p:spPr>
        <p:txBody>
          <a:bodyPr anchor="b">
            <a:normAutofit/>
          </a:bodyPr>
          <a:lstStyle/>
          <a:p>
            <a:r>
              <a:rPr lang="en-US" sz="5400">
                <a:latin typeface="Times New Roman" panose="02020603050405020304" pitchFamily="18" charset="0"/>
                <a:cs typeface="Times New Roman" panose="02020603050405020304" pitchFamily="18" charset="0"/>
              </a:rPr>
              <a:t>Introduction</a:t>
            </a:r>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A84D59F1-4BD9-2D24-CCDC-8E4A055C08C0}"/>
              </a:ext>
            </a:extLst>
          </p:cNvPr>
          <p:cNvSpPr>
            <a:spLocks noGrp="1"/>
          </p:cNvSpPr>
          <p:nvPr>
            <p:ph idx="1"/>
          </p:nvPr>
        </p:nvSpPr>
        <p:spPr>
          <a:xfrm>
            <a:off x="572493" y="2071316"/>
            <a:ext cx="6713552" cy="4119172"/>
          </a:xfrm>
        </p:spPr>
        <p:txBody>
          <a:bodyPr vert="horz" lIns="109728" tIns="109728" rIns="109728" bIns="91440" rtlCol="0" anchor="t">
            <a:normAutofit fontScale="92500" lnSpcReduction="20000"/>
          </a:bodyPr>
          <a:lstStyle/>
          <a:p>
            <a:pPr marL="285750" indent="-285750" algn="just">
              <a:buFont typeface="Arial"/>
              <a:buChar char="•"/>
            </a:pPr>
            <a:r>
              <a:rPr lang="en-US" sz="2000">
                <a:ea typeface="+mn-lt"/>
                <a:cs typeface="+mn-lt"/>
              </a:rPr>
              <a:t>In today’s competitive dining industry, customer reviews are a key driver of success.</a:t>
            </a:r>
            <a:endParaRPr lang="en-US" sz="2000">
              <a:ea typeface="Calibri" panose="020F0502020204030204"/>
              <a:cs typeface="Calibri" panose="020F0502020204030204"/>
            </a:endParaRPr>
          </a:p>
          <a:p>
            <a:pPr marL="285750" indent="-285750" algn="just">
              <a:buFont typeface="Arial"/>
              <a:buChar char="•"/>
            </a:pPr>
            <a:r>
              <a:rPr lang="en-US" sz="2000" b="0" i="0">
                <a:effectLst/>
                <a:ea typeface="+mn-lt"/>
                <a:cs typeface="+mn-lt"/>
              </a:rPr>
              <a:t>Dolce Vita Italian Restaurant, known for its </a:t>
            </a:r>
            <a:r>
              <a:rPr lang="en-US" sz="2000">
                <a:ea typeface="+mn-lt"/>
                <a:cs typeface="+mn-lt"/>
              </a:rPr>
              <a:t>exceptional </a:t>
            </a:r>
            <a:r>
              <a:rPr lang="en-US" sz="2000" b="0" i="0">
                <a:effectLst/>
                <a:ea typeface="+mn-lt"/>
                <a:cs typeface="+mn-lt"/>
              </a:rPr>
              <a:t>Italian cuisine, </a:t>
            </a:r>
            <a:r>
              <a:rPr lang="en-US" sz="2000">
                <a:ea typeface="+mn-lt"/>
                <a:cs typeface="+mn-lt"/>
              </a:rPr>
              <a:t>relies heavily on customer feedback to maintain its reputation.</a:t>
            </a:r>
            <a:endParaRPr lang="en-US" sz="2000">
              <a:ea typeface="Calibri" panose="020F0502020204030204"/>
              <a:cs typeface="Calibri" panose="020F0502020204030204"/>
            </a:endParaRPr>
          </a:p>
          <a:p>
            <a:pPr marL="285750" indent="-285750" algn="just">
              <a:buFont typeface="Arial"/>
              <a:buChar char="•"/>
            </a:pPr>
            <a:r>
              <a:rPr lang="en-US" sz="2000">
                <a:ea typeface="+mn-lt"/>
                <a:cs typeface="+mn-lt"/>
              </a:rPr>
              <a:t>Platforms like TripAdvisor provide valuable feedback but present challenges due to unstructured data. </a:t>
            </a:r>
            <a:r>
              <a:rPr lang="en-US" sz="2000">
                <a:ea typeface="+mn-lt"/>
                <a:cs typeface="+mn-lt"/>
                <a:hlinkClick r:id="rId2">
                  <a:extLst>
                    <a:ext uri="{A12FA001-AC4F-418D-AE19-62706E023703}">
                      <ahyp:hlinkClr xmlns:ahyp="http://schemas.microsoft.com/office/drawing/2018/hyperlinkcolor" val="tx"/>
                    </a:ext>
                  </a:extLst>
                </a:hlinkClick>
              </a:rPr>
              <a:t>https://www.tripadvisor.com/Restaurant_Review-g57718-d450346-Reviews-Dolce_Vita_Italian_Restaurant_Wine_Bar-Fairfax_Virginia.html</a:t>
            </a:r>
            <a:endParaRPr lang="en-US" sz="2000">
              <a:ea typeface="+mn-lt"/>
              <a:cs typeface="+mn-lt"/>
              <a:hlinkClick r:id="" action="ppaction://noaction"/>
            </a:endParaRPr>
          </a:p>
          <a:p>
            <a:pPr marL="285750" indent="-285750" algn="just">
              <a:buFont typeface="Arial"/>
              <a:buChar char="•"/>
            </a:pPr>
            <a:r>
              <a:rPr lang="en-US" sz="2000">
                <a:ea typeface="+mn-lt"/>
                <a:cs typeface="+mn-lt"/>
              </a:rPr>
              <a:t>Web scraping and analyzing unstructured customer </a:t>
            </a:r>
            <a:r>
              <a:rPr lang="en-US" sz="2000" b="0" i="0">
                <a:effectLst/>
                <a:ea typeface="+mn-lt"/>
                <a:cs typeface="+mn-lt"/>
              </a:rPr>
              <a:t>reviews is </a:t>
            </a:r>
            <a:r>
              <a:rPr lang="en-US" sz="2000">
                <a:ea typeface="+mn-lt"/>
                <a:cs typeface="+mn-lt"/>
              </a:rPr>
              <a:t>challenging but </a:t>
            </a:r>
            <a:r>
              <a:rPr lang="en-US" sz="2000" b="0" i="0">
                <a:effectLst/>
                <a:ea typeface="+mn-lt"/>
                <a:cs typeface="+mn-lt"/>
              </a:rPr>
              <a:t>essential for </a:t>
            </a:r>
            <a:r>
              <a:rPr lang="en-US" sz="2000">
                <a:ea typeface="+mn-lt"/>
                <a:cs typeface="+mn-lt"/>
              </a:rPr>
              <a:t>identifying specific areas of improvement</a:t>
            </a:r>
            <a:r>
              <a:rPr lang="en-US" sz="2000" b="0" i="0">
                <a:effectLst/>
                <a:ea typeface="+mn-lt"/>
                <a:cs typeface="+mn-lt"/>
              </a:rPr>
              <a:t>.</a:t>
            </a:r>
            <a:endParaRPr lang="en-US"/>
          </a:p>
          <a:p>
            <a:pPr marL="285750" indent="-285750" algn="just">
              <a:buFont typeface="Arial"/>
              <a:buChar char="•"/>
            </a:pPr>
            <a:r>
              <a:rPr lang="en-US" sz="2000">
                <a:ea typeface="+mn-lt"/>
                <a:cs typeface="+mn-lt"/>
              </a:rPr>
              <a:t>This project focuses on extracting </a:t>
            </a:r>
            <a:r>
              <a:rPr lang="en-US" sz="2000" b="0" i="0">
                <a:effectLst/>
                <a:ea typeface="+mn-lt"/>
                <a:cs typeface="+mn-lt"/>
              </a:rPr>
              <a:t>insights </a:t>
            </a:r>
            <a:r>
              <a:rPr lang="en-US" sz="2000">
                <a:ea typeface="+mn-lt"/>
                <a:cs typeface="+mn-lt"/>
              </a:rPr>
              <a:t>from reviews </a:t>
            </a:r>
            <a:r>
              <a:rPr lang="en-US" sz="2000" b="0" i="0">
                <a:effectLst/>
                <a:ea typeface="+mn-lt"/>
                <a:cs typeface="+mn-lt"/>
              </a:rPr>
              <a:t>and </a:t>
            </a:r>
            <a:r>
              <a:rPr lang="en-US" sz="2000">
                <a:ea typeface="+mn-lt"/>
                <a:cs typeface="+mn-lt"/>
              </a:rPr>
              <a:t>enhancing </a:t>
            </a:r>
            <a:r>
              <a:rPr lang="en-US" sz="2000" b="0" i="0">
                <a:effectLst/>
                <a:ea typeface="+mn-lt"/>
                <a:cs typeface="+mn-lt"/>
              </a:rPr>
              <a:t>the </a:t>
            </a:r>
            <a:r>
              <a:rPr lang="en-US" sz="2000">
                <a:ea typeface="+mn-lt"/>
                <a:cs typeface="+mn-lt"/>
              </a:rPr>
              <a:t>restaurant's offerings</a:t>
            </a:r>
            <a:r>
              <a:rPr lang="en-US" sz="2000" b="0" i="0">
                <a:effectLst/>
                <a:ea typeface="+mn-lt"/>
                <a:cs typeface="+mn-lt"/>
              </a:rPr>
              <a:t>.</a:t>
            </a:r>
            <a:endParaRPr lang="en-US" sz="2000">
              <a:ea typeface="+mn-lt"/>
              <a:cs typeface="+mn-lt"/>
            </a:endParaRPr>
          </a:p>
          <a:p>
            <a:endParaRPr lang="en-US" sz="2000" b="0" i="0">
              <a:effectLst/>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26" name="Picture 25" descr="Wine glasses on a table">
            <a:extLst>
              <a:ext uri="{FF2B5EF4-FFF2-40B4-BE49-F238E27FC236}">
                <a16:creationId xmlns:a16="http://schemas.microsoft.com/office/drawing/2014/main" id="{67D1FA0B-942C-9ACE-2030-02F6EC5A4E88}"/>
              </a:ext>
            </a:extLst>
          </p:cNvPr>
          <p:cNvPicPr>
            <a:picLocks noChangeAspect="1"/>
          </p:cNvPicPr>
          <p:nvPr/>
        </p:nvPicPr>
        <p:blipFill>
          <a:blip r:embed="rId3"/>
          <a:srcRect l="21005" r="14779" b="2"/>
          <a:stretch/>
        </p:blipFill>
        <p:spPr>
          <a:xfrm>
            <a:off x="7675658" y="2093976"/>
            <a:ext cx="3941064" cy="4096512"/>
          </a:xfrm>
          <a:prstGeom prst="rect">
            <a:avLst/>
          </a:prstGeom>
        </p:spPr>
      </p:pic>
    </p:spTree>
    <p:extLst>
      <p:ext uri="{BB962C8B-B14F-4D97-AF65-F5344CB8AC3E}">
        <p14:creationId xmlns:p14="http://schemas.microsoft.com/office/powerpoint/2010/main" val="170238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0E321-B57F-734D-716B-351644648E11}"/>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Times New Roman"/>
              </a:rPr>
              <a:t>Problem Statement</a:t>
            </a:r>
            <a:endParaRPr lang="en-US" sz="5400"/>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A84D59F1-4BD9-2D24-CCDC-8E4A055C08C0}"/>
              </a:ext>
            </a:extLst>
          </p:cNvPr>
          <p:cNvSpPr>
            <a:spLocks noGrp="1"/>
          </p:cNvSpPr>
          <p:nvPr>
            <p:ph idx="1"/>
          </p:nvPr>
        </p:nvSpPr>
        <p:spPr>
          <a:xfrm>
            <a:off x="572493" y="2071316"/>
            <a:ext cx="6713552" cy="4119172"/>
          </a:xfrm>
        </p:spPr>
        <p:txBody>
          <a:bodyPr vert="horz" lIns="109728" tIns="109728" rIns="109728" bIns="91440" rtlCol="0" anchor="t">
            <a:normAutofit/>
          </a:bodyPr>
          <a:lstStyle/>
          <a:p>
            <a:pPr marL="285750" indent="-285750">
              <a:buFont typeface="Arial"/>
              <a:buChar char="•"/>
            </a:pPr>
            <a:endParaRPr lang="en-US" sz="2000">
              <a:ea typeface="+mn-lt"/>
              <a:cs typeface="+mn-lt"/>
            </a:endParaRPr>
          </a:p>
          <a:p>
            <a:endParaRPr lang="en-US" sz="2000" b="0" i="0">
              <a:effectLst/>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graphicFrame>
        <p:nvGraphicFramePr>
          <p:cNvPr id="46" name="Content Placeholder 2">
            <a:extLst>
              <a:ext uri="{FF2B5EF4-FFF2-40B4-BE49-F238E27FC236}">
                <a16:creationId xmlns:a16="http://schemas.microsoft.com/office/drawing/2014/main" id="{A6112256-0CE9-3F25-8D36-60CA53DD6E2F}"/>
              </a:ext>
            </a:extLst>
          </p:cNvPr>
          <p:cNvGraphicFramePr>
            <a:graphicFrameLocks/>
          </p:cNvGraphicFramePr>
          <p:nvPr>
            <p:extLst>
              <p:ext uri="{D42A27DB-BD31-4B8C-83A1-F6EECF244321}">
                <p14:modId xmlns:p14="http://schemas.microsoft.com/office/powerpoint/2010/main" val="2520326857"/>
              </p:ext>
            </p:extLst>
          </p:nvPr>
        </p:nvGraphicFramePr>
        <p:xfrm>
          <a:off x="-4382" y="1334854"/>
          <a:ext cx="12554015" cy="5992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81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0E321-B57F-734D-716B-351644648E11}"/>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Times New Roman"/>
              </a:rPr>
              <a:t>Research Questions</a:t>
            </a:r>
            <a:endParaRPr lang="en-US" sz="5400"/>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A84D59F1-4BD9-2D24-CCDC-8E4A055C08C0}"/>
              </a:ext>
            </a:extLst>
          </p:cNvPr>
          <p:cNvSpPr>
            <a:spLocks noGrp="1"/>
          </p:cNvSpPr>
          <p:nvPr>
            <p:ph idx="1"/>
          </p:nvPr>
        </p:nvSpPr>
        <p:spPr>
          <a:xfrm>
            <a:off x="572493" y="2071316"/>
            <a:ext cx="6713552" cy="4119172"/>
          </a:xfrm>
        </p:spPr>
        <p:txBody>
          <a:bodyPr vert="horz" lIns="109728" tIns="109728" rIns="109728" bIns="91440" rtlCol="0" anchor="t">
            <a:normAutofit/>
          </a:bodyPr>
          <a:lstStyle/>
          <a:p>
            <a:pPr marL="285750" indent="-285750">
              <a:buFont typeface="Arial"/>
              <a:buChar char="•"/>
            </a:pPr>
            <a:endParaRPr lang="en-US" sz="2000">
              <a:ea typeface="+mn-lt"/>
              <a:cs typeface="+mn-lt"/>
            </a:endParaRPr>
          </a:p>
          <a:p>
            <a:endParaRPr lang="en-US" sz="2000" b="0" i="0">
              <a:effectLst/>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9149A9C-E857-D750-92CB-7BAC3E81F891}"/>
              </a:ext>
            </a:extLst>
          </p:cNvPr>
          <p:cNvSpPr txBox="1"/>
          <p:nvPr/>
        </p:nvSpPr>
        <p:spPr>
          <a:xfrm>
            <a:off x="572053" y="2272748"/>
            <a:ext cx="10363198"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latin typeface="Calibri"/>
                <a:ea typeface="Calibri"/>
                <a:cs typeface="Calibri"/>
              </a:rPr>
              <a:t>How does the sentiment trend for food, service, and ambiance compare over time, and what insights can be drawn about changes in customer experience? </a:t>
            </a:r>
            <a:endParaRPr lang="en-US"/>
          </a:p>
          <a:p>
            <a:endParaRPr lang="en-US" sz="2000">
              <a:latin typeface="Calibri"/>
              <a:ea typeface="Calibri"/>
              <a:cs typeface="Calibri"/>
            </a:endParaRPr>
          </a:p>
          <a:p>
            <a:pPr marL="342900" indent="-342900">
              <a:buFont typeface="Arial"/>
              <a:buChar char="•"/>
            </a:pPr>
            <a:r>
              <a:rPr lang="en-US" sz="2000">
                <a:latin typeface="Calibri"/>
                <a:ea typeface="Calibri"/>
                <a:cs typeface="Calibri"/>
              </a:rPr>
              <a:t>What are the primary factors that contribute to customer dissatisfaction, as reflected in lower ratings and negative comments? </a:t>
            </a:r>
            <a:endParaRPr lang="en-US" sz="2000">
              <a:ea typeface="Calibri"/>
              <a:cs typeface="Calibri"/>
            </a:endParaRPr>
          </a:p>
          <a:p>
            <a:endParaRPr lang="en-US" sz="2000">
              <a:latin typeface="Calibri"/>
              <a:ea typeface="Calibri"/>
              <a:cs typeface="Calibri"/>
            </a:endParaRPr>
          </a:p>
          <a:p>
            <a:pPr marL="342900" indent="-342900">
              <a:buFont typeface="Arial"/>
              <a:buChar char="•"/>
            </a:pPr>
            <a:r>
              <a:rPr lang="en-US" sz="2000">
                <a:latin typeface="Calibri"/>
                <a:ea typeface="Calibri"/>
                <a:cs typeface="Calibri"/>
              </a:rPr>
              <a:t>What aspects of the dining experience (service, atmosphere, food quality, value of money) most significantly influence customer ratings? </a:t>
            </a:r>
            <a:endParaRPr lang="en-US" sz="2000">
              <a:ea typeface="+mn-lt"/>
              <a:cs typeface="+mn-lt"/>
            </a:endParaRPr>
          </a:p>
          <a:p>
            <a:endParaRPr lang="en-US" sz="2000">
              <a:ea typeface="+mn-lt"/>
              <a:cs typeface="+mn-lt"/>
            </a:endParaRPr>
          </a:p>
          <a:p>
            <a:pPr marL="342900" indent="-342900">
              <a:buFont typeface="Arial"/>
              <a:buChar char="•"/>
            </a:pPr>
            <a:r>
              <a:rPr lang="en-US" sz="2000">
                <a:ea typeface="+mn-lt"/>
                <a:cs typeface="+mn-lt"/>
              </a:rPr>
              <a:t>In what ways do customer demographics affect sentiment regarding specific aspects of the restaurant experience?  </a:t>
            </a:r>
            <a:endParaRPr lang="en-US" sz="2000">
              <a:ea typeface="Calibri"/>
              <a:cs typeface="Calibri"/>
            </a:endParaRPr>
          </a:p>
          <a:p>
            <a:pPr>
              <a:buFont typeface="Arial"/>
              <a:buChar char="•"/>
            </a:pPr>
            <a:endParaRPr lang="en-US">
              <a:ea typeface="Calibri"/>
              <a:cs typeface="Calibri"/>
            </a:endParaRPr>
          </a:p>
        </p:txBody>
      </p:sp>
    </p:spTree>
    <p:extLst>
      <p:ext uri="{BB962C8B-B14F-4D97-AF65-F5344CB8AC3E}">
        <p14:creationId xmlns:p14="http://schemas.microsoft.com/office/powerpoint/2010/main" val="349714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erson Eating">
            <a:extLst>
              <a:ext uri="{FF2B5EF4-FFF2-40B4-BE49-F238E27FC236}">
                <a16:creationId xmlns:a16="http://schemas.microsoft.com/office/drawing/2014/main" id="{319AE3C5-5FC8-4AE9-E882-0AF583C96E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443" y="1919377"/>
            <a:ext cx="3019248" cy="3019248"/>
          </a:xfrm>
          <a:prstGeom prst="rect">
            <a:avLst/>
          </a:prstGeom>
        </p:spPr>
      </p:pic>
      <p:sp>
        <p:nvSpPr>
          <p:cNvPr id="45" name="Rectangle 44">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EE4FBA4-67CB-BD4F-AB77-D442D6B4771E}"/>
              </a:ext>
            </a:extLst>
          </p:cNvPr>
          <p:cNvSpPr>
            <a:spLocks noGrp="1"/>
          </p:cNvSpPr>
          <p:nvPr>
            <p:ph type="title"/>
          </p:nvPr>
        </p:nvSpPr>
        <p:spPr>
          <a:xfrm>
            <a:off x="5653287" y="871442"/>
            <a:ext cx="5667269" cy="1289024"/>
          </a:xfrm>
        </p:spPr>
        <p:txBody>
          <a:bodyPr anchor="b">
            <a:normAutofit/>
          </a:bodyPr>
          <a:lstStyle/>
          <a:p>
            <a:pPr algn="ctr"/>
            <a:r>
              <a:rPr lang="en-US" sz="3200">
                <a:solidFill>
                  <a:srgbClr val="595959"/>
                </a:solidFill>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8AB62E2B-330A-E200-9A2F-0261401F20B0}"/>
              </a:ext>
            </a:extLst>
          </p:cNvPr>
          <p:cNvSpPr>
            <a:spLocks noGrp="1"/>
          </p:cNvSpPr>
          <p:nvPr>
            <p:ph idx="1"/>
          </p:nvPr>
        </p:nvSpPr>
        <p:spPr>
          <a:xfrm>
            <a:off x="5653287" y="2447337"/>
            <a:ext cx="5667269" cy="3539220"/>
          </a:xfrm>
        </p:spPr>
        <p:txBody>
          <a:bodyPr anchor="t">
            <a:normAutofit/>
          </a:bodyPr>
          <a:lstStyle/>
          <a:p>
            <a:pPr>
              <a:buFont typeface="+mj-lt"/>
              <a:buAutoNum type="arabicPeriod"/>
            </a:pPr>
            <a:r>
              <a:rPr lang="en-US" sz="2000" b="0" i="0">
                <a:solidFill>
                  <a:srgbClr val="595959"/>
                </a:solidFill>
                <a:effectLst/>
                <a:latin typeface="Times New Roman" panose="02020603050405020304" pitchFamily="18" charset="0"/>
                <a:cs typeface="Times New Roman" panose="02020603050405020304" pitchFamily="18" charset="0"/>
              </a:rPr>
              <a:t>Food quality and service are the most critical drivers of satisfaction.</a:t>
            </a:r>
          </a:p>
          <a:p>
            <a:pPr>
              <a:buFont typeface="+mj-lt"/>
              <a:buAutoNum type="arabicPeriod"/>
            </a:pPr>
            <a:r>
              <a:rPr lang="en-US" sz="2000" b="0" i="0">
                <a:solidFill>
                  <a:srgbClr val="595959"/>
                </a:solidFill>
                <a:effectLst/>
                <a:latin typeface="Times New Roman" panose="02020603050405020304" pitchFamily="18" charset="0"/>
                <a:cs typeface="Times New Roman" panose="02020603050405020304" pitchFamily="18" charset="0"/>
              </a:rPr>
              <a:t>Preferences differ by demographics, with younger diners favoring innovation and older patrons valuing service.</a:t>
            </a:r>
          </a:p>
          <a:p>
            <a:pPr>
              <a:buFont typeface="+mj-lt"/>
              <a:buAutoNum type="arabicPeriod"/>
            </a:pPr>
            <a:r>
              <a:rPr lang="en-US" sz="2000" b="0" i="0">
                <a:solidFill>
                  <a:srgbClr val="595959"/>
                </a:solidFill>
                <a:effectLst/>
                <a:latin typeface="Times New Roman" panose="02020603050405020304" pitchFamily="18" charset="0"/>
                <a:cs typeface="Times New Roman" panose="02020603050405020304" pitchFamily="18" charset="0"/>
              </a:rPr>
              <a:t>Addressing specific issues, like slow service, will significantly boost satisfaction.</a:t>
            </a:r>
          </a:p>
          <a:p>
            <a:pPr>
              <a:buFont typeface="+mj-lt"/>
              <a:buAutoNum type="arabicPeriod"/>
            </a:pPr>
            <a:r>
              <a:rPr lang="en-US" sz="2000" b="0" i="0">
                <a:solidFill>
                  <a:srgbClr val="595959"/>
                </a:solidFill>
                <a:effectLst/>
                <a:latin typeface="Times New Roman" panose="02020603050405020304" pitchFamily="18" charset="0"/>
                <a:cs typeface="Times New Roman" panose="02020603050405020304" pitchFamily="18" charset="0"/>
              </a:rPr>
              <a:t>Seasonal trends influence customer expectations and sentiment.</a:t>
            </a:r>
          </a:p>
          <a:p>
            <a:endParaRPr lang="en-US" sz="2000">
              <a:solidFill>
                <a:srgbClr val="595959"/>
              </a:solidFill>
            </a:endParaRPr>
          </a:p>
        </p:txBody>
      </p:sp>
    </p:spTree>
    <p:extLst>
      <p:ext uri="{BB962C8B-B14F-4D97-AF65-F5344CB8AC3E}">
        <p14:creationId xmlns:p14="http://schemas.microsoft.com/office/powerpoint/2010/main" val="393437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0E321-B57F-734D-716B-351644648E11}"/>
              </a:ext>
            </a:extLst>
          </p:cNvPr>
          <p:cNvSpPr>
            <a:spLocks noGrp="1"/>
          </p:cNvSpPr>
          <p:nvPr>
            <p:ph type="title"/>
          </p:nvPr>
        </p:nvSpPr>
        <p:spPr>
          <a:xfrm>
            <a:off x="572493" y="238539"/>
            <a:ext cx="11018520" cy="1434415"/>
          </a:xfrm>
        </p:spPr>
        <p:txBody>
          <a:bodyPr anchor="b">
            <a:normAutofit/>
          </a:bodyPr>
          <a:lstStyle/>
          <a:p>
            <a:r>
              <a:rPr lang="en-US" sz="5400">
                <a:latin typeface="Times New Roman"/>
                <a:ea typeface="+mj-lt"/>
                <a:cs typeface="+mj-lt"/>
              </a:rPr>
              <a:t>Proposed Approach</a:t>
            </a:r>
            <a:endParaRPr lang="en-US" sz="5400">
              <a:latin typeface="Times New Roman"/>
            </a:endParaRP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A84D59F1-4BD9-2D24-CCDC-8E4A055C08C0}"/>
              </a:ext>
            </a:extLst>
          </p:cNvPr>
          <p:cNvSpPr>
            <a:spLocks noGrp="1"/>
          </p:cNvSpPr>
          <p:nvPr>
            <p:ph idx="1"/>
          </p:nvPr>
        </p:nvSpPr>
        <p:spPr>
          <a:xfrm>
            <a:off x="572493" y="2071316"/>
            <a:ext cx="6713552" cy="4119172"/>
          </a:xfrm>
        </p:spPr>
        <p:txBody>
          <a:bodyPr vert="horz" lIns="109728" tIns="109728" rIns="109728" bIns="91440" rtlCol="0" anchor="t">
            <a:normAutofit/>
          </a:bodyPr>
          <a:lstStyle/>
          <a:p>
            <a:pPr marL="285750" indent="-285750">
              <a:buFont typeface="Arial"/>
              <a:buChar char="•"/>
            </a:pPr>
            <a:endParaRPr lang="en-US" sz="2000">
              <a:ea typeface="+mn-lt"/>
              <a:cs typeface="+mn-lt"/>
            </a:endParaRPr>
          </a:p>
          <a:p>
            <a:endParaRPr lang="en-US" sz="2000" b="0" i="0">
              <a:effectLst/>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9149A9C-E857-D750-92CB-7BAC3E81F891}"/>
              </a:ext>
            </a:extLst>
          </p:cNvPr>
          <p:cNvSpPr txBox="1"/>
          <p:nvPr/>
        </p:nvSpPr>
        <p:spPr>
          <a:xfrm>
            <a:off x="572053" y="2272748"/>
            <a:ext cx="10363198"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endParaRPr lang="en-US" sz="2000" b="1">
              <a:ea typeface="+mn-lt"/>
              <a:cs typeface="+mn-lt"/>
            </a:endParaRPr>
          </a:p>
          <a:p>
            <a:pPr marL="457200" indent="-457200">
              <a:buAutoNum type="arabicPeriod"/>
            </a:pPr>
            <a:r>
              <a:rPr lang="en-US" sz="2000" b="1">
                <a:ea typeface="+mn-lt"/>
                <a:cs typeface="+mn-lt"/>
              </a:rPr>
              <a:t>Data Extraction: </a:t>
            </a:r>
            <a:r>
              <a:rPr lang="en-US" sz="2000">
                <a:ea typeface="+mn-lt"/>
                <a:cs typeface="+mn-lt"/>
              </a:rPr>
              <a:t>Web scraping data from TripAdvisor website</a:t>
            </a:r>
            <a:endParaRPr lang="en-US">
              <a:ea typeface="+mn-lt"/>
              <a:cs typeface="+mn-lt"/>
            </a:endParaRPr>
          </a:p>
          <a:p>
            <a:pPr marL="457200" indent="-457200">
              <a:buAutoNum type="arabicPeriod"/>
            </a:pPr>
            <a:r>
              <a:rPr lang="en-US" sz="2000" b="1">
                <a:ea typeface="+mn-lt"/>
                <a:cs typeface="+mn-lt"/>
              </a:rPr>
              <a:t>Data Preprocessing</a:t>
            </a:r>
            <a:r>
              <a:rPr lang="en-US" sz="2000">
                <a:ea typeface="+mn-lt"/>
                <a:cs typeface="+mn-lt"/>
              </a:rPr>
              <a:t>: Cleaning and formatting data.</a:t>
            </a:r>
            <a:endParaRPr lang="en-US">
              <a:latin typeface="Calibri"/>
              <a:ea typeface="Calibri"/>
              <a:cs typeface="Calibri"/>
            </a:endParaRPr>
          </a:p>
          <a:p>
            <a:pPr marL="457200" indent="-457200">
              <a:buAutoNum type="arabicPeriod"/>
            </a:pPr>
            <a:r>
              <a:rPr lang="en-US" sz="2000" b="1">
                <a:ea typeface="+mn-lt"/>
                <a:cs typeface="+mn-lt"/>
              </a:rPr>
              <a:t>Exploratory Analysis</a:t>
            </a:r>
            <a:r>
              <a:rPr lang="en-US" sz="2000">
                <a:ea typeface="+mn-lt"/>
                <a:cs typeface="+mn-lt"/>
              </a:rPr>
              <a:t>: Identifying trends and correlations.</a:t>
            </a:r>
            <a:endParaRPr lang="en-US">
              <a:ea typeface="Calibri" panose="020F0502020204030204"/>
              <a:cs typeface="Calibri" panose="020F0502020204030204"/>
            </a:endParaRPr>
          </a:p>
          <a:p>
            <a:pPr marL="457200" indent="-457200">
              <a:buAutoNum type="arabicPeriod"/>
            </a:pPr>
            <a:r>
              <a:rPr lang="en-US" sz="2000" b="1">
                <a:ea typeface="+mn-lt"/>
                <a:cs typeface="+mn-lt"/>
              </a:rPr>
              <a:t>Machine Learning</a:t>
            </a:r>
            <a:r>
              <a:rPr lang="en-US" sz="2000">
                <a:ea typeface="+mn-lt"/>
                <a:cs typeface="+mn-lt"/>
              </a:rPr>
              <a:t>: Predicting customer satisfaction.</a:t>
            </a:r>
            <a:endParaRPr lang="en-US">
              <a:ea typeface="Calibri" panose="020F0502020204030204"/>
              <a:cs typeface="Calibri" panose="020F0502020204030204"/>
            </a:endParaRPr>
          </a:p>
          <a:p>
            <a:pPr marL="457200" indent="-457200">
              <a:buAutoNum type="arabicPeriod"/>
            </a:pPr>
            <a:r>
              <a:rPr lang="en-US" sz="2000" b="1">
                <a:ea typeface="+mn-lt"/>
                <a:cs typeface="+mn-lt"/>
              </a:rPr>
              <a:t>NLP and ABSA</a:t>
            </a:r>
            <a:r>
              <a:rPr lang="en-US" sz="2000">
                <a:ea typeface="+mn-lt"/>
                <a:cs typeface="+mn-lt"/>
              </a:rPr>
              <a:t>: Extracting insights from textual data.</a:t>
            </a:r>
            <a:endParaRPr lang="en-US">
              <a:ea typeface="Calibri" panose="020F0502020204030204"/>
              <a:cs typeface="Calibri" panose="020F0502020204030204"/>
            </a:endParaRPr>
          </a:p>
          <a:p>
            <a:pPr marL="457200" indent="-457200">
              <a:buAutoNum type="arabicPeriod"/>
            </a:pPr>
            <a:r>
              <a:rPr lang="en-US" sz="2000" b="1">
                <a:ea typeface="+mn-lt"/>
                <a:cs typeface="+mn-lt"/>
              </a:rPr>
              <a:t>Visualizations</a:t>
            </a:r>
            <a:r>
              <a:rPr lang="en-US" sz="2000">
                <a:ea typeface="+mn-lt"/>
                <a:cs typeface="+mn-lt"/>
              </a:rPr>
              <a:t>: Word clouds, heatmaps, sentiment trends.</a:t>
            </a:r>
            <a:endParaRPr lang="en-US">
              <a:ea typeface="Calibri" panose="020F0502020204030204"/>
              <a:cs typeface="Calibri" panose="020F0502020204030204"/>
            </a:endParaRPr>
          </a:p>
          <a:p>
            <a:pPr marL="342900" indent="-342900">
              <a:buAutoNum type="arabicPeriod"/>
            </a:pPr>
            <a:endParaRPr lang="en-US" sz="2000">
              <a:ea typeface="Calibri"/>
              <a:cs typeface="Calibri"/>
            </a:endParaRPr>
          </a:p>
          <a:p>
            <a:pPr>
              <a:buAutoNum type="arabicPeriod"/>
            </a:pPr>
            <a:endParaRPr lang="en-US">
              <a:ea typeface="Calibri"/>
              <a:cs typeface="Calibri"/>
            </a:endParaRPr>
          </a:p>
        </p:txBody>
      </p:sp>
    </p:spTree>
    <p:extLst>
      <p:ext uri="{BB962C8B-B14F-4D97-AF65-F5344CB8AC3E}">
        <p14:creationId xmlns:p14="http://schemas.microsoft.com/office/powerpoint/2010/main" val="314793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910-9FAA-F424-1266-0339F2D076F5}"/>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Dataset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D6395-14EF-0F70-86F9-CCB255F43581}"/>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700">
                <a:ea typeface="+mn-lt"/>
                <a:cs typeface="+mn-lt"/>
              </a:rPr>
              <a:t>The dataset consists of 411 customer reviews for Dolce Vita Italian Restaurant, collected from TripAdvisor.  Reviews were gathered using the Bardeen extension and Python.</a:t>
            </a:r>
            <a:endParaRPr lang="en-US" sz="1700">
              <a:ea typeface="Calibri" panose="020F0502020204030204"/>
              <a:cs typeface="Calibri" panose="020F0502020204030204"/>
            </a:endParaRPr>
          </a:p>
          <a:p>
            <a:pPr>
              <a:buFont typeface="Arial"/>
              <a:buChar char="•"/>
            </a:pPr>
            <a:endParaRPr lang="en-US" sz="1700">
              <a:ea typeface="+mn-lt"/>
              <a:cs typeface="+mn-lt"/>
            </a:endParaRPr>
          </a:p>
          <a:p>
            <a:pPr marL="0" indent="0">
              <a:buNone/>
            </a:pPr>
            <a:r>
              <a:rPr lang="en-US" sz="1700" b="1">
                <a:ea typeface="+mn-lt"/>
                <a:cs typeface="+mn-lt"/>
              </a:rPr>
              <a:t>Key Features</a:t>
            </a:r>
            <a:r>
              <a:rPr lang="en-US" sz="1700">
                <a:ea typeface="+mn-lt"/>
                <a:cs typeface="+mn-lt"/>
              </a:rPr>
              <a:t>:</a:t>
            </a:r>
            <a:endParaRPr lang="en-US" sz="1700">
              <a:ea typeface="Calibri" panose="020F0502020204030204"/>
              <a:cs typeface="Calibri" panose="020F0502020204030204"/>
            </a:endParaRPr>
          </a:p>
          <a:p>
            <a:pPr>
              <a:buFont typeface="Arial"/>
              <a:buChar char="•"/>
            </a:pPr>
            <a:r>
              <a:rPr lang="en-US" sz="1700" b="1">
                <a:ea typeface="+mn-lt"/>
                <a:cs typeface="+mn-lt"/>
              </a:rPr>
              <a:t>Ratings</a:t>
            </a:r>
            <a:r>
              <a:rPr lang="en-US" sz="1700">
                <a:ea typeface="+mn-lt"/>
                <a:cs typeface="+mn-lt"/>
              </a:rPr>
              <a:t>: Numerical ratings for food, service, ambiance, and value for money.</a:t>
            </a:r>
          </a:p>
          <a:p>
            <a:pPr>
              <a:buFont typeface="Arial"/>
              <a:buChar char="•"/>
            </a:pPr>
            <a:r>
              <a:rPr lang="en-US" sz="1700" b="1">
                <a:ea typeface="+mn-lt"/>
                <a:cs typeface="+mn-lt"/>
              </a:rPr>
              <a:t>Textual Feedback</a:t>
            </a:r>
            <a:r>
              <a:rPr lang="en-US" sz="1700">
                <a:ea typeface="+mn-lt"/>
                <a:cs typeface="+mn-lt"/>
              </a:rPr>
              <a:t>: Comments on various aspects of the dining experience (e.g., food quality, service, atmosphere).</a:t>
            </a:r>
            <a:endParaRPr lang="en-US" sz="1700"/>
          </a:p>
          <a:p>
            <a:pPr>
              <a:buFont typeface="Arial"/>
              <a:buChar char="•"/>
            </a:pPr>
            <a:r>
              <a:rPr lang="en-US" sz="1700" b="1">
                <a:ea typeface="+mn-lt"/>
                <a:cs typeface="+mn-lt"/>
              </a:rPr>
              <a:t>Metadata</a:t>
            </a:r>
            <a:r>
              <a:rPr lang="en-US" sz="1700">
                <a:ea typeface="+mn-lt"/>
                <a:cs typeface="+mn-lt"/>
              </a:rPr>
              <a:t>: Review date, location, and customer demographic data.</a:t>
            </a:r>
          </a:p>
          <a:p>
            <a:pPr>
              <a:buFont typeface="Arial"/>
              <a:buChar char="•"/>
            </a:pPr>
            <a:endParaRPr lang="en-US" sz="1700">
              <a:ea typeface="Calibri"/>
              <a:cs typeface="Calibri"/>
            </a:endParaRPr>
          </a:p>
          <a:p>
            <a:pPr marL="0" indent="0">
              <a:buNone/>
            </a:pPr>
            <a:r>
              <a:rPr lang="en-US" sz="1700" b="1">
                <a:ea typeface="+mn-lt"/>
                <a:cs typeface="+mn-lt"/>
              </a:rPr>
              <a:t>Preprocessing</a:t>
            </a:r>
            <a:r>
              <a:rPr lang="en-US" sz="1700">
                <a:ea typeface="+mn-lt"/>
                <a:cs typeface="+mn-lt"/>
              </a:rPr>
              <a:t>:</a:t>
            </a:r>
            <a:endParaRPr lang="en-US" sz="1700">
              <a:ea typeface="Calibri" panose="020F0502020204030204"/>
              <a:cs typeface="Calibri" panose="020F0502020204030204"/>
            </a:endParaRPr>
          </a:p>
          <a:p>
            <a:pPr>
              <a:buFont typeface="Arial"/>
              <a:buChar char="•"/>
            </a:pPr>
            <a:r>
              <a:rPr lang="en-US" sz="1700">
                <a:ea typeface="+mn-lt"/>
                <a:cs typeface="+mn-lt"/>
              </a:rPr>
              <a:t>Missing data handled by replacing with "Unknown."</a:t>
            </a:r>
            <a:endParaRPr lang="en-US" sz="1700"/>
          </a:p>
          <a:p>
            <a:pPr>
              <a:buFont typeface="Arial"/>
              <a:buChar char="•"/>
            </a:pPr>
            <a:r>
              <a:rPr lang="en-US" sz="1700">
                <a:ea typeface="+mn-lt"/>
                <a:cs typeface="+mn-lt"/>
              </a:rPr>
              <a:t>Standardization of columns for consistency.</a:t>
            </a:r>
            <a:endParaRPr lang="en-US" sz="1700"/>
          </a:p>
          <a:p>
            <a:pPr>
              <a:buFont typeface="Arial"/>
              <a:buChar char="•"/>
            </a:pPr>
            <a:r>
              <a:rPr lang="en-US" sz="1700">
                <a:ea typeface="+mn-lt"/>
                <a:cs typeface="+mn-lt"/>
              </a:rPr>
              <a:t>Cleaning of non-numeric entries and irrelevant data.</a:t>
            </a:r>
            <a:endParaRPr lang="en-US" sz="1700"/>
          </a:p>
          <a:p>
            <a:pPr marL="0" indent="0">
              <a:buNone/>
            </a:pPr>
            <a:endParaRPr lang="en-US" sz="1700" b="0" i="0">
              <a:effectLst/>
              <a:latin typeface="Times New Roman" panose="02020603050405020304" pitchFamily="18" charset="0"/>
              <a:cs typeface="Times New Roman" panose="02020603050405020304" pitchFamily="18" charset="0"/>
            </a:endParaRPr>
          </a:p>
          <a:p>
            <a:endParaRPr lang="en-US" sz="1700"/>
          </a:p>
        </p:txBody>
      </p:sp>
    </p:spTree>
    <p:extLst>
      <p:ext uri="{BB962C8B-B14F-4D97-AF65-F5344CB8AC3E}">
        <p14:creationId xmlns:p14="http://schemas.microsoft.com/office/powerpoint/2010/main" val="221940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0E321-B57F-734D-716B-351644648E11}"/>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Times New Roman"/>
              </a:rPr>
              <a:t>Exploratory Data Analysis</a:t>
            </a: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A84D59F1-4BD9-2D24-CCDC-8E4A055C08C0}"/>
              </a:ext>
            </a:extLst>
          </p:cNvPr>
          <p:cNvSpPr>
            <a:spLocks noGrp="1"/>
          </p:cNvSpPr>
          <p:nvPr>
            <p:ph idx="1"/>
          </p:nvPr>
        </p:nvSpPr>
        <p:spPr>
          <a:xfrm>
            <a:off x="572493" y="2071316"/>
            <a:ext cx="6713552" cy="4119172"/>
          </a:xfrm>
        </p:spPr>
        <p:txBody>
          <a:bodyPr vert="horz" lIns="109728" tIns="109728" rIns="109728" bIns="91440" rtlCol="0" anchor="t">
            <a:normAutofit/>
          </a:bodyPr>
          <a:lstStyle/>
          <a:p>
            <a:pPr marL="285750" indent="-285750">
              <a:buFont typeface="Arial"/>
              <a:buChar char="•"/>
            </a:pPr>
            <a:endParaRPr lang="en-US" sz="2000">
              <a:ea typeface="+mn-lt"/>
              <a:cs typeface="+mn-lt"/>
            </a:endParaRPr>
          </a:p>
          <a:p>
            <a:endParaRPr lang="en-US" sz="2000" b="0" i="0">
              <a:effectLst/>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5" name="Picture 4" descr="A bar graph with blue squares&#10;&#10;Description automatically generated">
            <a:extLst>
              <a:ext uri="{FF2B5EF4-FFF2-40B4-BE49-F238E27FC236}">
                <a16:creationId xmlns:a16="http://schemas.microsoft.com/office/drawing/2014/main" id="{FC229E67-1476-37AE-7C9D-5414DC9C8C07}"/>
              </a:ext>
            </a:extLst>
          </p:cNvPr>
          <p:cNvPicPr>
            <a:picLocks noChangeAspect="1"/>
          </p:cNvPicPr>
          <p:nvPr/>
        </p:nvPicPr>
        <p:blipFill>
          <a:blip r:embed="rId2"/>
          <a:stretch>
            <a:fillRect/>
          </a:stretch>
        </p:blipFill>
        <p:spPr>
          <a:xfrm>
            <a:off x="8306264" y="2410407"/>
            <a:ext cx="3636228" cy="2882822"/>
          </a:xfrm>
          <a:prstGeom prst="rect">
            <a:avLst/>
          </a:prstGeom>
        </p:spPr>
      </p:pic>
      <p:pic>
        <p:nvPicPr>
          <p:cNvPr id="6" name="Picture 5" descr="A bar graph with blue bars&#10;&#10;Description automatically generated">
            <a:extLst>
              <a:ext uri="{FF2B5EF4-FFF2-40B4-BE49-F238E27FC236}">
                <a16:creationId xmlns:a16="http://schemas.microsoft.com/office/drawing/2014/main" id="{4CC882DA-1CFA-67A9-AD02-191BB778BA3B}"/>
              </a:ext>
            </a:extLst>
          </p:cNvPr>
          <p:cNvPicPr>
            <a:picLocks noChangeAspect="1"/>
          </p:cNvPicPr>
          <p:nvPr/>
        </p:nvPicPr>
        <p:blipFill>
          <a:blip r:embed="rId3"/>
          <a:stretch>
            <a:fillRect/>
          </a:stretch>
        </p:blipFill>
        <p:spPr>
          <a:xfrm>
            <a:off x="389596" y="2417259"/>
            <a:ext cx="3541906" cy="2757605"/>
          </a:xfrm>
          <a:prstGeom prst="rect">
            <a:avLst/>
          </a:prstGeom>
        </p:spPr>
      </p:pic>
      <p:pic>
        <p:nvPicPr>
          <p:cNvPr id="7" name="Picture 6" descr="A diagram of a distribution of ratings&#10;&#10;Description automatically generated">
            <a:extLst>
              <a:ext uri="{FF2B5EF4-FFF2-40B4-BE49-F238E27FC236}">
                <a16:creationId xmlns:a16="http://schemas.microsoft.com/office/drawing/2014/main" id="{A88F8FF7-CAAA-D282-55FA-53F3B3A11967}"/>
              </a:ext>
            </a:extLst>
          </p:cNvPr>
          <p:cNvPicPr>
            <a:picLocks noChangeAspect="1"/>
          </p:cNvPicPr>
          <p:nvPr/>
        </p:nvPicPr>
        <p:blipFill>
          <a:blip r:embed="rId4"/>
          <a:stretch>
            <a:fillRect/>
          </a:stretch>
        </p:blipFill>
        <p:spPr>
          <a:xfrm>
            <a:off x="4151855" y="2416330"/>
            <a:ext cx="3813949" cy="2759462"/>
          </a:xfrm>
          <a:prstGeom prst="rect">
            <a:avLst/>
          </a:prstGeom>
        </p:spPr>
      </p:pic>
      <p:sp>
        <p:nvSpPr>
          <p:cNvPr id="8" name="TextBox 7">
            <a:extLst>
              <a:ext uri="{FF2B5EF4-FFF2-40B4-BE49-F238E27FC236}">
                <a16:creationId xmlns:a16="http://schemas.microsoft.com/office/drawing/2014/main" id="{BDB51B8C-1E8A-F03E-9597-68355C705BB8}"/>
              </a:ext>
            </a:extLst>
          </p:cNvPr>
          <p:cNvSpPr txBox="1"/>
          <p:nvPr/>
        </p:nvSpPr>
        <p:spPr>
          <a:xfrm>
            <a:off x="570571" y="5830229"/>
            <a:ext cx="9285248"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ea typeface="Calibri"/>
                <a:cs typeface="Calibri"/>
              </a:rPr>
              <a:t>The trend of positive reviews reflect that Dolce Vita has a good reputation among its customers.</a:t>
            </a:r>
          </a:p>
        </p:txBody>
      </p:sp>
    </p:spTree>
    <p:extLst>
      <p:ext uri="{BB962C8B-B14F-4D97-AF65-F5344CB8AC3E}">
        <p14:creationId xmlns:p14="http://schemas.microsoft.com/office/powerpoint/2010/main" val="2258418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1962</Words>
  <Application>Microsoft Office PowerPoint</Application>
  <PresentationFormat>Widescreen</PresentationFormat>
  <Paragraphs>148</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Customer Review Analysis System for Dolce Vita: Enhancing Restaurant Experience through Data Insights </vt:lpstr>
      <vt:lpstr>Abstract</vt:lpstr>
      <vt:lpstr>Introduction</vt:lpstr>
      <vt:lpstr>Problem Statement</vt:lpstr>
      <vt:lpstr>Research Questions</vt:lpstr>
      <vt:lpstr>Hypothesis</vt:lpstr>
      <vt:lpstr>Proposed Approach</vt:lpstr>
      <vt:lpstr>Dataset</vt:lpstr>
      <vt:lpstr>Exploratory Data Analysis</vt:lpstr>
      <vt:lpstr>Sentiment trends over time</vt:lpstr>
      <vt:lpstr>Sentiment trends over time</vt:lpstr>
      <vt:lpstr>Key Factors Influencing Ratings</vt:lpstr>
      <vt:lpstr>Key Factors Influencing Ratings</vt:lpstr>
      <vt:lpstr>Key Factors Influencing Ratings </vt:lpstr>
      <vt:lpstr>Demographic Influence on Sentiment</vt:lpstr>
      <vt:lpstr>Demographic Influence on Sentiment</vt:lpstr>
      <vt:lpstr>Customer Dissatisfaction Factors</vt:lpstr>
      <vt:lpstr>Key findings</vt:lpstr>
      <vt:lpstr>Conclusion and future work</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Harshini Kunjeti</dc:creator>
  <cp:lastModifiedBy>ZAHRA HASHMI</cp:lastModifiedBy>
  <cp:revision>3</cp:revision>
  <dcterms:created xsi:type="dcterms:W3CDTF">2024-12-02T13:39:40Z</dcterms:created>
  <dcterms:modified xsi:type="dcterms:W3CDTF">2024-12-09T16:59:13Z</dcterms:modified>
</cp:coreProperties>
</file>