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8E103-902E-0A5B-3716-A709E8734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FFFF29-FC6B-79E3-FCD1-ED3B4FCF4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5A19BE-E17F-15AB-6CAA-21C66528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C38CEA-1AA1-6C67-96B0-2A8B36CC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162B7E-2BD4-53B5-40F1-79607356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165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E8A08-89A8-BC00-456C-D04BA60B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A05E31-2F4B-8716-203A-F247D7EA8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6AA9D-9606-93C8-1F1C-E86EA426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D5204-0FE8-3598-9EE8-86629B47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56C0B-89F4-B9C2-26F2-8A36A9C0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04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1E2016-D123-0978-4ABE-43DC7428C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A2D6D-928E-73C6-F051-5AA56F5B8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4DDA7-1D6B-6C93-C1B7-FDB70E85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A50DB4-7DFC-A61F-5E97-58699E37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DE9FB-56A5-F371-4689-50288009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142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9891-106C-9E89-6C52-FE1487A1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A2280-A28E-08B5-92C8-C9C6622B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961233-08FE-97C5-40EF-9518E14B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3A816-9DEB-7887-D890-013B5F34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0C55F-CE17-C531-782E-8B969E32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53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A7E43-DEBB-6779-8C65-D8D4C4E7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710691-437E-A9F4-F6D6-21F2473CA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D80F20-C16D-FC69-3B52-3E695E6E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DE62B4-8B4F-7D48-D850-38002C6D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2A46D-27BE-D5E9-DAB6-F230114A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89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75FE3-6B2B-6DF5-C78A-DAD64274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921DE-AC51-DA9C-4CAB-8CA1F1B2E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D7F2CC-0D13-5E4A-0EEA-E7E12C6A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4B0C1-2960-70E1-814E-BD64A94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44A679-889B-7CA1-2EE3-F9CCAA45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62297C-2036-9836-81DB-889FC7E1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78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53A49-A044-72A2-34B6-09BC5A33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9105A9-1FFD-7C15-5008-12486EB65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20A502-EF67-58D8-DFCD-26CF4188C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CE5B64-B048-2F95-969E-E19C52A58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1D8892-E47A-E973-D6C3-7D5423FD1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D72F0-16B9-CCE1-190F-78DEF269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35152E-A3C7-8CA7-F1B0-0C542245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C2CED9-A975-102C-F25C-E91EB59D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40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BDFBA-35D1-8FC3-A2DF-B94442FF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FA8EDB-7DBA-6D1C-987C-78C93373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91B0FC-A00D-AD58-E5DA-11B467CF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511143-E66E-BFCC-40D5-A2B277D4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312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72AE11-81AF-303C-69ED-CA936372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D8E4F5-2E69-3504-9148-8278FE01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F67F71-628D-AAED-E868-92645091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315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1F13A-B64F-163B-754E-2DC5A31F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0925-B559-8729-6154-798F0CD9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DEF4FA-6026-262C-1FDE-CD7A084C8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FD3FEC-576D-9256-31CE-981164FB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D958C4-074D-BE0E-A6ED-BDDF7092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89B06-12B8-F6B7-9E7D-E7A64C02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5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6516D-58D0-03EA-D263-6777BF9A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236336-AFF2-C432-6625-86A7379EE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81928F-3BA5-033B-9052-73D56C4C3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594F35-B410-F7F5-16A8-75229122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A5A037-99F3-2003-53E6-C27100A5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07A761-DD7B-1F0A-AC69-DA83DF98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044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8E92B0-3AA4-BACE-B442-42F8CDD0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83D155-66D8-8F92-6EC1-003C6F1F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7179A-6471-1A67-B215-395ECED3D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BEE5D-72E6-4BD9-B4CF-457DF7F4109B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29342A-4C10-DEEA-9BE5-91DB5B4E9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60936-B6F3-AC36-EACA-918FC16AE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4EFB2-E31A-43CD-A756-2A81D477A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93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0D4BB-BDE4-68A8-340B-FEC45DCAE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54694"/>
            <a:ext cx="12191999" cy="175500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Verspätungsanalyse via SIRI-ET API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Datengetriebene Auswertung von Verspätungen im Schweizer ÖV mit Apache Spark</a:t>
            </a:r>
            <a:endParaRPr lang="de-CH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2192E8-F2FD-1EA2-F218-C920E18C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36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Modul: Big Data CAS Information Engineering</a:t>
            </a:r>
          </a:p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Gruppe: BD02</a:t>
            </a:r>
          </a:p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Autoren: Flavio Suhner, Niels Meier, Pascal Gubler</a:t>
            </a:r>
          </a:p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Abgabedatum: 30. Juni 2025</a:t>
            </a:r>
            <a:endParaRPr lang="de-C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0392E89-B6DA-FA0C-44A0-EAB46A1B3B69}"/>
              </a:ext>
            </a:extLst>
          </p:cNvPr>
          <p:cNvSpPr/>
          <p:nvPr/>
        </p:nvSpPr>
        <p:spPr>
          <a:xfrm>
            <a:off x="0" y="-1"/>
            <a:ext cx="12192000" cy="1944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 descr="Ein Bild, das Text, Schrift, Logo, Marke enthält.&#10;&#10;KI-generierte Inhalte können fehlerhaft sein.">
            <a:extLst>
              <a:ext uri="{FF2B5EF4-FFF2-40B4-BE49-F238E27FC236}">
                <a16:creationId xmlns:a16="http://schemas.microsoft.com/office/drawing/2014/main" id="{51414F0D-5235-ADC6-3627-F023F3025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00" y="42040"/>
            <a:ext cx="3240000" cy="187078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B4DFF82-D841-27E6-AC20-794B42D92A9B}"/>
              </a:ext>
            </a:extLst>
          </p:cNvPr>
          <p:cNvSpPr/>
          <p:nvPr/>
        </p:nvSpPr>
        <p:spPr>
          <a:xfrm>
            <a:off x="0" y="0"/>
            <a:ext cx="12192000" cy="204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90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F770C-DDB3-A353-AB35-4AFD8EFD7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DABC15A-73CB-40F4-3C17-16974A440820}"/>
              </a:ext>
            </a:extLst>
          </p:cNvPr>
          <p:cNvSpPr/>
          <p:nvPr/>
        </p:nvSpPr>
        <p:spPr>
          <a:xfrm>
            <a:off x="-2" y="0"/>
            <a:ext cx="12192000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8F2891-5F52-693A-A8A6-CD0C2CEF7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093076"/>
          </a:xfrm>
        </p:spPr>
        <p:txBody>
          <a:bodyPr>
            <a:normAutofit/>
          </a:bodyPr>
          <a:lstStyle/>
          <a:p>
            <a:pPr marL="457200" lvl="1" algn="ctr"/>
            <a:r>
              <a:rPr lang="de-DE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7E4A85-A44E-5D28-80E9-F3326230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93076"/>
            <a:ext cx="12192001" cy="576492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DADC7E-0111-6017-8DBF-386CAE3C9EA0}"/>
              </a:ext>
            </a:extLst>
          </p:cNvPr>
          <p:cNvSpPr/>
          <p:nvPr/>
        </p:nvSpPr>
        <p:spPr>
          <a:xfrm>
            <a:off x="0" y="0"/>
            <a:ext cx="12192000" cy="204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8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6DBF0-B248-7FDC-EC99-A54252A54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0BB575F-17E3-AA68-5AE5-B3F48F1F17A7}"/>
              </a:ext>
            </a:extLst>
          </p:cNvPr>
          <p:cNvSpPr/>
          <p:nvPr/>
        </p:nvSpPr>
        <p:spPr>
          <a:xfrm>
            <a:off x="-2" y="0"/>
            <a:ext cx="12192000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7B72E-A543-52ED-EB19-942D8F724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093076"/>
          </a:xfrm>
        </p:spPr>
        <p:txBody>
          <a:bodyPr>
            <a:norm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  <a:endParaRPr lang="de-CH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4FDBF-BAE9-0550-129B-01AF0D553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93076"/>
            <a:ext cx="12192001" cy="57649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des Projektes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1: Live Daten abrufen und analysieren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2: Übergabe der Daten an Spark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3: Analyse - Top 10 verspätete Linien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4: Visualisierung -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Top 10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5: Performance Test – Vergleich mit/ohne AQE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 &amp; Demo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1E3B9A-8E22-462E-9E5D-F12440CD1E4E}"/>
              </a:ext>
            </a:extLst>
          </p:cNvPr>
          <p:cNvSpPr/>
          <p:nvPr/>
        </p:nvSpPr>
        <p:spPr>
          <a:xfrm>
            <a:off x="0" y="0"/>
            <a:ext cx="12192000" cy="204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59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8A1E2-8B6C-F8EE-21B0-97E0229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960E1E-EF34-E4C0-746F-45F820A90473}"/>
              </a:ext>
            </a:extLst>
          </p:cNvPr>
          <p:cNvSpPr/>
          <p:nvPr/>
        </p:nvSpPr>
        <p:spPr>
          <a:xfrm>
            <a:off x="-2" y="0"/>
            <a:ext cx="12192000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685A30-BBD7-81EA-B2FF-DC8CCB13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093076"/>
          </a:xfrm>
        </p:spPr>
        <p:txBody>
          <a:bodyPr>
            <a:norm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Ziel des Projektes</a:t>
            </a:r>
            <a:endParaRPr lang="de-CH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D9EC43-8A34-C6B2-EE59-C23E4CE5E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93076"/>
            <a:ext cx="12192001" cy="57649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war es, mit Hilfe der SIRI-ET API von „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opentransportdata.swiss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die aktuell verspäteten Linien im ÖV zu identifizieren, zu analysieren und grafisch aufzubereiten.</a:t>
            </a:r>
          </a:p>
          <a:p>
            <a:pPr>
              <a:buNone/>
            </a:pP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Zusätzlich wurde ein Performancevergleich zwischen klassischer und adaptiver Verarbeitung mit Apache Spark (AQE) durchgeführt.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E893770-A266-761A-B90D-C15D2679F254}"/>
              </a:ext>
            </a:extLst>
          </p:cNvPr>
          <p:cNvSpPr/>
          <p:nvPr/>
        </p:nvSpPr>
        <p:spPr>
          <a:xfrm>
            <a:off x="0" y="0"/>
            <a:ext cx="12192000" cy="204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77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C525AD-8B3B-1E38-C77B-5A9927F04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26C2F20-8A12-2C62-38CD-C83A08CFB06B}"/>
              </a:ext>
            </a:extLst>
          </p:cNvPr>
          <p:cNvSpPr/>
          <p:nvPr/>
        </p:nvSpPr>
        <p:spPr>
          <a:xfrm>
            <a:off x="-2" y="0"/>
            <a:ext cx="12192000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DE31A4-0240-516C-F72B-AC7F8DAC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093076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Schritt 1: Live Daten abrufen und analysieren</a:t>
            </a:r>
            <a:endParaRPr lang="de-CH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500F86-6669-53D3-08ED-FDA82CD9B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93076"/>
            <a:ext cx="12192001" cy="5764924"/>
          </a:xfrm>
        </p:spPr>
        <p:txBody>
          <a:bodyPr>
            <a:normAutofit/>
          </a:bodyPr>
          <a:lstStyle/>
          <a:p>
            <a:pPr algn="l"/>
            <a:endParaRPr lang="de-D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Verbindung zur </a:t>
            </a:r>
            <a:r>
              <a:rPr lang="de-DE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SIRI-ET API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Echtzeitdaten im </a:t>
            </a:r>
            <a:r>
              <a:rPr lang="de-DE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XML-Format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Extraktion von: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Liniennummer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Fahrrichtung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Haltestelle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Geplante &amp; erwartete Abfahrtszeit</a:t>
            </a:r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Berechnung der Verspätungen</a:t>
            </a:r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Ausschluss von </a:t>
            </a:r>
            <a:r>
              <a:rPr lang="de-DE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Ausreissern</a:t>
            </a:r>
            <a:endParaRPr lang="de-D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Überführung in ein Pandas </a:t>
            </a:r>
            <a:r>
              <a:rPr lang="de-DE" sz="28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de-DE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EE8DDD0-3971-EAF4-0D8E-F632DE47086A}"/>
              </a:ext>
            </a:extLst>
          </p:cNvPr>
          <p:cNvSpPr/>
          <p:nvPr/>
        </p:nvSpPr>
        <p:spPr>
          <a:xfrm>
            <a:off x="0" y="0"/>
            <a:ext cx="12192000" cy="204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635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A534EC-D0D6-B065-35FF-948CD5AD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D272E97-E59A-8CBA-71AB-2EF4E44AD8DE}"/>
              </a:ext>
            </a:extLst>
          </p:cNvPr>
          <p:cNvSpPr/>
          <p:nvPr/>
        </p:nvSpPr>
        <p:spPr>
          <a:xfrm>
            <a:off x="-2" y="0"/>
            <a:ext cx="12192000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EB0EF8-D497-F817-CBAE-862E118C2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093076"/>
          </a:xfrm>
        </p:spPr>
        <p:txBody>
          <a:bodyPr>
            <a:normAutofit/>
          </a:bodyPr>
          <a:lstStyle/>
          <a:p>
            <a:pPr marL="457200" lvl="1" algn="ctr"/>
            <a:r>
              <a:rPr lang="de-DE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2: Übergabe der Daten an Spark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251A7C-0F2B-0EAD-5D4A-7456DB7F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93076"/>
            <a:ext cx="12192001" cy="576492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Spark-Session via ZHAW-Notebook (2 Kerne)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Konvertierung des Pandas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ein Spark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Vorteil: skalierbare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Vearbeitung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grosser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Datenmengen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 Sichtprüfung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df.printSchema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df.show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4625606-F01E-C1A3-0EAC-FB69A3B1D2D4}"/>
              </a:ext>
            </a:extLst>
          </p:cNvPr>
          <p:cNvSpPr/>
          <p:nvPr/>
        </p:nvSpPr>
        <p:spPr>
          <a:xfrm>
            <a:off x="0" y="0"/>
            <a:ext cx="12192000" cy="204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359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B1EA61-E052-585D-24B3-FECD5DEC6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35828ED-B385-C5B1-B41C-1A03C86727E5}"/>
              </a:ext>
            </a:extLst>
          </p:cNvPr>
          <p:cNvSpPr/>
          <p:nvPr/>
        </p:nvSpPr>
        <p:spPr>
          <a:xfrm>
            <a:off x="-2" y="0"/>
            <a:ext cx="12192000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599169-4BEF-6DBD-E397-0654BFA23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093076"/>
          </a:xfrm>
        </p:spPr>
        <p:txBody>
          <a:bodyPr>
            <a:normAutofit/>
          </a:bodyPr>
          <a:lstStyle/>
          <a:p>
            <a:pPr marL="457200" lvl="1" algn="ctr"/>
            <a:r>
              <a:rPr lang="de-DE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3: Schritt 3: Analyse Top 10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0473CC-A9E1-D2FD-E761-F219BE2E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93076"/>
            <a:ext cx="12192001" cy="576492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Gruppierung nach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Berechnung der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duchschnittlichen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Verspätung je Gruppe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Sortierung nach höchster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Durschnitsverspätung</a:t>
            </a: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verspätete Linien identifizieren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Beispiel: IC Berlin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Hbf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ICE Chur, Linie 3 nach Baden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AF2757-A053-5144-F145-E74B0BF281A8}"/>
              </a:ext>
            </a:extLst>
          </p:cNvPr>
          <p:cNvSpPr/>
          <p:nvPr/>
        </p:nvSpPr>
        <p:spPr>
          <a:xfrm>
            <a:off x="0" y="0"/>
            <a:ext cx="12192000" cy="204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18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288DB8-3D3C-6057-73D4-4D5F4EFBE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1F14C1A-68D3-0A54-E095-43A975E28F11}"/>
              </a:ext>
            </a:extLst>
          </p:cNvPr>
          <p:cNvSpPr/>
          <p:nvPr/>
        </p:nvSpPr>
        <p:spPr>
          <a:xfrm>
            <a:off x="-2" y="0"/>
            <a:ext cx="12192000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86C0BF-B88E-B7E0-ED41-817D54E69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093076"/>
          </a:xfrm>
        </p:spPr>
        <p:txBody>
          <a:bodyPr>
            <a:normAutofit/>
          </a:bodyPr>
          <a:lstStyle/>
          <a:p>
            <a:pPr marL="457200" lvl="1" algn="ctr"/>
            <a:r>
              <a:rPr lang="de-DE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4: Schritt 3: Visualisierung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1DEF8E-3585-6A3F-94BB-B4A23DBE5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93076"/>
            <a:ext cx="12192001" cy="5764924"/>
          </a:xfrm>
        </p:spPr>
        <p:txBody>
          <a:bodyPr>
            <a:normAutofit/>
          </a:bodyPr>
          <a:lstStyle/>
          <a:p>
            <a:pPr algn="l"/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CH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Umwandlung in Pandas </a:t>
            </a:r>
            <a:r>
              <a:rPr lang="de-CH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Kombination Linie &amp; Richtung zu Label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CH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de-CH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 </a:t>
            </a:r>
            <a:r>
              <a:rPr lang="de-CH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de-CH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erstellt</a:t>
            </a: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Farbskala in Rottönen (je dunkler, desto verspäteter)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Erkenntnis: einzelne Linien stark überdurchschnittlich betroffen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68F18E8-8BF7-4AA8-C32F-212D0AF6DA63}"/>
              </a:ext>
            </a:extLst>
          </p:cNvPr>
          <p:cNvSpPr/>
          <p:nvPr/>
        </p:nvSpPr>
        <p:spPr>
          <a:xfrm>
            <a:off x="0" y="0"/>
            <a:ext cx="12192000" cy="204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173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09F9C6-7013-994E-8FF1-4100AE615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16446F1-0E23-91BF-3568-F05633C31E5A}"/>
              </a:ext>
            </a:extLst>
          </p:cNvPr>
          <p:cNvSpPr/>
          <p:nvPr/>
        </p:nvSpPr>
        <p:spPr>
          <a:xfrm>
            <a:off x="-2" y="0"/>
            <a:ext cx="12192000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6D6009-A206-EEAC-AC4E-AB8FDD970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093076"/>
          </a:xfrm>
        </p:spPr>
        <p:txBody>
          <a:bodyPr>
            <a:normAutofit/>
          </a:bodyPr>
          <a:lstStyle/>
          <a:p>
            <a:pPr marL="457200" lvl="1" algn="ctr"/>
            <a:r>
              <a:rPr lang="de-DE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5: </a:t>
            </a:r>
            <a:r>
              <a:rPr lang="de-CH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Performance-Test (AQE)</a:t>
            </a:r>
            <a:endParaRPr lang="de-DE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B9E04B-4993-0EA9-30E9-4C9E4861F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93076"/>
            <a:ext cx="12192001" cy="5764924"/>
          </a:xfrm>
        </p:spPr>
        <p:txBody>
          <a:bodyPr>
            <a:normAutofit/>
          </a:bodyPr>
          <a:lstStyle/>
          <a:p>
            <a:pPr algn="l"/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Vergleich verschiedener AQE-Konfigurationen in Spark: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AQE deaktiviert</a:t>
            </a:r>
            <a:endParaRPr lang="de-D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 </a:t>
            </a:r>
            <a:r>
              <a:rPr lang="de-CH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de-CH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-Strategie</a:t>
            </a:r>
            <a:endParaRPr lang="de-D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 </a:t>
            </a:r>
            <a:r>
              <a:rPr lang="de-CH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</a:t>
            </a:r>
            <a:endParaRPr lang="de-D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 </a:t>
            </a:r>
            <a:r>
              <a:rPr lang="de-CH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</a:t>
            </a:r>
            <a:r>
              <a:rPr lang="de-CH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de-D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AQE-Features aktiviert</a:t>
            </a:r>
            <a:endParaRPr lang="de-D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3 Durchläufe pro Einstellung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CH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Darstellung im Boxplot</a:t>
            </a: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AQE reduziert Laufzeit teils deutlich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592ED8B-E4B6-BF3D-33C2-1825B7F68353}"/>
              </a:ext>
            </a:extLst>
          </p:cNvPr>
          <p:cNvSpPr/>
          <p:nvPr/>
        </p:nvSpPr>
        <p:spPr>
          <a:xfrm>
            <a:off x="0" y="0"/>
            <a:ext cx="12192000" cy="204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86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5EABD-91DF-1B29-54EC-6D9889E3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71197BE-B19F-00F3-1F2B-49887C557477}"/>
              </a:ext>
            </a:extLst>
          </p:cNvPr>
          <p:cNvSpPr/>
          <p:nvPr/>
        </p:nvSpPr>
        <p:spPr>
          <a:xfrm>
            <a:off x="-2" y="0"/>
            <a:ext cx="12192000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3E61F2-9DBA-8ADB-33AB-4CE31D43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093076"/>
          </a:xfrm>
        </p:spPr>
        <p:txBody>
          <a:bodyPr>
            <a:normAutofit/>
          </a:bodyPr>
          <a:lstStyle/>
          <a:p>
            <a:pPr marL="457200" lvl="1" algn="ctr"/>
            <a:r>
              <a:rPr lang="de-DE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36912-0A3A-0D28-B7BE-FE4FF2DA1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93076"/>
            <a:ext cx="12192001" cy="576492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Kombination aus Pandas, Spark und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effektives Framework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Öffentliche Live-Daten lassen sich effizient analysieren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AQE-Optimierungen lohnen sich bei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grossen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Datenmengen</a:t>
            </a:r>
          </a:p>
          <a:p>
            <a:pPr algn="l"/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B26DAE-3A75-90AB-7C36-9FEFB73C5239}"/>
              </a:ext>
            </a:extLst>
          </p:cNvPr>
          <p:cNvSpPr/>
          <p:nvPr/>
        </p:nvSpPr>
        <p:spPr>
          <a:xfrm>
            <a:off x="0" y="0"/>
            <a:ext cx="12192000" cy="204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96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Breitbild</PresentationFormat>
  <Paragraphs>70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Verspätungsanalyse via SIRI-ET API Datengetriebene Auswertung von Verspätungen im Schweizer ÖV mit Apache Spark</vt:lpstr>
      <vt:lpstr>Inhaltsverzeichnis</vt:lpstr>
      <vt:lpstr>Ziel des Projektes</vt:lpstr>
      <vt:lpstr>Schritt 1: Live Daten abrufen und analysieren</vt:lpstr>
      <vt:lpstr>Schritt 2: Übergabe der Daten an Spark</vt:lpstr>
      <vt:lpstr>Schritt 3: Schritt 3: Analyse Top 10</vt:lpstr>
      <vt:lpstr>Schritt 4: Schritt 3: Visualisierung</vt:lpstr>
      <vt:lpstr>Schritt 5: Performance-Test (AQE)</vt:lpstr>
      <vt:lpstr>Abschluss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Gubler, Pascal (SMO NEE RC-CH RI PE 3 2)</dc:creator>
  <cp:lastModifiedBy>Gubler, Pascal (SMO NEE RC-CH RI PE 3 2)</cp:lastModifiedBy>
  <cp:revision>28</cp:revision>
  <dcterms:created xsi:type="dcterms:W3CDTF">2025-06-15T11:32:11Z</dcterms:created>
  <dcterms:modified xsi:type="dcterms:W3CDTF">2025-06-29T09:08:49Z</dcterms:modified>
</cp:coreProperties>
</file>