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7D57BDAB-D078-4330-B8A4-9D8A1B8C42B7}">
  <a:tblStyle styleId="{7D57BDAB-D078-4330-B8A4-9D8A1B8C42B7}" styleName="Table_0">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BBCE8F3-BA4F-4DFD-9A84-F391E0727281}"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3C3AD50-145F-4043-83EC-0A3CB3461893}" styleName="Table_2">
    <a:wholeTbl>
      <a:tcTxStyle>
        <a:font>
          <a:latin typeface="Arial"/>
          <a:ea typeface="Arial"/>
          <a:cs typeface="Arial"/>
        </a:font>
        <a:srgbClr val="000000"/>
      </a:tcTxStyle>
      <a:tcStyle>
        <a:tcBdr>
          <a:left>
            <a:ln cap="flat" cmpd="sng">
              <a:solidFill>
                <a:srgbClr val="808080"/>
              </a:solidFill>
              <a:prstDash val="solid"/>
              <a:round/>
              <a:headEnd type="none" w="sm" len="sm"/>
              <a:tailEnd type="none" w="sm" len="sm"/>
            </a:ln>
          </a:left>
          <a:right>
            <a:ln cap="flat" cmpd="sng">
              <a:solidFill>
                <a:srgbClr val="808080"/>
              </a:solidFill>
              <a:prstDash val="solid"/>
              <a:round/>
              <a:headEnd type="none" w="sm" len="sm"/>
              <a:tailEnd type="none" w="sm" len="sm"/>
            </a:ln>
          </a:right>
          <a:top>
            <a:ln cap="flat" cmpd="sng">
              <a:solidFill>
                <a:srgbClr val="808080"/>
              </a:solidFill>
              <a:prstDash val="solid"/>
              <a:round/>
              <a:headEnd type="none" w="sm" len="sm"/>
              <a:tailEnd type="none" w="sm" len="sm"/>
            </a:ln>
          </a:top>
          <a:bottom>
            <a:ln cap="flat" cmpd="sng">
              <a:solidFill>
                <a:srgbClr val="808080"/>
              </a:solidFill>
              <a:prstDash val="solid"/>
              <a:round/>
              <a:headEnd type="none" w="sm" len="sm"/>
              <a:tailEnd type="none" w="sm" len="sm"/>
            </a:ln>
          </a:bottom>
          <a:insideH>
            <a:ln cap="flat" cmpd="sng">
              <a:solidFill>
                <a:srgbClr val="808080"/>
              </a:solidFill>
              <a:prstDash val="solid"/>
              <a:round/>
              <a:headEnd type="none" w="sm" len="sm"/>
              <a:tailEnd type="none" w="sm" len="sm"/>
            </a:ln>
          </a:insideH>
          <a:insideV>
            <a:ln cap="flat" cmpd="sng">
              <a:solidFill>
                <a:srgbClr val="80808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110" d="100"/>
          <a:sy n="110" d="100"/>
        </p:scale>
        <p:origin x="-658" y="-7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79d8c85ec4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79d8c85ec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79d8c85ec4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79d8c85ec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79d8c85ec4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79d8c85ec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79d8c85ec4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79d8c85ec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79d8c85ec4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79d8c85ec4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79d8c85ec4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79d8c85ec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79d8c85ec4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79d8c85ec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79d8c85ec4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79d8c85ec4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79d8c85ec4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79d8c85ec4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79d8c85ec4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79d8c85ec4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79d81fc7ac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9d81fc7a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79d8c85ec4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79d8c85ec4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79d8c85ec4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79d8c85ec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79d81fc7ac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79d81fc7ac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79d81fc7ac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79d81fc7ac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79d81fc7ac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79d81fc7ac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79d81fc7ac_0_4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79d81fc7ac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79d81fc7a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79d81fc7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79d81fc7a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79d81fc7a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79d81fc7a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79d81fc7a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79d81fc7ac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79d81fc7a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79d8c85ec4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79d8c85ec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79d8c85ec4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79d8c85ec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79d8c85ec4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79d8c85ec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solidFill>
                  <a:schemeClr val="lt1"/>
                </a:solidFill>
              </a:rPr>
              <a:t>Taxonomy Analysis Report</a:t>
            </a:r>
            <a:endParaRPr>
              <a:solidFill>
                <a:schemeClr val="lt1"/>
              </a:solidFill>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chemeClr val="lt1"/>
                </a:solidFill>
              </a:rPr>
              <a:t>Sissy X. Zheng</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1200"/>
              </a:spcAft>
              <a:buClr>
                <a:schemeClr val="dk1"/>
              </a:buClr>
              <a:buSzPts val="1100"/>
              <a:buFont typeface="Arial"/>
              <a:buNone/>
            </a:pPr>
            <a:r>
              <a:rPr lang="en" sz="2000" b="1"/>
              <a:t>3. Type weight Factor</a:t>
            </a:r>
            <a:endParaRPr sz="3700"/>
          </a:p>
        </p:txBody>
      </p:sp>
      <p:sp>
        <p:nvSpPr>
          <p:cNvPr id="115" name="Google Shape;115;p22"/>
          <p:cNvSpPr txBox="1">
            <a:spLocks noGrp="1"/>
          </p:cNvSpPr>
          <p:nvPr>
            <p:ph type="body" idx="1"/>
          </p:nvPr>
        </p:nvSpPr>
        <p:spPr>
          <a:xfrm>
            <a:off x="311700" y="1152475"/>
            <a:ext cx="3550800" cy="3800400"/>
          </a:xfrm>
          <a:prstGeom prst="rect">
            <a:avLst/>
          </a:prstGeom>
        </p:spPr>
        <p:txBody>
          <a:bodyPr spcFirstLastPara="1" wrap="square" lIns="91425" tIns="91425" rIns="91425" bIns="91425" anchor="t" anchorCtr="0">
            <a:normAutofit fontScale="85000" lnSpcReduction="20000"/>
          </a:bodyPr>
          <a:lstStyle/>
          <a:p>
            <a:pPr marL="457200" lvl="0" indent="-320357" algn="l" rtl="0">
              <a:spcBef>
                <a:spcPts val="1200"/>
              </a:spcBef>
              <a:spcAft>
                <a:spcPts val="0"/>
              </a:spcAft>
              <a:buClr>
                <a:schemeClr val="dk1"/>
              </a:buClr>
              <a:buSzPct val="100000"/>
              <a:buChar char="●"/>
            </a:pPr>
            <a:r>
              <a:rPr lang="en" sz="1700" dirty="0">
                <a:solidFill>
                  <a:schemeClr val="dk1"/>
                </a:solidFill>
              </a:rPr>
              <a:t>Nielsen’s classification ratios</a:t>
            </a:r>
            <a:endParaRPr sz="1700">
              <a:solidFill>
                <a:schemeClr val="dk1"/>
              </a:solidFill>
            </a:endParaRPr>
          </a:p>
          <a:p>
            <a:pPr marL="457200" lvl="0" indent="0" algn="l" rtl="0">
              <a:spcBef>
                <a:spcPts val="1200"/>
              </a:spcBef>
              <a:spcAft>
                <a:spcPts val="0"/>
              </a:spcAft>
              <a:buNone/>
            </a:pPr>
            <a:r>
              <a:rPr lang="en" sz="1200" dirty="0">
                <a:solidFill>
                  <a:schemeClr val="dk1"/>
                </a:solidFill>
              </a:rPr>
              <a:t>The proportion of each VD type as it relates to Nielsen’s overall classification framework</a:t>
            </a:r>
            <a:endParaRPr sz="1500">
              <a:solidFill>
                <a:schemeClr val="dk1"/>
              </a:solidFill>
            </a:endParaRPr>
          </a:p>
          <a:p>
            <a:pPr marL="457200" lvl="0" indent="-320357" algn="l" rtl="0">
              <a:spcBef>
                <a:spcPts val="1200"/>
              </a:spcBef>
              <a:spcAft>
                <a:spcPts val="0"/>
              </a:spcAft>
              <a:buClr>
                <a:schemeClr val="dk1"/>
              </a:buClr>
              <a:buSzPct val="100000"/>
              <a:buChar char="●"/>
            </a:pPr>
            <a:r>
              <a:rPr lang="en" sz="1700" dirty="0">
                <a:solidFill>
                  <a:schemeClr val="dk1"/>
                </a:solidFill>
              </a:rPr>
              <a:t>Roku’s Carousel descriptor group ratios. </a:t>
            </a:r>
            <a:endParaRPr sz="1700">
              <a:solidFill>
                <a:schemeClr val="dk1"/>
              </a:solidFill>
            </a:endParaRPr>
          </a:p>
          <a:p>
            <a:pPr marL="457200" lvl="0" indent="0" algn="l" rtl="0">
              <a:spcBef>
                <a:spcPts val="1200"/>
              </a:spcBef>
              <a:spcAft>
                <a:spcPts val="0"/>
              </a:spcAft>
              <a:buNone/>
            </a:pPr>
            <a:r>
              <a:rPr lang="en" sz="1200" dirty="0">
                <a:solidFill>
                  <a:schemeClr val="dk1"/>
                </a:solidFill>
              </a:rPr>
              <a:t>The relative importance of each category based on Roku’s classification criteria.</a:t>
            </a:r>
            <a:endParaRPr sz="1500">
              <a:solidFill>
                <a:schemeClr val="dk1"/>
              </a:solidFill>
            </a:endParaRPr>
          </a:p>
          <a:p>
            <a:pPr marL="457200" lvl="0" indent="-304165" algn="l" rtl="0">
              <a:spcBef>
                <a:spcPts val="1200"/>
              </a:spcBef>
              <a:spcAft>
                <a:spcPts val="0"/>
              </a:spcAft>
              <a:buClr>
                <a:schemeClr val="dk1"/>
              </a:buClr>
              <a:buSzPct val="82352"/>
              <a:buChar char="●"/>
            </a:pPr>
            <a:r>
              <a:rPr lang="en" sz="1700" dirty="0">
                <a:solidFill>
                  <a:schemeClr val="dk1"/>
                </a:solidFill>
              </a:rPr>
              <a:t>Total Count Factor</a:t>
            </a:r>
            <a:endParaRPr sz="1400">
              <a:solidFill>
                <a:schemeClr val="dk1"/>
              </a:solidFill>
            </a:endParaRPr>
          </a:p>
          <a:p>
            <a:pPr marL="457200" lvl="0" indent="0" algn="l" rtl="0">
              <a:spcBef>
                <a:spcPts val="1200"/>
              </a:spcBef>
              <a:spcAft>
                <a:spcPts val="0"/>
              </a:spcAft>
              <a:buNone/>
            </a:pPr>
            <a:r>
              <a:rPr lang="en" sz="1200" dirty="0">
                <a:solidFill>
                  <a:schemeClr val="dk1"/>
                </a:solidFill>
              </a:rPr>
              <a:t>Use the total count of VDs within each category as a weight adjustment factor.</a:t>
            </a:r>
            <a:endParaRPr sz="1200">
              <a:solidFill>
                <a:schemeClr val="dk1"/>
              </a:solidFill>
            </a:endParaRPr>
          </a:p>
          <a:p>
            <a:pPr marL="0" lvl="0" indent="0" algn="l" rtl="0">
              <a:spcBef>
                <a:spcPts val="1200"/>
              </a:spcBef>
              <a:spcAft>
                <a:spcPts val="1200"/>
              </a:spcAft>
              <a:buNone/>
            </a:pPr>
            <a:r>
              <a:rPr lang="en" sz="1700" dirty="0">
                <a:solidFill>
                  <a:schemeClr val="dk1"/>
                </a:solidFill>
              </a:rPr>
              <a:t>Applied the Logarithmic Transformation Model to adjust the average weight of Nielsen and Roku’s ratio.</a:t>
            </a:r>
            <a:endParaRPr sz="1200">
              <a:solidFill>
                <a:schemeClr val="dk1"/>
              </a:solidFill>
            </a:endParaRPr>
          </a:p>
        </p:txBody>
      </p:sp>
      <p:graphicFrame>
        <p:nvGraphicFramePr>
          <p:cNvPr id="116" name="Google Shape;116;p22"/>
          <p:cNvGraphicFramePr/>
          <p:nvPr/>
        </p:nvGraphicFramePr>
        <p:xfrm>
          <a:off x="4001875" y="190500"/>
          <a:ext cx="4905375" cy="4533900"/>
        </p:xfrm>
        <a:graphic>
          <a:graphicData uri="http://schemas.openxmlformats.org/drawingml/2006/table">
            <a:tbl>
              <a:tblPr>
                <a:noFill/>
                <a:tableStyleId>{5BBCE8F3-BA4F-4DFD-9A84-F391E0727281}</a:tableStyleId>
              </a:tblPr>
              <a:tblGrid>
                <a:gridCol w="1190625"/>
                <a:gridCol w="695325"/>
                <a:gridCol w="590550"/>
                <a:gridCol w="657225"/>
                <a:gridCol w="942975"/>
                <a:gridCol w="828675"/>
              </a:tblGrid>
              <a:tr h="504825">
                <a:tc>
                  <a:txBody>
                    <a:bodyPr/>
                    <a:lstStyle/>
                    <a:p>
                      <a:pPr marL="0" lvl="0" indent="0" algn="l" rtl="0">
                        <a:lnSpc>
                          <a:spcPct val="115000"/>
                        </a:lnSpc>
                        <a:spcBef>
                          <a:spcPts val="0"/>
                        </a:spcBef>
                        <a:spcAft>
                          <a:spcPts val="0"/>
                        </a:spcAft>
                        <a:buNone/>
                      </a:pPr>
                      <a:r>
                        <a:rPr lang="en" sz="1000" dirty="0"/>
                        <a:t>Type</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Nielsen</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ROKU</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Average Weight</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Logarithmic Transformation</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Final Adjusted Weights</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r>
              <a:tr h="200025">
                <a:tc>
                  <a:txBody>
                    <a:bodyPr/>
                    <a:lstStyle/>
                    <a:p>
                      <a:pPr marL="0" lvl="0" indent="0" algn="l" rtl="0">
                        <a:lnSpc>
                          <a:spcPct val="115000"/>
                        </a:lnSpc>
                        <a:spcBef>
                          <a:spcPts val="0"/>
                        </a:spcBef>
                        <a:spcAft>
                          <a:spcPts val="0"/>
                        </a:spcAft>
                        <a:buNone/>
                      </a:pPr>
                      <a:r>
                        <a:rPr lang="en-US" altLang="zh-CN" sz="1000" dirty="0" smtClean="0"/>
                        <a:t>A</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14.29%</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12.50%</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13.91%</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2.46834733</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13.00%</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r>
              <a:tr h="200025">
                <a:tc>
                  <a:txBody>
                    <a:bodyPr/>
                    <a:lstStyle/>
                    <a:p>
                      <a:pPr marL="0" lvl="0" indent="0" algn="l" rtl="0">
                        <a:lnSpc>
                          <a:spcPct val="115000"/>
                        </a:lnSpc>
                        <a:spcBef>
                          <a:spcPts val="0"/>
                        </a:spcBef>
                        <a:spcAft>
                          <a:spcPts val="0"/>
                        </a:spcAft>
                        <a:buNone/>
                      </a:pPr>
                      <a:r>
                        <a:rPr lang="en-US" altLang="zh-CN" sz="1000" dirty="0" smtClean="0"/>
                        <a:t>B</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14.29%</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12.50%</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13.91%</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2.356025857</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12.41%</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r>
              <a:tr h="200025">
                <a:tc>
                  <a:txBody>
                    <a:bodyPr/>
                    <a:lstStyle/>
                    <a:p>
                      <a:pPr marL="0" lvl="0" indent="0" algn="l" rtl="0">
                        <a:lnSpc>
                          <a:spcPct val="115000"/>
                        </a:lnSpc>
                        <a:spcBef>
                          <a:spcPts val="0"/>
                        </a:spcBef>
                        <a:spcAft>
                          <a:spcPts val="0"/>
                        </a:spcAft>
                        <a:buNone/>
                      </a:pPr>
                      <a:r>
                        <a:rPr lang="en" sz="1000" dirty="0" smtClean="0"/>
                        <a:t>S</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14.29%</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12.50%</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13.91%</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2.749736316</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14.49%</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r>
              <a:tr h="200025">
                <a:tc>
                  <a:txBody>
                    <a:bodyPr/>
                    <a:lstStyle/>
                    <a:p>
                      <a:pPr marL="0" lvl="0" indent="0" algn="l" rtl="0">
                        <a:lnSpc>
                          <a:spcPct val="115000"/>
                        </a:lnSpc>
                        <a:spcBef>
                          <a:spcPts val="0"/>
                        </a:spcBef>
                        <a:spcAft>
                          <a:spcPts val="0"/>
                        </a:spcAft>
                        <a:buNone/>
                      </a:pPr>
                      <a:r>
                        <a:rPr lang="en" sz="1000" dirty="0" smtClean="0"/>
                        <a:t>C</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14.29%</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1.25%</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8.07%</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3.620031895</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11.06%</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r>
              <a:tr h="200025">
                <a:tc>
                  <a:txBody>
                    <a:bodyPr/>
                    <a:lstStyle/>
                    <a:p>
                      <a:pPr marL="0" lvl="0" indent="0" algn="l" rtl="0">
                        <a:lnSpc>
                          <a:spcPct val="115000"/>
                        </a:lnSpc>
                        <a:spcBef>
                          <a:spcPts val="0"/>
                        </a:spcBef>
                        <a:spcAft>
                          <a:spcPts val="0"/>
                        </a:spcAft>
                        <a:buNone/>
                      </a:pPr>
                      <a:r>
                        <a:rPr lang="en" sz="1000" dirty="0" smtClean="0"/>
                        <a:t>S</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14.29%</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12.50%</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13.91%</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2.181843588</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11.49%</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r>
              <a:tr h="352425">
                <a:tc>
                  <a:txBody>
                    <a:bodyPr/>
                    <a:lstStyle/>
                    <a:p>
                      <a:pPr marL="0" lvl="0" indent="0" algn="l" rtl="0">
                        <a:lnSpc>
                          <a:spcPct val="115000"/>
                        </a:lnSpc>
                        <a:spcBef>
                          <a:spcPts val="0"/>
                        </a:spcBef>
                        <a:spcAft>
                          <a:spcPts val="0"/>
                        </a:spcAft>
                        <a:buNone/>
                      </a:pPr>
                      <a:r>
                        <a:rPr lang="en-US" sz="1000" dirty="0" smtClean="0"/>
                        <a:t>T</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4.76%</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12.50%</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8.97%</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2.559906625</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8.69%</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r>
              <a:tr h="200025">
                <a:tc>
                  <a:txBody>
                    <a:bodyPr/>
                    <a:lstStyle/>
                    <a:p>
                      <a:pPr marL="0" lvl="0" indent="0" algn="l" rtl="0">
                        <a:lnSpc>
                          <a:spcPct val="115000"/>
                        </a:lnSpc>
                        <a:spcBef>
                          <a:spcPts val="0"/>
                        </a:spcBef>
                        <a:spcAft>
                          <a:spcPts val="0"/>
                        </a:spcAft>
                        <a:buNone/>
                      </a:pPr>
                      <a:r>
                        <a:rPr lang="en-US" sz="1000" dirty="0" smtClean="0"/>
                        <a:t>P</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4.76%</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1.25%</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3.12%</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3.164650216</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3.74%</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r>
              <a:tr h="200025">
                <a:tc>
                  <a:txBody>
                    <a:bodyPr/>
                    <a:lstStyle/>
                    <a:p>
                      <a:pPr marL="0" lvl="0" indent="0" algn="l" rtl="0">
                        <a:lnSpc>
                          <a:spcPct val="115000"/>
                        </a:lnSpc>
                        <a:spcBef>
                          <a:spcPts val="0"/>
                        </a:spcBef>
                        <a:spcAft>
                          <a:spcPts val="0"/>
                        </a:spcAft>
                        <a:buNone/>
                      </a:pPr>
                      <a:r>
                        <a:rPr lang="en-US" sz="1000" dirty="0" smtClean="0"/>
                        <a:t>A</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4.76%</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1.25%</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3.12%</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2.978180517</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3.52%</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r>
              <a:tr h="352425">
                <a:tc>
                  <a:txBody>
                    <a:bodyPr/>
                    <a:lstStyle/>
                    <a:p>
                      <a:pPr marL="0" lvl="0" indent="0" algn="l" rtl="0">
                        <a:lnSpc>
                          <a:spcPct val="115000"/>
                        </a:lnSpc>
                        <a:spcBef>
                          <a:spcPts val="0"/>
                        </a:spcBef>
                        <a:spcAft>
                          <a:spcPts val="0"/>
                        </a:spcAft>
                        <a:buNone/>
                      </a:pPr>
                      <a:r>
                        <a:rPr lang="en-US" sz="1000" dirty="0" smtClean="0"/>
                        <a:t>D</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1.79%</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6.25%</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4.17%</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3.174350597</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5.02%</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r>
              <a:tr h="352425">
                <a:tc>
                  <a:txBody>
                    <a:bodyPr/>
                    <a:lstStyle/>
                    <a:p>
                      <a:pPr marL="0" lvl="0" indent="0" algn="l" rtl="0">
                        <a:lnSpc>
                          <a:spcPct val="115000"/>
                        </a:lnSpc>
                        <a:spcBef>
                          <a:spcPts val="0"/>
                        </a:spcBef>
                        <a:spcAft>
                          <a:spcPts val="0"/>
                        </a:spcAft>
                        <a:buNone/>
                      </a:pPr>
                      <a:r>
                        <a:rPr lang="en-US" sz="1000" dirty="0" smtClean="0"/>
                        <a:t>R</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1.79%</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1.25%</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1.58%</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2.588831726</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1.55%</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r>
              <a:tr h="200025">
                <a:tc>
                  <a:txBody>
                    <a:bodyPr/>
                    <a:lstStyle/>
                    <a:p>
                      <a:pPr marL="0" lvl="0" indent="0" algn="l" rtl="0">
                        <a:lnSpc>
                          <a:spcPct val="115000"/>
                        </a:lnSpc>
                        <a:spcBef>
                          <a:spcPts val="0"/>
                        </a:spcBef>
                        <a:spcAft>
                          <a:spcPts val="0"/>
                        </a:spcAft>
                        <a:buNone/>
                      </a:pPr>
                      <a:r>
                        <a:rPr lang="en-US" sz="1000" dirty="0" smtClean="0"/>
                        <a:t>C</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1.79%</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1.25%</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1.58%</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3.001733713</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1.79%</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r>
              <a:tr h="200025">
                <a:tc>
                  <a:txBody>
                    <a:bodyPr/>
                    <a:lstStyle/>
                    <a:p>
                      <a:pPr marL="0" lvl="0" indent="0" algn="l" rtl="0">
                        <a:lnSpc>
                          <a:spcPct val="115000"/>
                        </a:lnSpc>
                        <a:spcBef>
                          <a:spcPts val="0"/>
                        </a:spcBef>
                        <a:spcAft>
                          <a:spcPts val="0"/>
                        </a:spcAft>
                        <a:buNone/>
                      </a:pPr>
                      <a:r>
                        <a:rPr lang="en-US" sz="1000" dirty="0" smtClean="0"/>
                        <a:t>A</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1.79%</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1.25%</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1.58%</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2.64246452</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1.58%</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r>
              <a:tr h="352425">
                <a:tc>
                  <a:txBody>
                    <a:bodyPr/>
                    <a:lstStyle/>
                    <a:p>
                      <a:pPr marL="0" lvl="0" indent="0" algn="l" rtl="0">
                        <a:lnSpc>
                          <a:spcPct val="115000"/>
                        </a:lnSpc>
                        <a:spcBef>
                          <a:spcPts val="0"/>
                        </a:spcBef>
                        <a:spcAft>
                          <a:spcPts val="0"/>
                        </a:spcAft>
                        <a:buNone/>
                      </a:pPr>
                      <a:r>
                        <a:rPr lang="en-US" sz="1000" dirty="0" smtClean="0"/>
                        <a:t>B</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1.79%</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1.25%</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1.58%</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2.499687083</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1.49%</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r>
              <a:tr h="200025">
                <a:tc>
                  <a:txBody>
                    <a:bodyPr/>
                    <a:lstStyle/>
                    <a:p>
                      <a:pPr marL="0" lvl="0" indent="0" algn="l" rtl="0">
                        <a:lnSpc>
                          <a:spcPct val="115000"/>
                        </a:lnSpc>
                        <a:spcBef>
                          <a:spcPts val="0"/>
                        </a:spcBef>
                        <a:spcAft>
                          <a:spcPts val="0"/>
                        </a:spcAft>
                        <a:buNone/>
                      </a:pPr>
                      <a:r>
                        <a:rPr lang="en-US" sz="1000" dirty="0" smtClean="0"/>
                        <a:t>D</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1.79%</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12.50%</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7.42%</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2.298853076</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6.46%</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r>
              <a:tr h="100000">
                <a:tc>
                  <a:txBody>
                    <a:bodyPr/>
                    <a:lstStyle/>
                    <a:p>
                      <a:pPr marL="0" lvl="0" indent="0" algn="l" rtl="0">
                        <a:lnSpc>
                          <a:spcPct val="115000"/>
                        </a:lnSpc>
                        <a:spcBef>
                          <a:spcPts val="0"/>
                        </a:spcBef>
                        <a:spcAft>
                          <a:spcPts val="0"/>
                        </a:spcAft>
                        <a:buNone/>
                      </a:pPr>
                      <a:r>
                        <a:rPr lang="en-US" sz="1000" dirty="0" smtClean="0"/>
                        <a:t>F</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1.79%</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1.25%</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1.58%</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3.23146959</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1.93%</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r>
              <a:tr h="200025">
                <a:tc>
                  <a:txBody>
                    <a:bodyPr/>
                    <a:lstStyle/>
                    <a:p>
                      <a:pPr marL="0" lvl="0" indent="0" algn="l" rtl="0">
                        <a:lnSpc>
                          <a:spcPct val="115000"/>
                        </a:lnSpc>
                        <a:spcBef>
                          <a:spcPts val="0"/>
                        </a:spcBef>
                        <a:spcAft>
                          <a:spcPts val="0"/>
                        </a:spcAft>
                        <a:buNone/>
                      </a:pPr>
                      <a:r>
                        <a:rPr lang="en-US" sz="1000" dirty="0" smtClean="0"/>
                        <a:t>G</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1.79%</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1.25%</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1.58%</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2.974511693</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1.78%</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28571"/>
              </a:lnSpc>
              <a:spcBef>
                <a:spcPts val="0"/>
              </a:spcBef>
              <a:spcAft>
                <a:spcPts val="0"/>
              </a:spcAft>
              <a:buClr>
                <a:schemeClr val="dk1"/>
              </a:buClr>
              <a:buSzPts val="1100"/>
              <a:buFont typeface="Arial"/>
              <a:buNone/>
            </a:pPr>
            <a:r>
              <a:rPr lang="en" sz="2000" b="1"/>
              <a:t>4. Popularity Prediction Factor </a:t>
            </a:r>
            <a:endParaRPr sz="3700"/>
          </a:p>
        </p:txBody>
      </p:sp>
      <p:sp>
        <p:nvSpPr>
          <p:cNvPr id="122" name="Google Shape;122;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55000" lnSpcReduction="20000"/>
          </a:bodyPr>
          <a:lstStyle/>
          <a:p>
            <a:pPr marL="0" lvl="0" indent="0" algn="l" rtl="0">
              <a:spcBef>
                <a:spcPts val="1200"/>
              </a:spcBef>
              <a:spcAft>
                <a:spcPts val="0"/>
              </a:spcAft>
              <a:buNone/>
            </a:pPr>
            <a:r>
              <a:rPr lang="en" sz="2468">
                <a:solidFill>
                  <a:schemeClr val="dk1"/>
                </a:solidFill>
                <a:highlight>
                  <a:srgbClr val="FFFFFF"/>
                </a:highlight>
              </a:rPr>
              <a:t>Composite Score of </a:t>
            </a:r>
            <a:r>
              <a:rPr lang="en" sz="2568">
                <a:solidFill>
                  <a:schemeClr val="dk1"/>
                </a:solidFill>
              </a:rPr>
              <a:t>Popularity Prediction Factor</a:t>
            </a:r>
            <a:r>
              <a:rPr lang="en" sz="2468">
                <a:solidFill>
                  <a:schemeClr val="dk1"/>
                </a:solidFill>
                <a:highlight>
                  <a:srgbClr val="FFFFFF"/>
                </a:highlight>
              </a:rPr>
              <a:t>  = 50%*upcoming program + 50% * Attention score</a:t>
            </a:r>
            <a:endParaRPr sz="2468">
              <a:solidFill>
                <a:schemeClr val="dk1"/>
              </a:solidFill>
              <a:highlight>
                <a:srgbClr val="FFFFFF"/>
              </a:highlight>
            </a:endParaRPr>
          </a:p>
          <a:p>
            <a:pPr marL="457200" lvl="0" indent="-317034" algn="l" rtl="0">
              <a:spcBef>
                <a:spcPts val="1200"/>
              </a:spcBef>
              <a:spcAft>
                <a:spcPts val="0"/>
              </a:spcAft>
              <a:buClr>
                <a:schemeClr val="dk1"/>
              </a:buClr>
              <a:buSzPct val="100000"/>
              <a:buAutoNum type="alphaLcPeriod"/>
            </a:pPr>
            <a:r>
              <a:rPr lang="en" sz="2532" b="1">
                <a:solidFill>
                  <a:schemeClr val="dk1"/>
                </a:solidFill>
              </a:rPr>
              <a:t>Future Program Availability (Weight 50%)</a:t>
            </a:r>
            <a:endParaRPr sz="2532" b="1">
              <a:solidFill>
                <a:schemeClr val="dk1"/>
              </a:solidFill>
            </a:endParaRPr>
          </a:p>
          <a:p>
            <a:pPr marL="0" lvl="0" indent="0" algn="l" rtl="0">
              <a:spcBef>
                <a:spcPts val="1200"/>
              </a:spcBef>
              <a:spcAft>
                <a:spcPts val="0"/>
              </a:spcAft>
              <a:buNone/>
            </a:pPr>
            <a:r>
              <a:rPr lang="en" sz="2168">
                <a:solidFill>
                  <a:schemeClr val="dk1"/>
                </a:solidFill>
              </a:rPr>
              <a:t>Utilized Chat GPT to search the IMDb and Box Office Mojo websites for upcoming programs related to the VDs. </a:t>
            </a:r>
            <a:endParaRPr sz="2168">
              <a:solidFill>
                <a:schemeClr val="dk1"/>
              </a:solidFill>
            </a:endParaRPr>
          </a:p>
          <a:p>
            <a:pPr marL="457200" lvl="0" indent="-304334" algn="l" rtl="0">
              <a:spcBef>
                <a:spcPts val="1200"/>
              </a:spcBef>
              <a:spcAft>
                <a:spcPts val="0"/>
              </a:spcAft>
              <a:buClr>
                <a:schemeClr val="dk1"/>
              </a:buClr>
              <a:buSzPct val="100000"/>
              <a:buChar char="●"/>
            </a:pPr>
            <a:r>
              <a:rPr lang="en" sz="2168">
                <a:solidFill>
                  <a:schemeClr val="dk1"/>
                </a:solidFill>
              </a:rPr>
              <a:t>Domestic Films and TV Shows: Data from Box Office Mojo covers releases for the next three years.</a:t>
            </a:r>
            <a:endParaRPr sz="2168">
              <a:solidFill>
                <a:schemeClr val="dk1"/>
              </a:solidFill>
            </a:endParaRPr>
          </a:p>
          <a:p>
            <a:pPr marL="457200" lvl="0" indent="-304334" algn="l" rtl="0">
              <a:spcBef>
                <a:spcPts val="0"/>
              </a:spcBef>
              <a:spcAft>
                <a:spcPts val="0"/>
              </a:spcAft>
              <a:buClr>
                <a:schemeClr val="dk1"/>
              </a:buClr>
              <a:buSzPct val="100000"/>
              <a:buChar char="●"/>
            </a:pPr>
            <a:r>
              <a:rPr lang="en" sz="2168">
                <a:solidFill>
                  <a:schemeClr val="dk1"/>
                </a:solidFill>
              </a:rPr>
              <a:t>International Films and TV Shows: Data from IMDb covers releases for the next year.</a:t>
            </a:r>
            <a:endParaRPr sz="2168">
              <a:solidFill>
                <a:schemeClr val="dk1"/>
              </a:solidFill>
            </a:endParaRPr>
          </a:p>
          <a:p>
            <a:pPr marL="457200" lvl="0" indent="0" algn="l" rtl="0">
              <a:spcBef>
                <a:spcPts val="1200"/>
              </a:spcBef>
              <a:spcAft>
                <a:spcPts val="0"/>
              </a:spcAft>
              <a:buNone/>
            </a:pPr>
            <a:endParaRPr sz="1168">
              <a:solidFill>
                <a:schemeClr val="dk1"/>
              </a:solidFill>
            </a:endParaRPr>
          </a:p>
          <a:p>
            <a:pPr marL="457200" lvl="0" indent="-317034" algn="l" rtl="0">
              <a:spcBef>
                <a:spcPts val="1200"/>
              </a:spcBef>
              <a:spcAft>
                <a:spcPts val="0"/>
              </a:spcAft>
              <a:buClr>
                <a:schemeClr val="dk1"/>
              </a:buClr>
              <a:buSzPct val="100000"/>
              <a:buAutoNum type="alphaLcPeriod"/>
            </a:pPr>
            <a:r>
              <a:rPr lang="en" sz="2532" b="1">
                <a:solidFill>
                  <a:schemeClr val="dk1"/>
                </a:solidFill>
              </a:rPr>
              <a:t>Social Media Attention (Weight 50%)</a:t>
            </a:r>
            <a:endParaRPr sz="2532">
              <a:solidFill>
                <a:schemeClr val="dk1"/>
              </a:solidFill>
            </a:endParaRPr>
          </a:p>
          <a:p>
            <a:pPr marL="0" marR="0" lvl="0" indent="0" algn="l" rtl="0">
              <a:lnSpc>
                <a:spcPct val="115000"/>
              </a:lnSpc>
              <a:spcBef>
                <a:spcPts val="1200"/>
              </a:spcBef>
              <a:spcAft>
                <a:spcPts val="0"/>
              </a:spcAft>
              <a:buNone/>
            </a:pPr>
            <a:r>
              <a:rPr lang="en" sz="2168">
                <a:solidFill>
                  <a:schemeClr val="dk1"/>
                </a:solidFill>
              </a:rPr>
              <a:t>Utilized Chat GPT to assess the level of social media attention for a VD, categorizing it into three levels</a:t>
            </a:r>
            <a:endParaRPr sz="2168">
              <a:solidFill>
                <a:schemeClr val="dk1"/>
              </a:solidFill>
            </a:endParaRPr>
          </a:p>
          <a:p>
            <a:pPr marL="457200" marR="0" lvl="0" indent="-304334" algn="l" rtl="0">
              <a:lnSpc>
                <a:spcPct val="115000"/>
              </a:lnSpc>
              <a:spcBef>
                <a:spcPts val="1200"/>
              </a:spcBef>
              <a:spcAft>
                <a:spcPts val="0"/>
              </a:spcAft>
              <a:buClr>
                <a:schemeClr val="dk1"/>
              </a:buClr>
              <a:buSzPct val="100000"/>
              <a:buChar char="●"/>
            </a:pPr>
            <a:r>
              <a:rPr lang="en" sz="2168">
                <a:solidFill>
                  <a:schemeClr val="dk1"/>
                </a:solidFill>
              </a:rPr>
              <a:t>Low Attention (0 points)</a:t>
            </a:r>
            <a:endParaRPr sz="2168">
              <a:solidFill>
                <a:schemeClr val="dk1"/>
              </a:solidFill>
            </a:endParaRPr>
          </a:p>
          <a:p>
            <a:pPr marL="457200" marR="0" lvl="0" indent="-304334" algn="l" rtl="0">
              <a:lnSpc>
                <a:spcPct val="115000"/>
              </a:lnSpc>
              <a:spcBef>
                <a:spcPts val="0"/>
              </a:spcBef>
              <a:spcAft>
                <a:spcPts val="0"/>
              </a:spcAft>
              <a:buClr>
                <a:schemeClr val="dk1"/>
              </a:buClr>
              <a:buSzPct val="100000"/>
              <a:buChar char="●"/>
            </a:pPr>
            <a:r>
              <a:rPr lang="en" sz="2168">
                <a:solidFill>
                  <a:schemeClr val="dk1"/>
                </a:solidFill>
              </a:rPr>
              <a:t>Medium Attention (0.5 points)</a:t>
            </a:r>
            <a:endParaRPr sz="2168">
              <a:solidFill>
                <a:schemeClr val="dk1"/>
              </a:solidFill>
            </a:endParaRPr>
          </a:p>
          <a:p>
            <a:pPr marL="457200" marR="0" lvl="0" indent="-304334" algn="l" rtl="0">
              <a:lnSpc>
                <a:spcPct val="115000"/>
              </a:lnSpc>
              <a:spcBef>
                <a:spcPts val="0"/>
              </a:spcBef>
              <a:spcAft>
                <a:spcPts val="0"/>
              </a:spcAft>
              <a:buClr>
                <a:schemeClr val="dk1"/>
              </a:buClr>
              <a:buSzPct val="100000"/>
              <a:buChar char="●"/>
            </a:pPr>
            <a:r>
              <a:rPr lang="en" sz="2168">
                <a:solidFill>
                  <a:schemeClr val="dk1"/>
                </a:solidFill>
              </a:rPr>
              <a:t>High Attention (1 points)</a:t>
            </a:r>
            <a:endParaRPr sz="11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4C2F4"/>
        </a:solidFill>
        <a:effectLst/>
      </p:bgPr>
    </p:bg>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lnSpc>
                <a:spcPct val="115000"/>
              </a:lnSpc>
              <a:spcBef>
                <a:spcPts val="1200"/>
              </a:spcBef>
              <a:spcAft>
                <a:spcPts val="1200"/>
              </a:spcAft>
              <a:buClr>
                <a:schemeClr val="dk1"/>
              </a:buClr>
              <a:buSzPts val="1100"/>
              <a:buFont typeface="Arial"/>
              <a:buNone/>
            </a:pPr>
            <a:r>
              <a:rPr lang="en" sz="5000" b="1">
                <a:solidFill>
                  <a:schemeClr val="lt1"/>
                </a:solidFill>
              </a:rPr>
              <a:t>RESULTS</a:t>
            </a:r>
            <a:endParaRPr sz="50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 sz="2000" b="1"/>
              <a:t>1. Descriptive Statistics</a:t>
            </a:r>
            <a:endParaRPr sz="3700"/>
          </a:p>
        </p:txBody>
      </p:sp>
      <p:graphicFrame>
        <p:nvGraphicFramePr>
          <p:cNvPr id="133" name="Google Shape;133;p25"/>
          <p:cNvGraphicFramePr/>
          <p:nvPr/>
        </p:nvGraphicFramePr>
        <p:xfrm>
          <a:off x="1309688" y="1424675"/>
          <a:ext cx="6524625" cy="2691384"/>
        </p:xfrm>
        <a:graphic>
          <a:graphicData uri="http://schemas.openxmlformats.org/drawingml/2006/table">
            <a:tbl>
              <a:tblPr>
                <a:noFill/>
                <a:tableStyleId>{5BBCE8F3-BA4F-4DFD-9A84-F391E0727281}</a:tableStyleId>
              </a:tblPr>
              <a:tblGrid>
                <a:gridCol w="952500"/>
                <a:gridCol w="952500"/>
                <a:gridCol w="952500"/>
                <a:gridCol w="952500"/>
                <a:gridCol w="1428750"/>
                <a:gridCol w="1285875"/>
              </a:tblGrid>
              <a:tr h="381000">
                <a:tc>
                  <a:txBody>
                    <a:bodyPr/>
                    <a:lstStyle/>
                    <a:p>
                      <a:pPr marL="0" lvl="0" indent="0" algn="l" rtl="0">
                        <a:spcBef>
                          <a:spcPts val="0"/>
                        </a:spcBef>
                        <a:spcAft>
                          <a:spcPts val="0"/>
                        </a:spcAft>
                        <a:buNone/>
                      </a:pPr>
                      <a:endParaRPr/>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b="1"/>
                        <a:t>Program Factor</a:t>
                      </a:r>
                      <a:endParaRPr sz="1100" b="1"/>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b="1"/>
                        <a:t>DE&amp;I Factor</a:t>
                      </a:r>
                      <a:endParaRPr sz="1100" b="1"/>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b="1"/>
                        <a:t>Type weight Factor</a:t>
                      </a:r>
                      <a:endParaRPr sz="1100" b="1"/>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b="1"/>
                        <a:t>Popularity Prediction Factor</a:t>
                      </a:r>
                      <a:endParaRPr sz="1100" b="1"/>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b="1"/>
                        <a:t>Composite Score</a:t>
                      </a:r>
                      <a:endParaRPr sz="1100" b="1"/>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EEECE1"/>
                    </a:solidFill>
                  </a:tcPr>
                </a:tc>
              </a:tr>
              <a:tr h="209550">
                <a:tc>
                  <a:txBody>
                    <a:bodyPr/>
                    <a:lstStyle/>
                    <a:p>
                      <a:pPr marL="0" lvl="0" indent="0" algn="ctr" rtl="0">
                        <a:lnSpc>
                          <a:spcPct val="115000"/>
                        </a:lnSpc>
                        <a:spcBef>
                          <a:spcPts val="0"/>
                        </a:spcBef>
                        <a:spcAft>
                          <a:spcPts val="0"/>
                        </a:spcAft>
                        <a:buNone/>
                      </a:pPr>
                      <a:r>
                        <a:rPr lang="en" sz="1100" b="1"/>
                        <a:t>count</a:t>
                      </a:r>
                      <a:endParaRPr sz="1100" b="1"/>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616</a:t>
                      </a:r>
                      <a:endParaRPr/>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616</a:t>
                      </a:r>
                      <a:endParaRPr/>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616</a:t>
                      </a:r>
                      <a:endParaRPr/>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616</a:t>
                      </a:r>
                      <a:endParaRPr/>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616</a:t>
                      </a:r>
                      <a:endParaRPr/>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EEECE1"/>
                    </a:solidFill>
                  </a:tcPr>
                </a:tc>
              </a:tr>
              <a:tr h="209550">
                <a:tc>
                  <a:txBody>
                    <a:bodyPr/>
                    <a:lstStyle/>
                    <a:p>
                      <a:pPr marL="0" lvl="0" indent="0" algn="ctr" rtl="0">
                        <a:lnSpc>
                          <a:spcPct val="115000"/>
                        </a:lnSpc>
                        <a:spcBef>
                          <a:spcPts val="0"/>
                        </a:spcBef>
                        <a:spcAft>
                          <a:spcPts val="0"/>
                        </a:spcAft>
                        <a:buNone/>
                      </a:pPr>
                      <a:r>
                        <a:rPr lang="en" sz="1100" b="1"/>
                        <a:t>mean</a:t>
                      </a:r>
                      <a:endParaRPr sz="1100" b="1"/>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0.4071</a:t>
                      </a:r>
                      <a:endParaRPr/>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0.2334</a:t>
                      </a:r>
                      <a:endParaRPr/>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0.0384</a:t>
                      </a:r>
                      <a:endParaRPr/>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0.1396</a:t>
                      </a:r>
                      <a:endParaRPr/>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0.19601</a:t>
                      </a:r>
                      <a:endParaRPr/>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EEECE1"/>
                    </a:solidFill>
                  </a:tcPr>
                </a:tc>
              </a:tr>
              <a:tr h="209550">
                <a:tc>
                  <a:txBody>
                    <a:bodyPr/>
                    <a:lstStyle/>
                    <a:p>
                      <a:pPr marL="0" lvl="0" indent="0" algn="ctr" rtl="0">
                        <a:lnSpc>
                          <a:spcPct val="115000"/>
                        </a:lnSpc>
                        <a:spcBef>
                          <a:spcPts val="0"/>
                        </a:spcBef>
                        <a:spcAft>
                          <a:spcPts val="0"/>
                        </a:spcAft>
                        <a:buNone/>
                      </a:pPr>
                      <a:r>
                        <a:rPr lang="en" sz="1100" b="1"/>
                        <a:t>std</a:t>
                      </a:r>
                      <a:endParaRPr sz="1100" b="1"/>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0.2971</a:t>
                      </a:r>
                      <a:endParaRPr/>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0.3199</a:t>
                      </a:r>
                      <a:endParaRPr/>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0.0280</a:t>
                      </a:r>
                      <a:endParaRPr/>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0.1548</a:t>
                      </a:r>
                      <a:endParaRPr/>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0.10780</a:t>
                      </a:r>
                      <a:endParaRPr/>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EEECE1"/>
                    </a:solidFill>
                  </a:tcPr>
                </a:tc>
              </a:tr>
              <a:tr h="209550">
                <a:tc>
                  <a:txBody>
                    <a:bodyPr/>
                    <a:lstStyle/>
                    <a:p>
                      <a:pPr marL="0" lvl="0" indent="0" algn="ctr" rtl="0">
                        <a:lnSpc>
                          <a:spcPct val="115000"/>
                        </a:lnSpc>
                        <a:spcBef>
                          <a:spcPts val="0"/>
                        </a:spcBef>
                        <a:spcAft>
                          <a:spcPts val="0"/>
                        </a:spcAft>
                        <a:buNone/>
                      </a:pPr>
                      <a:r>
                        <a:rPr lang="en" sz="1100" b="1"/>
                        <a:t>min</a:t>
                      </a:r>
                      <a:endParaRPr sz="1100" b="1"/>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0</a:t>
                      </a:r>
                      <a:endParaRPr/>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0</a:t>
                      </a:r>
                      <a:endParaRPr/>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0.0149</a:t>
                      </a:r>
                      <a:endParaRPr/>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0</a:t>
                      </a:r>
                      <a:endParaRPr/>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0.00045</a:t>
                      </a:r>
                      <a:endParaRPr/>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EEECE1"/>
                    </a:solidFill>
                  </a:tcPr>
                </a:tc>
              </a:tr>
              <a:tr h="209550">
                <a:tc>
                  <a:txBody>
                    <a:bodyPr/>
                    <a:lstStyle/>
                    <a:p>
                      <a:pPr marL="0" lvl="0" indent="0" algn="ctr" rtl="0">
                        <a:lnSpc>
                          <a:spcPct val="115000"/>
                        </a:lnSpc>
                        <a:spcBef>
                          <a:spcPts val="0"/>
                        </a:spcBef>
                        <a:spcAft>
                          <a:spcPts val="0"/>
                        </a:spcAft>
                        <a:buNone/>
                      </a:pPr>
                      <a:r>
                        <a:rPr lang="en" sz="1100" b="1"/>
                        <a:t>25%</a:t>
                      </a:r>
                      <a:endParaRPr sz="1100" b="1"/>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0</a:t>
                      </a:r>
                      <a:endParaRPr/>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0</a:t>
                      </a:r>
                      <a:endParaRPr/>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0.0193</a:t>
                      </a:r>
                      <a:endParaRPr/>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0</a:t>
                      </a:r>
                      <a:endParaRPr/>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0.10125</a:t>
                      </a:r>
                      <a:endParaRPr/>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EEECE1"/>
                    </a:solidFill>
                  </a:tcPr>
                </a:tc>
              </a:tr>
              <a:tr h="209550">
                <a:tc>
                  <a:txBody>
                    <a:bodyPr/>
                    <a:lstStyle/>
                    <a:p>
                      <a:pPr marL="0" lvl="0" indent="0" algn="ctr" rtl="0">
                        <a:lnSpc>
                          <a:spcPct val="115000"/>
                        </a:lnSpc>
                        <a:spcBef>
                          <a:spcPts val="0"/>
                        </a:spcBef>
                        <a:spcAft>
                          <a:spcPts val="0"/>
                        </a:spcAft>
                        <a:buNone/>
                      </a:pPr>
                      <a:r>
                        <a:rPr lang="en" sz="1100" b="1"/>
                        <a:t>50%</a:t>
                      </a:r>
                      <a:endParaRPr sz="1100" b="1"/>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0.4</a:t>
                      </a:r>
                      <a:endParaRPr/>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0</a:t>
                      </a:r>
                      <a:endParaRPr/>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0.0193</a:t>
                      </a:r>
                      <a:endParaRPr/>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0.25</a:t>
                      </a:r>
                      <a:endParaRPr/>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0.20048</a:t>
                      </a:r>
                      <a:endParaRPr/>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EEECE1"/>
                    </a:solidFill>
                  </a:tcPr>
                </a:tc>
              </a:tr>
              <a:tr h="209550">
                <a:tc>
                  <a:txBody>
                    <a:bodyPr/>
                    <a:lstStyle/>
                    <a:p>
                      <a:pPr marL="0" lvl="0" indent="0" algn="ctr" rtl="0">
                        <a:lnSpc>
                          <a:spcPct val="115000"/>
                        </a:lnSpc>
                        <a:spcBef>
                          <a:spcPts val="0"/>
                        </a:spcBef>
                        <a:spcAft>
                          <a:spcPts val="0"/>
                        </a:spcAft>
                        <a:buNone/>
                      </a:pPr>
                      <a:r>
                        <a:rPr lang="en" sz="1100" b="1"/>
                        <a:t>75%</a:t>
                      </a:r>
                      <a:endParaRPr sz="1100" b="1"/>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0.8</a:t>
                      </a:r>
                      <a:endParaRPr/>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0.4</a:t>
                      </a:r>
                      <a:endParaRPr/>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0.0502</a:t>
                      </a:r>
                      <a:endParaRPr/>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0.25</a:t>
                      </a:r>
                      <a:endParaRPr/>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0.26338</a:t>
                      </a:r>
                      <a:endParaRPr/>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EEECE1"/>
                    </a:solidFill>
                  </a:tcPr>
                </a:tc>
              </a:tr>
              <a:tr h="209550">
                <a:tc>
                  <a:txBody>
                    <a:bodyPr/>
                    <a:lstStyle/>
                    <a:p>
                      <a:pPr marL="0" lvl="0" indent="0" algn="ctr" rtl="0">
                        <a:lnSpc>
                          <a:spcPct val="115000"/>
                        </a:lnSpc>
                        <a:spcBef>
                          <a:spcPts val="0"/>
                        </a:spcBef>
                        <a:spcAft>
                          <a:spcPts val="0"/>
                        </a:spcAft>
                        <a:buNone/>
                      </a:pPr>
                      <a:r>
                        <a:rPr lang="en" sz="1100" b="1"/>
                        <a:t>max</a:t>
                      </a:r>
                      <a:endParaRPr sz="1100" b="1"/>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1</a:t>
                      </a:r>
                      <a:endParaRPr/>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1</a:t>
                      </a:r>
                      <a:endParaRPr/>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0.1149</a:t>
                      </a:r>
                      <a:endParaRPr/>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1</a:t>
                      </a:r>
                      <a:endParaRPr/>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0.55277</a:t>
                      </a:r>
                      <a:endParaRPr/>
                    </a:p>
                  </a:txBody>
                  <a:tcPr marL="28575" marR="28575" marT="19050" marB="19050" anchor="ctr">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EEECE1"/>
                    </a:solidFill>
                  </a:tcPr>
                </a:tc>
              </a:tr>
            </a:tbl>
          </a:graphicData>
        </a:graphic>
      </p:graphicFrame>
      <p:sp>
        <p:nvSpPr>
          <p:cNvPr id="134" name="Google Shape;134;p25"/>
          <p:cNvSpPr/>
          <p:nvPr/>
        </p:nvSpPr>
        <p:spPr>
          <a:xfrm>
            <a:off x="2309425" y="3897975"/>
            <a:ext cx="1772400" cy="191400"/>
          </a:xfrm>
          <a:prstGeom prst="rect">
            <a:avLst/>
          </a:prstGeom>
          <a:solidFill>
            <a:srgbClr val="000000">
              <a:alpha val="0"/>
            </a:srgbClr>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 name="Google Shape;135;p25"/>
          <p:cNvSpPr/>
          <p:nvPr/>
        </p:nvSpPr>
        <p:spPr>
          <a:xfrm>
            <a:off x="2357175" y="2742075"/>
            <a:ext cx="1772400" cy="191400"/>
          </a:xfrm>
          <a:prstGeom prst="rect">
            <a:avLst/>
          </a:prstGeom>
          <a:solidFill>
            <a:srgbClr val="000000">
              <a:alpha val="0"/>
            </a:srgbClr>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 name="Google Shape;136;p25"/>
          <p:cNvSpPr/>
          <p:nvPr/>
        </p:nvSpPr>
        <p:spPr>
          <a:xfrm>
            <a:off x="5507450" y="2742075"/>
            <a:ext cx="660300" cy="191400"/>
          </a:xfrm>
          <a:prstGeom prst="rect">
            <a:avLst/>
          </a:prstGeom>
          <a:solidFill>
            <a:srgbClr val="000000">
              <a:alpha val="0"/>
            </a:srgbClr>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7" name="Google Shape;137;p25"/>
          <p:cNvSpPr/>
          <p:nvPr/>
        </p:nvSpPr>
        <p:spPr>
          <a:xfrm>
            <a:off x="5507450" y="3897975"/>
            <a:ext cx="660300" cy="191400"/>
          </a:xfrm>
          <a:prstGeom prst="rect">
            <a:avLst/>
          </a:prstGeom>
          <a:solidFill>
            <a:srgbClr val="000000">
              <a:alpha val="0"/>
            </a:srgbClr>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1200"/>
              </a:spcAft>
              <a:buClr>
                <a:schemeClr val="dk1"/>
              </a:buClr>
              <a:buSzPts val="1100"/>
              <a:buFont typeface="Arial"/>
              <a:buNone/>
            </a:pPr>
            <a:r>
              <a:rPr lang="en" sz="2000" b="1"/>
              <a:t>2. Correlation Analysis</a:t>
            </a:r>
            <a:endParaRPr sz="3700"/>
          </a:p>
        </p:txBody>
      </p:sp>
      <p:sp>
        <p:nvSpPr>
          <p:cNvPr id="143" name="Google Shape;143;p26"/>
          <p:cNvSpPr txBox="1">
            <a:spLocks noGrp="1"/>
          </p:cNvSpPr>
          <p:nvPr>
            <p:ph type="body" idx="1"/>
          </p:nvPr>
        </p:nvSpPr>
        <p:spPr>
          <a:xfrm>
            <a:off x="421150" y="1017725"/>
            <a:ext cx="2835900" cy="3979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300">
                <a:solidFill>
                  <a:schemeClr val="dk1"/>
                </a:solidFill>
              </a:rPr>
              <a:t>The correlation matrix heatmap reveals significant insights into the relationships between various factors and the Composite Score. </a:t>
            </a:r>
            <a:endParaRPr sz="1300">
              <a:solidFill>
                <a:schemeClr val="dk1"/>
              </a:solidFill>
            </a:endParaRPr>
          </a:p>
          <a:p>
            <a:pPr marL="0" lvl="0" indent="0" algn="l" rtl="0">
              <a:spcBef>
                <a:spcPts val="1200"/>
              </a:spcBef>
              <a:spcAft>
                <a:spcPts val="0"/>
              </a:spcAft>
              <a:buNone/>
            </a:pPr>
            <a:r>
              <a:rPr lang="en" sz="1300">
                <a:solidFill>
                  <a:schemeClr val="dk1"/>
                </a:solidFill>
              </a:rPr>
              <a:t>The DE&amp;I Factor (0.63) emerges as the most influential predictor, followed by the Program Factor (0.54) and the Popularity Prediction Factor(0.44).  </a:t>
            </a:r>
            <a:endParaRPr sz="1300">
              <a:solidFill>
                <a:schemeClr val="dk1"/>
              </a:solidFill>
            </a:endParaRPr>
          </a:p>
          <a:p>
            <a:pPr marL="0" lvl="0" indent="0" algn="l" rtl="0">
              <a:spcBef>
                <a:spcPts val="1200"/>
              </a:spcBef>
              <a:spcAft>
                <a:spcPts val="1200"/>
              </a:spcAft>
              <a:buClr>
                <a:schemeClr val="dk1"/>
              </a:buClr>
              <a:buSzPts val="1100"/>
              <a:buFont typeface="Arial"/>
              <a:buNone/>
            </a:pPr>
            <a:r>
              <a:rPr lang="en" sz="1300">
                <a:solidFill>
                  <a:schemeClr val="dk1"/>
                </a:solidFill>
              </a:rPr>
              <a:t>The Type Weight Factor (0.016) shows no significant correlation with the Composite Score.</a:t>
            </a:r>
            <a:endParaRPr sz="2000"/>
          </a:p>
        </p:txBody>
      </p:sp>
      <p:pic>
        <p:nvPicPr>
          <p:cNvPr id="144" name="Google Shape;144;p26"/>
          <p:cNvPicPr preferRelativeResize="0"/>
          <p:nvPr/>
        </p:nvPicPr>
        <p:blipFill>
          <a:blip r:embed="rId3">
            <a:alphaModFix/>
          </a:blip>
          <a:stretch>
            <a:fillRect/>
          </a:stretch>
        </p:blipFill>
        <p:spPr>
          <a:xfrm>
            <a:off x="3377854" y="246175"/>
            <a:ext cx="5454446" cy="4897325"/>
          </a:xfrm>
          <a:prstGeom prst="rect">
            <a:avLst/>
          </a:prstGeom>
          <a:noFill/>
          <a:ln>
            <a:noFill/>
          </a:ln>
        </p:spPr>
      </p:pic>
      <p:sp>
        <p:nvSpPr>
          <p:cNvPr id="145" name="Google Shape;145;p26"/>
          <p:cNvSpPr/>
          <p:nvPr/>
        </p:nvSpPr>
        <p:spPr>
          <a:xfrm>
            <a:off x="7431150" y="216800"/>
            <a:ext cx="702900" cy="3812700"/>
          </a:xfrm>
          <a:prstGeom prst="ellipse">
            <a:avLst/>
          </a:prstGeom>
          <a:solidFill>
            <a:srgbClr val="000000">
              <a:alpha val="0"/>
            </a:srgbClr>
          </a:solidFill>
          <a:ln w="2857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1200"/>
              </a:spcAft>
              <a:buClr>
                <a:schemeClr val="dk1"/>
              </a:buClr>
              <a:buSzPts val="1100"/>
              <a:buFont typeface="Arial"/>
              <a:buNone/>
            </a:pPr>
            <a:r>
              <a:rPr lang="en" sz="2000" b="1"/>
              <a:t>3. Regression Analysis</a:t>
            </a:r>
            <a:endParaRPr sz="3700"/>
          </a:p>
        </p:txBody>
      </p:sp>
      <p:sp>
        <p:nvSpPr>
          <p:cNvPr id="151" name="Google Shape;151;p27"/>
          <p:cNvSpPr txBox="1">
            <a:spLocks noGrp="1"/>
          </p:cNvSpPr>
          <p:nvPr>
            <p:ph type="body" idx="1"/>
          </p:nvPr>
        </p:nvSpPr>
        <p:spPr>
          <a:xfrm>
            <a:off x="311700" y="4201375"/>
            <a:ext cx="8520600" cy="890400"/>
          </a:xfrm>
          <a:prstGeom prst="rect">
            <a:avLst/>
          </a:prstGeom>
        </p:spPr>
        <p:txBody>
          <a:bodyPr spcFirstLastPara="1" wrap="square" lIns="91425" tIns="91425" rIns="91425" bIns="91425" anchor="t" anchorCtr="0">
            <a:normAutofit fontScale="85000" lnSpcReduction="10000"/>
          </a:bodyPr>
          <a:lstStyle/>
          <a:p>
            <a:pPr marL="0" lvl="0" indent="0" algn="l" rtl="0">
              <a:spcBef>
                <a:spcPts val="1200"/>
              </a:spcBef>
              <a:spcAft>
                <a:spcPts val="1200"/>
              </a:spcAft>
              <a:buClr>
                <a:schemeClr val="dk1"/>
              </a:buClr>
              <a:buSzPts val="1100"/>
              <a:buFont typeface="Arial"/>
              <a:buNone/>
            </a:pPr>
            <a:r>
              <a:rPr lang="en" sz="1100">
                <a:solidFill>
                  <a:schemeClr val="dk1"/>
                </a:solidFill>
              </a:rPr>
              <a:t>The R-squared value of 1.000 indicates a perfect fit, meaning the model explains all the variability in the composite score. All factors—Program Factor, DE&amp;I Factor, Type Weight Factor, and Popularity Prediction Factor—are statistically significant predictors of the composite score (p-values &lt; 0.05).</a:t>
            </a:r>
            <a:endParaRPr/>
          </a:p>
        </p:txBody>
      </p:sp>
      <p:pic>
        <p:nvPicPr>
          <p:cNvPr id="152" name="Google Shape;152;p27"/>
          <p:cNvPicPr preferRelativeResize="0"/>
          <p:nvPr/>
        </p:nvPicPr>
        <p:blipFill>
          <a:blip r:embed="rId3">
            <a:alphaModFix/>
          </a:blip>
          <a:stretch>
            <a:fillRect/>
          </a:stretch>
        </p:blipFill>
        <p:spPr>
          <a:xfrm>
            <a:off x="1193874" y="867901"/>
            <a:ext cx="5970350" cy="3259251"/>
          </a:xfrm>
          <a:prstGeom prst="rect">
            <a:avLst/>
          </a:prstGeom>
          <a:noFill/>
          <a:ln>
            <a:noFill/>
          </a:ln>
        </p:spPr>
      </p:pic>
      <p:sp>
        <p:nvSpPr>
          <p:cNvPr id="153" name="Google Shape;153;p27"/>
          <p:cNvSpPr/>
          <p:nvPr/>
        </p:nvSpPr>
        <p:spPr>
          <a:xfrm>
            <a:off x="3767250" y="1244000"/>
            <a:ext cx="2183100" cy="195900"/>
          </a:xfrm>
          <a:prstGeom prst="rect">
            <a:avLst/>
          </a:prstGeom>
          <a:solidFill>
            <a:srgbClr val="000000">
              <a:alpha val="0"/>
            </a:srgbClr>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4" name="Google Shape;154;p27"/>
          <p:cNvSpPr/>
          <p:nvPr/>
        </p:nvSpPr>
        <p:spPr>
          <a:xfrm>
            <a:off x="5167425" y="2473800"/>
            <a:ext cx="554700" cy="890400"/>
          </a:xfrm>
          <a:prstGeom prst="rect">
            <a:avLst/>
          </a:prstGeom>
          <a:solidFill>
            <a:srgbClr val="000000">
              <a:alpha val="0"/>
            </a:srgbClr>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1200"/>
              </a:spcAft>
              <a:buClr>
                <a:schemeClr val="dk1"/>
              </a:buClr>
              <a:buSzPts val="1100"/>
              <a:buFont typeface="Arial"/>
              <a:buNone/>
            </a:pPr>
            <a:r>
              <a:rPr lang="en" sz="2000" b="1"/>
              <a:t>3. Regression Analysis</a:t>
            </a:r>
            <a:endParaRPr/>
          </a:p>
        </p:txBody>
      </p:sp>
      <p:sp>
        <p:nvSpPr>
          <p:cNvPr id="160" name="Google Shape;160;p28"/>
          <p:cNvSpPr txBox="1">
            <a:spLocks noGrp="1"/>
          </p:cNvSpPr>
          <p:nvPr>
            <p:ph type="body" idx="1"/>
          </p:nvPr>
        </p:nvSpPr>
        <p:spPr>
          <a:xfrm>
            <a:off x="311700" y="4251800"/>
            <a:ext cx="3999900" cy="730200"/>
          </a:xfrm>
          <a:prstGeom prst="rect">
            <a:avLst/>
          </a:prstGeom>
        </p:spPr>
        <p:txBody>
          <a:bodyPr spcFirstLastPara="1" wrap="square" lIns="91425" tIns="91425" rIns="91425" bIns="91425" anchor="t" anchorCtr="0">
            <a:noAutofit/>
          </a:bodyPr>
          <a:lstStyle/>
          <a:p>
            <a:pPr marL="0" lvl="0" indent="0" algn="l" rtl="0">
              <a:spcBef>
                <a:spcPts val="1200"/>
              </a:spcBef>
              <a:spcAft>
                <a:spcPts val="1200"/>
              </a:spcAft>
              <a:buClr>
                <a:schemeClr val="dk1"/>
              </a:buClr>
              <a:buSzPts val="605"/>
              <a:buFont typeface="Arial"/>
              <a:buNone/>
            </a:pPr>
            <a:r>
              <a:rPr lang="en" sz="905">
                <a:solidFill>
                  <a:schemeClr val="dk1"/>
                </a:solidFill>
              </a:rPr>
              <a:t>The residuals are randomly scattered around zero, suggesting that the model's assumptions are met and indicating no obvious patterns or biases in the predictions. The small scale of residuals (in the order of 1e-6) further supports the model's accuracy.</a:t>
            </a:r>
            <a:endParaRPr sz="1070"/>
          </a:p>
        </p:txBody>
      </p:sp>
      <p:sp>
        <p:nvSpPr>
          <p:cNvPr id="161" name="Google Shape;161;p28"/>
          <p:cNvSpPr txBox="1">
            <a:spLocks noGrp="1"/>
          </p:cNvSpPr>
          <p:nvPr>
            <p:ph type="body" idx="2"/>
          </p:nvPr>
        </p:nvSpPr>
        <p:spPr>
          <a:xfrm>
            <a:off x="4963525" y="4294850"/>
            <a:ext cx="3999900" cy="644100"/>
          </a:xfrm>
          <a:prstGeom prst="rect">
            <a:avLst/>
          </a:prstGeom>
        </p:spPr>
        <p:txBody>
          <a:bodyPr spcFirstLastPara="1" wrap="square" lIns="91425" tIns="91425" rIns="91425" bIns="91425" anchor="t" anchorCtr="0">
            <a:normAutofit fontScale="85000" lnSpcReduction="20000"/>
          </a:bodyPr>
          <a:lstStyle/>
          <a:p>
            <a:pPr marL="0" lvl="0" indent="0" algn="l" rtl="0">
              <a:spcBef>
                <a:spcPts val="1200"/>
              </a:spcBef>
              <a:spcAft>
                <a:spcPts val="1200"/>
              </a:spcAft>
              <a:buClr>
                <a:schemeClr val="dk1"/>
              </a:buClr>
              <a:buSzPct val="100000"/>
              <a:buFont typeface="Arial"/>
              <a:buNone/>
            </a:pPr>
            <a:r>
              <a:rPr lang="en" sz="1100">
                <a:solidFill>
                  <a:schemeClr val="dk1"/>
                </a:solidFill>
              </a:rPr>
              <a:t>The points lie almost perfectly on the red line, indicating that the model's predictions closely match the actual values, further confirming the model's accuracy.</a:t>
            </a:r>
            <a:endParaRPr/>
          </a:p>
        </p:txBody>
      </p:sp>
      <p:pic>
        <p:nvPicPr>
          <p:cNvPr id="162" name="Google Shape;162;p28"/>
          <p:cNvPicPr preferRelativeResize="0"/>
          <p:nvPr/>
        </p:nvPicPr>
        <p:blipFill>
          <a:blip r:embed="rId3">
            <a:alphaModFix/>
          </a:blip>
          <a:stretch>
            <a:fillRect/>
          </a:stretch>
        </p:blipFill>
        <p:spPr>
          <a:xfrm>
            <a:off x="0" y="1210175"/>
            <a:ext cx="4288750" cy="2723125"/>
          </a:xfrm>
          <a:prstGeom prst="rect">
            <a:avLst/>
          </a:prstGeom>
          <a:noFill/>
          <a:ln>
            <a:noFill/>
          </a:ln>
        </p:spPr>
      </p:pic>
      <p:pic>
        <p:nvPicPr>
          <p:cNvPr id="163" name="Google Shape;163;p28"/>
          <p:cNvPicPr preferRelativeResize="0"/>
          <p:nvPr/>
        </p:nvPicPr>
        <p:blipFill>
          <a:blip r:embed="rId4">
            <a:alphaModFix/>
          </a:blip>
          <a:stretch>
            <a:fillRect/>
          </a:stretch>
        </p:blipFill>
        <p:spPr>
          <a:xfrm>
            <a:off x="4674675" y="1210175"/>
            <a:ext cx="4288750" cy="276237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0"/>
              </a:spcAft>
              <a:buClr>
                <a:schemeClr val="dk1"/>
              </a:buClr>
              <a:buSzPct val="50000"/>
              <a:buFont typeface="Arial"/>
              <a:buNone/>
            </a:pPr>
            <a:r>
              <a:rPr lang="en" sz="2200" b="1"/>
              <a:t>4. Final Composite Score Analysis</a:t>
            </a:r>
            <a:endParaRPr sz="2200" b="1"/>
          </a:p>
          <a:p>
            <a:pPr marL="0" lvl="0" indent="0" algn="l" rtl="0">
              <a:spcBef>
                <a:spcPts val="1200"/>
              </a:spcBef>
              <a:spcAft>
                <a:spcPts val="0"/>
              </a:spcAft>
              <a:buNone/>
            </a:pPr>
            <a:endParaRPr/>
          </a:p>
        </p:txBody>
      </p:sp>
      <p:pic>
        <p:nvPicPr>
          <p:cNvPr id="169" name="Google Shape;169;p29"/>
          <p:cNvPicPr preferRelativeResize="0"/>
          <p:nvPr/>
        </p:nvPicPr>
        <p:blipFill>
          <a:blip r:embed="rId3">
            <a:alphaModFix/>
          </a:blip>
          <a:stretch>
            <a:fillRect/>
          </a:stretch>
        </p:blipFill>
        <p:spPr>
          <a:xfrm>
            <a:off x="1404925" y="1017725"/>
            <a:ext cx="6754626" cy="3487075"/>
          </a:xfrm>
          <a:prstGeom prst="rect">
            <a:avLst/>
          </a:prstGeom>
          <a:noFill/>
          <a:ln>
            <a:noFill/>
          </a:ln>
        </p:spPr>
      </p:pic>
      <p:sp>
        <p:nvSpPr>
          <p:cNvPr id="170" name="Google Shape;170;p29"/>
          <p:cNvSpPr txBox="1"/>
          <p:nvPr/>
        </p:nvSpPr>
        <p:spPr>
          <a:xfrm>
            <a:off x="944850" y="4504800"/>
            <a:ext cx="72543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100">
                <a:solidFill>
                  <a:schemeClr val="dk1"/>
                </a:solidFill>
              </a:rPr>
              <a:t>The bar chart displays the distribution of composite scores from low to high, with key percentiles highlighted.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A4C2F4"/>
        </a:solidFill>
        <a:effectLst/>
      </p:bgPr>
    </p:bg>
    <p:spTree>
      <p:nvGrpSpPr>
        <p:cNvPr id="1" name="Shape 174"/>
        <p:cNvGrpSpPr/>
        <p:nvPr/>
      </p:nvGrpSpPr>
      <p:grpSpPr>
        <a:xfrm>
          <a:off x="0" y="0"/>
          <a:ext cx="0" cy="0"/>
          <a:chOff x="0" y="0"/>
          <a:chExt cx="0" cy="0"/>
        </a:xfrm>
      </p:grpSpPr>
      <p:sp>
        <p:nvSpPr>
          <p:cNvPr id="175" name="Google Shape;175;p3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lnSpc>
                <a:spcPct val="115000"/>
              </a:lnSpc>
              <a:spcBef>
                <a:spcPts val="1200"/>
              </a:spcBef>
              <a:spcAft>
                <a:spcPts val="1200"/>
              </a:spcAft>
              <a:buClr>
                <a:schemeClr val="dk1"/>
              </a:buClr>
              <a:buSzPts val="1100"/>
              <a:buFont typeface="Arial"/>
              <a:buNone/>
            </a:pPr>
            <a:r>
              <a:rPr lang="en" sz="5000" b="1">
                <a:solidFill>
                  <a:schemeClr val="lt1"/>
                </a:solidFill>
              </a:rPr>
              <a:t>DISCUSSION</a:t>
            </a:r>
            <a:endParaRPr sz="50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200"/>
              </a:spcAft>
              <a:buClr>
                <a:schemeClr val="dk1"/>
              </a:buClr>
              <a:buSzPts val="1100"/>
              <a:buFont typeface="Arial"/>
              <a:buNone/>
            </a:pPr>
            <a:r>
              <a:rPr lang="en" sz="2000" b="1"/>
              <a:t>Key Percentile Points and Observations</a:t>
            </a:r>
            <a:endParaRPr sz="3700"/>
          </a:p>
        </p:txBody>
      </p:sp>
      <p:sp>
        <p:nvSpPr>
          <p:cNvPr id="181" name="Google Shape;181;p31"/>
          <p:cNvSpPr txBox="1">
            <a:spLocks noGrp="1"/>
          </p:cNvSpPr>
          <p:nvPr>
            <p:ph type="body" idx="1"/>
          </p:nvPr>
        </p:nvSpPr>
        <p:spPr>
          <a:xfrm>
            <a:off x="311700" y="1065475"/>
            <a:ext cx="8520600" cy="3416400"/>
          </a:xfrm>
          <a:prstGeom prst="rect">
            <a:avLst/>
          </a:prstGeom>
        </p:spPr>
        <p:txBody>
          <a:bodyPr spcFirstLastPara="1" wrap="square" lIns="91425" tIns="91425" rIns="91425" bIns="91425" anchor="t" anchorCtr="0">
            <a:noAutofit/>
          </a:bodyPr>
          <a:lstStyle/>
          <a:p>
            <a:pPr marL="457200" lvl="0" indent="-304800" algn="l" rtl="0">
              <a:lnSpc>
                <a:spcPct val="105000"/>
              </a:lnSpc>
              <a:spcBef>
                <a:spcPts val="1200"/>
              </a:spcBef>
              <a:spcAft>
                <a:spcPts val="0"/>
              </a:spcAft>
              <a:buClr>
                <a:schemeClr val="dk1"/>
              </a:buClr>
              <a:buSzPts val="1200"/>
              <a:buAutoNum type="arabicPeriod"/>
            </a:pPr>
            <a:r>
              <a:rPr lang="en" sz="1200" b="1">
                <a:solidFill>
                  <a:schemeClr val="dk1"/>
                </a:solidFill>
              </a:rPr>
              <a:t>Zone 1: 0-0.10277 (Near the 25th Percentile)</a:t>
            </a:r>
            <a:endParaRPr sz="1200" b="1">
              <a:solidFill>
                <a:schemeClr val="dk1"/>
              </a:solidFill>
            </a:endParaRPr>
          </a:p>
          <a:p>
            <a:pPr marL="914400" lvl="1" indent="-304800" algn="l" rtl="0">
              <a:lnSpc>
                <a:spcPct val="105000"/>
              </a:lnSpc>
              <a:spcBef>
                <a:spcPts val="0"/>
              </a:spcBef>
              <a:spcAft>
                <a:spcPts val="0"/>
              </a:spcAft>
              <a:buClr>
                <a:schemeClr val="dk1"/>
              </a:buClr>
              <a:buSzPts val="1200"/>
              <a:buChar char="○"/>
            </a:pPr>
            <a:r>
              <a:rPr lang="en" sz="1200" b="1">
                <a:solidFill>
                  <a:schemeClr val="dk1"/>
                </a:solidFill>
              </a:rPr>
              <a:t>Description</a:t>
            </a:r>
            <a:r>
              <a:rPr lang="en" sz="1200">
                <a:solidFill>
                  <a:schemeClr val="dk1"/>
                </a:solidFill>
              </a:rPr>
              <a:t>: This zone includes two sub-groups:</a:t>
            </a:r>
            <a:endParaRPr sz="1200">
              <a:solidFill>
                <a:schemeClr val="dk1"/>
              </a:solidFill>
            </a:endParaRPr>
          </a:p>
          <a:p>
            <a:pPr marL="1371600" lvl="2" indent="-304800" algn="l" rtl="0">
              <a:lnSpc>
                <a:spcPct val="105000"/>
              </a:lnSpc>
              <a:spcBef>
                <a:spcPts val="0"/>
              </a:spcBef>
              <a:spcAft>
                <a:spcPts val="0"/>
              </a:spcAft>
              <a:buClr>
                <a:schemeClr val="dk1"/>
              </a:buClr>
              <a:buSzPts val="1200"/>
              <a:buAutoNum type="arabicPeriod"/>
            </a:pPr>
            <a:r>
              <a:rPr lang="en" sz="1200">
                <a:solidFill>
                  <a:schemeClr val="dk1"/>
                </a:solidFill>
              </a:rPr>
              <a:t>Keywords where three out of the four factors (excluding Type Weight Factor) have scores of zero.</a:t>
            </a:r>
            <a:endParaRPr sz="1200">
              <a:solidFill>
                <a:schemeClr val="dk1"/>
              </a:solidFill>
            </a:endParaRPr>
          </a:p>
          <a:p>
            <a:pPr marL="1371600" lvl="2" indent="-304800" algn="l" rtl="0">
              <a:lnSpc>
                <a:spcPct val="105000"/>
              </a:lnSpc>
              <a:spcBef>
                <a:spcPts val="0"/>
              </a:spcBef>
              <a:spcAft>
                <a:spcPts val="0"/>
              </a:spcAft>
              <a:buClr>
                <a:schemeClr val="dk1"/>
              </a:buClr>
              <a:buSzPts val="1200"/>
              <a:buAutoNum type="arabicPeriod"/>
            </a:pPr>
            <a:r>
              <a:rPr lang="en" sz="1200">
                <a:solidFill>
                  <a:schemeClr val="dk1"/>
                </a:solidFill>
              </a:rPr>
              <a:t>Keywords where one of the three factors (excluding Type Weight Factor) has a small score.</a:t>
            </a:r>
            <a:endParaRPr sz="1200">
              <a:solidFill>
                <a:schemeClr val="dk1"/>
              </a:solidFill>
            </a:endParaRPr>
          </a:p>
          <a:p>
            <a:pPr marL="914400" lvl="1" indent="-304800" algn="l" rtl="0">
              <a:lnSpc>
                <a:spcPct val="105000"/>
              </a:lnSpc>
              <a:spcBef>
                <a:spcPts val="0"/>
              </a:spcBef>
              <a:spcAft>
                <a:spcPts val="0"/>
              </a:spcAft>
              <a:buClr>
                <a:schemeClr val="dk1"/>
              </a:buClr>
              <a:buSzPts val="1200"/>
              <a:buChar char="○"/>
            </a:pPr>
            <a:r>
              <a:rPr lang="en" sz="1200" b="1">
                <a:solidFill>
                  <a:schemeClr val="dk1"/>
                </a:solidFill>
              </a:rPr>
              <a:t>Recommendation</a:t>
            </a:r>
            <a:r>
              <a:rPr lang="en" sz="1200">
                <a:solidFill>
                  <a:schemeClr val="dk1"/>
                </a:solidFill>
              </a:rPr>
              <a:t>: This zone is designated as the </a:t>
            </a:r>
            <a:r>
              <a:rPr lang="en" sz="1200" b="1">
                <a:solidFill>
                  <a:schemeClr val="dk1"/>
                </a:solidFill>
              </a:rPr>
              <a:t>Deletion Zone</a:t>
            </a:r>
            <a:r>
              <a:rPr lang="en" sz="1200">
                <a:solidFill>
                  <a:schemeClr val="dk1"/>
                </a:solidFill>
              </a:rPr>
              <a:t>. Keywords in this zone are suggested for removal due to their low overall scores. </a:t>
            </a:r>
            <a:endParaRPr sz="1200">
              <a:solidFill>
                <a:schemeClr val="dk1"/>
              </a:solidFill>
            </a:endParaRPr>
          </a:p>
          <a:p>
            <a:pPr marL="914400" lvl="1" indent="-304800" algn="l" rtl="0">
              <a:lnSpc>
                <a:spcPct val="105000"/>
              </a:lnSpc>
              <a:spcBef>
                <a:spcPts val="0"/>
              </a:spcBef>
              <a:spcAft>
                <a:spcPts val="0"/>
              </a:spcAft>
              <a:buClr>
                <a:schemeClr val="dk1"/>
              </a:buClr>
              <a:buSzPts val="1200"/>
              <a:buChar char="○"/>
            </a:pPr>
            <a:r>
              <a:rPr lang="en" sz="1200" b="1">
                <a:solidFill>
                  <a:schemeClr val="dk1"/>
                </a:solidFill>
              </a:rPr>
              <a:t>The number of the descriptors: </a:t>
            </a:r>
            <a:r>
              <a:rPr lang="en" sz="1200">
                <a:solidFill>
                  <a:schemeClr val="dk1"/>
                </a:solidFill>
              </a:rPr>
              <a:t>180</a:t>
            </a:r>
            <a:endParaRPr sz="1200">
              <a:solidFill>
                <a:schemeClr val="dk1"/>
              </a:solidFill>
            </a:endParaRPr>
          </a:p>
          <a:p>
            <a:pPr marL="457200" lvl="0" indent="-304800" algn="l" rtl="0">
              <a:lnSpc>
                <a:spcPct val="105000"/>
              </a:lnSpc>
              <a:spcBef>
                <a:spcPts val="0"/>
              </a:spcBef>
              <a:spcAft>
                <a:spcPts val="0"/>
              </a:spcAft>
              <a:buClr>
                <a:schemeClr val="dk1"/>
              </a:buClr>
              <a:buSzPts val="1200"/>
              <a:buAutoNum type="arabicPeriod"/>
            </a:pPr>
            <a:r>
              <a:rPr lang="en" sz="1200" b="1">
                <a:solidFill>
                  <a:schemeClr val="dk1"/>
                </a:solidFill>
              </a:rPr>
              <a:t>Zone 2: 0.10278-0.20287 (Near the 50th Percentile)</a:t>
            </a:r>
            <a:endParaRPr sz="1200" b="1">
              <a:solidFill>
                <a:schemeClr val="dk1"/>
              </a:solidFill>
            </a:endParaRPr>
          </a:p>
          <a:p>
            <a:pPr marL="914400" lvl="1" indent="-304800" algn="l" rtl="0">
              <a:lnSpc>
                <a:spcPct val="105000"/>
              </a:lnSpc>
              <a:spcBef>
                <a:spcPts val="0"/>
              </a:spcBef>
              <a:spcAft>
                <a:spcPts val="0"/>
              </a:spcAft>
              <a:buClr>
                <a:schemeClr val="dk1"/>
              </a:buClr>
              <a:buSzPts val="1200"/>
              <a:buChar char="○"/>
            </a:pPr>
            <a:r>
              <a:rPr lang="en" sz="1200" b="1">
                <a:solidFill>
                  <a:schemeClr val="dk1"/>
                </a:solidFill>
              </a:rPr>
              <a:t>Description</a:t>
            </a:r>
            <a:r>
              <a:rPr lang="en" sz="1200">
                <a:solidFill>
                  <a:schemeClr val="dk1"/>
                </a:solidFill>
              </a:rPr>
              <a:t>: This zone includes two sub-groups:</a:t>
            </a:r>
            <a:endParaRPr sz="1200">
              <a:solidFill>
                <a:schemeClr val="dk1"/>
              </a:solidFill>
            </a:endParaRPr>
          </a:p>
          <a:p>
            <a:pPr marL="1371600" lvl="2" indent="-304800" algn="l" rtl="0">
              <a:lnSpc>
                <a:spcPct val="105000"/>
              </a:lnSpc>
              <a:spcBef>
                <a:spcPts val="0"/>
              </a:spcBef>
              <a:spcAft>
                <a:spcPts val="0"/>
              </a:spcAft>
              <a:buClr>
                <a:schemeClr val="dk1"/>
              </a:buClr>
              <a:buSzPts val="1200"/>
              <a:buAutoNum type="arabicPeriod"/>
            </a:pPr>
            <a:r>
              <a:rPr lang="en" sz="1200">
                <a:solidFill>
                  <a:schemeClr val="dk1"/>
                </a:solidFill>
              </a:rPr>
              <a:t>Keywords where one of the three factors (excluding Type Weight Factor) has a relatively high score.</a:t>
            </a:r>
            <a:endParaRPr sz="1200">
              <a:solidFill>
                <a:schemeClr val="dk1"/>
              </a:solidFill>
            </a:endParaRPr>
          </a:p>
          <a:p>
            <a:pPr marL="1371600" lvl="2" indent="-304800" algn="l" rtl="0">
              <a:lnSpc>
                <a:spcPct val="105000"/>
              </a:lnSpc>
              <a:spcBef>
                <a:spcPts val="0"/>
              </a:spcBef>
              <a:spcAft>
                <a:spcPts val="0"/>
              </a:spcAft>
              <a:buClr>
                <a:schemeClr val="dk1"/>
              </a:buClr>
              <a:buSzPts val="1200"/>
              <a:buAutoNum type="arabicPeriod"/>
            </a:pPr>
            <a:r>
              <a:rPr lang="en" sz="1200">
                <a:solidFill>
                  <a:schemeClr val="dk1"/>
                </a:solidFill>
              </a:rPr>
              <a:t>Keywords where two out of the three factors (excluding Type Weight Factor) have small scores.</a:t>
            </a:r>
            <a:endParaRPr sz="1200">
              <a:solidFill>
                <a:schemeClr val="dk1"/>
              </a:solidFill>
            </a:endParaRPr>
          </a:p>
          <a:p>
            <a:pPr marL="914400" lvl="1" indent="-304800" algn="l" rtl="0">
              <a:lnSpc>
                <a:spcPct val="105000"/>
              </a:lnSpc>
              <a:spcBef>
                <a:spcPts val="0"/>
              </a:spcBef>
              <a:spcAft>
                <a:spcPts val="0"/>
              </a:spcAft>
              <a:buClr>
                <a:schemeClr val="dk1"/>
              </a:buClr>
              <a:buSzPts val="1200"/>
              <a:buChar char="○"/>
            </a:pPr>
            <a:r>
              <a:rPr lang="en" sz="1200" b="1">
                <a:solidFill>
                  <a:schemeClr val="dk1"/>
                </a:solidFill>
              </a:rPr>
              <a:t>Recommendation</a:t>
            </a:r>
            <a:r>
              <a:rPr lang="en" sz="1200">
                <a:solidFill>
                  <a:schemeClr val="dk1"/>
                </a:solidFill>
              </a:rPr>
              <a:t>: This zone is designated as the </a:t>
            </a:r>
            <a:r>
              <a:rPr lang="en" sz="1200" b="1">
                <a:solidFill>
                  <a:schemeClr val="dk1"/>
                </a:solidFill>
              </a:rPr>
              <a:t>Controversial Zone</a:t>
            </a:r>
            <a:r>
              <a:rPr lang="en" sz="1200">
                <a:solidFill>
                  <a:schemeClr val="dk1"/>
                </a:solidFill>
              </a:rPr>
              <a:t>. Keywords in this zone are recommended for temporary retention. It is suggested to re-evaluate these keywords after three years during the next taxonomy review, and decide on their deletion based on their performance at that time.</a:t>
            </a:r>
            <a:endParaRPr sz="1200">
              <a:solidFill>
                <a:schemeClr val="dk1"/>
              </a:solidFill>
            </a:endParaRPr>
          </a:p>
          <a:p>
            <a:pPr marL="914400" lvl="1" indent="-304800" algn="l" rtl="0">
              <a:lnSpc>
                <a:spcPct val="105000"/>
              </a:lnSpc>
              <a:spcBef>
                <a:spcPts val="0"/>
              </a:spcBef>
              <a:spcAft>
                <a:spcPts val="0"/>
              </a:spcAft>
              <a:buClr>
                <a:schemeClr val="dk1"/>
              </a:buClr>
              <a:buSzPts val="1200"/>
              <a:buChar char="○"/>
            </a:pPr>
            <a:r>
              <a:rPr lang="en" sz="1200" b="1">
                <a:solidFill>
                  <a:schemeClr val="dk1"/>
                </a:solidFill>
              </a:rPr>
              <a:t>The number of the descriptors: </a:t>
            </a:r>
            <a:r>
              <a:rPr lang="en" sz="1200">
                <a:solidFill>
                  <a:schemeClr val="dk1"/>
                </a:solidFill>
              </a:rPr>
              <a:t>274</a:t>
            </a:r>
            <a:endParaRPr sz="1200">
              <a:solidFill>
                <a:schemeClr val="dk1"/>
              </a:solidFill>
            </a:endParaRPr>
          </a:p>
          <a:p>
            <a:pPr marL="457200" lvl="0" indent="-304800" algn="l" rtl="0">
              <a:lnSpc>
                <a:spcPct val="105000"/>
              </a:lnSpc>
              <a:spcBef>
                <a:spcPts val="0"/>
              </a:spcBef>
              <a:spcAft>
                <a:spcPts val="0"/>
              </a:spcAft>
              <a:buClr>
                <a:schemeClr val="dk1"/>
              </a:buClr>
              <a:buSzPts val="1200"/>
              <a:buAutoNum type="arabicPeriod"/>
            </a:pPr>
            <a:r>
              <a:rPr lang="en" sz="1200" b="1">
                <a:solidFill>
                  <a:schemeClr val="dk1"/>
                </a:solidFill>
              </a:rPr>
              <a:t>Zone 3: 0.20288-0.55277</a:t>
            </a:r>
            <a:endParaRPr sz="1200" b="1">
              <a:solidFill>
                <a:schemeClr val="dk1"/>
              </a:solidFill>
            </a:endParaRPr>
          </a:p>
          <a:p>
            <a:pPr marL="914400" lvl="1" indent="-304800" algn="l" rtl="0">
              <a:lnSpc>
                <a:spcPct val="105000"/>
              </a:lnSpc>
              <a:spcBef>
                <a:spcPts val="0"/>
              </a:spcBef>
              <a:spcAft>
                <a:spcPts val="0"/>
              </a:spcAft>
              <a:buClr>
                <a:schemeClr val="dk1"/>
              </a:buClr>
              <a:buSzPts val="1200"/>
              <a:buChar char="○"/>
            </a:pPr>
            <a:r>
              <a:rPr lang="en" sz="1200" b="1">
                <a:solidFill>
                  <a:schemeClr val="dk1"/>
                </a:solidFill>
              </a:rPr>
              <a:t>Description</a:t>
            </a:r>
            <a:r>
              <a:rPr lang="en" sz="1200">
                <a:solidFill>
                  <a:schemeClr val="dk1"/>
                </a:solidFill>
              </a:rPr>
              <a:t>: Keywords in this zone typically exhibit a significant advantage in two or three of the factors.</a:t>
            </a:r>
            <a:endParaRPr sz="1200">
              <a:solidFill>
                <a:schemeClr val="dk1"/>
              </a:solidFill>
            </a:endParaRPr>
          </a:p>
          <a:p>
            <a:pPr marL="914400" lvl="1" indent="-304800" algn="l" rtl="0">
              <a:lnSpc>
                <a:spcPct val="105000"/>
              </a:lnSpc>
              <a:spcBef>
                <a:spcPts val="0"/>
              </a:spcBef>
              <a:spcAft>
                <a:spcPts val="0"/>
              </a:spcAft>
              <a:buClr>
                <a:schemeClr val="dk1"/>
              </a:buClr>
              <a:buSzPts val="1200"/>
              <a:buChar char="○"/>
            </a:pPr>
            <a:r>
              <a:rPr lang="en" sz="1200" b="1">
                <a:solidFill>
                  <a:schemeClr val="dk1"/>
                </a:solidFill>
              </a:rPr>
              <a:t>Recommendation</a:t>
            </a:r>
            <a:r>
              <a:rPr lang="en" sz="1200">
                <a:solidFill>
                  <a:schemeClr val="dk1"/>
                </a:solidFill>
              </a:rPr>
              <a:t>: This zone is designated as the </a:t>
            </a:r>
            <a:r>
              <a:rPr lang="en" sz="1200" b="1">
                <a:solidFill>
                  <a:schemeClr val="dk1"/>
                </a:solidFill>
              </a:rPr>
              <a:t>Retention Zone</a:t>
            </a:r>
            <a:r>
              <a:rPr lang="en" sz="1200">
                <a:solidFill>
                  <a:schemeClr val="dk1"/>
                </a:solidFill>
              </a:rPr>
              <a:t>. Keywords in this zone are suggested for retention due to their higher overall scores, indicating strong performance in one or more factors.</a:t>
            </a:r>
            <a:endParaRPr sz="1200">
              <a:solidFill>
                <a:schemeClr val="dk1"/>
              </a:solidFill>
            </a:endParaRPr>
          </a:p>
          <a:p>
            <a:pPr marL="914400" lvl="1" indent="-304800" algn="l" rtl="0">
              <a:lnSpc>
                <a:spcPct val="105000"/>
              </a:lnSpc>
              <a:spcBef>
                <a:spcPts val="0"/>
              </a:spcBef>
              <a:spcAft>
                <a:spcPts val="0"/>
              </a:spcAft>
              <a:buClr>
                <a:schemeClr val="dk1"/>
              </a:buClr>
              <a:buSzPts val="1200"/>
              <a:buChar char="○"/>
            </a:pPr>
            <a:r>
              <a:rPr lang="en" sz="1200" b="1">
                <a:solidFill>
                  <a:schemeClr val="dk1"/>
                </a:solidFill>
              </a:rPr>
              <a:t>The number of the descriptors: </a:t>
            </a:r>
            <a:r>
              <a:rPr lang="en" sz="1200">
                <a:solidFill>
                  <a:schemeClr val="dk1"/>
                </a:solidFill>
              </a:rPr>
              <a:t>162</a:t>
            </a:r>
            <a:endParaRPr sz="12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lnSpc>
                <a:spcPct val="115000"/>
              </a:lnSpc>
              <a:spcBef>
                <a:spcPts val="1200"/>
              </a:spcBef>
              <a:spcAft>
                <a:spcPts val="1200"/>
              </a:spcAft>
              <a:buClr>
                <a:schemeClr val="dk1"/>
              </a:buClr>
              <a:buSzPts val="1100"/>
              <a:buFont typeface="Arial"/>
              <a:buNone/>
            </a:pPr>
            <a:r>
              <a:rPr lang="en" sz="5000" b="1">
                <a:solidFill>
                  <a:schemeClr val="lt1"/>
                </a:solidFill>
              </a:rPr>
              <a:t>OBJECTIVE</a:t>
            </a:r>
            <a:endParaRPr sz="50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p32"/>
          <p:cNvPicPr preferRelativeResize="0"/>
          <p:nvPr/>
        </p:nvPicPr>
        <p:blipFill>
          <a:blip r:embed="rId3">
            <a:alphaModFix/>
          </a:blip>
          <a:stretch>
            <a:fillRect/>
          </a:stretch>
        </p:blipFill>
        <p:spPr>
          <a:xfrm>
            <a:off x="-149450" y="188600"/>
            <a:ext cx="9588700" cy="4839900"/>
          </a:xfrm>
          <a:prstGeom prst="rect">
            <a:avLst/>
          </a:prstGeom>
          <a:noFill/>
          <a:ln>
            <a:noFill/>
          </a:ln>
        </p:spPr>
      </p:pic>
      <p:sp>
        <p:nvSpPr>
          <p:cNvPr id="187" name="Google Shape;187;p32"/>
          <p:cNvSpPr txBox="1"/>
          <p:nvPr/>
        </p:nvSpPr>
        <p:spPr>
          <a:xfrm>
            <a:off x="4569600" y="1928925"/>
            <a:ext cx="902700" cy="35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[274]</a:t>
            </a:r>
            <a:endParaRPr>
              <a:solidFill>
                <a:schemeClr val="dk2"/>
              </a:solidFill>
            </a:endParaRPr>
          </a:p>
        </p:txBody>
      </p:sp>
      <p:sp>
        <p:nvSpPr>
          <p:cNvPr id="188" name="Google Shape;188;p32"/>
          <p:cNvSpPr txBox="1"/>
          <p:nvPr/>
        </p:nvSpPr>
        <p:spPr>
          <a:xfrm>
            <a:off x="2416425" y="2418350"/>
            <a:ext cx="902700" cy="35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[180]</a:t>
            </a:r>
            <a:endParaRPr>
              <a:solidFill>
                <a:schemeClr val="dk2"/>
              </a:solidFill>
            </a:endParaRPr>
          </a:p>
        </p:txBody>
      </p:sp>
      <p:sp>
        <p:nvSpPr>
          <p:cNvPr id="189" name="Google Shape;189;p32"/>
          <p:cNvSpPr txBox="1"/>
          <p:nvPr/>
        </p:nvSpPr>
        <p:spPr>
          <a:xfrm>
            <a:off x="6885975" y="1428800"/>
            <a:ext cx="902700" cy="35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[162]</a:t>
            </a:r>
            <a:endParaRPr>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A4C2F4"/>
        </a:solidFill>
        <a:effectLst/>
      </p:bgPr>
    </p:bg>
    <p:spTree>
      <p:nvGrpSpPr>
        <p:cNvPr id="1" name="Shape 193"/>
        <p:cNvGrpSpPr/>
        <p:nvPr/>
      </p:nvGrpSpPr>
      <p:grpSpPr>
        <a:xfrm>
          <a:off x="0" y="0"/>
          <a:ext cx="0" cy="0"/>
          <a:chOff x="0" y="0"/>
          <a:chExt cx="0" cy="0"/>
        </a:xfrm>
      </p:grpSpPr>
      <p:sp>
        <p:nvSpPr>
          <p:cNvPr id="194" name="Google Shape;194;p3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lnSpc>
                <a:spcPct val="115000"/>
              </a:lnSpc>
              <a:spcBef>
                <a:spcPts val="1200"/>
              </a:spcBef>
              <a:spcAft>
                <a:spcPts val="1200"/>
              </a:spcAft>
              <a:buClr>
                <a:schemeClr val="dk1"/>
              </a:buClr>
              <a:buSzPts val="1100"/>
              <a:buFont typeface="Arial"/>
              <a:buNone/>
            </a:pPr>
            <a:r>
              <a:rPr lang="en" sz="5000" b="1">
                <a:solidFill>
                  <a:schemeClr val="lt1"/>
                </a:solidFill>
              </a:rPr>
              <a:t>CONCLUSION</a:t>
            </a:r>
            <a:endParaRPr sz="50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1200"/>
              </a:spcBef>
              <a:spcAft>
                <a:spcPts val="0"/>
              </a:spcAft>
              <a:buSzPts val="2000"/>
              <a:buAutoNum type="arabicPeriod"/>
            </a:pPr>
            <a:r>
              <a:rPr lang="en" sz="2000" b="1"/>
              <a:t>Terminal Video Descriptors Deletion Recommendation</a:t>
            </a:r>
            <a:endParaRPr sz="3700"/>
          </a:p>
        </p:txBody>
      </p:sp>
      <p:sp>
        <p:nvSpPr>
          <p:cNvPr id="200" name="Google Shape;200;p34"/>
          <p:cNvSpPr txBox="1">
            <a:spLocks noGrp="1"/>
          </p:cNvSpPr>
          <p:nvPr>
            <p:ph type="body" idx="1"/>
          </p:nvPr>
        </p:nvSpPr>
        <p:spPr>
          <a:xfrm>
            <a:off x="311700" y="1076350"/>
            <a:ext cx="4377300" cy="39909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400">
                <a:solidFill>
                  <a:schemeClr val="dk1"/>
                </a:solidFill>
              </a:rPr>
              <a:t>In my research, which encompassed 616 video descriptors, the analysis revealed three distinct zones based on composite scores. </a:t>
            </a:r>
            <a:endParaRPr sz="1400">
              <a:solidFill>
                <a:schemeClr val="dk1"/>
              </a:solidFill>
            </a:endParaRPr>
          </a:p>
          <a:p>
            <a:pPr marL="0" lvl="0" indent="0" algn="l" rtl="0">
              <a:spcBef>
                <a:spcPts val="1200"/>
              </a:spcBef>
              <a:spcAft>
                <a:spcPts val="0"/>
              </a:spcAft>
              <a:buNone/>
            </a:pPr>
            <a:r>
              <a:rPr lang="en" sz="1400">
                <a:solidFill>
                  <a:schemeClr val="dk1"/>
                </a:solidFill>
              </a:rPr>
              <a:t>The </a:t>
            </a:r>
            <a:r>
              <a:rPr lang="en" sz="1400" b="1">
                <a:solidFill>
                  <a:schemeClr val="dk1"/>
                </a:solidFill>
              </a:rPr>
              <a:t>Deletion Zone</a:t>
            </a:r>
            <a:r>
              <a:rPr lang="en" sz="1400">
                <a:solidFill>
                  <a:schemeClr val="dk1"/>
                </a:solidFill>
              </a:rPr>
              <a:t> comprises 180 terminal VDs with minimal factor scores, suggesting they are not performing well and should be removed. </a:t>
            </a:r>
            <a:endParaRPr sz="1400">
              <a:solidFill>
                <a:schemeClr val="dk1"/>
              </a:solidFill>
            </a:endParaRPr>
          </a:p>
          <a:p>
            <a:pPr marL="0" lvl="0" indent="0" algn="l" rtl="0">
              <a:spcBef>
                <a:spcPts val="1200"/>
              </a:spcBef>
              <a:spcAft>
                <a:spcPts val="0"/>
              </a:spcAft>
              <a:buNone/>
            </a:pPr>
            <a:r>
              <a:rPr lang="en" sz="1400">
                <a:solidFill>
                  <a:schemeClr val="dk1"/>
                </a:solidFill>
              </a:rPr>
              <a:t>The </a:t>
            </a:r>
            <a:r>
              <a:rPr lang="en" sz="1400" b="1">
                <a:solidFill>
                  <a:schemeClr val="dk1"/>
                </a:solidFill>
              </a:rPr>
              <a:t>Controversial Zone</a:t>
            </a:r>
            <a:r>
              <a:rPr lang="en" sz="1400">
                <a:solidFill>
                  <a:schemeClr val="dk1"/>
                </a:solidFill>
              </a:rPr>
              <a:t> includes 274 terminal VDs with moderate scores, which require further observation and evaluation before making a final decision. </a:t>
            </a:r>
            <a:endParaRPr sz="1400">
              <a:solidFill>
                <a:schemeClr val="dk1"/>
              </a:solidFill>
            </a:endParaRPr>
          </a:p>
          <a:p>
            <a:pPr marL="0" lvl="0" indent="0" algn="l" rtl="0">
              <a:spcBef>
                <a:spcPts val="1200"/>
              </a:spcBef>
              <a:spcAft>
                <a:spcPts val="1200"/>
              </a:spcAft>
              <a:buClr>
                <a:schemeClr val="dk1"/>
              </a:buClr>
              <a:buSzPts val="1100"/>
              <a:buFont typeface="Arial"/>
              <a:buNone/>
            </a:pPr>
            <a:r>
              <a:rPr lang="en" sz="1400">
                <a:solidFill>
                  <a:schemeClr val="dk1"/>
                </a:solidFill>
              </a:rPr>
              <a:t>The </a:t>
            </a:r>
            <a:r>
              <a:rPr lang="en" sz="1400" b="1">
                <a:solidFill>
                  <a:schemeClr val="dk1"/>
                </a:solidFill>
              </a:rPr>
              <a:t>Retention Zone</a:t>
            </a:r>
            <a:r>
              <a:rPr lang="en" sz="1400">
                <a:solidFill>
                  <a:schemeClr val="dk1"/>
                </a:solidFill>
              </a:rPr>
              <a:t> contains 162 terminal VDs with strong performance in one or more factors, indicating their importance and the need for retention. </a:t>
            </a:r>
            <a:endParaRPr sz="2100"/>
          </a:p>
        </p:txBody>
      </p:sp>
      <p:graphicFrame>
        <p:nvGraphicFramePr>
          <p:cNvPr id="201" name="Google Shape;201;p34"/>
          <p:cNvGraphicFramePr/>
          <p:nvPr/>
        </p:nvGraphicFramePr>
        <p:xfrm>
          <a:off x="5154525" y="1283300"/>
          <a:ext cx="2943225" cy="2987040"/>
        </p:xfrm>
        <a:graphic>
          <a:graphicData uri="http://schemas.openxmlformats.org/drawingml/2006/table">
            <a:tbl>
              <a:tblPr>
                <a:noFill/>
                <a:tableStyleId>{5BBCE8F3-BA4F-4DFD-9A84-F391E0727281}</a:tableStyleId>
              </a:tblPr>
              <a:tblGrid>
                <a:gridCol w="2162175"/>
                <a:gridCol w="781050"/>
              </a:tblGrid>
              <a:tr h="200025">
                <a:tc gridSpan="2">
                  <a:txBody>
                    <a:bodyPr/>
                    <a:lstStyle/>
                    <a:p>
                      <a:pPr marL="0" lvl="0" indent="0" algn="ctr" rtl="0">
                        <a:lnSpc>
                          <a:spcPct val="115000"/>
                        </a:lnSpc>
                        <a:spcBef>
                          <a:spcPts val="0"/>
                        </a:spcBef>
                        <a:spcAft>
                          <a:spcPts val="0"/>
                        </a:spcAft>
                        <a:buNone/>
                      </a:pPr>
                      <a:r>
                        <a:rPr lang="en" sz="1000"/>
                        <a:t>Deletion Zone</a:t>
                      </a:r>
                      <a:endParaRPr sz="1000"/>
                    </a:p>
                  </a:txBody>
                  <a:tcPr marL="28575" marR="28575" marT="19050" marB="19050" anchor="b">
                    <a:lnB w="7625" cap="flat" cmpd="sng">
                      <a:solidFill>
                        <a:srgbClr val="000000"/>
                      </a:solidFill>
                      <a:prstDash val="solid"/>
                      <a:round/>
                      <a:headEnd type="none" w="sm" len="sm"/>
                      <a:tailEnd type="none" w="sm" len="sm"/>
                    </a:lnB>
                  </a:tcPr>
                </a:tc>
                <a:tc hMerge="1">
                  <a:txBody>
                    <a:bodyPr/>
                    <a:lstStyle/>
                    <a:p>
                      <a:endParaRPr lang="en-US"/>
                    </a:p>
                  </a:txBody>
                  <a:tcPr/>
                </a:tc>
              </a:tr>
              <a:tr h="200025">
                <a:tc>
                  <a:txBody>
                    <a:bodyPr/>
                    <a:lstStyle/>
                    <a:p>
                      <a:pPr marL="0" lvl="0" indent="0" algn="l" rtl="0">
                        <a:lnSpc>
                          <a:spcPct val="115000"/>
                        </a:lnSpc>
                        <a:spcBef>
                          <a:spcPts val="0"/>
                        </a:spcBef>
                        <a:spcAft>
                          <a:spcPts val="0"/>
                        </a:spcAft>
                        <a:buNone/>
                      </a:pPr>
                      <a:r>
                        <a:rPr lang="en" sz="1000"/>
                        <a:t>Type</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COUNT</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r>
              <a:tr h="200025">
                <a:tc>
                  <a:txBody>
                    <a:bodyPr/>
                    <a:lstStyle/>
                    <a:p>
                      <a:pPr marL="0" lvl="0" indent="0" algn="l" rtl="0">
                        <a:lnSpc>
                          <a:spcPct val="115000"/>
                        </a:lnSpc>
                        <a:spcBef>
                          <a:spcPts val="0"/>
                        </a:spcBef>
                        <a:spcAft>
                          <a:spcPts val="0"/>
                        </a:spcAft>
                        <a:buNone/>
                      </a:pPr>
                      <a:r>
                        <a:rPr lang="en" sz="1000"/>
                        <a:t>Type A</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15</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r>
              <a:tr h="200025">
                <a:tc>
                  <a:txBody>
                    <a:bodyPr/>
                    <a:lstStyle/>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Type B</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4</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r>
              <a:tr h="200025">
                <a:tc>
                  <a:txBody>
                    <a:bodyPr/>
                    <a:lstStyle/>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Type C</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8</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r>
              <a:tr h="200025">
                <a:tc>
                  <a:txBody>
                    <a:bodyPr/>
                    <a:lstStyle/>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Type D</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6</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r>
              <a:tr h="200025">
                <a:tc>
                  <a:txBody>
                    <a:bodyPr/>
                    <a:lstStyle/>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Type E</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8</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r>
              <a:tr h="200025">
                <a:tc>
                  <a:txBody>
                    <a:bodyPr/>
                    <a:lstStyle/>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Type F</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3</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r>
              <a:tr h="200025">
                <a:tc>
                  <a:txBody>
                    <a:bodyPr/>
                    <a:lstStyle/>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Type G</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9</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r>
              <a:tr h="200025">
                <a:tc>
                  <a:txBody>
                    <a:bodyPr/>
                    <a:lstStyle/>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Type H</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2</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r>
              <a:tr h="200025">
                <a:tc>
                  <a:txBody>
                    <a:bodyPr/>
                    <a:lstStyle/>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Type I</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74</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r>
              <a:tr h="200025">
                <a:tc>
                  <a:txBody>
                    <a:bodyPr/>
                    <a:lstStyle/>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Type J</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3</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r>
              <a:tr h="200025">
                <a:tc>
                  <a:txBody>
                    <a:bodyPr/>
                    <a:lstStyle/>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Type K</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48</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r>
              <a:tr h="200025">
                <a:tc>
                  <a:txBody>
                    <a:bodyPr/>
                    <a:lstStyle/>
                    <a:p>
                      <a:pPr marL="0" lvl="0" indent="0" algn="l" rtl="0">
                        <a:lnSpc>
                          <a:spcPct val="115000"/>
                        </a:lnSpc>
                        <a:spcBef>
                          <a:spcPts val="0"/>
                        </a:spcBef>
                        <a:spcAft>
                          <a:spcPts val="0"/>
                        </a:spcAft>
                        <a:buNone/>
                      </a:pPr>
                      <a:r>
                        <a:rPr lang="en" sz="1000"/>
                        <a:t>Grand Total</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180</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5"/>
          <p:cNvSpPr txBox="1">
            <a:spLocks noGrp="1"/>
          </p:cNvSpPr>
          <p:nvPr>
            <p:ph type="title"/>
          </p:nvPr>
        </p:nvSpPr>
        <p:spPr>
          <a:xfrm>
            <a:off x="311700" y="445025"/>
            <a:ext cx="8520600" cy="7989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sz="2000" b="1"/>
              <a:t>2. Removing Non Performing Terminal Video Descriptors Under Specific Being/group and Specific Location Type</a:t>
            </a:r>
            <a:endParaRPr sz="3700"/>
          </a:p>
        </p:txBody>
      </p:sp>
      <p:sp>
        <p:nvSpPr>
          <p:cNvPr id="207" name="Google Shape;207;p35"/>
          <p:cNvSpPr txBox="1">
            <a:spLocks noGrp="1"/>
          </p:cNvSpPr>
          <p:nvPr>
            <p:ph type="body" idx="1"/>
          </p:nvPr>
        </p:nvSpPr>
        <p:spPr>
          <a:xfrm>
            <a:off x="366075" y="1435200"/>
            <a:ext cx="8520600" cy="17661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Char char="●"/>
            </a:pPr>
            <a:r>
              <a:rPr lang="en" sz="1600">
                <a:solidFill>
                  <a:schemeClr val="dk1"/>
                </a:solidFill>
              </a:rPr>
              <a:t>There are 146 terminal VDs without a specific information under the specific being/group and specific location type that are deemed meaningless. </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As we are upgrading the Video Descriptors taxonomy rather than using the Global Media Ontology, it is recommended to delete these meaningless VDs. </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This will help ensure that the taxonomy remains relevant and efficient by focusing only on VDs that add value.</a:t>
            </a:r>
            <a:endParaRPr sz="2300"/>
          </a:p>
        </p:txBody>
      </p:sp>
      <p:sp>
        <p:nvSpPr>
          <p:cNvPr id="208" name="Google Shape;208;p35"/>
          <p:cNvSpPr txBox="1"/>
          <p:nvPr/>
        </p:nvSpPr>
        <p:spPr>
          <a:xfrm>
            <a:off x="3802225" y="3018550"/>
            <a:ext cx="2312100" cy="29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1200"/>
              </a:spcAft>
              <a:buNone/>
            </a:pPr>
            <a:r>
              <a:rPr lang="en" sz="2000" b="1"/>
              <a:t>3. Recommendation Period for Maintenance</a:t>
            </a:r>
            <a:endParaRPr sz="3700"/>
          </a:p>
        </p:txBody>
      </p:sp>
      <p:sp>
        <p:nvSpPr>
          <p:cNvPr id="214" name="Google Shape;214;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2100" b="1">
                <a:solidFill>
                  <a:schemeClr val="dk1"/>
                </a:solidFill>
              </a:rPr>
              <a:t>Research Scope Definition</a:t>
            </a:r>
            <a:r>
              <a:rPr lang="en" sz="2100">
                <a:solidFill>
                  <a:schemeClr val="dk1"/>
                </a:solidFill>
              </a:rPr>
              <a:t>:</a:t>
            </a:r>
            <a:endParaRPr sz="2100">
              <a:solidFill>
                <a:schemeClr val="dk1"/>
              </a:solidFill>
            </a:endParaRPr>
          </a:p>
          <a:p>
            <a:pPr marL="457200" lvl="0" indent="-361950" algn="l" rtl="0">
              <a:spcBef>
                <a:spcPts val="1200"/>
              </a:spcBef>
              <a:spcAft>
                <a:spcPts val="0"/>
              </a:spcAft>
              <a:buClr>
                <a:schemeClr val="dk1"/>
              </a:buClr>
              <a:buSzPts val="2100"/>
              <a:buChar char="●"/>
            </a:pPr>
            <a:r>
              <a:rPr lang="en" sz="2100">
                <a:solidFill>
                  <a:schemeClr val="dk1"/>
                </a:solidFill>
              </a:rPr>
              <a:t>Applied Time Decay function with a decay rate of 0.2.</a:t>
            </a:r>
            <a:endParaRPr sz="2100">
              <a:solidFill>
                <a:schemeClr val="dk1"/>
              </a:solidFill>
            </a:endParaRPr>
          </a:p>
          <a:p>
            <a:pPr marL="457200" lvl="0" indent="-361950" algn="l" rtl="0">
              <a:spcBef>
                <a:spcPts val="0"/>
              </a:spcBef>
              <a:spcAft>
                <a:spcPts val="0"/>
              </a:spcAft>
              <a:buClr>
                <a:schemeClr val="dk1"/>
              </a:buClr>
              <a:buSzPts val="2100"/>
              <a:buChar char="●"/>
            </a:pPr>
            <a:r>
              <a:rPr lang="en" sz="2100">
                <a:solidFill>
                  <a:schemeClr val="dk1"/>
                </a:solidFill>
              </a:rPr>
              <a:t>Included keywords created 3 to 5 years ago.</a:t>
            </a:r>
            <a:endParaRPr sz="2100">
              <a:solidFill>
                <a:schemeClr val="dk1"/>
              </a:solidFill>
            </a:endParaRPr>
          </a:p>
          <a:p>
            <a:pPr marL="0" lvl="0" indent="0" algn="l" rtl="0">
              <a:spcBef>
                <a:spcPts val="1200"/>
              </a:spcBef>
              <a:spcAft>
                <a:spcPts val="0"/>
              </a:spcAft>
              <a:buClr>
                <a:schemeClr val="dk1"/>
              </a:buClr>
              <a:buSzPts val="1100"/>
              <a:buFont typeface="Arial"/>
              <a:buNone/>
            </a:pPr>
            <a:r>
              <a:rPr lang="en" sz="2100" b="1">
                <a:solidFill>
                  <a:schemeClr val="dk1"/>
                </a:solidFill>
              </a:rPr>
              <a:t>Recommendation</a:t>
            </a:r>
            <a:r>
              <a:rPr lang="en" sz="2100">
                <a:solidFill>
                  <a:schemeClr val="dk1"/>
                </a:solidFill>
              </a:rPr>
              <a:t>:</a:t>
            </a:r>
            <a:endParaRPr sz="2100">
              <a:solidFill>
                <a:schemeClr val="dk1"/>
              </a:solidFill>
            </a:endParaRPr>
          </a:p>
          <a:p>
            <a:pPr marL="457200" lvl="0" indent="-361950" algn="l" rtl="0">
              <a:spcBef>
                <a:spcPts val="1200"/>
              </a:spcBef>
              <a:spcAft>
                <a:spcPts val="0"/>
              </a:spcAft>
              <a:buClr>
                <a:schemeClr val="dk1"/>
              </a:buClr>
              <a:buSzPts val="2100"/>
              <a:buChar char="●"/>
            </a:pPr>
            <a:r>
              <a:rPr lang="en" sz="2100">
                <a:solidFill>
                  <a:schemeClr val="dk1"/>
                </a:solidFill>
              </a:rPr>
              <a:t>Perform comprehensive database cleanup every 3 to 5 years.</a:t>
            </a:r>
            <a:endParaRPr sz="2100">
              <a:solidFill>
                <a:schemeClr val="dk1"/>
              </a:solidFill>
            </a:endParaRPr>
          </a:p>
          <a:p>
            <a:pPr marL="457200" lvl="0" indent="-361950" algn="l" rtl="0">
              <a:spcBef>
                <a:spcPts val="0"/>
              </a:spcBef>
              <a:spcAft>
                <a:spcPts val="0"/>
              </a:spcAft>
              <a:buClr>
                <a:schemeClr val="dk1"/>
              </a:buClr>
              <a:buSzPts val="2100"/>
              <a:buChar char="●"/>
            </a:pPr>
            <a:r>
              <a:rPr lang="en" sz="2100">
                <a:solidFill>
                  <a:schemeClr val="dk1"/>
                </a:solidFill>
              </a:rPr>
              <a:t>Remove outdated and non performing keywords.</a:t>
            </a:r>
            <a:endParaRPr sz="2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A4C2F4"/>
        </a:solidFill>
        <a:effectLst/>
      </p:bgPr>
    </p:bg>
    <p:spTree>
      <p:nvGrpSpPr>
        <p:cNvPr id="1" name="Shape 218"/>
        <p:cNvGrpSpPr/>
        <p:nvPr/>
      </p:nvGrpSpPr>
      <p:grpSpPr>
        <a:xfrm>
          <a:off x="0" y="0"/>
          <a:ext cx="0" cy="0"/>
          <a:chOff x="0" y="0"/>
          <a:chExt cx="0" cy="0"/>
        </a:xfrm>
      </p:grpSpPr>
      <p:sp>
        <p:nvSpPr>
          <p:cNvPr id="219" name="Google Shape;219;p3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solidFill>
                  <a:schemeClr val="lt1"/>
                </a:solidFill>
              </a:rPr>
              <a:t>Thank you!</a:t>
            </a:r>
            <a:endParaRPr sz="50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1200"/>
              </a:spcAft>
              <a:buClr>
                <a:schemeClr val="dk1"/>
              </a:buClr>
              <a:buSzPct val="42307"/>
              <a:buFont typeface="Arial"/>
              <a:buNone/>
            </a:pPr>
            <a:r>
              <a:rPr lang="en" sz="2600" b="1"/>
              <a:t>Analysis Objective</a:t>
            </a:r>
            <a:endParaRPr sz="3800"/>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1200"/>
              </a:spcBef>
              <a:spcAft>
                <a:spcPts val="0"/>
              </a:spcAft>
              <a:buClr>
                <a:schemeClr val="dk1"/>
              </a:buClr>
              <a:buSzPct val="60296"/>
              <a:buFont typeface="Arial"/>
              <a:buNone/>
            </a:pPr>
            <a:r>
              <a:rPr lang="en" sz="1824">
                <a:solidFill>
                  <a:schemeClr val="dk1"/>
                </a:solidFill>
              </a:rPr>
              <a:t>The objective of this analysis is to evaluate whether rarely used Video Descriptors can be deleted based on the following five dimensions:</a:t>
            </a:r>
            <a:endParaRPr sz="1824">
              <a:solidFill>
                <a:schemeClr val="dk1"/>
              </a:solidFill>
            </a:endParaRPr>
          </a:p>
          <a:p>
            <a:pPr marL="457200" lvl="0" indent="-316706" algn="l" rtl="0">
              <a:spcBef>
                <a:spcPts val="1200"/>
              </a:spcBef>
              <a:spcAft>
                <a:spcPts val="0"/>
              </a:spcAft>
              <a:buClr>
                <a:schemeClr val="dk1"/>
              </a:buClr>
              <a:buSzPct val="100000"/>
              <a:buChar char="●"/>
            </a:pPr>
            <a:r>
              <a:rPr lang="en" sz="1500" b="1">
                <a:solidFill>
                  <a:schemeClr val="dk1"/>
                </a:solidFill>
              </a:rPr>
              <a:t>VDs Creation Year:</a:t>
            </a:r>
            <a:r>
              <a:rPr lang="en" sz="1500">
                <a:solidFill>
                  <a:schemeClr val="dk1"/>
                </a:solidFill>
              </a:rPr>
              <a:t> Assess the age of the Video Descriptors to determine its relevance over time.</a:t>
            </a:r>
            <a:endParaRPr sz="1500">
              <a:solidFill>
                <a:schemeClr val="dk1"/>
              </a:solidFill>
            </a:endParaRPr>
          </a:p>
          <a:p>
            <a:pPr marL="457200" lvl="0" indent="-316706" algn="l" rtl="0">
              <a:spcBef>
                <a:spcPts val="0"/>
              </a:spcBef>
              <a:spcAft>
                <a:spcPts val="0"/>
              </a:spcAft>
              <a:buClr>
                <a:schemeClr val="dk1"/>
              </a:buClr>
              <a:buSzPct val="100000"/>
              <a:buChar char="●"/>
            </a:pPr>
            <a:r>
              <a:rPr lang="en" sz="1500" b="1">
                <a:solidFill>
                  <a:schemeClr val="dk1"/>
                </a:solidFill>
              </a:rPr>
              <a:t>Correct Usage of VDs:</a:t>
            </a:r>
            <a:r>
              <a:rPr lang="en" sz="1500">
                <a:solidFill>
                  <a:schemeClr val="dk1"/>
                </a:solidFill>
              </a:rPr>
              <a:t> Evaluate whether the Video Descriptors have been used correctly and consistently.</a:t>
            </a:r>
            <a:endParaRPr sz="1500">
              <a:solidFill>
                <a:schemeClr val="dk1"/>
              </a:solidFill>
            </a:endParaRPr>
          </a:p>
          <a:p>
            <a:pPr marL="457200" lvl="0" indent="-316706" algn="l" rtl="0">
              <a:spcBef>
                <a:spcPts val="0"/>
              </a:spcBef>
              <a:spcAft>
                <a:spcPts val="0"/>
              </a:spcAft>
              <a:buClr>
                <a:schemeClr val="dk1"/>
              </a:buClr>
              <a:buSzPct val="100000"/>
              <a:buChar char="●"/>
            </a:pPr>
            <a:r>
              <a:rPr lang="en" sz="1500" b="1">
                <a:solidFill>
                  <a:schemeClr val="dk1"/>
                </a:solidFill>
              </a:rPr>
              <a:t>DE&amp;I (Diversity, Equity, and Inclusion) and Market Significance:</a:t>
            </a:r>
            <a:r>
              <a:rPr lang="en" sz="1500">
                <a:solidFill>
                  <a:schemeClr val="dk1"/>
                </a:solidFill>
              </a:rPr>
              <a:t> Analyze the importance of Video Descriptors in promoting diversity, equity, and inclusion, as well as their significance in the market.</a:t>
            </a:r>
            <a:endParaRPr sz="1500">
              <a:solidFill>
                <a:schemeClr val="dk1"/>
              </a:solidFill>
            </a:endParaRPr>
          </a:p>
          <a:p>
            <a:pPr marL="457200" lvl="0" indent="-316706" algn="l" rtl="0">
              <a:spcBef>
                <a:spcPts val="0"/>
              </a:spcBef>
              <a:spcAft>
                <a:spcPts val="0"/>
              </a:spcAft>
              <a:buClr>
                <a:schemeClr val="dk1"/>
              </a:buClr>
              <a:buSzPct val="100000"/>
              <a:buChar char="●"/>
            </a:pPr>
            <a:r>
              <a:rPr lang="en" sz="1500" b="1">
                <a:solidFill>
                  <a:schemeClr val="dk1"/>
                </a:solidFill>
              </a:rPr>
              <a:t>Future Trend Predictions:</a:t>
            </a:r>
            <a:r>
              <a:rPr lang="en" sz="1500">
                <a:solidFill>
                  <a:schemeClr val="dk1"/>
                </a:solidFill>
              </a:rPr>
              <a:t> Forecast future trends to assess the potential relevance of the Video Descriptors.</a:t>
            </a:r>
            <a:endParaRPr sz="1500">
              <a:solidFill>
                <a:schemeClr val="dk1"/>
              </a:solidFill>
            </a:endParaRPr>
          </a:p>
          <a:p>
            <a:pPr marL="457200" lvl="0" indent="-316706" algn="l" rtl="0">
              <a:spcBef>
                <a:spcPts val="0"/>
              </a:spcBef>
              <a:spcAft>
                <a:spcPts val="0"/>
              </a:spcAft>
              <a:buClr>
                <a:schemeClr val="dk1"/>
              </a:buClr>
              <a:buSzPct val="100000"/>
              <a:buChar char="●"/>
            </a:pPr>
            <a:r>
              <a:rPr lang="en" sz="1500" b="1">
                <a:solidFill>
                  <a:schemeClr val="dk1"/>
                </a:solidFill>
              </a:rPr>
              <a:t>Importance of Types in Client Carousels:</a:t>
            </a:r>
            <a:r>
              <a:rPr lang="en" sz="1500">
                <a:solidFill>
                  <a:schemeClr val="dk1"/>
                </a:solidFill>
              </a:rPr>
              <a:t> Determine the significance of Video Descriptor types when clients use carousels, focusing on their importance and impact.</a:t>
            </a:r>
            <a:endParaRPr sz="1500">
              <a:solidFill>
                <a:schemeClr val="dk1"/>
              </a:solidFill>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solidFill>
                  <a:schemeClr val="lt1"/>
                </a:solidFill>
              </a:rPr>
              <a:t>METHODS</a:t>
            </a:r>
            <a:endParaRPr sz="50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457200" lvl="0" indent="-374650" algn="l" rtl="0">
              <a:lnSpc>
                <a:spcPct val="115000"/>
              </a:lnSpc>
              <a:spcBef>
                <a:spcPts val="1200"/>
              </a:spcBef>
              <a:spcAft>
                <a:spcPts val="0"/>
              </a:spcAft>
              <a:buSzPts val="2300"/>
              <a:buAutoNum type="alphaUcPeriod"/>
            </a:pPr>
            <a:r>
              <a:rPr lang="en" sz="2300" b="1"/>
              <a:t>Data Set Selection </a:t>
            </a:r>
            <a:endParaRPr sz="3800"/>
          </a:p>
        </p:txBody>
      </p:sp>
      <p:sp>
        <p:nvSpPr>
          <p:cNvPr id="77" name="Google Shape;7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1200"/>
              </a:spcBef>
              <a:spcAft>
                <a:spcPts val="0"/>
              </a:spcAft>
              <a:buClr>
                <a:schemeClr val="dk1"/>
              </a:buClr>
              <a:buSzPts val="1018"/>
              <a:buFont typeface="Arial"/>
              <a:buNone/>
            </a:pPr>
            <a:r>
              <a:rPr lang="en" sz="1487" b="1">
                <a:solidFill>
                  <a:schemeClr val="dk1"/>
                </a:solidFill>
              </a:rPr>
              <a:t>1. Adjusted frequency report considering the creation year using the mathematical model.</a:t>
            </a:r>
            <a:endParaRPr sz="1487" b="1">
              <a:solidFill>
                <a:schemeClr val="dk1"/>
              </a:solidFill>
            </a:endParaRPr>
          </a:p>
          <a:p>
            <a:pPr marL="0" lvl="0" indent="0" algn="l" rtl="0">
              <a:lnSpc>
                <a:spcPct val="95000"/>
              </a:lnSpc>
              <a:spcBef>
                <a:spcPts val="1200"/>
              </a:spcBef>
              <a:spcAft>
                <a:spcPts val="0"/>
              </a:spcAft>
              <a:buClr>
                <a:schemeClr val="dk1"/>
              </a:buClr>
              <a:buSzPts val="1018"/>
              <a:buFont typeface="Arial"/>
              <a:buNone/>
            </a:pPr>
            <a:r>
              <a:rPr lang="en" sz="1487">
                <a:solidFill>
                  <a:schemeClr val="dk1"/>
                </a:solidFill>
              </a:rPr>
              <a:t>Applied an exponential decay function based on the years since creation to lower the frequency of older VDs.</a:t>
            </a:r>
            <a:endParaRPr sz="1487" b="1">
              <a:solidFill>
                <a:schemeClr val="dk1"/>
              </a:solidFill>
            </a:endParaRPr>
          </a:p>
          <a:p>
            <a:pPr marL="0" lvl="0" indent="0" algn="l" rtl="0">
              <a:lnSpc>
                <a:spcPct val="95000"/>
              </a:lnSpc>
              <a:spcBef>
                <a:spcPts val="1200"/>
              </a:spcBef>
              <a:spcAft>
                <a:spcPts val="0"/>
              </a:spcAft>
              <a:buClr>
                <a:schemeClr val="dk1"/>
              </a:buClr>
              <a:buSzPts val="1018"/>
              <a:buFont typeface="Arial"/>
              <a:buNone/>
            </a:pPr>
            <a:r>
              <a:rPr lang="en" sz="1487">
                <a:solidFill>
                  <a:schemeClr val="dk1"/>
                </a:solidFill>
              </a:rPr>
              <a:t>Step 1: Calculate Years Since Creation</a:t>
            </a:r>
            <a:endParaRPr sz="1487">
              <a:solidFill>
                <a:schemeClr val="dk1"/>
              </a:solidFill>
            </a:endParaRPr>
          </a:p>
          <a:p>
            <a:pPr marL="0" lvl="0" indent="0" algn="l" rtl="0">
              <a:lnSpc>
                <a:spcPct val="95000"/>
              </a:lnSpc>
              <a:spcBef>
                <a:spcPts val="1200"/>
              </a:spcBef>
              <a:spcAft>
                <a:spcPts val="0"/>
              </a:spcAft>
              <a:buSzPts val="1018"/>
              <a:buNone/>
            </a:pPr>
            <a:r>
              <a:rPr lang="en" sz="1487">
                <a:solidFill>
                  <a:schemeClr val="dk1"/>
                </a:solidFill>
              </a:rPr>
              <a:t>Step 2: Adjusted Frequency: Adjusted frequency = Original frequency + 2</a:t>
            </a:r>
            <a:endParaRPr sz="1487">
              <a:solidFill>
                <a:schemeClr val="dk1"/>
              </a:solidFill>
            </a:endParaRPr>
          </a:p>
          <a:p>
            <a:pPr marL="0" lvl="0" indent="0" algn="l" rtl="0">
              <a:lnSpc>
                <a:spcPct val="95000"/>
              </a:lnSpc>
              <a:spcBef>
                <a:spcPts val="1200"/>
              </a:spcBef>
              <a:spcAft>
                <a:spcPts val="0"/>
              </a:spcAft>
              <a:buClr>
                <a:schemeClr val="dk1"/>
              </a:buClr>
              <a:buSzPts val="1018"/>
              <a:buFont typeface="Arial"/>
              <a:buNone/>
            </a:pPr>
            <a:r>
              <a:rPr lang="en" sz="932">
                <a:solidFill>
                  <a:schemeClr val="dk1"/>
                </a:solidFill>
              </a:rPr>
              <a:t>Add a small constant (e.g., 2) to the frequency to avoid the issue of zero frequency.</a:t>
            </a:r>
            <a:endParaRPr sz="1302">
              <a:solidFill>
                <a:schemeClr val="dk1"/>
              </a:solidFill>
            </a:endParaRPr>
          </a:p>
          <a:p>
            <a:pPr marL="0" lvl="0" indent="0" algn="l" rtl="0">
              <a:lnSpc>
                <a:spcPct val="95000"/>
              </a:lnSpc>
              <a:spcBef>
                <a:spcPts val="1200"/>
              </a:spcBef>
              <a:spcAft>
                <a:spcPts val="0"/>
              </a:spcAft>
              <a:buSzPts val="1018"/>
              <a:buNone/>
            </a:pPr>
            <a:r>
              <a:rPr lang="en" sz="1487">
                <a:solidFill>
                  <a:schemeClr val="dk1"/>
                </a:solidFill>
              </a:rPr>
              <a:t>Step 3: Log Adjusted Frequency: Log adjusted frequency = ln</a:t>
            </a:r>
            <a:r>
              <a:rPr lang="en" sz="1487" baseline="30000">
                <a:solidFill>
                  <a:schemeClr val="dk1"/>
                </a:solidFill>
              </a:rPr>
              <a:t>(adjusted frequency)</a:t>
            </a:r>
            <a:endParaRPr sz="1487" baseline="30000">
              <a:solidFill>
                <a:schemeClr val="dk1"/>
              </a:solidFill>
            </a:endParaRPr>
          </a:p>
          <a:p>
            <a:pPr marL="0" lvl="0" indent="0" algn="l" rtl="0">
              <a:lnSpc>
                <a:spcPct val="95000"/>
              </a:lnSpc>
              <a:spcBef>
                <a:spcPts val="1200"/>
              </a:spcBef>
              <a:spcAft>
                <a:spcPts val="0"/>
              </a:spcAft>
              <a:buClr>
                <a:schemeClr val="dk1"/>
              </a:buClr>
              <a:buSzPts val="1018"/>
              <a:buFont typeface="Arial"/>
              <a:buNone/>
            </a:pPr>
            <a:r>
              <a:rPr lang="en" sz="917">
                <a:solidFill>
                  <a:schemeClr val="dk1"/>
                </a:solidFill>
              </a:rPr>
              <a:t>Use the logarithmic function to balance the range of different frequencies.</a:t>
            </a:r>
            <a:endParaRPr sz="1287" baseline="30000">
              <a:solidFill>
                <a:schemeClr val="dk1"/>
              </a:solidFill>
            </a:endParaRPr>
          </a:p>
          <a:p>
            <a:pPr marL="0" lvl="0" indent="0" algn="l" rtl="0">
              <a:lnSpc>
                <a:spcPct val="95000"/>
              </a:lnSpc>
              <a:spcBef>
                <a:spcPts val="1200"/>
              </a:spcBef>
              <a:spcAft>
                <a:spcPts val="0"/>
              </a:spcAft>
              <a:buClr>
                <a:schemeClr val="dk1"/>
              </a:buClr>
              <a:buSzPts val="1018"/>
              <a:buFont typeface="Arial"/>
              <a:buNone/>
            </a:pPr>
            <a:r>
              <a:rPr lang="en" sz="1487">
                <a:solidFill>
                  <a:schemeClr val="dk1"/>
                </a:solidFill>
              </a:rPr>
              <a:t>Step 4: Time Decay Factor: Time decay factor =e</a:t>
            </a:r>
            <a:r>
              <a:rPr lang="en" sz="1487" baseline="30000">
                <a:solidFill>
                  <a:schemeClr val="dk1"/>
                </a:solidFill>
              </a:rPr>
              <a:t>−decay rate×years since creation</a:t>
            </a:r>
            <a:r>
              <a:rPr lang="en" sz="1487">
                <a:solidFill>
                  <a:schemeClr val="dk1"/>
                </a:solidFill>
              </a:rPr>
              <a:t> (decay rate:0.2)</a:t>
            </a:r>
            <a:endParaRPr sz="1487">
              <a:solidFill>
                <a:schemeClr val="dk1"/>
              </a:solidFill>
            </a:endParaRPr>
          </a:p>
          <a:p>
            <a:pPr marL="0" lvl="0" indent="0" algn="l" rtl="0">
              <a:lnSpc>
                <a:spcPct val="95000"/>
              </a:lnSpc>
              <a:spcBef>
                <a:spcPts val="1200"/>
              </a:spcBef>
              <a:spcAft>
                <a:spcPts val="1200"/>
              </a:spcAft>
              <a:buSzPts val="1018"/>
              <a:buNone/>
            </a:pPr>
            <a:r>
              <a:rPr lang="en" sz="1487">
                <a:solidFill>
                  <a:schemeClr val="dk1"/>
                </a:solidFill>
              </a:rPr>
              <a:t>Step 5: Final Adjusted Frequency: Multiply the log adjusted frequency by the time decay factor.</a:t>
            </a:r>
            <a:endParaRPr sz="2135"/>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457200" lvl="0" indent="-374650" algn="l" rtl="0">
              <a:lnSpc>
                <a:spcPct val="115000"/>
              </a:lnSpc>
              <a:spcBef>
                <a:spcPts val="1200"/>
              </a:spcBef>
              <a:spcAft>
                <a:spcPts val="0"/>
              </a:spcAft>
              <a:buSzPts val="2300"/>
              <a:buAutoNum type="alphaUcPeriod"/>
            </a:pPr>
            <a:r>
              <a:rPr lang="en" sz="2300" b="1"/>
              <a:t>Data Set Selection</a:t>
            </a:r>
            <a:endParaRPr/>
          </a:p>
        </p:txBody>
      </p:sp>
      <p:sp>
        <p:nvSpPr>
          <p:cNvPr id="83" name="Google Shape;83;p18"/>
          <p:cNvSpPr txBox="1">
            <a:spLocks noGrp="1"/>
          </p:cNvSpPr>
          <p:nvPr>
            <p:ph type="body" idx="1"/>
          </p:nvPr>
        </p:nvSpPr>
        <p:spPr>
          <a:xfrm>
            <a:off x="311700" y="1152475"/>
            <a:ext cx="4430400" cy="15939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700" b="1">
                <a:solidFill>
                  <a:schemeClr val="dk1"/>
                </a:solidFill>
              </a:rPr>
              <a:t>2. Percentile the Final adjusted Frequency and select the data set</a:t>
            </a:r>
            <a:endParaRPr sz="1700">
              <a:solidFill>
                <a:schemeClr val="dk1"/>
              </a:solidFill>
            </a:endParaRPr>
          </a:p>
          <a:p>
            <a:pPr marL="0" lvl="0" indent="0" algn="l" rtl="0">
              <a:spcBef>
                <a:spcPts val="1200"/>
              </a:spcBef>
              <a:spcAft>
                <a:spcPts val="1200"/>
              </a:spcAft>
              <a:buClr>
                <a:schemeClr val="dk1"/>
              </a:buClr>
              <a:buSzPts val="1100"/>
              <a:buFont typeface="Arial"/>
              <a:buNone/>
            </a:pPr>
            <a:r>
              <a:rPr lang="en" sz="1600">
                <a:solidFill>
                  <a:schemeClr val="dk1"/>
                </a:solidFill>
              </a:rPr>
              <a:t>Selected the lowest 5% of Terminal VDs as the source for detailed analysis. </a:t>
            </a:r>
            <a:endParaRPr sz="2300"/>
          </a:p>
        </p:txBody>
      </p:sp>
      <p:graphicFrame>
        <p:nvGraphicFramePr>
          <p:cNvPr id="84" name="Google Shape;84;p18"/>
          <p:cNvGraphicFramePr/>
          <p:nvPr/>
        </p:nvGraphicFramePr>
        <p:xfrm>
          <a:off x="582825" y="3060625"/>
          <a:ext cx="2823600" cy="1808480"/>
        </p:xfrm>
        <a:graphic>
          <a:graphicData uri="http://schemas.openxmlformats.org/drawingml/2006/table">
            <a:tbl>
              <a:tblPr>
                <a:noFill/>
                <a:tableStyleId>{7D57BDAB-D078-4330-B8A4-9D8A1B8C42B7}</a:tableStyleId>
              </a:tblPr>
              <a:tblGrid>
                <a:gridCol w="913775"/>
                <a:gridCol w="1909825"/>
              </a:tblGrid>
              <a:tr h="218175">
                <a:tc>
                  <a:txBody>
                    <a:bodyPr/>
                    <a:lstStyle/>
                    <a:p>
                      <a:pPr marL="0" lvl="0" indent="0" algn="l" rtl="0">
                        <a:lnSpc>
                          <a:spcPct val="115000"/>
                        </a:lnSpc>
                        <a:spcBef>
                          <a:spcPts val="0"/>
                        </a:spcBef>
                        <a:spcAft>
                          <a:spcPts val="0"/>
                        </a:spcAft>
                        <a:buNone/>
                      </a:pPr>
                      <a:r>
                        <a:rPr lang="en" sz="1000"/>
                        <a:t>Percentile</a:t>
                      </a:r>
                      <a:endParaRPr sz="1000"/>
                    </a:p>
                  </a:txBody>
                  <a:tcPr marL="25400" marR="25400" marT="25400" marB="25400" anchor="b">
                    <a:lnL w="8475" cap="flat" cmpd="sng">
                      <a:solidFill>
                        <a:srgbClr val="000000"/>
                      </a:solidFill>
                      <a:prstDash val="solid"/>
                      <a:round/>
                      <a:headEnd type="none" w="sm" len="sm"/>
                      <a:tailEnd type="none" w="sm" len="sm"/>
                    </a:lnL>
                    <a:lnR w="8475" cap="flat" cmpd="sng">
                      <a:solidFill>
                        <a:srgbClr val="CCCCCC"/>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Final Adjusted Frequency(0.2)</a:t>
                      </a:r>
                      <a:endParaRPr sz="1000"/>
                    </a:p>
                  </a:txBody>
                  <a:tcPr marL="25400" marR="25400" marT="25400" marB="25400" anchor="b">
                    <a:lnL w="8475" cap="flat" cmpd="sng">
                      <a:solidFill>
                        <a:srgbClr val="CCCCCC"/>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CCCCCC"/>
                      </a:solidFill>
                      <a:prstDash val="solid"/>
                      <a:round/>
                      <a:headEnd type="none" w="sm" len="sm"/>
                      <a:tailEnd type="none" w="sm" len="sm"/>
                    </a:lnB>
                  </a:tcPr>
                </a:tc>
              </a:tr>
              <a:tr h="218175">
                <a:tc>
                  <a:txBody>
                    <a:bodyPr/>
                    <a:lstStyle/>
                    <a:p>
                      <a:pPr marL="0" lvl="0" indent="0" algn="l" rtl="0">
                        <a:lnSpc>
                          <a:spcPct val="115000"/>
                        </a:lnSpc>
                        <a:spcBef>
                          <a:spcPts val="0"/>
                        </a:spcBef>
                        <a:spcAft>
                          <a:spcPts val="0"/>
                        </a:spcAft>
                        <a:buNone/>
                      </a:pPr>
                      <a:r>
                        <a:rPr lang="en" sz="1000">
                          <a:solidFill>
                            <a:srgbClr val="FF0000"/>
                          </a:solidFill>
                        </a:rPr>
                        <a:t>1th Percentile</a:t>
                      </a:r>
                      <a:endParaRPr sz="1000">
                        <a:solidFill>
                          <a:srgbClr val="FF0000"/>
                        </a:solidFill>
                      </a:endParaRPr>
                    </a:p>
                  </a:txBody>
                  <a:tcPr marL="25400" marR="25400" marT="25400" marB="25400" anchor="b">
                    <a:lnL w="8475" cap="flat" cmpd="sng">
                      <a:solidFill>
                        <a:srgbClr val="000000"/>
                      </a:solidFill>
                      <a:prstDash val="solid"/>
                      <a:round/>
                      <a:headEnd type="none" w="sm" len="sm"/>
                      <a:tailEnd type="none" w="sm" len="sm"/>
                    </a:lnL>
                    <a:lnR w="8475" cap="flat" cmpd="sng">
                      <a:solidFill>
                        <a:srgbClr val="CCCCCC"/>
                      </a:solidFill>
                      <a:prstDash val="solid"/>
                      <a:round/>
                      <a:headEnd type="none" w="sm" len="sm"/>
                      <a:tailEnd type="none" w="sm" len="sm"/>
                    </a:lnR>
                    <a:lnT w="8475" cap="flat" cmpd="sng">
                      <a:solidFill>
                        <a:srgbClr val="CCCCCC"/>
                      </a:solidFill>
                      <a:prstDash val="solid"/>
                      <a:round/>
                      <a:headEnd type="none" w="sm" len="sm"/>
                      <a:tailEnd type="none" w="sm" len="sm"/>
                    </a:lnT>
                    <a:lnB w="847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FF0000"/>
                          </a:solidFill>
                        </a:rPr>
                        <a:t>0.2549945974</a:t>
                      </a:r>
                      <a:endParaRPr sz="1000">
                        <a:solidFill>
                          <a:srgbClr val="FF0000"/>
                        </a:solidFill>
                      </a:endParaRPr>
                    </a:p>
                  </a:txBody>
                  <a:tcPr marL="25400" marR="25400" marT="25400" marB="25400" anchor="b">
                    <a:lnL w="8475" cap="flat" cmpd="sng">
                      <a:solidFill>
                        <a:srgbClr val="CCCCCC"/>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CCCCCC"/>
                      </a:solidFill>
                      <a:prstDash val="solid"/>
                      <a:round/>
                      <a:headEnd type="none" w="sm" len="sm"/>
                      <a:tailEnd type="none" w="sm" len="sm"/>
                    </a:lnT>
                    <a:lnB w="8475" cap="flat" cmpd="sng">
                      <a:solidFill>
                        <a:srgbClr val="CCCCCC"/>
                      </a:solidFill>
                      <a:prstDash val="solid"/>
                      <a:round/>
                      <a:headEnd type="none" w="sm" len="sm"/>
                      <a:tailEnd type="none" w="sm" len="sm"/>
                    </a:lnB>
                  </a:tcPr>
                </a:tc>
              </a:tr>
              <a:tr h="218175">
                <a:tc>
                  <a:txBody>
                    <a:bodyPr/>
                    <a:lstStyle/>
                    <a:p>
                      <a:pPr marL="0" lvl="0" indent="0" algn="l" rtl="0">
                        <a:lnSpc>
                          <a:spcPct val="115000"/>
                        </a:lnSpc>
                        <a:spcBef>
                          <a:spcPts val="0"/>
                        </a:spcBef>
                        <a:spcAft>
                          <a:spcPts val="0"/>
                        </a:spcAft>
                        <a:buNone/>
                      </a:pPr>
                      <a:r>
                        <a:rPr lang="en" sz="1000">
                          <a:solidFill>
                            <a:srgbClr val="FF0000"/>
                          </a:solidFill>
                        </a:rPr>
                        <a:t>5th Percentile</a:t>
                      </a:r>
                      <a:endParaRPr sz="1000">
                        <a:solidFill>
                          <a:srgbClr val="FF0000"/>
                        </a:solidFill>
                      </a:endParaRPr>
                    </a:p>
                  </a:txBody>
                  <a:tcPr marL="25400" marR="25400" marT="25400" marB="25400" anchor="b">
                    <a:lnL w="8475" cap="flat" cmpd="sng">
                      <a:solidFill>
                        <a:srgbClr val="000000"/>
                      </a:solidFill>
                      <a:prstDash val="solid"/>
                      <a:round/>
                      <a:headEnd type="none" w="sm" len="sm"/>
                      <a:tailEnd type="none" w="sm" len="sm"/>
                    </a:lnL>
                    <a:lnR w="8475" cap="flat" cmpd="sng">
                      <a:solidFill>
                        <a:srgbClr val="CCCCCC"/>
                      </a:solidFill>
                      <a:prstDash val="solid"/>
                      <a:round/>
                      <a:headEnd type="none" w="sm" len="sm"/>
                      <a:tailEnd type="none" w="sm" len="sm"/>
                    </a:lnR>
                    <a:lnT w="8475" cap="flat" cmpd="sng">
                      <a:solidFill>
                        <a:srgbClr val="CCCCCC"/>
                      </a:solidFill>
                      <a:prstDash val="solid"/>
                      <a:round/>
                      <a:headEnd type="none" w="sm" len="sm"/>
                      <a:tailEnd type="none" w="sm" len="sm"/>
                    </a:lnT>
                    <a:lnB w="847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FF0000"/>
                          </a:solidFill>
                        </a:rPr>
                        <a:t>0.4041568748</a:t>
                      </a:r>
                      <a:endParaRPr sz="1000">
                        <a:solidFill>
                          <a:srgbClr val="FF0000"/>
                        </a:solidFill>
                      </a:endParaRPr>
                    </a:p>
                  </a:txBody>
                  <a:tcPr marL="25400" marR="25400" marT="25400" marB="25400" anchor="b">
                    <a:lnL w="8475" cap="flat" cmpd="sng">
                      <a:solidFill>
                        <a:srgbClr val="CCCCCC"/>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CCCCCC"/>
                      </a:solidFill>
                      <a:prstDash val="solid"/>
                      <a:round/>
                      <a:headEnd type="none" w="sm" len="sm"/>
                      <a:tailEnd type="none" w="sm" len="sm"/>
                    </a:lnT>
                    <a:lnB w="8475" cap="flat" cmpd="sng">
                      <a:solidFill>
                        <a:srgbClr val="CCCCCC"/>
                      </a:solidFill>
                      <a:prstDash val="solid"/>
                      <a:round/>
                      <a:headEnd type="none" w="sm" len="sm"/>
                      <a:tailEnd type="none" w="sm" len="sm"/>
                    </a:lnB>
                  </a:tcPr>
                </a:tc>
              </a:tr>
              <a:tr h="218175">
                <a:tc>
                  <a:txBody>
                    <a:bodyPr/>
                    <a:lstStyle/>
                    <a:p>
                      <a:pPr marL="0" lvl="0" indent="0" algn="l" rtl="0">
                        <a:lnSpc>
                          <a:spcPct val="115000"/>
                        </a:lnSpc>
                        <a:spcBef>
                          <a:spcPts val="0"/>
                        </a:spcBef>
                        <a:spcAft>
                          <a:spcPts val="0"/>
                        </a:spcAft>
                        <a:buNone/>
                      </a:pPr>
                      <a:r>
                        <a:rPr lang="en" sz="1000"/>
                        <a:t>10th Percentile</a:t>
                      </a:r>
                      <a:endParaRPr sz="1000"/>
                    </a:p>
                  </a:txBody>
                  <a:tcPr marL="25400" marR="25400" marT="25400" marB="25400" anchor="b">
                    <a:lnL w="8475" cap="flat" cmpd="sng">
                      <a:solidFill>
                        <a:srgbClr val="000000"/>
                      </a:solidFill>
                      <a:prstDash val="solid"/>
                      <a:round/>
                      <a:headEnd type="none" w="sm" len="sm"/>
                      <a:tailEnd type="none" w="sm" len="sm"/>
                    </a:lnL>
                    <a:lnR w="8475" cap="flat" cmpd="sng">
                      <a:solidFill>
                        <a:srgbClr val="CCCCCC"/>
                      </a:solidFill>
                      <a:prstDash val="solid"/>
                      <a:round/>
                      <a:headEnd type="none" w="sm" len="sm"/>
                      <a:tailEnd type="none" w="sm" len="sm"/>
                    </a:lnR>
                    <a:lnT w="8475" cap="flat" cmpd="sng">
                      <a:solidFill>
                        <a:srgbClr val="CCCCCC"/>
                      </a:solidFill>
                      <a:prstDash val="solid"/>
                      <a:round/>
                      <a:headEnd type="none" w="sm" len="sm"/>
                      <a:tailEnd type="none" w="sm" len="sm"/>
                    </a:lnT>
                    <a:lnB w="847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0.5920791198</a:t>
                      </a:r>
                      <a:endParaRPr sz="1000"/>
                    </a:p>
                  </a:txBody>
                  <a:tcPr marL="25400" marR="25400" marT="25400" marB="25400" anchor="b">
                    <a:lnL w="8475" cap="flat" cmpd="sng">
                      <a:solidFill>
                        <a:srgbClr val="CCCCCC"/>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CCCCCC"/>
                      </a:solidFill>
                      <a:prstDash val="solid"/>
                      <a:round/>
                      <a:headEnd type="none" w="sm" len="sm"/>
                      <a:tailEnd type="none" w="sm" len="sm"/>
                    </a:lnT>
                    <a:lnB w="8475" cap="flat" cmpd="sng">
                      <a:solidFill>
                        <a:srgbClr val="CCCCCC"/>
                      </a:solidFill>
                      <a:prstDash val="solid"/>
                      <a:round/>
                      <a:headEnd type="none" w="sm" len="sm"/>
                      <a:tailEnd type="none" w="sm" len="sm"/>
                    </a:lnB>
                  </a:tcPr>
                </a:tc>
              </a:tr>
              <a:tr h="218175">
                <a:tc>
                  <a:txBody>
                    <a:bodyPr/>
                    <a:lstStyle/>
                    <a:p>
                      <a:pPr marL="0" lvl="0" indent="0" algn="l" rtl="0">
                        <a:lnSpc>
                          <a:spcPct val="115000"/>
                        </a:lnSpc>
                        <a:spcBef>
                          <a:spcPts val="0"/>
                        </a:spcBef>
                        <a:spcAft>
                          <a:spcPts val="0"/>
                        </a:spcAft>
                        <a:buNone/>
                      </a:pPr>
                      <a:r>
                        <a:rPr lang="en" sz="1000"/>
                        <a:t>80th Percentile</a:t>
                      </a:r>
                      <a:endParaRPr sz="1000"/>
                    </a:p>
                  </a:txBody>
                  <a:tcPr marL="25400" marR="25400" marT="25400" marB="25400" anchor="b">
                    <a:lnL w="8475" cap="flat" cmpd="sng">
                      <a:solidFill>
                        <a:srgbClr val="000000"/>
                      </a:solidFill>
                      <a:prstDash val="solid"/>
                      <a:round/>
                      <a:headEnd type="none" w="sm" len="sm"/>
                      <a:tailEnd type="none" w="sm" len="sm"/>
                    </a:lnL>
                    <a:lnR w="8475" cap="flat" cmpd="sng">
                      <a:solidFill>
                        <a:srgbClr val="CCCCCC"/>
                      </a:solidFill>
                      <a:prstDash val="solid"/>
                      <a:round/>
                      <a:headEnd type="none" w="sm" len="sm"/>
                      <a:tailEnd type="none" w="sm" len="sm"/>
                    </a:lnR>
                    <a:lnT w="8475" cap="flat" cmpd="sng">
                      <a:solidFill>
                        <a:srgbClr val="CCCCCC"/>
                      </a:solidFill>
                      <a:prstDash val="solid"/>
                      <a:round/>
                      <a:headEnd type="none" w="sm" len="sm"/>
                      <a:tailEnd type="none" w="sm" len="sm"/>
                    </a:lnT>
                    <a:lnB w="847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2.168429621</a:t>
                      </a:r>
                      <a:endParaRPr sz="1000"/>
                    </a:p>
                  </a:txBody>
                  <a:tcPr marL="25400" marR="25400" marT="25400" marB="25400" anchor="b">
                    <a:lnL w="8475" cap="flat" cmpd="sng">
                      <a:solidFill>
                        <a:srgbClr val="CCCCCC"/>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CCCCCC"/>
                      </a:solidFill>
                      <a:prstDash val="solid"/>
                      <a:round/>
                      <a:headEnd type="none" w="sm" len="sm"/>
                      <a:tailEnd type="none" w="sm" len="sm"/>
                    </a:lnT>
                    <a:lnB w="8475" cap="flat" cmpd="sng">
                      <a:solidFill>
                        <a:srgbClr val="CCCCCC"/>
                      </a:solidFill>
                      <a:prstDash val="solid"/>
                      <a:round/>
                      <a:headEnd type="none" w="sm" len="sm"/>
                      <a:tailEnd type="none" w="sm" len="sm"/>
                    </a:lnB>
                  </a:tcPr>
                </a:tc>
              </a:tr>
              <a:tr h="218175">
                <a:tc>
                  <a:txBody>
                    <a:bodyPr/>
                    <a:lstStyle/>
                    <a:p>
                      <a:pPr marL="0" lvl="0" indent="0" algn="l" rtl="0">
                        <a:lnSpc>
                          <a:spcPct val="115000"/>
                        </a:lnSpc>
                        <a:spcBef>
                          <a:spcPts val="0"/>
                        </a:spcBef>
                        <a:spcAft>
                          <a:spcPts val="0"/>
                        </a:spcAft>
                        <a:buNone/>
                      </a:pPr>
                      <a:r>
                        <a:rPr lang="en" sz="1000"/>
                        <a:t>90th Percentile</a:t>
                      </a:r>
                      <a:endParaRPr sz="1000"/>
                    </a:p>
                  </a:txBody>
                  <a:tcPr marL="25400" marR="25400" marT="25400" marB="25400" anchor="b">
                    <a:lnL w="8475" cap="flat" cmpd="sng">
                      <a:solidFill>
                        <a:srgbClr val="000000"/>
                      </a:solidFill>
                      <a:prstDash val="solid"/>
                      <a:round/>
                      <a:headEnd type="none" w="sm" len="sm"/>
                      <a:tailEnd type="none" w="sm" len="sm"/>
                    </a:lnL>
                    <a:lnR w="8475" cap="flat" cmpd="sng">
                      <a:solidFill>
                        <a:srgbClr val="CCCCCC"/>
                      </a:solidFill>
                      <a:prstDash val="solid"/>
                      <a:round/>
                      <a:headEnd type="none" w="sm" len="sm"/>
                      <a:tailEnd type="none" w="sm" len="sm"/>
                    </a:lnR>
                    <a:lnT w="8475" cap="flat" cmpd="sng">
                      <a:solidFill>
                        <a:srgbClr val="CCCCCC"/>
                      </a:solidFill>
                      <a:prstDash val="solid"/>
                      <a:round/>
                      <a:headEnd type="none" w="sm" len="sm"/>
                      <a:tailEnd type="none" w="sm" len="sm"/>
                    </a:lnT>
                    <a:lnB w="847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2.55084263</a:t>
                      </a:r>
                      <a:endParaRPr sz="1000"/>
                    </a:p>
                  </a:txBody>
                  <a:tcPr marL="25400" marR="25400" marT="25400" marB="25400" anchor="b">
                    <a:lnL w="8475" cap="flat" cmpd="sng">
                      <a:solidFill>
                        <a:srgbClr val="CCCCCC"/>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CCCCCC"/>
                      </a:solidFill>
                      <a:prstDash val="solid"/>
                      <a:round/>
                      <a:headEnd type="none" w="sm" len="sm"/>
                      <a:tailEnd type="none" w="sm" len="sm"/>
                    </a:lnT>
                    <a:lnB w="8475" cap="flat" cmpd="sng">
                      <a:solidFill>
                        <a:srgbClr val="CCCCCC"/>
                      </a:solidFill>
                      <a:prstDash val="solid"/>
                      <a:round/>
                      <a:headEnd type="none" w="sm" len="sm"/>
                      <a:tailEnd type="none" w="sm" len="sm"/>
                    </a:lnB>
                  </a:tcPr>
                </a:tc>
              </a:tr>
              <a:tr h="218175">
                <a:tc>
                  <a:txBody>
                    <a:bodyPr/>
                    <a:lstStyle/>
                    <a:p>
                      <a:pPr marL="0" lvl="0" indent="0" algn="l" rtl="0">
                        <a:lnSpc>
                          <a:spcPct val="115000"/>
                        </a:lnSpc>
                        <a:spcBef>
                          <a:spcPts val="0"/>
                        </a:spcBef>
                        <a:spcAft>
                          <a:spcPts val="0"/>
                        </a:spcAft>
                        <a:buNone/>
                      </a:pPr>
                      <a:r>
                        <a:rPr lang="en" sz="1000"/>
                        <a:t>95th Percentile</a:t>
                      </a:r>
                      <a:endParaRPr sz="1000"/>
                    </a:p>
                  </a:txBody>
                  <a:tcPr marL="25400" marR="25400" marT="25400" marB="25400" anchor="b">
                    <a:lnL w="8475" cap="flat" cmpd="sng">
                      <a:solidFill>
                        <a:srgbClr val="000000"/>
                      </a:solidFill>
                      <a:prstDash val="solid"/>
                      <a:round/>
                      <a:headEnd type="none" w="sm" len="sm"/>
                      <a:tailEnd type="none" w="sm" len="sm"/>
                    </a:lnL>
                    <a:lnR w="8475" cap="flat" cmpd="sng">
                      <a:solidFill>
                        <a:srgbClr val="CCCCCC"/>
                      </a:solidFill>
                      <a:prstDash val="solid"/>
                      <a:round/>
                      <a:headEnd type="none" w="sm" len="sm"/>
                      <a:tailEnd type="none" w="sm" len="sm"/>
                    </a:lnR>
                    <a:lnT w="8475" cap="flat" cmpd="sng">
                      <a:solidFill>
                        <a:srgbClr val="CCCCCC"/>
                      </a:solidFill>
                      <a:prstDash val="solid"/>
                      <a:round/>
                      <a:headEnd type="none" w="sm" len="sm"/>
                      <a:tailEnd type="none" w="sm" len="sm"/>
                    </a:lnT>
                    <a:lnB w="847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2.879554474</a:t>
                      </a:r>
                      <a:endParaRPr sz="1000"/>
                    </a:p>
                  </a:txBody>
                  <a:tcPr marL="25400" marR="25400" marT="25400" marB="25400" anchor="b">
                    <a:lnL w="8475" cap="flat" cmpd="sng">
                      <a:solidFill>
                        <a:srgbClr val="CCCCCC"/>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CCCCCC"/>
                      </a:solidFill>
                      <a:prstDash val="solid"/>
                      <a:round/>
                      <a:headEnd type="none" w="sm" len="sm"/>
                      <a:tailEnd type="none" w="sm" len="sm"/>
                    </a:lnT>
                    <a:lnB w="8475" cap="flat" cmpd="sng">
                      <a:solidFill>
                        <a:srgbClr val="CCCCCC"/>
                      </a:solidFill>
                      <a:prstDash val="solid"/>
                      <a:round/>
                      <a:headEnd type="none" w="sm" len="sm"/>
                      <a:tailEnd type="none" w="sm" len="sm"/>
                    </a:lnB>
                  </a:tcPr>
                </a:tc>
              </a:tr>
              <a:tr h="218175">
                <a:tc>
                  <a:txBody>
                    <a:bodyPr/>
                    <a:lstStyle/>
                    <a:p>
                      <a:pPr marL="0" lvl="0" indent="0" algn="l" rtl="0">
                        <a:lnSpc>
                          <a:spcPct val="115000"/>
                        </a:lnSpc>
                        <a:spcBef>
                          <a:spcPts val="0"/>
                        </a:spcBef>
                        <a:spcAft>
                          <a:spcPts val="0"/>
                        </a:spcAft>
                        <a:buNone/>
                      </a:pPr>
                      <a:r>
                        <a:rPr lang="en" sz="1000"/>
                        <a:t>99th Percentile</a:t>
                      </a:r>
                      <a:endParaRPr sz="1000"/>
                    </a:p>
                  </a:txBody>
                  <a:tcPr marL="25400" marR="25400" marT="25400" marB="25400" anchor="b">
                    <a:lnL w="8475" cap="flat" cmpd="sng">
                      <a:solidFill>
                        <a:srgbClr val="000000"/>
                      </a:solidFill>
                      <a:prstDash val="solid"/>
                      <a:round/>
                      <a:headEnd type="none" w="sm" len="sm"/>
                      <a:tailEnd type="none" w="sm" len="sm"/>
                    </a:lnL>
                    <a:lnR w="8475" cap="flat" cmpd="sng">
                      <a:solidFill>
                        <a:srgbClr val="CCCCCC"/>
                      </a:solidFill>
                      <a:prstDash val="solid"/>
                      <a:round/>
                      <a:headEnd type="none" w="sm" len="sm"/>
                      <a:tailEnd type="none" w="sm" len="sm"/>
                    </a:lnR>
                    <a:lnT w="8475" cap="flat" cmpd="sng">
                      <a:solidFill>
                        <a:srgbClr val="CCCCCC"/>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3.508100739</a:t>
                      </a:r>
                      <a:endParaRPr sz="1000"/>
                    </a:p>
                  </a:txBody>
                  <a:tcPr marL="25400" marR="25400" marT="25400" marB="25400" anchor="b">
                    <a:lnL w="8475" cap="flat" cmpd="sng">
                      <a:solidFill>
                        <a:srgbClr val="CCCCCC"/>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CCCCCC"/>
                      </a:solidFill>
                      <a:prstDash val="solid"/>
                      <a:round/>
                      <a:headEnd type="none" w="sm" len="sm"/>
                      <a:tailEnd type="none" w="sm" len="sm"/>
                    </a:lnT>
                    <a:lnB w="8475" cap="flat" cmpd="sng">
                      <a:solidFill>
                        <a:srgbClr val="000000"/>
                      </a:solidFill>
                      <a:prstDash val="solid"/>
                      <a:round/>
                      <a:headEnd type="none" w="sm" len="sm"/>
                      <a:tailEnd type="none" w="sm" len="sm"/>
                    </a:lnB>
                  </a:tcPr>
                </a:tc>
              </a:tr>
            </a:tbl>
          </a:graphicData>
        </a:graphic>
      </p:graphicFrame>
      <p:sp>
        <p:nvSpPr>
          <p:cNvPr id="85" name="Google Shape;85;p18"/>
          <p:cNvSpPr txBox="1"/>
          <p:nvPr/>
        </p:nvSpPr>
        <p:spPr>
          <a:xfrm>
            <a:off x="494625" y="2571750"/>
            <a:ext cx="30000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100">
                <a:solidFill>
                  <a:schemeClr val="dk1"/>
                </a:solidFill>
              </a:rPr>
              <a:t>The percentile of the final adjusted frequency</a:t>
            </a:r>
            <a:endParaRPr/>
          </a:p>
        </p:txBody>
      </p:sp>
      <p:graphicFrame>
        <p:nvGraphicFramePr>
          <p:cNvPr id="86" name="Google Shape;86;p18"/>
          <p:cNvGraphicFramePr/>
          <p:nvPr/>
        </p:nvGraphicFramePr>
        <p:xfrm>
          <a:off x="5355750" y="445025"/>
          <a:ext cx="3048000" cy="1028700"/>
        </p:xfrm>
        <a:graphic>
          <a:graphicData uri="http://schemas.openxmlformats.org/drawingml/2006/table">
            <a:tbl>
              <a:tblPr>
                <a:noFill/>
                <a:tableStyleId>{5BBCE8F3-BA4F-4DFD-9A84-F391E0727281}</a:tableStyleId>
              </a:tblPr>
              <a:tblGrid>
                <a:gridCol w="723900"/>
                <a:gridCol w="714375"/>
                <a:gridCol w="952500"/>
                <a:gridCol w="657225"/>
              </a:tblGrid>
              <a:tr h="333375">
                <a:tc>
                  <a:txBody>
                    <a:bodyPr/>
                    <a:lstStyle/>
                    <a:p>
                      <a:pPr marL="0" lvl="0" indent="0" algn="l" rtl="0">
                        <a:lnSpc>
                          <a:spcPct val="115000"/>
                        </a:lnSpc>
                        <a:spcBef>
                          <a:spcPts val="0"/>
                        </a:spcBef>
                        <a:spcAft>
                          <a:spcPts val="0"/>
                        </a:spcAft>
                        <a:buNone/>
                      </a:pPr>
                      <a:r>
                        <a:rPr lang="en" sz="1000"/>
                        <a:t>Years since creation</a:t>
                      </a:r>
                      <a:endParaRPr sz="1000"/>
                    </a:p>
                  </a:txBody>
                  <a:tcPr marL="28575" marR="28575" marT="19050" marB="19050"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Frequency</a:t>
                      </a:r>
                      <a:endParaRPr sz="1000"/>
                    </a:p>
                  </a:txBody>
                  <a:tcPr marL="28575" marR="28575" marT="19050" marB="19050"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Final Adjusted Frequency(0.2)</a:t>
                      </a:r>
                      <a:endParaRPr sz="1000"/>
                    </a:p>
                  </a:txBody>
                  <a:tcPr marL="28575" marR="28575" marT="19050" marB="19050"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Percentile</a:t>
                      </a:r>
                      <a:endParaRPr sz="1000"/>
                    </a:p>
                  </a:txBody>
                  <a:tcPr marL="28575" marR="28575" marT="19050" marB="19050"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r>
              <a:tr h="200025">
                <a:tc>
                  <a:txBody>
                    <a:bodyPr/>
                    <a:lstStyle/>
                    <a:p>
                      <a:pPr marL="0" lvl="0" indent="0" algn="r" rtl="0">
                        <a:lnSpc>
                          <a:spcPct val="115000"/>
                        </a:lnSpc>
                        <a:spcBef>
                          <a:spcPts val="0"/>
                        </a:spcBef>
                        <a:spcAft>
                          <a:spcPts val="0"/>
                        </a:spcAft>
                        <a:buNone/>
                      </a:pPr>
                      <a:r>
                        <a:rPr lang="en" sz="1000"/>
                        <a:t>5</a:t>
                      </a:r>
                      <a:endParaRPr sz="1000"/>
                    </a:p>
                  </a:txBody>
                  <a:tcPr marL="28575" marR="28575" marT="19050" marB="19050"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0</a:t>
                      </a:r>
                      <a:endParaRPr sz="1000"/>
                    </a:p>
                  </a:txBody>
                  <a:tcPr marL="28575" marR="28575" marT="19050" marB="19050"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0.2549945974</a:t>
                      </a:r>
                      <a:endParaRPr sz="1000"/>
                    </a:p>
                  </a:txBody>
                  <a:tcPr marL="28575" marR="28575" marT="19050" marB="19050"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5th</a:t>
                      </a:r>
                      <a:endParaRPr sz="1000"/>
                    </a:p>
                  </a:txBody>
                  <a:tcPr marL="28575" marR="28575" marT="19050" marB="19050"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r>
              <a:tr h="200025">
                <a:tc>
                  <a:txBody>
                    <a:bodyPr/>
                    <a:lstStyle/>
                    <a:p>
                      <a:pPr marL="0" lvl="0" indent="0" algn="r" rtl="0">
                        <a:lnSpc>
                          <a:spcPct val="115000"/>
                        </a:lnSpc>
                        <a:spcBef>
                          <a:spcPts val="0"/>
                        </a:spcBef>
                        <a:spcAft>
                          <a:spcPts val="0"/>
                        </a:spcAft>
                        <a:buNone/>
                      </a:pPr>
                      <a:r>
                        <a:rPr lang="en" sz="1000"/>
                        <a:t>3</a:t>
                      </a:r>
                      <a:endParaRPr sz="1000"/>
                    </a:p>
                  </a:txBody>
                  <a:tcPr marL="28575" marR="28575" marT="19050" marB="19050"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0</a:t>
                      </a:r>
                      <a:endParaRPr sz="1000"/>
                    </a:p>
                  </a:txBody>
                  <a:tcPr marL="28575" marR="28575" marT="19050" marB="19050"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0.3804072382</a:t>
                      </a:r>
                      <a:endParaRPr sz="1000"/>
                    </a:p>
                  </a:txBody>
                  <a:tcPr marL="28575" marR="28575" marT="19050" marB="19050"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5th</a:t>
                      </a:r>
                      <a:endParaRPr sz="1000"/>
                    </a:p>
                  </a:txBody>
                  <a:tcPr marL="28575" marR="28575" marT="19050" marB="19050"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r>
              <a:tr h="200025">
                <a:tc>
                  <a:txBody>
                    <a:bodyPr/>
                    <a:lstStyle/>
                    <a:p>
                      <a:pPr marL="0" lvl="0" indent="0" algn="r" rtl="0">
                        <a:lnSpc>
                          <a:spcPct val="115000"/>
                        </a:lnSpc>
                        <a:spcBef>
                          <a:spcPts val="0"/>
                        </a:spcBef>
                        <a:spcAft>
                          <a:spcPts val="0"/>
                        </a:spcAft>
                        <a:buNone/>
                      </a:pPr>
                      <a:r>
                        <a:rPr lang="en" sz="1000"/>
                        <a:t>5</a:t>
                      </a:r>
                      <a:endParaRPr sz="1000"/>
                    </a:p>
                  </a:txBody>
                  <a:tcPr marL="28575" marR="28575" marT="19050" marB="19050"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1</a:t>
                      </a:r>
                      <a:endParaRPr sz="1000"/>
                    </a:p>
                  </a:txBody>
                  <a:tcPr marL="28575" marR="28575" marT="19050" marB="19050"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0.4041568748</a:t>
                      </a:r>
                      <a:endParaRPr sz="1000"/>
                    </a:p>
                  </a:txBody>
                  <a:tcPr marL="28575" marR="28575" marT="19050" marB="19050"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5th</a:t>
                      </a:r>
                      <a:endParaRPr sz="1000"/>
                    </a:p>
                  </a:txBody>
                  <a:tcPr marL="28575" marR="28575" marT="19050" marB="19050"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r>
            </a:tbl>
          </a:graphicData>
        </a:graphic>
      </p:graphicFrame>
      <p:graphicFrame>
        <p:nvGraphicFramePr>
          <p:cNvPr id="87" name="Google Shape;87;p18"/>
          <p:cNvGraphicFramePr/>
          <p:nvPr/>
        </p:nvGraphicFramePr>
        <p:xfrm>
          <a:off x="5293850" y="1552000"/>
          <a:ext cx="3171825" cy="3513580"/>
        </p:xfrm>
        <a:graphic>
          <a:graphicData uri="http://schemas.openxmlformats.org/drawingml/2006/table">
            <a:tbl>
              <a:tblPr>
                <a:noFill/>
                <a:tableStyleId>{E3C3AD50-145F-4043-83EC-0A3CB3461893}</a:tableStyleId>
              </a:tblPr>
              <a:tblGrid>
                <a:gridCol w="1875800"/>
                <a:gridCol w="1296025"/>
              </a:tblGrid>
              <a:tr h="162250">
                <a:tc>
                  <a:txBody>
                    <a:bodyPr/>
                    <a:lstStyle/>
                    <a:p>
                      <a:pPr marL="0" lvl="0" indent="0" algn="l" rtl="0">
                        <a:lnSpc>
                          <a:spcPct val="115000"/>
                        </a:lnSpc>
                        <a:spcBef>
                          <a:spcPts val="0"/>
                        </a:spcBef>
                        <a:spcAft>
                          <a:spcPts val="0"/>
                        </a:spcAft>
                        <a:buNone/>
                      </a:pPr>
                      <a:r>
                        <a:rPr lang="en" sz="1000" i="1"/>
                        <a:t>VD Type</a:t>
                      </a:r>
                      <a:endParaRPr sz="1000"/>
                    </a:p>
                  </a:txBody>
                  <a:tcPr marL="25400" marR="25400" marT="25400" marB="25400" anchor="b">
                    <a:lnL cap="flat" cmpd="sng">
                      <a:solidFill>
                        <a:srgbClr val="000000"/>
                      </a:solidFill>
                      <a:prstDash val="solid"/>
                      <a:round/>
                      <a:headEnd type="none" w="sm" len="sm"/>
                      <a:tailEnd type="none" w="sm" len="sm"/>
                    </a:lnL>
                    <a:lnR cap="flat" cmpd="sng">
                      <a:solidFill>
                        <a:srgbClr val="FFFFFF"/>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DFE4EC"/>
                    </a:solidFill>
                  </a:tcPr>
                </a:tc>
                <a:tc>
                  <a:txBody>
                    <a:bodyPr/>
                    <a:lstStyle/>
                    <a:p>
                      <a:pPr marL="0" lvl="0" indent="0" algn="l" rtl="0">
                        <a:lnSpc>
                          <a:spcPct val="115000"/>
                        </a:lnSpc>
                        <a:spcBef>
                          <a:spcPts val="0"/>
                        </a:spcBef>
                        <a:spcAft>
                          <a:spcPts val="0"/>
                        </a:spcAft>
                        <a:buNone/>
                      </a:pPr>
                      <a:r>
                        <a:rPr lang="en" sz="1000">
                          <a:solidFill>
                            <a:srgbClr val="FFFFFF"/>
                          </a:solidFill>
                        </a:rPr>
                        <a:t>COUNT of VDs</a:t>
                      </a:r>
                      <a:endParaRPr sz="1000"/>
                    </a:p>
                  </a:txBody>
                  <a:tcPr marL="25400" marR="25400" marT="25400" marB="25400" anchor="b">
                    <a:lnL cap="flat" cmpd="sng">
                      <a:solidFill>
                        <a:srgbClr val="FFFFFF"/>
                      </a:solidFill>
                      <a:prstDash val="solid"/>
                      <a:round/>
                      <a:headEnd type="none" w="sm" len="sm"/>
                      <a:tailEnd type="none" w="sm" len="sm"/>
                    </a:lnL>
                    <a:lnR cap="flat" cmpd="sng">
                      <a:solidFill>
                        <a:srgbClr val="FFFFFF"/>
                      </a:solidFill>
                      <a:prstDash val="solid"/>
                      <a:round/>
                      <a:headEnd type="none" w="sm" len="sm"/>
                      <a:tailEnd type="none" w="sm" len="sm"/>
                    </a:lnR>
                    <a:lnT cap="flat" cmpd="sng">
                      <a:solidFill>
                        <a:srgbClr val="FFFFFF"/>
                      </a:solidFill>
                      <a:prstDash val="solid"/>
                      <a:round/>
                      <a:headEnd type="none" w="sm" len="sm"/>
                      <a:tailEnd type="none" w="sm" len="sm"/>
                    </a:lnT>
                    <a:lnB cap="flat" cmpd="sng">
                      <a:solidFill>
                        <a:srgbClr val="FFFFFF"/>
                      </a:solidFill>
                      <a:prstDash val="solid"/>
                      <a:round/>
                      <a:headEnd type="none" w="sm" len="sm"/>
                      <a:tailEnd type="none" w="sm" len="sm"/>
                    </a:lnB>
                    <a:solidFill>
                      <a:srgbClr val="8093B3"/>
                    </a:solidFill>
                  </a:tcPr>
                </a:tc>
              </a:tr>
              <a:tr h="162250">
                <a:tc>
                  <a:txBody>
                    <a:bodyPr/>
                    <a:lstStyle/>
                    <a:p>
                      <a:pPr marL="0" lvl="0" indent="0" algn="l" rtl="0">
                        <a:lnSpc>
                          <a:spcPct val="115000"/>
                        </a:lnSpc>
                        <a:spcBef>
                          <a:spcPts val="0"/>
                        </a:spcBef>
                        <a:spcAft>
                          <a:spcPts val="0"/>
                        </a:spcAft>
                        <a:buNone/>
                      </a:pPr>
                      <a:r>
                        <a:rPr lang="en" sz="1000"/>
                        <a:t>Type A</a:t>
                      </a:r>
                      <a:endParaRPr sz="1000"/>
                    </a:p>
                  </a:txBody>
                  <a:tcPr marL="25400" marR="25400" marT="25400" marB="254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F4F6F8"/>
                    </a:solidFill>
                  </a:tcPr>
                </a:tc>
                <a:tc>
                  <a:txBody>
                    <a:bodyPr/>
                    <a:lstStyle/>
                    <a:p>
                      <a:pPr marL="0" lvl="0" indent="0" algn="r" rtl="0">
                        <a:lnSpc>
                          <a:spcPct val="115000"/>
                        </a:lnSpc>
                        <a:spcBef>
                          <a:spcPts val="0"/>
                        </a:spcBef>
                        <a:spcAft>
                          <a:spcPts val="0"/>
                        </a:spcAft>
                        <a:buNone/>
                      </a:pPr>
                      <a:r>
                        <a:rPr lang="en" sz="1000"/>
                        <a:t>56</a:t>
                      </a:r>
                      <a:endParaRPr sz="1000"/>
                    </a:p>
                  </a:txBody>
                  <a:tcPr marL="25400" marR="25400" marT="25400" marB="254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FFFFFF"/>
                      </a:solidFill>
                      <a:prstDash val="solid"/>
                      <a:round/>
                      <a:headEnd type="none" w="sm" len="sm"/>
                      <a:tailEnd type="none" w="sm" len="sm"/>
                    </a:lnT>
                    <a:lnB cap="flat" cmpd="sng">
                      <a:solidFill>
                        <a:srgbClr val="000000"/>
                      </a:solidFill>
                      <a:prstDash val="solid"/>
                      <a:round/>
                      <a:headEnd type="none" w="sm" len="sm"/>
                      <a:tailEnd type="none" w="sm" len="sm"/>
                    </a:lnB>
                    <a:solidFill>
                      <a:srgbClr val="FFFFFF"/>
                    </a:solidFill>
                  </a:tcPr>
                </a:tc>
              </a:tr>
              <a:tr h="162250">
                <a:tc>
                  <a:txBody>
                    <a:bodyPr/>
                    <a:lstStyle/>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Type B</a:t>
                      </a:r>
                      <a:endParaRPr sz="1000"/>
                    </a:p>
                  </a:txBody>
                  <a:tcPr marL="25400" marR="25400" marT="25400" marB="254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F4F6F8"/>
                    </a:solidFill>
                  </a:tcPr>
                </a:tc>
                <a:tc>
                  <a:txBody>
                    <a:bodyPr/>
                    <a:lstStyle/>
                    <a:p>
                      <a:pPr marL="0" lvl="0" indent="0" algn="r" rtl="0">
                        <a:lnSpc>
                          <a:spcPct val="115000"/>
                        </a:lnSpc>
                        <a:spcBef>
                          <a:spcPts val="0"/>
                        </a:spcBef>
                        <a:spcAft>
                          <a:spcPts val="0"/>
                        </a:spcAft>
                        <a:buNone/>
                      </a:pPr>
                      <a:r>
                        <a:rPr lang="en" sz="1000"/>
                        <a:t>4</a:t>
                      </a:r>
                      <a:endParaRPr sz="1000"/>
                    </a:p>
                  </a:txBody>
                  <a:tcPr marL="25400" marR="25400" marT="25400" marB="254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FFFFFF"/>
                    </a:solidFill>
                  </a:tcPr>
                </a:tc>
              </a:tr>
              <a:tr h="162250">
                <a:tc>
                  <a:txBody>
                    <a:bodyPr/>
                    <a:lstStyle/>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Type C</a:t>
                      </a:r>
                      <a:endParaRPr sz="1000"/>
                    </a:p>
                  </a:txBody>
                  <a:tcPr marL="25400" marR="25400" marT="25400" marB="254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F4F6F8"/>
                    </a:solidFill>
                  </a:tcPr>
                </a:tc>
                <a:tc>
                  <a:txBody>
                    <a:bodyPr/>
                    <a:lstStyle/>
                    <a:p>
                      <a:pPr marL="0" lvl="0" indent="0" algn="r" rtl="0">
                        <a:lnSpc>
                          <a:spcPct val="115000"/>
                        </a:lnSpc>
                        <a:spcBef>
                          <a:spcPts val="0"/>
                        </a:spcBef>
                        <a:spcAft>
                          <a:spcPts val="0"/>
                        </a:spcAft>
                        <a:buNone/>
                      </a:pPr>
                      <a:r>
                        <a:rPr lang="en" sz="1000"/>
                        <a:t>90</a:t>
                      </a:r>
                      <a:endParaRPr sz="1000"/>
                    </a:p>
                  </a:txBody>
                  <a:tcPr marL="25400" marR="25400" marT="25400" marB="254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FFFFFF"/>
                    </a:solidFill>
                  </a:tcPr>
                </a:tc>
              </a:tr>
              <a:tr h="162250">
                <a:tc>
                  <a:txBody>
                    <a:bodyPr/>
                    <a:lstStyle/>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Type D</a:t>
                      </a:r>
                      <a:endParaRPr sz="1000"/>
                    </a:p>
                  </a:txBody>
                  <a:tcPr marL="25400" marR="25400" marT="25400" marB="254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F4F6F8"/>
                    </a:solidFill>
                  </a:tcPr>
                </a:tc>
                <a:tc>
                  <a:txBody>
                    <a:bodyPr/>
                    <a:lstStyle/>
                    <a:p>
                      <a:pPr marL="0" lvl="0" indent="0" algn="r" rtl="0">
                        <a:lnSpc>
                          <a:spcPct val="115000"/>
                        </a:lnSpc>
                        <a:spcBef>
                          <a:spcPts val="0"/>
                        </a:spcBef>
                        <a:spcAft>
                          <a:spcPts val="0"/>
                        </a:spcAft>
                        <a:buNone/>
                      </a:pPr>
                      <a:r>
                        <a:rPr lang="en" sz="1000"/>
                        <a:t>12</a:t>
                      </a:r>
                      <a:endParaRPr sz="1000"/>
                    </a:p>
                  </a:txBody>
                  <a:tcPr marL="25400" marR="25400" marT="25400" marB="254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FFFFFF"/>
                    </a:solidFill>
                  </a:tcPr>
                </a:tc>
              </a:tr>
              <a:tr h="162250">
                <a:tc>
                  <a:txBody>
                    <a:bodyPr/>
                    <a:lstStyle/>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Type E</a:t>
                      </a:r>
                      <a:endParaRPr sz="1000"/>
                    </a:p>
                  </a:txBody>
                  <a:tcPr marL="25400" marR="25400" marT="25400" marB="254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F4F6F8"/>
                    </a:solidFill>
                  </a:tcPr>
                </a:tc>
                <a:tc>
                  <a:txBody>
                    <a:bodyPr/>
                    <a:lstStyle/>
                    <a:p>
                      <a:pPr marL="0" lvl="0" indent="0" algn="r" rtl="0">
                        <a:lnSpc>
                          <a:spcPct val="115000"/>
                        </a:lnSpc>
                        <a:spcBef>
                          <a:spcPts val="0"/>
                        </a:spcBef>
                        <a:spcAft>
                          <a:spcPts val="0"/>
                        </a:spcAft>
                        <a:buNone/>
                      </a:pPr>
                      <a:r>
                        <a:rPr lang="en" sz="1000"/>
                        <a:t>7</a:t>
                      </a:r>
                      <a:endParaRPr sz="1000"/>
                    </a:p>
                  </a:txBody>
                  <a:tcPr marL="25400" marR="25400" marT="25400" marB="254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FFFFFF"/>
                    </a:solidFill>
                  </a:tcPr>
                </a:tc>
              </a:tr>
              <a:tr h="162250">
                <a:tc>
                  <a:txBody>
                    <a:bodyPr/>
                    <a:lstStyle/>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Type F</a:t>
                      </a:r>
                      <a:endParaRPr sz="1000"/>
                    </a:p>
                  </a:txBody>
                  <a:tcPr marL="25400" marR="25400" marT="25400" marB="254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F4F6F8"/>
                    </a:solidFill>
                  </a:tcPr>
                </a:tc>
                <a:tc>
                  <a:txBody>
                    <a:bodyPr/>
                    <a:lstStyle/>
                    <a:p>
                      <a:pPr marL="0" lvl="0" indent="0" algn="r" rtl="0">
                        <a:lnSpc>
                          <a:spcPct val="115000"/>
                        </a:lnSpc>
                        <a:spcBef>
                          <a:spcPts val="0"/>
                        </a:spcBef>
                        <a:spcAft>
                          <a:spcPts val="0"/>
                        </a:spcAft>
                        <a:buNone/>
                      </a:pPr>
                      <a:r>
                        <a:rPr lang="en" sz="1000"/>
                        <a:t>18</a:t>
                      </a:r>
                      <a:endParaRPr sz="1000"/>
                    </a:p>
                  </a:txBody>
                  <a:tcPr marL="25400" marR="25400" marT="25400" marB="254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FFFFFF"/>
                    </a:solidFill>
                  </a:tcPr>
                </a:tc>
              </a:tr>
              <a:tr h="162250">
                <a:tc>
                  <a:txBody>
                    <a:bodyPr/>
                    <a:lstStyle/>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Type G</a:t>
                      </a:r>
                      <a:endParaRPr sz="1000"/>
                    </a:p>
                  </a:txBody>
                  <a:tcPr marL="25400" marR="25400" marT="25400" marB="254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F4F6F8"/>
                    </a:solidFill>
                  </a:tcPr>
                </a:tc>
                <a:tc>
                  <a:txBody>
                    <a:bodyPr/>
                    <a:lstStyle/>
                    <a:p>
                      <a:pPr marL="0" lvl="0" indent="0" algn="r" rtl="0">
                        <a:lnSpc>
                          <a:spcPct val="115000"/>
                        </a:lnSpc>
                        <a:spcBef>
                          <a:spcPts val="0"/>
                        </a:spcBef>
                        <a:spcAft>
                          <a:spcPts val="0"/>
                        </a:spcAft>
                        <a:buNone/>
                      </a:pPr>
                      <a:r>
                        <a:rPr lang="en" sz="1000"/>
                        <a:t>11</a:t>
                      </a:r>
                      <a:endParaRPr sz="1000"/>
                    </a:p>
                  </a:txBody>
                  <a:tcPr marL="25400" marR="25400" marT="25400" marB="254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FFFFFF"/>
                    </a:solidFill>
                  </a:tcPr>
                </a:tc>
              </a:tr>
              <a:tr h="162250">
                <a:tc>
                  <a:txBody>
                    <a:bodyPr/>
                    <a:lstStyle/>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Type H</a:t>
                      </a:r>
                      <a:endParaRPr sz="1000"/>
                    </a:p>
                  </a:txBody>
                  <a:tcPr marL="25400" marR="25400" marT="25400" marB="254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F4F6F8"/>
                    </a:solidFill>
                  </a:tcPr>
                </a:tc>
                <a:tc>
                  <a:txBody>
                    <a:bodyPr/>
                    <a:lstStyle/>
                    <a:p>
                      <a:pPr marL="0" lvl="0" indent="0" algn="r" rtl="0">
                        <a:lnSpc>
                          <a:spcPct val="115000"/>
                        </a:lnSpc>
                        <a:spcBef>
                          <a:spcPts val="0"/>
                        </a:spcBef>
                        <a:spcAft>
                          <a:spcPts val="0"/>
                        </a:spcAft>
                        <a:buNone/>
                      </a:pPr>
                      <a:r>
                        <a:rPr lang="en" sz="1000"/>
                        <a:t>15</a:t>
                      </a:r>
                      <a:endParaRPr sz="1000"/>
                    </a:p>
                  </a:txBody>
                  <a:tcPr marL="25400" marR="25400" marT="25400" marB="254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FFFFFF"/>
                    </a:solidFill>
                  </a:tcPr>
                </a:tc>
              </a:tr>
              <a:tr h="162250">
                <a:tc>
                  <a:txBody>
                    <a:bodyPr/>
                    <a:lstStyle/>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Type I</a:t>
                      </a:r>
                      <a:endParaRPr sz="1000"/>
                    </a:p>
                  </a:txBody>
                  <a:tcPr marL="25400" marR="25400" marT="25400" marB="254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F4F6F8"/>
                    </a:solidFill>
                  </a:tcPr>
                </a:tc>
                <a:tc>
                  <a:txBody>
                    <a:bodyPr/>
                    <a:lstStyle/>
                    <a:p>
                      <a:pPr marL="0" lvl="0" indent="0" algn="r" rtl="0">
                        <a:lnSpc>
                          <a:spcPct val="115000"/>
                        </a:lnSpc>
                        <a:spcBef>
                          <a:spcPts val="0"/>
                        </a:spcBef>
                        <a:spcAft>
                          <a:spcPts val="0"/>
                        </a:spcAft>
                        <a:buNone/>
                      </a:pPr>
                      <a:r>
                        <a:rPr lang="en" sz="1000"/>
                        <a:t>4</a:t>
                      </a:r>
                      <a:endParaRPr sz="1000"/>
                    </a:p>
                  </a:txBody>
                  <a:tcPr marL="25400" marR="25400" marT="25400" marB="254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FFFFFF"/>
                    </a:solidFill>
                  </a:tcPr>
                </a:tc>
              </a:tr>
              <a:tr h="162250">
                <a:tc>
                  <a:txBody>
                    <a:bodyPr/>
                    <a:lstStyle/>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Type J</a:t>
                      </a:r>
                      <a:endParaRPr sz="1000"/>
                    </a:p>
                  </a:txBody>
                  <a:tcPr marL="25400" marR="25400" marT="25400" marB="254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F4F6F8"/>
                    </a:solidFill>
                  </a:tcPr>
                </a:tc>
                <a:tc>
                  <a:txBody>
                    <a:bodyPr/>
                    <a:lstStyle/>
                    <a:p>
                      <a:pPr marL="0" lvl="0" indent="0" algn="r" rtl="0">
                        <a:lnSpc>
                          <a:spcPct val="115000"/>
                        </a:lnSpc>
                        <a:spcBef>
                          <a:spcPts val="0"/>
                        </a:spcBef>
                        <a:spcAft>
                          <a:spcPts val="0"/>
                        </a:spcAft>
                        <a:buNone/>
                      </a:pPr>
                      <a:r>
                        <a:rPr lang="en" sz="1000"/>
                        <a:t>13</a:t>
                      </a:r>
                      <a:endParaRPr sz="1000"/>
                    </a:p>
                  </a:txBody>
                  <a:tcPr marL="25400" marR="25400" marT="25400" marB="254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FFFFFF"/>
                    </a:solidFill>
                  </a:tcPr>
                </a:tc>
              </a:tr>
              <a:tr h="287400">
                <a:tc>
                  <a:txBody>
                    <a:bodyPr/>
                    <a:lstStyle/>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Type K</a:t>
                      </a:r>
                      <a:endParaRPr sz="1000"/>
                    </a:p>
                  </a:txBody>
                  <a:tcPr marL="25400" marR="25400" marT="25400" marB="254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F4F6F8"/>
                    </a:solidFill>
                  </a:tcPr>
                </a:tc>
                <a:tc>
                  <a:txBody>
                    <a:bodyPr/>
                    <a:lstStyle/>
                    <a:p>
                      <a:pPr marL="0" lvl="0" indent="0" algn="r" rtl="0">
                        <a:lnSpc>
                          <a:spcPct val="115000"/>
                        </a:lnSpc>
                        <a:spcBef>
                          <a:spcPts val="0"/>
                        </a:spcBef>
                        <a:spcAft>
                          <a:spcPts val="0"/>
                        </a:spcAft>
                        <a:buNone/>
                      </a:pPr>
                      <a:r>
                        <a:rPr lang="en" sz="1000"/>
                        <a:t>238</a:t>
                      </a:r>
                      <a:endParaRPr sz="1000"/>
                    </a:p>
                  </a:txBody>
                  <a:tcPr marL="25400" marR="25400" marT="25400" marB="254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FFFFFF"/>
                    </a:solidFill>
                  </a:tcPr>
                </a:tc>
              </a:tr>
              <a:tr h="162250">
                <a:tc>
                  <a:txBody>
                    <a:bodyPr/>
                    <a:lstStyle/>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Type L</a:t>
                      </a:r>
                      <a:endParaRPr sz="1000"/>
                    </a:p>
                  </a:txBody>
                  <a:tcPr marL="25400" marR="25400" marT="25400" marB="254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F4F6F8"/>
                    </a:solidFill>
                  </a:tcPr>
                </a:tc>
                <a:tc>
                  <a:txBody>
                    <a:bodyPr/>
                    <a:lstStyle/>
                    <a:p>
                      <a:pPr marL="0" lvl="0" indent="0" algn="r" rtl="0">
                        <a:lnSpc>
                          <a:spcPct val="115000"/>
                        </a:lnSpc>
                        <a:spcBef>
                          <a:spcPts val="0"/>
                        </a:spcBef>
                        <a:spcAft>
                          <a:spcPts val="0"/>
                        </a:spcAft>
                        <a:buNone/>
                      </a:pPr>
                      <a:r>
                        <a:rPr lang="en" sz="1000"/>
                        <a:t>28</a:t>
                      </a:r>
                      <a:endParaRPr sz="1000"/>
                    </a:p>
                  </a:txBody>
                  <a:tcPr marL="25400" marR="25400" marT="25400" marB="254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FFFFFF"/>
                    </a:solidFill>
                  </a:tcPr>
                </a:tc>
              </a:tr>
              <a:tr h="287400">
                <a:tc>
                  <a:txBody>
                    <a:bodyPr/>
                    <a:lstStyle/>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Type M</a:t>
                      </a:r>
                      <a:endParaRPr sz="1000"/>
                    </a:p>
                  </a:txBody>
                  <a:tcPr marL="25400" marR="25400" marT="25400" marB="254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F4F6F8"/>
                    </a:solidFill>
                  </a:tcPr>
                </a:tc>
                <a:tc>
                  <a:txBody>
                    <a:bodyPr/>
                    <a:lstStyle/>
                    <a:p>
                      <a:pPr marL="0" lvl="0" indent="0" algn="r" rtl="0">
                        <a:lnSpc>
                          <a:spcPct val="115000"/>
                        </a:lnSpc>
                        <a:spcBef>
                          <a:spcPts val="0"/>
                        </a:spcBef>
                        <a:spcAft>
                          <a:spcPts val="0"/>
                        </a:spcAft>
                        <a:buNone/>
                      </a:pPr>
                      <a:r>
                        <a:rPr lang="en" sz="1000"/>
                        <a:t>120</a:t>
                      </a:r>
                      <a:endParaRPr sz="1000"/>
                    </a:p>
                  </a:txBody>
                  <a:tcPr marL="25400" marR="25400" marT="25400" marB="254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FFFFFF"/>
                    </a:solidFill>
                  </a:tcPr>
                </a:tc>
              </a:tr>
              <a:tr h="162250">
                <a:tc>
                  <a:txBody>
                    <a:bodyPr/>
                    <a:lstStyle/>
                    <a:p>
                      <a:pPr marL="0" lvl="0" indent="0" algn="l" rtl="0">
                        <a:lnSpc>
                          <a:spcPct val="115000"/>
                        </a:lnSpc>
                        <a:spcBef>
                          <a:spcPts val="0"/>
                        </a:spcBef>
                        <a:spcAft>
                          <a:spcPts val="0"/>
                        </a:spcAft>
                        <a:buNone/>
                      </a:pPr>
                      <a:r>
                        <a:rPr lang="en" sz="1000" b="1"/>
                        <a:t>Grand Total</a:t>
                      </a:r>
                      <a:endParaRPr sz="1000"/>
                    </a:p>
                  </a:txBody>
                  <a:tcPr marL="25400" marR="25400" marT="25400" marB="254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DFE4EC"/>
                    </a:solidFill>
                  </a:tcPr>
                </a:tc>
                <a:tc>
                  <a:txBody>
                    <a:bodyPr/>
                    <a:lstStyle/>
                    <a:p>
                      <a:pPr marL="0" lvl="0" indent="0" algn="r" rtl="0">
                        <a:lnSpc>
                          <a:spcPct val="115000"/>
                        </a:lnSpc>
                        <a:spcBef>
                          <a:spcPts val="0"/>
                        </a:spcBef>
                        <a:spcAft>
                          <a:spcPts val="0"/>
                        </a:spcAft>
                        <a:buNone/>
                      </a:pPr>
                      <a:r>
                        <a:rPr lang="en" sz="1000" b="1"/>
                        <a:t>616</a:t>
                      </a:r>
                      <a:endParaRPr sz="1000"/>
                    </a:p>
                  </a:txBody>
                  <a:tcPr marL="25400" marR="25400" marT="25400" marB="254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DFE4EC"/>
                    </a:solidFill>
                  </a:tcPr>
                </a:tc>
              </a:tr>
            </a:tbl>
          </a:graphicData>
        </a:graphic>
      </p:graphicFrame>
      <p:sp>
        <p:nvSpPr>
          <p:cNvPr id="88" name="Google Shape;88;p18"/>
          <p:cNvSpPr txBox="1"/>
          <p:nvPr/>
        </p:nvSpPr>
        <p:spPr>
          <a:xfrm>
            <a:off x="6223988" y="73025"/>
            <a:ext cx="160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2"/>
                </a:solidFill>
              </a:rPr>
              <a:t>Study Scope</a:t>
            </a:r>
            <a:endParaRPr b="1">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1200"/>
              </a:spcAft>
              <a:buNone/>
            </a:pPr>
            <a:r>
              <a:rPr lang="en" sz="2300" b="1"/>
              <a:t>B. Statistical Model Under the Influence of Four Factors</a:t>
            </a:r>
            <a:endParaRPr sz="3800"/>
          </a:p>
        </p:txBody>
      </p:sp>
      <p:sp>
        <p:nvSpPr>
          <p:cNvPr id="94" name="Google Shape;94;p19"/>
          <p:cNvSpPr txBox="1">
            <a:spLocks noGrp="1"/>
          </p:cNvSpPr>
          <p:nvPr>
            <p:ph type="body" idx="1"/>
          </p:nvPr>
        </p:nvSpPr>
        <p:spPr>
          <a:xfrm>
            <a:off x="311700" y="1886475"/>
            <a:ext cx="5509200" cy="29079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300" b="1">
                <a:solidFill>
                  <a:schemeClr val="dk1"/>
                </a:solidFill>
              </a:rPr>
              <a:t>Program Factor:</a:t>
            </a:r>
            <a:r>
              <a:rPr lang="en" sz="1300">
                <a:solidFill>
                  <a:schemeClr val="dk1"/>
                </a:solidFill>
              </a:rPr>
              <a:t> To measure whether a VD is being correctly used.</a:t>
            </a:r>
            <a:endParaRPr sz="1300">
              <a:solidFill>
                <a:schemeClr val="dk1"/>
              </a:solidFill>
            </a:endParaRPr>
          </a:p>
          <a:p>
            <a:pPr marL="0" lvl="0" indent="0" algn="l" rtl="0">
              <a:spcBef>
                <a:spcPts val="1200"/>
              </a:spcBef>
              <a:spcAft>
                <a:spcPts val="0"/>
              </a:spcAft>
              <a:buClr>
                <a:schemeClr val="dk1"/>
              </a:buClr>
              <a:buSzPts val="1100"/>
              <a:buFont typeface="Arial"/>
              <a:buNone/>
            </a:pPr>
            <a:r>
              <a:rPr lang="en" sz="1300" b="1">
                <a:solidFill>
                  <a:schemeClr val="dk1"/>
                </a:solidFill>
              </a:rPr>
              <a:t>DE&amp;I Factor: </a:t>
            </a:r>
            <a:r>
              <a:rPr lang="en" sz="1300">
                <a:solidFill>
                  <a:schemeClr val="dk1"/>
                </a:solidFill>
              </a:rPr>
              <a:t>Designing a scale considering DE&amp;I (Diversity, Equity, and Inclusion) and emerging market factors to rate each VD.</a:t>
            </a:r>
            <a:endParaRPr sz="1300">
              <a:solidFill>
                <a:schemeClr val="dk1"/>
              </a:solidFill>
            </a:endParaRPr>
          </a:p>
          <a:p>
            <a:pPr marL="0" lvl="0" indent="0" algn="l" rtl="0">
              <a:spcBef>
                <a:spcPts val="1200"/>
              </a:spcBef>
              <a:spcAft>
                <a:spcPts val="0"/>
              </a:spcAft>
              <a:buClr>
                <a:schemeClr val="dk1"/>
              </a:buClr>
              <a:buSzPts val="1100"/>
              <a:buFont typeface="Arial"/>
              <a:buNone/>
            </a:pPr>
            <a:r>
              <a:rPr lang="en" sz="1300" b="1">
                <a:solidFill>
                  <a:schemeClr val="dk1"/>
                </a:solidFill>
              </a:rPr>
              <a:t>Type Weight Factor: </a:t>
            </a:r>
            <a:r>
              <a:rPr lang="en" sz="1300">
                <a:solidFill>
                  <a:schemeClr val="dk1"/>
                </a:solidFill>
              </a:rPr>
              <a:t>Incorporate our own VD type classification and Roku company's actual carousels to design weights for each type.The purpose of this factor is to demonstrate the importance of each type in the actual usage of carousels by clients.</a:t>
            </a:r>
            <a:endParaRPr sz="1300">
              <a:solidFill>
                <a:schemeClr val="dk1"/>
              </a:solidFill>
            </a:endParaRPr>
          </a:p>
          <a:p>
            <a:pPr marL="0" lvl="0" indent="0" algn="l" rtl="0">
              <a:spcBef>
                <a:spcPts val="1200"/>
              </a:spcBef>
              <a:spcAft>
                <a:spcPts val="1200"/>
              </a:spcAft>
              <a:buNone/>
            </a:pPr>
            <a:r>
              <a:rPr lang="en" sz="1300" b="1">
                <a:solidFill>
                  <a:schemeClr val="dk1"/>
                </a:solidFill>
              </a:rPr>
              <a:t>Popularity Prediction Factor: </a:t>
            </a:r>
            <a:r>
              <a:rPr lang="en" sz="1300">
                <a:solidFill>
                  <a:schemeClr val="dk1"/>
                </a:solidFill>
              </a:rPr>
              <a:t>To gauge future trends for a keyword, analyze upcoming programs set for release in the next three years and monitor social media attention to measure the "buzz."</a:t>
            </a:r>
            <a:endParaRPr sz="2000"/>
          </a:p>
        </p:txBody>
      </p:sp>
      <p:graphicFrame>
        <p:nvGraphicFramePr>
          <p:cNvPr id="95" name="Google Shape;95;p19"/>
          <p:cNvGraphicFramePr/>
          <p:nvPr/>
        </p:nvGraphicFramePr>
        <p:xfrm>
          <a:off x="6046300" y="2016125"/>
          <a:ext cx="2628900" cy="1130300"/>
        </p:xfrm>
        <a:graphic>
          <a:graphicData uri="http://schemas.openxmlformats.org/drawingml/2006/table">
            <a:tbl>
              <a:tblPr>
                <a:noFill/>
                <a:tableStyleId>{7D57BDAB-D078-4330-B8A4-9D8A1B8C42B7}</a:tableStyleId>
              </a:tblPr>
              <a:tblGrid>
                <a:gridCol w="1676400"/>
                <a:gridCol w="952500"/>
              </a:tblGrid>
              <a:tr h="200025">
                <a:tc>
                  <a:txBody>
                    <a:bodyPr/>
                    <a:lstStyle/>
                    <a:p>
                      <a:pPr marL="0" lvl="0" indent="0" algn="l" rtl="0">
                        <a:lnSpc>
                          <a:spcPct val="115000"/>
                        </a:lnSpc>
                        <a:spcBef>
                          <a:spcPts val="0"/>
                        </a:spcBef>
                        <a:spcAft>
                          <a:spcPts val="0"/>
                        </a:spcAft>
                        <a:buNone/>
                      </a:pPr>
                      <a:r>
                        <a:rPr lang="en" sz="1000" b="1"/>
                        <a:t>Factors</a:t>
                      </a:r>
                      <a:endParaRPr sz="1000"/>
                    </a:p>
                  </a:txBody>
                  <a:tcPr marL="25400" marR="25400" marT="25400" marB="25400" anchor="b">
                    <a:lnL w="8475" cap="flat" cmpd="sng">
                      <a:solidFill>
                        <a:srgbClr val="000000"/>
                      </a:solidFill>
                      <a:prstDash val="solid"/>
                      <a:round/>
                      <a:headEnd type="none" w="sm" len="sm"/>
                      <a:tailEnd type="none" w="sm" len="sm"/>
                    </a:lnL>
                    <a:lnR w="8475" cap="flat" cmpd="sng">
                      <a:solidFill>
                        <a:srgbClr val="CCCCCC"/>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b="1"/>
                        <a:t>Weight</a:t>
                      </a:r>
                      <a:endParaRPr sz="1000"/>
                    </a:p>
                  </a:txBody>
                  <a:tcPr marL="25400" marR="25400" marT="25400" marB="25400" anchor="b">
                    <a:lnL w="8475" cap="flat" cmpd="sng">
                      <a:solidFill>
                        <a:srgbClr val="CCCCCC"/>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CCCCCC"/>
                      </a:solidFill>
                      <a:prstDash val="solid"/>
                      <a:round/>
                      <a:headEnd type="none" w="sm" len="sm"/>
                      <a:tailEnd type="none" w="sm" len="sm"/>
                    </a:lnB>
                  </a:tcPr>
                </a:tc>
              </a:tr>
              <a:tr h="200025">
                <a:tc>
                  <a:txBody>
                    <a:bodyPr/>
                    <a:lstStyle/>
                    <a:p>
                      <a:pPr marL="0" lvl="0" indent="0" algn="l" rtl="0">
                        <a:lnSpc>
                          <a:spcPct val="115000"/>
                        </a:lnSpc>
                        <a:spcBef>
                          <a:spcPts val="0"/>
                        </a:spcBef>
                        <a:spcAft>
                          <a:spcPts val="0"/>
                        </a:spcAft>
                        <a:buNone/>
                      </a:pPr>
                      <a:r>
                        <a:rPr lang="en" sz="1000"/>
                        <a:t>Program Factor</a:t>
                      </a:r>
                      <a:endParaRPr sz="1000"/>
                    </a:p>
                  </a:txBody>
                  <a:tcPr marL="25400" marR="25400" marT="25400" marB="25400" anchor="b">
                    <a:lnL w="8475" cap="flat" cmpd="sng">
                      <a:solidFill>
                        <a:srgbClr val="000000"/>
                      </a:solidFill>
                      <a:prstDash val="solid"/>
                      <a:round/>
                      <a:headEnd type="none" w="sm" len="sm"/>
                      <a:tailEnd type="none" w="sm" len="sm"/>
                    </a:lnL>
                    <a:lnR w="8475" cap="flat" cmpd="sng">
                      <a:solidFill>
                        <a:srgbClr val="CCCCCC"/>
                      </a:solidFill>
                      <a:prstDash val="solid"/>
                      <a:round/>
                      <a:headEnd type="none" w="sm" len="sm"/>
                      <a:tailEnd type="none" w="sm" len="sm"/>
                    </a:lnR>
                    <a:lnT w="8475" cap="flat" cmpd="sng">
                      <a:solidFill>
                        <a:srgbClr val="CCCCCC"/>
                      </a:solidFill>
                      <a:prstDash val="solid"/>
                      <a:round/>
                      <a:headEnd type="none" w="sm" len="sm"/>
                      <a:tailEnd type="none" w="sm" len="sm"/>
                    </a:lnT>
                    <a:lnB w="847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0.25</a:t>
                      </a:r>
                      <a:endParaRPr sz="1000"/>
                    </a:p>
                  </a:txBody>
                  <a:tcPr marL="25400" marR="25400" marT="25400" marB="25400" anchor="b">
                    <a:lnL w="8475" cap="flat" cmpd="sng">
                      <a:solidFill>
                        <a:srgbClr val="CCCCCC"/>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CCCCCC"/>
                      </a:solidFill>
                      <a:prstDash val="solid"/>
                      <a:round/>
                      <a:headEnd type="none" w="sm" len="sm"/>
                      <a:tailEnd type="none" w="sm" len="sm"/>
                    </a:lnT>
                    <a:lnB w="8475" cap="flat" cmpd="sng">
                      <a:solidFill>
                        <a:srgbClr val="CCCCCC"/>
                      </a:solidFill>
                      <a:prstDash val="solid"/>
                      <a:round/>
                      <a:headEnd type="none" w="sm" len="sm"/>
                      <a:tailEnd type="none" w="sm" len="sm"/>
                    </a:lnB>
                  </a:tcPr>
                </a:tc>
              </a:tr>
              <a:tr h="200025">
                <a:tc>
                  <a:txBody>
                    <a:bodyPr/>
                    <a:lstStyle/>
                    <a:p>
                      <a:pPr marL="0" lvl="0" indent="0" algn="l" rtl="0">
                        <a:lnSpc>
                          <a:spcPct val="115000"/>
                        </a:lnSpc>
                        <a:spcBef>
                          <a:spcPts val="0"/>
                        </a:spcBef>
                        <a:spcAft>
                          <a:spcPts val="0"/>
                        </a:spcAft>
                        <a:buNone/>
                      </a:pPr>
                      <a:r>
                        <a:rPr lang="en" sz="1000"/>
                        <a:t>DE&amp;I Factor</a:t>
                      </a:r>
                      <a:endParaRPr sz="1000"/>
                    </a:p>
                  </a:txBody>
                  <a:tcPr marL="25400" marR="25400" marT="25400" marB="25400" anchor="b">
                    <a:lnL w="8475" cap="flat" cmpd="sng">
                      <a:solidFill>
                        <a:srgbClr val="000000"/>
                      </a:solidFill>
                      <a:prstDash val="solid"/>
                      <a:round/>
                      <a:headEnd type="none" w="sm" len="sm"/>
                      <a:tailEnd type="none" w="sm" len="sm"/>
                    </a:lnL>
                    <a:lnR w="8475" cap="flat" cmpd="sng">
                      <a:solidFill>
                        <a:srgbClr val="CCCCCC"/>
                      </a:solidFill>
                      <a:prstDash val="solid"/>
                      <a:round/>
                      <a:headEnd type="none" w="sm" len="sm"/>
                      <a:tailEnd type="none" w="sm" len="sm"/>
                    </a:lnR>
                    <a:lnT w="8475" cap="flat" cmpd="sng">
                      <a:solidFill>
                        <a:srgbClr val="CCCCCC"/>
                      </a:solidFill>
                      <a:prstDash val="solid"/>
                      <a:round/>
                      <a:headEnd type="none" w="sm" len="sm"/>
                      <a:tailEnd type="none" w="sm" len="sm"/>
                    </a:lnT>
                    <a:lnB w="847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0.25</a:t>
                      </a:r>
                      <a:endParaRPr sz="1000"/>
                    </a:p>
                  </a:txBody>
                  <a:tcPr marL="25400" marR="25400" marT="25400" marB="25400" anchor="b">
                    <a:lnL w="8475" cap="flat" cmpd="sng">
                      <a:solidFill>
                        <a:srgbClr val="CCCCCC"/>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CCCCCC"/>
                      </a:solidFill>
                      <a:prstDash val="solid"/>
                      <a:round/>
                      <a:headEnd type="none" w="sm" len="sm"/>
                      <a:tailEnd type="none" w="sm" len="sm"/>
                    </a:lnT>
                    <a:lnB w="8475" cap="flat" cmpd="sng">
                      <a:solidFill>
                        <a:srgbClr val="CCCCCC"/>
                      </a:solidFill>
                      <a:prstDash val="solid"/>
                      <a:round/>
                      <a:headEnd type="none" w="sm" len="sm"/>
                      <a:tailEnd type="none" w="sm" len="sm"/>
                    </a:lnB>
                  </a:tcPr>
                </a:tc>
              </a:tr>
              <a:tr h="200025">
                <a:tc>
                  <a:txBody>
                    <a:bodyPr/>
                    <a:lstStyle/>
                    <a:p>
                      <a:pPr marL="0" lvl="0" indent="0" algn="l" rtl="0">
                        <a:lnSpc>
                          <a:spcPct val="115000"/>
                        </a:lnSpc>
                        <a:spcBef>
                          <a:spcPts val="0"/>
                        </a:spcBef>
                        <a:spcAft>
                          <a:spcPts val="0"/>
                        </a:spcAft>
                        <a:buNone/>
                      </a:pPr>
                      <a:r>
                        <a:rPr lang="en" sz="1000"/>
                        <a:t>Type weight Factor</a:t>
                      </a:r>
                      <a:endParaRPr sz="1000"/>
                    </a:p>
                  </a:txBody>
                  <a:tcPr marL="25400" marR="25400" marT="25400" marB="25400" anchor="b">
                    <a:lnL w="8475" cap="flat" cmpd="sng">
                      <a:solidFill>
                        <a:srgbClr val="000000"/>
                      </a:solidFill>
                      <a:prstDash val="solid"/>
                      <a:round/>
                      <a:headEnd type="none" w="sm" len="sm"/>
                      <a:tailEnd type="none" w="sm" len="sm"/>
                    </a:lnL>
                    <a:lnR w="8475" cap="flat" cmpd="sng">
                      <a:solidFill>
                        <a:srgbClr val="CCCCCC"/>
                      </a:solidFill>
                      <a:prstDash val="solid"/>
                      <a:round/>
                      <a:headEnd type="none" w="sm" len="sm"/>
                      <a:tailEnd type="none" w="sm" len="sm"/>
                    </a:lnR>
                    <a:lnT w="8475" cap="flat" cmpd="sng">
                      <a:solidFill>
                        <a:srgbClr val="CCCCCC"/>
                      </a:solidFill>
                      <a:prstDash val="solid"/>
                      <a:round/>
                      <a:headEnd type="none" w="sm" len="sm"/>
                      <a:tailEnd type="none" w="sm" len="sm"/>
                    </a:lnT>
                    <a:lnB w="847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0.25</a:t>
                      </a:r>
                      <a:endParaRPr sz="1000"/>
                    </a:p>
                  </a:txBody>
                  <a:tcPr marL="25400" marR="25400" marT="25400" marB="25400" anchor="b">
                    <a:lnL w="8475" cap="flat" cmpd="sng">
                      <a:solidFill>
                        <a:srgbClr val="CCCCCC"/>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CCCCCC"/>
                      </a:solidFill>
                      <a:prstDash val="solid"/>
                      <a:round/>
                      <a:headEnd type="none" w="sm" len="sm"/>
                      <a:tailEnd type="none" w="sm" len="sm"/>
                    </a:lnT>
                    <a:lnB w="8475" cap="flat" cmpd="sng">
                      <a:solidFill>
                        <a:srgbClr val="CCCCCC"/>
                      </a:solidFill>
                      <a:prstDash val="solid"/>
                      <a:round/>
                      <a:headEnd type="none" w="sm" len="sm"/>
                      <a:tailEnd type="none" w="sm" len="sm"/>
                    </a:lnB>
                  </a:tcPr>
                </a:tc>
              </a:tr>
              <a:tr h="200025">
                <a:tc>
                  <a:txBody>
                    <a:bodyPr/>
                    <a:lstStyle/>
                    <a:p>
                      <a:pPr marL="0" lvl="0" indent="0" algn="l" rtl="0">
                        <a:lnSpc>
                          <a:spcPct val="115000"/>
                        </a:lnSpc>
                        <a:spcBef>
                          <a:spcPts val="0"/>
                        </a:spcBef>
                        <a:spcAft>
                          <a:spcPts val="0"/>
                        </a:spcAft>
                        <a:buNone/>
                      </a:pPr>
                      <a:r>
                        <a:rPr lang="en" sz="1000"/>
                        <a:t>Popularity Prediction Factor</a:t>
                      </a:r>
                      <a:endParaRPr sz="1000"/>
                    </a:p>
                  </a:txBody>
                  <a:tcPr marL="25400" marR="25400" marT="25400" marB="25400" anchor="b">
                    <a:lnL w="8475" cap="flat" cmpd="sng">
                      <a:solidFill>
                        <a:srgbClr val="000000"/>
                      </a:solidFill>
                      <a:prstDash val="solid"/>
                      <a:round/>
                      <a:headEnd type="none" w="sm" len="sm"/>
                      <a:tailEnd type="none" w="sm" len="sm"/>
                    </a:lnL>
                    <a:lnR w="8475" cap="flat" cmpd="sng">
                      <a:solidFill>
                        <a:srgbClr val="CCCCCC"/>
                      </a:solidFill>
                      <a:prstDash val="solid"/>
                      <a:round/>
                      <a:headEnd type="none" w="sm" len="sm"/>
                      <a:tailEnd type="none" w="sm" len="sm"/>
                    </a:lnR>
                    <a:lnT w="8475" cap="flat" cmpd="sng">
                      <a:solidFill>
                        <a:srgbClr val="CCCCCC"/>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0.25</a:t>
                      </a:r>
                      <a:endParaRPr sz="1000"/>
                    </a:p>
                  </a:txBody>
                  <a:tcPr marL="25400" marR="25400" marT="25400" marB="25400" anchor="b">
                    <a:lnL w="8475" cap="flat" cmpd="sng">
                      <a:solidFill>
                        <a:srgbClr val="CCCCCC"/>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CCCCCC"/>
                      </a:solidFill>
                      <a:prstDash val="solid"/>
                      <a:round/>
                      <a:headEnd type="none" w="sm" len="sm"/>
                      <a:tailEnd type="none" w="sm" len="sm"/>
                    </a:lnT>
                    <a:lnB w="8475" cap="flat" cmpd="sng">
                      <a:solidFill>
                        <a:srgbClr val="000000"/>
                      </a:solidFill>
                      <a:prstDash val="solid"/>
                      <a:round/>
                      <a:headEnd type="none" w="sm" len="sm"/>
                      <a:tailEnd type="none" w="sm" len="sm"/>
                    </a:lnB>
                  </a:tcPr>
                </a:tc>
              </a:tr>
            </a:tbl>
          </a:graphicData>
        </a:graphic>
      </p:graphicFrame>
      <p:sp>
        <p:nvSpPr>
          <p:cNvPr id="96" name="Google Shape;96;p19"/>
          <p:cNvSpPr txBox="1"/>
          <p:nvPr/>
        </p:nvSpPr>
        <p:spPr>
          <a:xfrm>
            <a:off x="480700" y="1017725"/>
            <a:ext cx="7622700" cy="632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b="1">
                <a:solidFill>
                  <a:schemeClr val="dk1"/>
                </a:solidFill>
              </a:rPr>
              <a:t>Final Composite score</a:t>
            </a:r>
            <a:r>
              <a:rPr lang="en" sz="1300">
                <a:solidFill>
                  <a:schemeClr val="dk1"/>
                </a:solidFill>
                <a:highlight>
                  <a:srgbClr val="FFFFFF"/>
                </a:highlight>
              </a:rPr>
              <a:t> = The score of Program Factor * 0.25 + The score of </a:t>
            </a:r>
            <a:r>
              <a:rPr lang="en" sz="1300">
                <a:solidFill>
                  <a:schemeClr val="dk1"/>
                </a:solidFill>
              </a:rPr>
              <a:t>DE&amp;I Factor</a:t>
            </a:r>
            <a:r>
              <a:rPr lang="en" sz="1300">
                <a:solidFill>
                  <a:schemeClr val="dk1"/>
                </a:solidFill>
                <a:highlight>
                  <a:srgbClr val="FFFFFF"/>
                </a:highlight>
              </a:rPr>
              <a:t> * 0.25 +The score of </a:t>
            </a:r>
            <a:r>
              <a:rPr lang="en" sz="1300">
                <a:solidFill>
                  <a:schemeClr val="dk1"/>
                </a:solidFill>
              </a:rPr>
              <a:t>Type weight Factor</a:t>
            </a:r>
            <a:r>
              <a:rPr lang="en" sz="1300">
                <a:solidFill>
                  <a:schemeClr val="dk1"/>
                </a:solidFill>
                <a:highlight>
                  <a:srgbClr val="FFFFFF"/>
                </a:highlight>
              </a:rPr>
              <a:t> * 0.25 +The score of </a:t>
            </a:r>
            <a:r>
              <a:rPr lang="en" sz="1300">
                <a:solidFill>
                  <a:schemeClr val="dk1"/>
                </a:solidFill>
              </a:rPr>
              <a:t>Popularity Prediction Factor</a:t>
            </a:r>
            <a:r>
              <a:rPr lang="en" sz="1300">
                <a:solidFill>
                  <a:schemeClr val="dk1"/>
                </a:solidFill>
                <a:highlight>
                  <a:srgbClr val="FFFFFF"/>
                </a:highlight>
              </a:rPr>
              <a:t> * 0.25</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1200"/>
              </a:spcAft>
              <a:buNone/>
            </a:pPr>
            <a:r>
              <a:rPr lang="en" sz="2000" b="1"/>
              <a:t>1. Program Factor </a:t>
            </a:r>
            <a:endParaRPr sz="3700"/>
          </a:p>
        </p:txBody>
      </p:sp>
      <p:sp>
        <p:nvSpPr>
          <p:cNvPr id="102" name="Google Shape;10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1200"/>
              </a:spcBef>
              <a:spcAft>
                <a:spcPts val="0"/>
              </a:spcAft>
              <a:buSzPts val="1018"/>
              <a:buNone/>
            </a:pPr>
            <a:r>
              <a:rPr lang="en" sz="1310" b="1">
                <a:solidFill>
                  <a:schemeClr val="dk1"/>
                </a:solidFill>
              </a:rPr>
              <a:t>ChatGPT Utilization</a:t>
            </a:r>
            <a:r>
              <a:rPr lang="en" sz="1310">
                <a:solidFill>
                  <a:schemeClr val="dk1"/>
                </a:solidFill>
              </a:rPr>
              <a:t>:</a:t>
            </a:r>
            <a:endParaRPr sz="1310">
              <a:solidFill>
                <a:schemeClr val="dk1"/>
              </a:solidFill>
            </a:endParaRPr>
          </a:p>
          <a:p>
            <a:pPr marL="457200" lvl="0" indent="-305911" algn="l" rtl="0">
              <a:lnSpc>
                <a:spcPct val="95000"/>
              </a:lnSpc>
              <a:spcBef>
                <a:spcPts val="1200"/>
              </a:spcBef>
              <a:spcAft>
                <a:spcPts val="0"/>
              </a:spcAft>
              <a:buClr>
                <a:schemeClr val="dk1"/>
              </a:buClr>
              <a:buSzPts val="1218"/>
              <a:buChar char="●"/>
            </a:pPr>
            <a:r>
              <a:rPr lang="en" sz="1217" b="1">
                <a:solidFill>
                  <a:schemeClr val="dk1"/>
                </a:solidFill>
              </a:rPr>
              <a:t>Find programs where the VDs can be tagged.</a:t>
            </a:r>
            <a:endParaRPr sz="1217" b="1">
              <a:solidFill>
                <a:schemeClr val="dk1"/>
              </a:solidFill>
            </a:endParaRPr>
          </a:p>
          <a:p>
            <a:pPr marL="457200" lvl="0" indent="-305911" algn="l" rtl="0">
              <a:lnSpc>
                <a:spcPct val="95000"/>
              </a:lnSpc>
              <a:spcBef>
                <a:spcPts val="0"/>
              </a:spcBef>
              <a:spcAft>
                <a:spcPts val="0"/>
              </a:spcAft>
              <a:buClr>
                <a:schemeClr val="dk1"/>
              </a:buClr>
              <a:buSzPts val="1218"/>
              <a:buChar char="●"/>
            </a:pPr>
            <a:r>
              <a:rPr lang="en" sz="1217" b="1">
                <a:solidFill>
                  <a:schemeClr val="dk1"/>
                </a:solidFill>
              </a:rPr>
              <a:t>Criteria for Identified Programs</a:t>
            </a:r>
            <a:r>
              <a:rPr lang="en" sz="1217">
                <a:solidFill>
                  <a:schemeClr val="dk1"/>
                </a:solidFill>
              </a:rPr>
              <a:t>:</a:t>
            </a:r>
            <a:endParaRPr sz="1217">
              <a:solidFill>
                <a:schemeClr val="dk1"/>
              </a:solidFill>
            </a:endParaRPr>
          </a:p>
          <a:p>
            <a:pPr marL="914400" lvl="1" indent="-305911" algn="l" rtl="0">
              <a:lnSpc>
                <a:spcPct val="95000"/>
              </a:lnSpc>
              <a:spcBef>
                <a:spcPts val="0"/>
              </a:spcBef>
              <a:spcAft>
                <a:spcPts val="0"/>
              </a:spcAft>
              <a:buClr>
                <a:schemeClr val="dk1"/>
              </a:buClr>
              <a:buSzPts val="1218"/>
              <a:buChar char="○"/>
            </a:pPr>
            <a:r>
              <a:rPr lang="en" sz="1217">
                <a:solidFill>
                  <a:schemeClr val="dk1"/>
                </a:solidFill>
              </a:rPr>
              <a:t>Must have an existing IMDb page.</a:t>
            </a:r>
            <a:endParaRPr sz="1217">
              <a:solidFill>
                <a:schemeClr val="dk1"/>
              </a:solidFill>
            </a:endParaRPr>
          </a:p>
          <a:p>
            <a:pPr marL="914400" lvl="1" indent="-305911" algn="l" rtl="0">
              <a:lnSpc>
                <a:spcPct val="95000"/>
              </a:lnSpc>
              <a:spcBef>
                <a:spcPts val="0"/>
              </a:spcBef>
              <a:spcAft>
                <a:spcPts val="0"/>
              </a:spcAft>
              <a:buClr>
                <a:schemeClr val="dk1"/>
              </a:buClr>
              <a:buSzPts val="1218"/>
              <a:buChar char="○"/>
            </a:pPr>
            <a:r>
              <a:rPr lang="en" sz="1217">
                <a:solidFill>
                  <a:schemeClr val="dk1"/>
                </a:solidFill>
              </a:rPr>
              <a:t>Must be documented on Wikipedia in any language.</a:t>
            </a:r>
            <a:endParaRPr sz="1217">
              <a:solidFill>
                <a:schemeClr val="dk1"/>
              </a:solidFill>
            </a:endParaRPr>
          </a:p>
          <a:p>
            <a:pPr marL="914400" lvl="1" indent="-305911" algn="l" rtl="0">
              <a:lnSpc>
                <a:spcPct val="95000"/>
              </a:lnSpc>
              <a:spcBef>
                <a:spcPts val="0"/>
              </a:spcBef>
              <a:spcAft>
                <a:spcPts val="0"/>
              </a:spcAft>
              <a:buClr>
                <a:schemeClr val="dk1"/>
              </a:buClr>
              <a:buSzPts val="1218"/>
              <a:buChar char="○"/>
            </a:pPr>
            <a:r>
              <a:rPr lang="en" sz="1217">
                <a:solidFill>
                  <a:schemeClr val="dk1"/>
                </a:solidFill>
              </a:rPr>
              <a:t>Exclude categories such as Sports, music videos, paid programming, local programming, or adult content.</a:t>
            </a:r>
            <a:endParaRPr sz="1217">
              <a:solidFill>
                <a:schemeClr val="dk1"/>
              </a:solidFill>
            </a:endParaRPr>
          </a:p>
          <a:p>
            <a:pPr marL="914400" lvl="1" indent="-305911" algn="l" rtl="0">
              <a:lnSpc>
                <a:spcPct val="95000"/>
              </a:lnSpc>
              <a:spcBef>
                <a:spcPts val="0"/>
              </a:spcBef>
              <a:spcAft>
                <a:spcPts val="0"/>
              </a:spcAft>
              <a:buClr>
                <a:schemeClr val="dk1"/>
              </a:buClr>
              <a:buSzPts val="1218"/>
              <a:buChar char="○"/>
            </a:pPr>
            <a:r>
              <a:rPr lang="en" sz="1217">
                <a:solidFill>
                  <a:schemeClr val="dk1"/>
                </a:solidFill>
              </a:rPr>
              <a:t>Must have substantial film production quality.</a:t>
            </a:r>
            <a:endParaRPr sz="1217">
              <a:solidFill>
                <a:schemeClr val="dk1"/>
              </a:solidFill>
            </a:endParaRPr>
          </a:p>
          <a:p>
            <a:pPr marL="914400" lvl="1" indent="-305911" algn="l" rtl="0">
              <a:lnSpc>
                <a:spcPct val="95000"/>
              </a:lnSpc>
              <a:spcBef>
                <a:spcPts val="0"/>
              </a:spcBef>
              <a:spcAft>
                <a:spcPts val="0"/>
              </a:spcAft>
              <a:buClr>
                <a:schemeClr val="dk1"/>
              </a:buClr>
              <a:buSzPts val="1218"/>
              <a:buChar char="○"/>
            </a:pPr>
            <a:r>
              <a:rPr lang="en" sz="1217">
                <a:solidFill>
                  <a:schemeClr val="dk1"/>
                </a:solidFill>
              </a:rPr>
              <a:t>Distributed through cinemas or mainstream media channels globally.</a:t>
            </a:r>
            <a:endParaRPr sz="1217">
              <a:solidFill>
                <a:schemeClr val="dk1"/>
              </a:solidFill>
            </a:endParaRPr>
          </a:p>
          <a:p>
            <a:pPr marL="914400" lvl="1" indent="-305911" algn="l" rtl="0">
              <a:lnSpc>
                <a:spcPct val="95000"/>
              </a:lnSpc>
              <a:spcBef>
                <a:spcPts val="0"/>
              </a:spcBef>
              <a:spcAft>
                <a:spcPts val="0"/>
              </a:spcAft>
              <a:buClr>
                <a:schemeClr val="dk1"/>
              </a:buClr>
              <a:buSzPts val="1218"/>
              <a:buChar char="○"/>
            </a:pPr>
            <a:r>
              <a:rPr lang="en" sz="1217">
                <a:solidFill>
                  <a:schemeClr val="dk1"/>
                </a:solidFill>
              </a:rPr>
              <a:t>Keywords should not pertain to the author, director, actor, or actress unless they are also characters.</a:t>
            </a:r>
            <a:endParaRPr sz="1217">
              <a:solidFill>
                <a:schemeClr val="dk1"/>
              </a:solidFill>
            </a:endParaRPr>
          </a:p>
          <a:p>
            <a:pPr marL="914400" lvl="1" indent="-305911" algn="l" rtl="0">
              <a:lnSpc>
                <a:spcPct val="95000"/>
              </a:lnSpc>
              <a:spcBef>
                <a:spcPts val="0"/>
              </a:spcBef>
              <a:spcAft>
                <a:spcPts val="0"/>
              </a:spcAft>
              <a:buClr>
                <a:schemeClr val="dk1"/>
              </a:buClr>
              <a:buSzPts val="1218"/>
              <a:buChar char="○"/>
            </a:pPr>
            <a:r>
              <a:rPr lang="en" sz="1217">
                <a:solidFill>
                  <a:schemeClr val="dk1"/>
                </a:solidFill>
              </a:rPr>
              <a:t>Film or TV show must primarily focus on the keywords.</a:t>
            </a:r>
            <a:endParaRPr sz="1217">
              <a:solidFill>
                <a:schemeClr val="dk1"/>
              </a:solidFill>
            </a:endParaRPr>
          </a:p>
          <a:p>
            <a:pPr marL="0" lvl="0" indent="0" algn="l" rtl="0">
              <a:lnSpc>
                <a:spcPct val="95000"/>
              </a:lnSpc>
              <a:spcBef>
                <a:spcPts val="1200"/>
              </a:spcBef>
              <a:spcAft>
                <a:spcPts val="0"/>
              </a:spcAft>
              <a:buClr>
                <a:schemeClr val="dk1"/>
              </a:buClr>
              <a:buSzPts val="1018"/>
              <a:buFont typeface="Arial"/>
              <a:buNone/>
            </a:pPr>
            <a:r>
              <a:rPr lang="en" sz="1310" b="1">
                <a:solidFill>
                  <a:schemeClr val="dk1"/>
                </a:solidFill>
              </a:rPr>
              <a:t>Weighted Sum Model</a:t>
            </a:r>
            <a:r>
              <a:rPr lang="en" sz="1310">
                <a:solidFill>
                  <a:schemeClr val="dk1"/>
                </a:solidFill>
              </a:rPr>
              <a:t>:</a:t>
            </a:r>
            <a:endParaRPr sz="1310">
              <a:solidFill>
                <a:schemeClr val="dk1"/>
              </a:solidFill>
            </a:endParaRPr>
          </a:p>
          <a:p>
            <a:pPr marL="457200" lvl="0" indent="-305911" algn="l" rtl="0">
              <a:lnSpc>
                <a:spcPct val="95000"/>
              </a:lnSpc>
              <a:spcBef>
                <a:spcPts val="1200"/>
              </a:spcBef>
              <a:spcAft>
                <a:spcPts val="0"/>
              </a:spcAft>
              <a:buClr>
                <a:schemeClr val="dk1"/>
              </a:buClr>
              <a:buSzPts val="1218"/>
              <a:buChar char="●"/>
            </a:pPr>
            <a:r>
              <a:rPr lang="en" sz="1217" b="1">
                <a:solidFill>
                  <a:schemeClr val="dk1"/>
                </a:solidFill>
              </a:rPr>
              <a:t>Weight Allocation</a:t>
            </a:r>
            <a:r>
              <a:rPr lang="en" sz="1217">
                <a:solidFill>
                  <a:schemeClr val="dk1"/>
                </a:solidFill>
              </a:rPr>
              <a:t>:</a:t>
            </a:r>
            <a:endParaRPr sz="1217">
              <a:solidFill>
                <a:schemeClr val="dk1"/>
              </a:solidFill>
            </a:endParaRPr>
          </a:p>
          <a:p>
            <a:pPr marL="914400" lvl="1" indent="-305911" algn="l" rtl="0">
              <a:lnSpc>
                <a:spcPct val="95000"/>
              </a:lnSpc>
              <a:spcBef>
                <a:spcPts val="0"/>
              </a:spcBef>
              <a:spcAft>
                <a:spcPts val="0"/>
              </a:spcAft>
              <a:buClr>
                <a:schemeClr val="dk1"/>
              </a:buClr>
              <a:buSzPts val="1218"/>
              <a:buChar char="○"/>
            </a:pPr>
            <a:r>
              <a:rPr lang="en" sz="1217">
                <a:solidFill>
                  <a:schemeClr val="dk1"/>
                </a:solidFill>
              </a:rPr>
              <a:t>Program 1: 0.4</a:t>
            </a:r>
            <a:endParaRPr sz="1217">
              <a:solidFill>
                <a:schemeClr val="dk1"/>
              </a:solidFill>
            </a:endParaRPr>
          </a:p>
          <a:p>
            <a:pPr marL="914400" lvl="1" indent="-305911" algn="l" rtl="0">
              <a:lnSpc>
                <a:spcPct val="95000"/>
              </a:lnSpc>
              <a:spcBef>
                <a:spcPts val="0"/>
              </a:spcBef>
              <a:spcAft>
                <a:spcPts val="0"/>
              </a:spcAft>
              <a:buClr>
                <a:schemeClr val="dk1"/>
              </a:buClr>
              <a:buSzPts val="1218"/>
              <a:buChar char="○"/>
            </a:pPr>
            <a:r>
              <a:rPr lang="en" sz="1217">
                <a:solidFill>
                  <a:schemeClr val="dk1"/>
                </a:solidFill>
              </a:rPr>
              <a:t>Program 2: 0.4</a:t>
            </a:r>
            <a:endParaRPr sz="1217">
              <a:solidFill>
                <a:schemeClr val="dk1"/>
              </a:solidFill>
            </a:endParaRPr>
          </a:p>
          <a:p>
            <a:pPr marL="914400" lvl="1" indent="-305911" algn="l" rtl="0">
              <a:lnSpc>
                <a:spcPct val="95000"/>
              </a:lnSpc>
              <a:spcBef>
                <a:spcPts val="0"/>
              </a:spcBef>
              <a:spcAft>
                <a:spcPts val="0"/>
              </a:spcAft>
              <a:buClr>
                <a:schemeClr val="dk1"/>
              </a:buClr>
              <a:buSzPts val="1218"/>
              <a:buChar char="○"/>
            </a:pPr>
            <a:r>
              <a:rPr lang="en" sz="1217">
                <a:solidFill>
                  <a:schemeClr val="dk1"/>
                </a:solidFill>
              </a:rPr>
              <a:t>Program 3: 0.2</a:t>
            </a:r>
            <a:endParaRPr sz="1217">
              <a:solidFill>
                <a:schemeClr val="dk1"/>
              </a:solidFill>
            </a:endParaRPr>
          </a:p>
          <a:p>
            <a:pPr marL="457200" lvl="0" indent="-305911" algn="l" rtl="0">
              <a:lnSpc>
                <a:spcPct val="95000"/>
              </a:lnSpc>
              <a:spcBef>
                <a:spcPts val="0"/>
              </a:spcBef>
              <a:spcAft>
                <a:spcPts val="0"/>
              </a:spcAft>
              <a:buClr>
                <a:schemeClr val="dk1"/>
              </a:buClr>
              <a:buSzPts val="1218"/>
              <a:buChar char="●"/>
            </a:pPr>
            <a:r>
              <a:rPr lang="en" sz="1217" b="1">
                <a:solidFill>
                  <a:schemeClr val="dk1"/>
                </a:solidFill>
              </a:rPr>
              <a:t>Composite Score Calculation</a:t>
            </a:r>
            <a:r>
              <a:rPr lang="en" sz="1217">
                <a:solidFill>
                  <a:schemeClr val="dk1"/>
                </a:solidFill>
              </a:rPr>
              <a:t>:</a:t>
            </a:r>
            <a:endParaRPr sz="1217">
              <a:solidFill>
                <a:schemeClr val="dk1"/>
              </a:solidFill>
            </a:endParaRPr>
          </a:p>
          <a:p>
            <a:pPr marL="914400" lvl="1" indent="-305911" algn="l" rtl="0">
              <a:lnSpc>
                <a:spcPct val="95000"/>
              </a:lnSpc>
              <a:spcBef>
                <a:spcPts val="0"/>
              </a:spcBef>
              <a:spcAft>
                <a:spcPts val="0"/>
              </a:spcAft>
              <a:buClr>
                <a:schemeClr val="dk1"/>
              </a:buClr>
              <a:buSzPts val="1218"/>
              <a:buChar char="○"/>
            </a:pPr>
            <a:r>
              <a:rPr lang="en" sz="1217">
                <a:solidFill>
                  <a:schemeClr val="dk1"/>
                </a:solidFill>
              </a:rPr>
              <a:t>Composite score of Program factor = Program1 * 0.4 + Program2 * 0.4 + Program3 * 0.2</a:t>
            </a:r>
            <a:endParaRPr sz="1495"/>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1200"/>
              </a:spcAft>
              <a:buClr>
                <a:schemeClr val="dk1"/>
              </a:buClr>
              <a:buSzPts val="1100"/>
              <a:buFont typeface="Arial"/>
              <a:buNone/>
            </a:pPr>
            <a:r>
              <a:rPr lang="en" sz="1800" b="1"/>
              <a:t>2. DE&amp;I Factor - DE&amp;I (Diversity, Equity, and Inclusion) Assessment Scale</a:t>
            </a:r>
            <a:endParaRPr sz="3500"/>
          </a:p>
        </p:txBody>
      </p:sp>
      <p:sp>
        <p:nvSpPr>
          <p:cNvPr id="108" name="Google Shape;108;p21"/>
          <p:cNvSpPr txBox="1">
            <a:spLocks noGrp="1"/>
          </p:cNvSpPr>
          <p:nvPr>
            <p:ph type="body" idx="1"/>
          </p:nvPr>
        </p:nvSpPr>
        <p:spPr>
          <a:xfrm>
            <a:off x="366075" y="1017725"/>
            <a:ext cx="8520600" cy="3582300"/>
          </a:xfrm>
          <a:prstGeom prst="rect">
            <a:avLst/>
          </a:prstGeom>
        </p:spPr>
        <p:txBody>
          <a:bodyPr spcFirstLastPara="1" wrap="square" lIns="91425" tIns="91425" rIns="91425" bIns="91425" anchor="t" anchorCtr="0">
            <a:normAutofit fontScale="40000" lnSpcReduction="10000"/>
          </a:bodyPr>
          <a:lstStyle/>
          <a:p>
            <a:pPr marL="0" lvl="0" indent="0" algn="l" rtl="0">
              <a:spcBef>
                <a:spcPts val="0"/>
              </a:spcBef>
              <a:spcAft>
                <a:spcPts val="0"/>
              </a:spcAft>
              <a:buClr>
                <a:schemeClr val="dk1"/>
              </a:buClr>
              <a:buSzPct val="26728"/>
              <a:buFont typeface="Arial"/>
              <a:buNone/>
            </a:pPr>
            <a:r>
              <a:rPr lang="en" sz="4115" b="1">
                <a:solidFill>
                  <a:schemeClr val="dk1"/>
                </a:solidFill>
              </a:rPr>
              <a:t>Five Criteria</a:t>
            </a:r>
            <a:r>
              <a:rPr lang="en" sz="4115">
                <a:solidFill>
                  <a:schemeClr val="dk1"/>
                </a:solidFill>
              </a:rPr>
              <a:t>:</a:t>
            </a:r>
            <a:endParaRPr sz="4115">
              <a:solidFill>
                <a:schemeClr val="dk1"/>
              </a:solidFill>
            </a:endParaRPr>
          </a:p>
          <a:p>
            <a:pPr marL="457200" lvl="0" indent="-300834" algn="l" rtl="0">
              <a:spcBef>
                <a:spcPts val="1200"/>
              </a:spcBef>
              <a:spcAft>
                <a:spcPts val="0"/>
              </a:spcAft>
              <a:buClr>
                <a:schemeClr val="dk1"/>
              </a:buClr>
              <a:buSzPct val="100000"/>
              <a:buChar char="●"/>
            </a:pPr>
            <a:r>
              <a:rPr lang="en" sz="3500" b="1">
                <a:solidFill>
                  <a:schemeClr val="dk1"/>
                </a:solidFill>
              </a:rPr>
              <a:t>Nationalities</a:t>
            </a:r>
            <a:r>
              <a:rPr lang="en" sz="3500">
                <a:solidFill>
                  <a:schemeClr val="dk1"/>
                </a:solidFill>
              </a:rPr>
              <a:t>: Represents people or a group of people belonging to a particular nation or country. Indicates nation or country association by citizenship, heritage, or cultural affiliation.</a:t>
            </a:r>
            <a:endParaRPr sz="3500">
              <a:solidFill>
                <a:schemeClr val="dk1"/>
              </a:solidFill>
            </a:endParaRPr>
          </a:p>
          <a:p>
            <a:pPr marL="457200" lvl="0" indent="-300834" algn="l" rtl="0">
              <a:spcBef>
                <a:spcPts val="0"/>
              </a:spcBef>
              <a:spcAft>
                <a:spcPts val="0"/>
              </a:spcAft>
              <a:buClr>
                <a:schemeClr val="dk1"/>
              </a:buClr>
              <a:buSzPct val="100000"/>
              <a:buChar char="●"/>
            </a:pPr>
            <a:r>
              <a:rPr lang="en" sz="3500" b="1">
                <a:solidFill>
                  <a:schemeClr val="dk1"/>
                </a:solidFill>
              </a:rPr>
              <a:t>Sexual Orientations</a:t>
            </a:r>
            <a:r>
              <a:rPr lang="en" sz="3500">
                <a:solidFill>
                  <a:schemeClr val="dk1"/>
                </a:solidFill>
              </a:rPr>
              <a:t>: Relates to patterns of emotional, romantic, or sexual attraction. Reflects how people experience and express their sexual orientation or identity.</a:t>
            </a:r>
            <a:endParaRPr sz="3500">
              <a:solidFill>
                <a:schemeClr val="dk1"/>
              </a:solidFill>
            </a:endParaRPr>
          </a:p>
          <a:p>
            <a:pPr marL="457200" lvl="0" indent="-300834" algn="l" rtl="0">
              <a:spcBef>
                <a:spcPts val="0"/>
              </a:spcBef>
              <a:spcAft>
                <a:spcPts val="0"/>
              </a:spcAft>
              <a:buClr>
                <a:schemeClr val="dk1"/>
              </a:buClr>
              <a:buSzPct val="100000"/>
              <a:buChar char="●"/>
            </a:pPr>
            <a:r>
              <a:rPr lang="en" sz="3500" b="1">
                <a:solidFill>
                  <a:schemeClr val="dk1"/>
                </a:solidFill>
              </a:rPr>
              <a:t>Gender Identities</a:t>
            </a:r>
            <a:r>
              <a:rPr lang="en" sz="3500">
                <a:solidFill>
                  <a:schemeClr val="dk1"/>
                </a:solidFill>
              </a:rPr>
              <a:t>: Pertains to how individuals perceive, experience, and express their gender, including non-binary, genderqueer, or genderfluid identities.</a:t>
            </a:r>
            <a:endParaRPr sz="3500">
              <a:solidFill>
                <a:schemeClr val="dk1"/>
              </a:solidFill>
            </a:endParaRPr>
          </a:p>
          <a:p>
            <a:pPr marL="457200" lvl="0" indent="-300834" algn="l" rtl="0">
              <a:spcBef>
                <a:spcPts val="0"/>
              </a:spcBef>
              <a:spcAft>
                <a:spcPts val="0"/>
              </a:spcAft>
              <a:buClr>
                <a:schemeClr val="dk1"/>
              </a:buClr>
              <a:buSzPct val="100000"/>
              <a:buChar char="●"/>
            </a:pPr>
            <a:r>
              <a:rPr lang="en" sz="3500" b="1">
                <a:solidFill>
                  <a:schemeClr val="dk1"/>
                </a:solidFill>
              </a:rPr>
              <a:t>Disabilities</a:t>
            </a:r>
            <a:r>
              <a:rPr lang="en" sz="3500">
                <a:solidFill>
                  <a:schemeClr val="dk1"/>
                </a:solidFill>
              </a:rPr>
              <a:t>: Represents physical, mental, or sensory impairments affecting daily activities or societal participation.</a:t>
            </a:r>
            <a:endParaRPr sz="3500">
              <a:solidFill>
                <a:schemeClr val="dk1"/>
              </a:solidFill>
            </a:endParaRPr>
          </a:p>
          <a:p>
            <a:pPr marL="457200" lvl="0" indent="-300834" algn="l" rtl="0">
              <a:spcBef>
                <a:spcPts val="0"/>
              </a:spcBef>
              <a:spcAft>
                <a:spcPts val="0"/>
              </a:spcAft>
              <a:buClr>
                <a:schemeClr val="dk1"/>
              </a:buClr>
              <a:buSzPct val="100000"/>
              <a:buChar char="●"/>
            </a:pPr>
            <a:r>
              <a:rPr lang="en" sz="3500" b="1">
                <a:solidFill>
                  <a:schemeClr val="dk1"/>
                </a:solidFill>
              </a:rPr>
              <a:t>Emerging Markets</a:t>
            </a:r>
            <a:r>
              <a:rPr lang="en" sz="3500">
                <a:solidFill>
                  <a:schemeClr val="dk1"/>
                </a:solidFill>
              </a:rPr>
              <a:t>: Significance if the keyword's culture, origin, or basis comes from countries outside North America or Europe.</a:t>
            </a:r>
            <a:endParaRPr sz="3500">
              <a:solidFill>
                <a:schemeClr val="dk1"/>
              </a:solidFill>
            </a:endParaRPr>
          </a:p>
          <a:p>
            <a:pPr marL="0" lvl="0" indent="0" algn="l" rtl="0">
              <a:spcBef>
                <a:spcPts val="1200"/>
              </a:spcBef>
              <a:spcAft>
                <a:spcPts val="0"/>
              </a:spcAft>
              <a:buClr>
                <a:schemeClr val="dk1"/>
              </a:buClr>
              <a:buSzPct val="26728"/>
              <a:buFont typeface="Arial"/>
              <a:buNone/>
            </a:pPr>
            <a:r>
              <a:rPr lang="en" sz="4115" b="1">
                <a:solidFill>
                  <a:schemeClr val="dk1"/>
                </a:solidFill>
              </a:rPr>
              <a:t>Scoring Criteria</a:t>
            </a:r>
            <a:r>
              <a:rPr lang="en" sz="4115">
                <a:solidFill>
                  <a:schemeClr val="dk1"/>
                </a:solidFill>
              </a:rPr>
              <a:t>:</a:t>
            </a:r>
            <a:endParaRPr sz="4115">
              <a:solidFill>
                <a:schemeClr val="dk1"/>
              </a:solidFill>
            </a:endParaRPr>
          </a:p>
          <a:p>
            <a:pPr marL="457200" lvl="0" indent="-300834" algn="l" rtl="0">
              <a:spcBef>
                <a:spcPts val="1200"/>
              </a:spcBef>
              <a:spcAft>
                <a:spcPts val="0"/>
              </a:spcAft>
              <a:buClr>
                <a:schemeClr val="dk1"/>
              </a:buClr>
              <a:buSzPct val="100000"/>
              <a:buChar char="●"/>
            </a:pPr>
            <a:r>
              <a:rPr lang="en" sz="3500">
                <a:solidFill>
                  <a:schemeClr val="dk1"/>
                </a:solidFill>
              </a:rPr>
              <a:t>1 point: Program does not match the criterion.</a:t>
            </a:r>
            <a:endParaRPr sz="3500">
              <a:solidFill>
                <a:schemeClr val="dk1"/>
              </a:solidFill>
            </a:endParaRPr>
          </a:p>
          <a:p>
            <a:pPr marL="457200" lvl="0" indent="-300834" algn="l" rtl="0">
              <a:spcBef>
                <a:spcPts val="0"/>
              </a:spcBef>
              <a:spcAft>
                <a:spcPts val="0"/>
              </a:spcAft>
              <a:buClr>
                <a:schemeClr val="dk1"/>
              </a:buClr>
              <a:buSzPct val="100000"/>
              <a:buChar char="●"/>
            </a:pPr>
            <a:r>
              <a:rPr lang="en" sz="3500">
                <a:solidFill>
                  <a:schemeClr val="dk1"/>
                </a:solidFill>
              </a:rPr>
              <a:t>3 points: Program partially matches the criterion.</a:t>
            </a:r>
            <a:endParaRPr sz="3500">
              <a:solidFill>
                <a:schemeClr val="dk1"/>
              </a:solidFill>
            </a:endParaRPr>
          </a:p>
          <a:p>
            <a:pPr marL="457200" lvl="0" indent="-300834" algn="l" rtl="0">
              <a:spcBef>
                <a:spcPts val="0"/>
              </a:spcBef>
              <a:spcAft>
                <a:spcPts val="0"/>
              </a:spcAft>
              <a:buClr>
                <a:schemeClr val="dk1"/>
              </a:buClr>
              <a:buSzPct val="100000"/>
              <a:buChar char="●"/>
            </a:pPr>
            <a:r>
              <a:rPr lang="en" sz="3500">
                <a:solidFill>
                  <a:schemeClr val="dk1"/>
                </a:solidFill>
              </a:rPr>
              <a:t>5 points: Program fully matches the criterion.</a:t>
            </a:r>
            <a:endParaRPr/>
          </a:p>
        </p:txBody>
      </p:sp>
      <p:sp>
        <p:nvSpPr>
          <p:cNvPr id="109" name="Google Shape;109;p21"/>
          <p:cNvSpPr txBox="1"/>
          <p:nvPr/>
        </p:nvSpPr>
        <p:spPr>
          <a:xfrm>
            <a:off x="4906450" y="3468950"/>
            <a:ext cx="3748200" cy="1046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000">
                <a:solidFill>
                  <a:schemeClr val="dk1"/>
                </a:solidFill>
                <a:highlight>
                  <a:srgbClr val="FFFFFF"/>
                </a:highlight>
              </a:rPr>
              <a:t>Please note: To address the imbalance caused by the disproportionately high DE&amp;I scores compared to other factors, I applied the "min-max normalization" method, a standard data preprocessing technique, to linearly map the data to a specified range (from 0% to 100%).</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2176</Words>
  <PresentationFormat>On-screen Show (16:9)</PresentationFormat>
  <Paragraphs>388</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Simple Light</vt:lpstr>
      <vt:lpstr>Taxonomy Analysis Report</vt:lpstr>
      <vt:lpstr>OBJECTIVE</vt:lpstr>
      <vt:lpstr>Analysis Objective</vt:lpstr>
      <vt:lpstr>METHODS</vt:lpstr>
      <vt:lpstr>Data Set Selection </vt:lpstr>
      <vt:lpstr>Data Set Selection</vt:lpstr>
      <vt:lpstr>B. Statistical Model Under the Influence of Four Factors</vt:lpstr>
      <vt:lpstr>1. Program Factor </vt:lpstr>
      <vt:lpstr>2. DE&amp;I Factor - DE&amp;I (Diversity, Equity, and Inclusion) Assessment Scale</vt:lpstr>
      <vt:lpstr>3. Type weight Factor</vt:lpstr>
      <vt:lpstr>4. Popularity Prediction Factor </vt:lpstr>
      <vt:lpstr>RESULTS</vt:lpstr>
      <vt:lpstr>1. Descriptive Statistics</vt:lpstr>
      <vt:lpstr>2. Correlation Analysis</vt:lpstr>
      <vt:lpstr>3. Regression Analysis</vt:lpstr>
      <vt:lpstr>3. Regression Analysis</vt:lpstr>
      <vt:lpstr>4. Final Composite Score Analysis </vt:lpstr>
      <vt:lpstr>DISCUSSION</vt:lpstr>
      <vt:lpstr>Key Percentile Points and Observations</vt:lpstr>
      <vt:lpstr>Slide 20</vt:lpstr>
      <vt:lpstr>CONCLUSION</vt:lpstr>
      <vt:lpstr>Terminal Video Descriptors Deletion Recommendation</vt:lpstr>
      <vt:lpstr>2. Removing Non Performing Terminal Video Descriptors Under Specific Being/group and Specific Location Type</vt:lpstr>
      <vt:lpstr>3. Recommendation Period for Maintenance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Taxonomy Analysis Report</dc:title>
  <cp:lastModifiedBy>Xiaoxiao Zheng</cp:lastModifiedBy>
  <cp:revision>1</cp:revision>
  <dcterms:modified xsi:type="dcterms:W3CDTF">2024-08-22T16:42:43Z</dcterms:modified>
</cp:coreProperties>
</file>