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35"/>
  </p:notesMasterIdLst>
  <p:handoutMasterIdLst>
    <p:handoutMasterId r:id="rId36"/>
  </p:handoutMasterIdLst>
  <p:sldIdLst>
    <p:sldId id="259" r:id="rId2"/>
    <p:sldId id="260" r:id="rId3"/>
    <p:sldId id="352" r:id="rId4"/>
    <p:sldId id="262" r:id="rId5"/>
    <p:sldId id="287" r:id="rId6"/>
    <p:sldId id="316" r:id="rId7"/>
    <p:sldId id="318" r:id="rId8"/>
    <p:sldId id="351" r:id="rId9"/>
    <p:sldId id="340" r:id="rId10"/>
    <p:sldId id="341" r:id="rId11"/>
    <p:sldId id="344" r:id="rId12"/>
    <p:sldId id="353" r:id="rId13"/>
    <p:sldId id="342" r:id="rId14"/>
    <p:sldId id="339" r:id="rId15"/>
    <p:sldId id="343" r:id="rId16"/>
    <p:sldId id="345" r:id="rId17"/>
    <p:sldId id="347" r:id="rId18"/>
    <p:sldId id="349" r:id="rId19"/>
    <p:sldId id="348" r:id="rId20"/>
    <p:sldId id="354" r:id="rId21"/>
    <p:sldId id="355" r:id="rId22"/>
    <p:sldId id="330" r:id="rId23"/>
    <p:sldId id="331" r:id="rId24"/>
    <p:sldId id="332" r:id="rId25"/>
    <p:sldId id="350" r:id="rId26"/>
    <p:sldId id="333" r:id="rId27"/>
    <p:sldId id="334" r:id="rId28"/>
    <p:sldId id="335" r:id="rId29"/>
    <p:sldId id="336" r:id="rId30"/>
    <p:sldId id="312" r:id="rId31"/>
    <p:sldId id="313" r:id="rId32"/>
    <p:sldId id="314" r:id="rId33"/>
    <p:sldId id="282"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6EAA"/>
    <a:srgbClr val="7FB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5451" autoAdjust="0"/>
  </p:normalViewPr>
  <p:slideViewPr>
    <p:cSldViewPr snapToGrid="0">
      <p:cViewPr varScale="1">
        <p:scale>
          <a:sx n="99" d="100"/>
          <a:sy n="99" d="100"/>
        </p:scale>
        <p:origin x="1698" y="84"/>
      </p:cViewPr>
      <p:guideLst>
        <p:guide orient="horz" pos="2160"/>
        <p:guide pos="2880"/>
      </p:guideLst>
    </p:cSldViewPr>
  </p:slideViewPr>
  <p:notesTextViewPr>
    <p:cViewPr>
      <p:scale>
        <a:sx n="1" d="1"/>
        <a:sy n="1" d="1"/>
      </p:scale>
      <p:origin x="0" y="0"/>
    </p:cViewPr>
  </p:notesTextViewPr>
  <p:notesViewPr>
    <p:cSldViewPr snapToGrid="0">
      <p:cViewPr varScale="1">
        <p:scale>
          <a:sx n="54" d="100"/>
          <a:sy n="54" d="100"/>
        </p:scale>
        <p:origin x="-286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99558-15F8-4BD3-81D8-1342BEF3BB26}" type="doc">
      <dgm:prSet loTypeId="urn:microsoft.com/office/officeart/2005/8/layout/process2" loCatId="process" qsTypeId="urn:microsoft.com/office/officeart/2005/8/quickstyle/simple1" qsCatId="simple" csTypeId="urn:microsoft.com/office/officeart/2005/8/colors/accent1_3" csCatId="accent1" phldr="1"/>
      <dgm:spPr/>
    </dgm:pt>
    <dgm:pt modelId="{A3B78808-5D6C-40CE-B22D-A95B9E158B08}">
      <dgm:prSet phldrT="[文本]"/>
      <dgm:spPr/>
      <dgm:t>
        <a:bodyPr/>
        <a:lstStyle/>
        <a:p>
          <a:r>
            <a:rPr lang="zh-CN" altLang="en-US" dirty="0" smtClean="0"/>
            <a:t>提出模型</a:t>
          </a:r>
          <a:endParaRPr lang="zh-CN" altLang="en-US" dirty="0"/>
        </a:p>
      </dgm:t>
    </dgm:pt>
    <dgm:pt modelId="{0A0868C2-791E-4B7D-82D2-490C35EA4344}" type="parTrans" cxnId="{AD93B4F0-653C-4EA9-B16B-7E8784C46041}">
      <dgm:prSet/>
      <dgm:spPr/>
      <dgm:t>
        <a:bodyPr/>
        <a:lstStyle/>
        <a:p>
          <a:endParaRPr lang="zh-CN" altLang="en-US"/>
        </a:p>
      </dgm:t>
    </dgm:pt>
    <dgm:pt modelId="{DD651DBB-6429-4E57-9136-3256C0E943A6}" type="sibTrans" cxnId="{AD93B4F0-653C-4EA9-B16B-7E8784C46041}">
      <dgm:prSet/>
      <dgm:spPr/>
      <dgm:t>
        <a:bodyPr/>
        <a:lstStyle/>
        <a:p>
          <a:endParaRPr lang="zh-CN" altLang="en-US"/>
        </a:p>
      </dgm:t>
    </dgm:pt>
    <dgm:pt modelId="{592FC5B7-1E4B-4C1E-A5B9-80C171457CF6}">
      <dgm:prSet phldrT="[文本]"/>
      <dgm:spPr/>
      <dgm:t>
        <a:bodyPr/>
        <a:lstStyle/>
        <a:p>
          <a:r>
            <a:rPr lang="zh-CN" altLang="en-US" dirty="0" smtClean="0"/>
            <a:t>具体实现</a:t>
          </a:r>
          <a:endParaRPr lang="zh-CN" altLang="en-US" dirty="0"/>
        </a:p>
      </dgm:t>
    </dgm:pt>
    <dgm:pt modelId="{8A3BF04D-C033-460F-9A13-50602EC5D380}" type="parTrans" cxnId="{45150987-52F3-43A6-864B-20B938F5CBD3}">
      <dgm:prSet/>
      <dgm:spPr/>
      <dgm:t>
        <a:bodyPr/>
        <a:lstStyle/>
        <a:p>
          <a:endParaRPr lang="zh-CN" altLang="en-US"/>
        </a:p>
      </dgm:t>
    </dgm:pt>
    <dgm:pt modelId="{CEEC7A70-23E2-42C5-9566-CBACF137B529}" type="sibTrans" cxnId="{45150987-52F3-43A6-864B-20B938F5CBD3}">
      <dgm:prSet/>
      <dgm:spPr/>
      <dgm:t>
        <a:bodyPr/>
        <a:lstStyle/>
        <a:p>
          <a:endParaRPr lang="zh-CN" altLang="en-US"/>
        </a:p>
      </dgm:t>
    </dgm:pt>
    <dgm:pt modelId="{ADC0619F-6C7D-48EC-B981-0CFE755F0CB3}">
      <dgm:prSet phldrT="[文本]"/>
      <dgm:spPr/>
      <dgm:t>
        <a:bodyPr/>
        <a:lstStyle/>
        <a:p>
          <a:r>
            <a:rPr lang="zh-CN" altLang="en-US" dirty="0" smtClean="0"/>
            <a:t>对比分析</a:t>
          </a:r>
          <a:endParaRPr lang="zh-CN" altLang="en-US" dirty="0"/>
        </a:p>
      </dgm:t>
    </dgm:pt>
    <dgm:pt modelId="{0239A653-5F0D-4647-B6F5-98522CCE9648}" type="parTrans" cxnId="{04EEAC74-DFBB-49B5-A6CB-B030CE377331}">
      <dgm:prSet/>
      <dgm:spPr/>
      <dgm:t>
        <a:bodyPr/>
        <a:lstStyle/>
        <a:p>
          <a:endParaRPr lang="zh-CN" altLang="en-US"/>
        </a:p>
      </dgm:t>
    </dgm:pt>
    <dgm:pt modelId="{25C0AF04-BA91-429D-B3C5-B3A0F34B1932}" type="sibTrans" cxnId="{04EEAC74-DFBB-49B5-A6CB-B030CE377331}">
      <dgm:prSet/>
      <dgm:spPr/>
      <dgm:t>
        <a:bodyPr/>
        <a:lstStyle/>
        <a:p>
          <a:endParaRPr lang="zh-CN" altLang="en-US"/>
        </a:p>
      </dgm:t>
    </dgm:pt>
    <dgm:pt modelId="{F7EE9DF5-8E7F-4F95-96E2-EF6EB6B6E5BA}">
      <dgm:prSet phldrT="[文本]"/>
      <dgm:spPr/>
      <dgm:t>
        <a:bodyPr/>
        <a:lstStyle/>
        <a:p>
          <a:r>
            <a:rPr lang="zh-CN" altLang="en-US" dirty="0" smtClean="0"/>
            <a:t>实验验证</a:t>
          </a:r>
          <a:endParaRPr lang="zh-CN" altLang="en-US" dirty="0"/>
        </a:p>
      </dgm:t>
    </dgm:pt>
    <dgm:pt modelId="{F54B0AD1-AD51-45F0-8C57-5F6EC9337F0F}" type="parTrans" cxnId="{02A088AE-ECF0-4F45-B72B-E3A46D6E1801}">
      <dgm:prSet/>
      <dgm:spPr/>
      <dgm:t>
        <a:bodyPr/>
        <a:lstStyle/>
        <a:p>
          <a:endParaRPr lang="zh-CN" altLang="en-US"/>
        </a:p>
      </dgm:t>
    </dgm:pt>
    <dgm:pt modelId="{E8EFF7B7-E40D-4E1E-AAD7-B81AEF024BC8}" type="sibTrans" cxnId="{02A088AE-ECF0-4F45-B72B-E3A46D6E1801}">
      <dgm:prSet/>
      <dgm:spPr/>
      <dgm:t>
        <a:bodyPr/>
        <a:lstStyle/>
        <a:p>
          <a:endParaRPr lang="zh-CN" altLang="en-US"/>
        </a:p>
      </dgm:t>
    </dgm:pt>
    <dgm:pt modelId="{BDBE695E-E216-4954-B531-25F4DAEEBBEA}" type="pres">
      <dgm:prSet presAssocID="{9F099558-15F8-4BD3-81D8-1342BEF3BB26}" presName="linearFlow" presStyleCnt="0">
        <dgm:presLayoutVars>
          <dgm:resizeHandles val="exact"/>
        </dgm:presLayoutVars>
      </dgm:prSet>
      <dgm:spPr/>
    </dgm:pt>
    <dgm:pt modelId="{01F63C22-9A6A-432E-96E0-D10C4F18D2AF}" type="pres">
      <dgm:prSet presAssocID="{A3B78808-5D6C-40CE-B22D-A95B9E158B08}" presName="node" presStyleLbl="node1" presStyleIdx="0" presStyleCnt="4" custScaleX="126100">
        <dgm:presLayoutVars>
          <dgm:bulletEnabled val="1"/>
        </dgm:presLayoutVars>
      </dgm:prSet>
      <dgm:spPr/>
      <dgm:t>
        <a:bodyPr/>
        <a:lstStyle/>
        <a:p>
          <a:endParaRPr lang="zh-CN" altLang="en-US"/>
        </a:p>
      </dgm:t>
    </dgm:pt>
    <dgm:pt modelId="{DB8BAED3-12C1-4FD1-A2B3-1238FBBD874E}" type="pres">
      <dgm:prSet presAssocID="{DD651DBB-6429-4E57-9136-3256C0E943A6}" presName="sibTrans" presStyleLbl="sibTrans2D1" presStyleIdx="0" presStyleCnt="3"/>
      <dgm:spPr/>
      <dgm:t>
        <a:bodyPr/>
        <a:lstStyle/>
        <a:p>
          <a:endParaRPr lang="zh-CN" altLang="en-US"/>
        </a:p>
      </dgm:t>
    </dgm:pt>
    <dgm:pt modelId="{1C3EED0E-776A-4C0F-8E1C-0C330728C406}" type="pres">
      <dgm:prSet presAssocID="{DD651DBB-6429-4E57-9136-3256C0E943A6}" presName="connectorText" presStyleLbl="sibTrans2D1" presStyleIdx="0" presStyleCnt="3"/>
      <dgm:spPr/>
      <dgm:t>
        <a:bodyPr/>
        <a:lstStyle/>
        <a:p>
          <a:endParaRPr lang="zh-CN" altLang="en-US"/>
        </a:p>
      </dgm:t>
    </dgm:pt>
    <dgm:pt modelId="{02F51A52-FDC7-447F-B1DD-5B141ABFB3A6}" type="pres">
      <dgm:prSet presAssocID="{592FC5B7-1E4B-4C1E-A5B9-80C171457CF6}" presName="node" presStyleLbl="node1" presStyleIdx="1" presStyleCnt="4" custScaleX="126100">
        <dgm:presLayoutVars>
          <dgm:bulletEnabled val="1"/>
        </dgm:presLayoutVars>
      </dgm:prSet>
      <dgm:spPr/>
      <dgm:t>
        <a:bodyPr/>
        <a:lstStyle/>
        <a:p>
          <a:endParaRPr lang="zh-CN" altLang="en-US"/>
        </a:p>
      </dgm:t>
    </dgm:pt>
    <dgm:pt modelId="{6DCA450A-414E-4382-9393-8F2EE3CE5E78}" type="pres">
      <dgm:prSet presAssocID="{CEEC7A70-23E2-42C5-9566-CBACF137B529}" presName="sibTrans" presStyleLbl="sibTrans2D1" presStyleIdx="1" presStyleCnt="3"/>
      <dgm:spPr/>
      <dgm:t>
        <a:bodyPr/>
        <a:lstStyle/>
        <a:p>
          <a:endParaRPr lang="zh-CN" altLang="en-US"/>
        </a:p>
      </dgm:t>
    </dgm:pt>
    <dgm:pt modelId="{0F918947-E773-476C-BBEC-6292BB71E3C7}" type="pres">
      <dgm:prSet presAssocID="{CEEC7A70-23E2-42C5-9566-CBACF137B529}" presName="connectorText" presStyleLbl="sibTrans2D1" presStyleIdx="1" presStyleCnt="3"/>
      <dgm:spPr/>
      <dgm:t>
        <a:bodyPr/>
        <a:lstStyle/>
        <a:p>
          <a:endParaRPr lang="zh-CN" altLang="en-US"/>
        </a:p>
      </dgm:t>
    </dgm:pt>
    <dgm:pt modelId="{6ABEEF79-4C76-4778-849A-70BBD7C183B0}" type="pres">
      <dgm:prSet presAssocID="{ADC0619F-6C7D-48EC-B981-0CFE755F0CB3}" presName="node" presStyleLbl="node1" presStyleIdx="2" presStyleCnt="4" custScaleX="122759">
        <dgm:presLayoutVars>
          <dgm:bulletEnabled val="1"/>
        </dgm:presLayoutVars>
      </dgm:prSet>
      <dgm:spPr/>
      <dgm:t>
        <a:bodyPr/>
        <a:lstStyle/>
        <a:p>
          <a:endParaRPr lang="zh-CN" altLang="en-US"/>
        </a:p>
      </dgm:t>
    </dgm:pt>
    <dgm:pt modelId="{B96EA1E7-AE23-4F25-BC11-D8715046E966}" type="pres">
      <dgm:prSet presAssocID="{25C0AF04-BA91-429D-B3C5-B3A0F34B1932}" presName="sibTrans" presStyleLbl="sibTrans2D1" presStyleIdx="2" presStyleCnt="3"/>
      <dgm:spPr/>
      <dgm:t>
        <a:bodyPr/>
        <a:lstStyle/>
        <a:p>
          <a:endParaRPr lang="zh-CN" altLang="en-US"/>
        </a:p>
      </dgm:t>
    </dgm:pt>
    <dgm:pt modelId="{68554DB1-BC34-4CE2-9541-744E185BFBBC}" type="pres">
      <dgm:prSet presAssocID="{25C0AF04-BA91-429D-B3C5-B3A0F34B1932}" presName="connectorText" presStyleLbl="sibTrans2D1" presStyleIdx="2" presStyleCnt="3"/>
      <dgm:spPr/>
      <dgm:t>
        <a:bodyPr/>
        <a:lstStyle/>
        <a:p>
          <a:endParaRPr lang="zh-CN" altLang="en-US"/>
        </a:p>
      </dgm:t>
    </dgm:pt>
    <dgm:pt modelId="{1F1F8B82-B3CC-4885-924E-DFF116C45C61}" type="pres">
      <dgm:prSet presAssocID="{F7EE9DF5-8E7F-4F95-96E2-EF6EB6B6E5BA}" presName="node" presStyleLbl="node1" presStyleIdx="3" presStyleCnt="4" custScaleX="122759">
        <dgm:presLayoutVars>
          <dgm:bulletEnabled val="1"/>
        </dgm:presLayoutVars>
      </dgm:prSet>
      <dgm:spPr/>
      <dgm:t>
        <a:bodyPr/>
        <a:lstStyle/>
        <a:p>
          <a:endParaRPr lang="zh-CN" altLang="en-US"/>
        </a:p>
      </dgm:t>
    </dgm:pt>
  </dgm:ptLst>
  <dgm:cxnLst>
    <dgm:cxn modelId="{68507875-D555-4EAE-BA28-04C16B671F73}" type="presOf" srcId="{DD651DBB-6429-4E57-9136-3256C0E943A6}" destId="{1C3EED0E-776A-4C0F-8E1C-0C330728C406}" srcOrd="1" destOrd="0" presId="urn:microsoft.com/office/officeart/2005/8/layout/process2"/>
    <dgm:cxn modelId="{9AE09FD5-63DC-4084-BFC7-743BFAFB1011}" type="presOf" srcId="{CEEC7A70-23E2-42C5-9566-CBACF137B529}" destId="{6DCA450A-414E-4382-9393-8F2EE3CE5E78}" srcOrd="0" destOrd="0" presId="urn:microsoft.com/office/officeart/2005/8/layout/process2"/>
    <dgm:cxn modelId="{6BD0E40E-00EA-48A5-B899-D06297705088}" type="presOf" srcId="{CEEC7A70-23E2-42C5-9566-CBACF137B529}" destId="{0F918947-E773-476C-BBEC-6292BB71E3C7}" srcOrd="1" destOrd="0" presId="urn:microsoft.com/office/officeart/2005/8/layout/process2"/>
    <dgm:cxn modelId="{AD93B4F0-653C-4EA9-B16B-7E8784C46041}" srcId="{9F099558-15F8-4BD3-81D8-1342BEF3BB26}" destId="{A3B78808-5D6C-40CE-B22D-A95B9E158B08}" srcOrd="0" destOrd="0" parTransId="{0A0868C2-791E-4B7D-82D2-490C35EA4344}" sibTransId="{DD651DBB-6429-4E57-9136-3256C0E943A6}"/>
    <dgm:cxn modelId="{04EEAC74-DFBB-49B5-A6CB-B030CE377331}" srcId="{9F099558-15F8-4BD3-81D8-1342BEF3BB26}" destId="{ADC0619F-6C7D-48EC-B981-0CFE755F0CB3}" srcOrd="2" destOrd="0" parTransId="{0239A653-5F0D-4647-B6F5-98522CCE9648}" sibTransId="{25C0AF04-BA91-429D-B3C5-B3A0F34B1932}"/>
    <dgm:cxn modelId="{AE1CC53D-2E90-40C5-BC9F-008DFD6D6DDE}" type="presOf" srcId="{9F099558-15F8-4BD3-81D8-1342BEF3BB26}" destId="{BDBE695E-E216-4954-B531-25F4DAEEBBEA}" srcOrd="0" destOrd="0" presId="urn:microsoft.com/office/officeart/2005/8/layout/process2"/>
    <dgm:cxn modelId="{DABF5B57-FCEC-4904-9CAC-8A7E3535ECE7}" type="presOf" srcId="{DD651DBB-6429-4E57-9136-3256C0E943A6}" destId="{DB8BAED3-12C1-4FD1-A2B3-1238FBBD874E}" srcOrd="0" destOrd="0" presId="urn:microsoft.com/office/officeart/2005/8/layout/process2"/>
    <dgm:cxn modelId="{EA11B892-221B-483B-A802-A9B28E53FBF4}" type="presOf" srcId="{25C0AF04-BA91-429D-B3C5-B3A0F34B1932}" destId="{B96EA1E7-AE23-4F25-BC11-D8715046E966}" srcOrd="0" destOrd="0" presId="urn:microsoft.com/office/officeart/2005/8/layout/process2"/>
    <dgm:cxn modelId="{F44A979C-4DF7-47FB-A98A-91F564078FD2}" type="presOf" srcId="{F7EE9DF5-8E7F-4F95-96E2-EF6EB6B6E5BA}" destId="{1F1F8B82-B3CC-4885-924E-DFF116C45C61}" srcOrd="0" destOrd="0" presId="urn:microsoft.com/office/officeart/2005/8/layout/process2"/>
    <dgm:cxn modelId="{1B8970B8-0123-44FC-A664-40FCD3C72F2B}" type="presOf" srcId="{ADC0619F-6C7D-48EC-B981-0CFE755F0CB3}" destId="{6ABEEF79-4C76-4778-849A-70BBD7C183B0}" srcOrd="0" destOrd="0" presId="urn:microsoft.com/office/officeart/2005/8/layout/process2"/>
    <dgm:cxn modelId="{206FD27A-8A1B-4F59-AA86-D6349C93BB72}" type="presOf" srcId="{A3B78808-5D6C-40CE-B22D-A95B9E158B08}" destId="{01F63C22-9A6A-432E-96E0-D10C4F18D2AF}" srcOrd="0" destOrd="0" presId="urn:microsoft.com/office/officeart/2005/8/layout/process2"/>
    <dgm:cxn modelId="{45150987-52F3-43A6-864B-20B938F5CBD3}" srcId="{9F099558-15F8-4BD3-81D8-1342BEF3BB26}" destId="{592FC5B7-1E4B-4C1E-A5B9-80C171457CF6}" srcOrd="1" destOrd="0" parTransId="{8A3BF04D-C033-460F-9A13-50602EC5D380}" sibTransId="{CEEC7A70-23E2-42C5-9566-CBACF137B529}"/>
    <dgm:cxn modelId="{C3B07FA0-C68B-4C29-80CB-9CFACC9B0D63}" type="presOf" srcId="{592FC5B7-1E4B-4C1E-A5B9-80C171457CF6}" destId="{02F51A52-FDC7-447F-B1DD-5B141ABFB3A6}" srcOrd="0" destOrd="0" presId="urn:microsoft.com/office/officeart/2005/8/layout/process2"/>
    <dgm:cxn modelId="{BDB2E33F-C488-402C-851F-1D931ACBDC24}" type="presOf" srcId="{25C0AF04-BA91-429D-B3C5-B3A0F34B1932}" destId="{68554DB1-BC34-4CE2-9541-744E185BFBBC}" srcOrd="1" destOrd="0" presId="urn:microsoft.com/office/officeart/2005/8/layout/process2"/>
    <dgm:cxn modelId="{02A088AE-ECF0-4F45-B72B-E3A46D6E1801}" srcId="{9F099558-15F8-4BD3-81D8-1342BEF3BB26}" destId="{F7EE9DF5-8E7F-4F95-96E2-EF6EB6B6E5BA}" srcOrd="3" destOrd="0" parTransId="{F54B0AD1-AD51-45F0-8C57-5F6EC9337F0F}" sibTransId="{E8EFF7B7-E40D-4E1E-AAD7-B81AEF024BC8}"/>
    <dgm:cxn modelId="{93A70414-066C-4BA9-B5FA-0CB9A6655C73}" type="presParOf" srcId="{BDBE695E-E216-4954-B531-25F4DAEEBBEA}" destId="{01F63C22-9A6A-432E-96E0-D10C4F18D2AF}" srcOrd="0" destOrd="0" presId="urn:microsoft.com/office/officeart/2005/8/layout/process2"/>
    <dgm:cxn modelId="{E52CF617-8F27-48FC-BEDC-8BDBD75129C9}" type="presParOf" srcId="{BDBE695E-E216-4954-B531-25F4DAEEBBEA}" destId="{DB8BAED3-12C1-4FD1-A2B3-1238FBBD874E}" srcOrd="1" destOrd="0" presId="urn:microsoft.com/office/officeart/2005/8/layout/process2"/>
    <dgm:cxn modelId="{8E53B1AD-64BE-4EAC-8546-43353576044A}" type="presParOf" srcId="{DB8BAED3-12C1-4FD1-A2B3-1238FBBD874E}" destId="{1C3EED0E-776A-4C0F-8E1C-0C330728C406}" srcOrd="0" destOrd="0" presId="urn:microsoft.com/office/officeart/2005/8/layout/process2"/>
    <dgm:cxn modelId="{E50AC7F4-A6D3-4C69-AABB-A0E700AF3EB3}" type="presParOf" srcId="{BDBE695E-E216-4954-B531-25F4DAEEBBEA}" destId="{02F51A52-FDC7-447F-B1DD-5B141ABFB3A6}" srcOrd="2" destOrd="0" presId="urn:microsoft.com/office/officeart/2005/8/layout/process2"/>
    <dgm:cxn modelId="{498309C3-B7E3-4BA7-94A3-D79B50FF958A}" type="presParOf" srcId="{BDBE695E-E216-4954-B531-25F4DAEEBBEA}" destId="{6DCA450A-414E-4382-9393-8F2EE3CE5E78}" srcOrd="3" destOrd="0" presId="urn:microsoft.com/office/officeart/2005/8/layout/process2"/>
    <dgm:cxn modelId="{ABF2C8C6-073D-496F-8446-A2BE3D5BBCFA}" type="presParOf" srcId="{6DCA450A-414E-4382-9393-8F2EE3CE5E78}" destId="{0F918947-E773-476C-BBEC-6292BB71E3C7}" srcOrd="0" destOrd="0" presId="urn:microsoft.com/office/officeart/2005/8/layout/process2"/>
    <dgm:cxn modelId="{0E09FB7F-C020-42E0-B897-7332DCE4C00C}" type="presParOf" srcId="{BDBE695E-E216-4954-B531-25F4DAEEBBEA}" destId="{6ABEEF79-4C76-4778-849A-70BBD7C183B0}" srcOrd="4" destOrd="0" presId="urn:microsoft.com/office/officeart/2005/8/layout/process2"/>
    <dgm:cxn modelId="{D0B233CA-FA54-45C0-871C-1CFAF3A79035}" type="presParOf" srcId="{BDBE695E-E216-4954-B531-25F4DAEEBBEA}" destId="{B96EA1E7-AE23-4F25-BC11-D8715046E966}" srcOrd="5" destOrd="0" presId="urn:microsoft.com/office/officeart/2005/8/layout/process2"/>
    <dgm:cxn modelId="{B5E267A2-FF56-4230-BB1B-385B35253473}" type="presParOf" srcId="{B96EA1E7-AE23-4F25-BC11-D8715046E966}" destId="{68554DB1-BC34-4CE2-9541-744E185BFBBC}" srcOrd="0" destOrd="0" presId="urn:microsoft.com/office/officeart/2005/8/layout/process2"/>
    <dgm:cxn modelId="{AF7AE574-9D0A-411D-8CC4-A2AE41E01AEB}" type="presParOf" srcId="{BDBE695E-E216-4954-B531-25F4DAEEBBEA}" destId="{1F1F8B82-B3CC-4885-924E-DFF116C45C61}"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C919</a:t>
            </a:r>
            <a:r>
              <a:rPr lang="zh-CN" altLang="zh-CN" sz="1200" kern="1200" dirty="0" smtClean="0">
                <a:solidFill>
                  <a:schemeClr val="tx1"/>
                </a:solidFill>
                <a:effectLst/>
                <a:latin typeface="+mn-lt"/>
                <a:ea typeface="+mn-ea"/>
                <a:cs typeface="+mn-cs"/>
              </a:rPr>
              <a:t>大型民航客机的机载三相交流发电机电源在每次执行飞行任务的过程中，都会产生</a:t>
            </a:r>
            <a:r>
              <a:rPr lang="en-US" altLang="zh-CN" sz="1200" kern="1200" dirty="0" smtClean="0">
                <a:solidFill>
                  <a:schemeClr val="tx1"/>
                </a:solidFill>
                <a:effectLst/>
                <a:latin typeface="+mn-lt"/>
                <a:ea typeface="+mn-ea"/>
                <a:cs typeface="+mn-cs"/>
              </a:rPr>
              <a:t>TB</a:t>
            </a:r>
            <a:r>
              <a:rPr lang="zh-CN" altLang="zh-CN" sz="1200" kern="1200" dirty="0" smtClean="0">
                <a:solidFill>
                  <a:schemeClr val="tx1"/>
                </a:solidFill>
                <a:effectLst/>
                <a:latin typeface="+mn-lt"/>
                <a:ea typeface="+mn-ea"/>
                <a:cs typeface="+mn-cs"/>
              </a:rPr>
              <a:t>乃至</a:t>
            </a:r>
            <a:r>
              <a:rPr lang="en-US" altLang="zh-CN" sz="1200" kern="1200" dirty="0" smtClean="0">
                <a:solidFill>
                  <a:schemeClr val="tx1"/>
                </a:solidFill>
                <a:effectLst/>
                <a:latin typeface="+mn-lt"/>
                <a:ea typeface="+mn-ea"/>
                <a:cs typeface="+mn-cs"/>
              </a:rPr>
              <a:t>PB</a:t>
            </a:r>
            <a:r>
              <a:rPr lang="zh-CN" altLang="zh-CN" sz="1200" kern="1200" dirty="0" smtClean="0">
                <a:solidFill>
                  <a:schemeClr val="tx1"/>
                </a:solidFill>
                <a:effectLst/>
                <a:latin typeface="+mn-lt"/>
                <a:ea typeface="+mn-ea"/>
                <a:cs typeface="+mn-cs"/>
              </a:rPr>
              <a:t>级量级的电源信号数据。</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4</a:t>
            </a:fld>
            <a:endParaRPr lang="zh-CN" altLang="en-US"/>
          </a:p>
        </p:txBody>
      </p:sp>
    </p:spTree>
    <p:extLst>
      <p:ext uri="{BB962C8B-B14F-4D97-AF65-F5344CB8AC3E}">
        <p14:creationId xmlns:p14="http://schemas.microsoft.com/office/powerpoint/2010/main" val="2322423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16</a:t>
            </a:fld>
            <a:endParaRPr lang="zh-CN" altLang="en-US"/>
          </a:p>
        </p:txBody>
      </p:sp>
    </p:spTree>
    <p:extLst>
      <p:ext uri="{BB962C8B-B14F-4D97-AF65-F5344CB8AC3E}">
        <p14:creationId xmlns:p14="http://schemas.microsoft.com/office/powerpoint/2010/main" val="3853443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该模型中</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层的基础单元数目为</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，激活函数使用的是前文介绍过的</a:t>
            </a:r>
            <a:r>
              <a:rPr lang="en-US" altLang="zh-CN" sz="1200" kern="1200" dirty="0" err="1" smtClean="0">
                <a:solidFill>
                  <a:schemeClr val="tx1"/>
                </a:solidFill>
                <a:effectLst/>
                <a:latin typeface="+mn-lt"/>
                <a:ea typeface="+mn-ea"/>
                <a:cs typeface="+mn-cs"/>
              </a:rPr>
              <a:t>tanh</a:t>
            </a:r>
            <a:r>
              <a:rPr lang="zh-CN" altLang="zh-CN" sz="1200" kern="1200" dirty="0" smtClean="0">
                <a:solidFill>
                  <a:schemeClr val="tx1"/>
                </a:solidFill>
                <a:effectLst/>
                <a:latin typeface="+mn-lt"/>
                <a:ea typeface="+mn-ea"/>
                <a:cs typeface="+mn-cs"/>
              </a:rPr>
              <a:t>函数。在</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层后面是三层全连接层与两层</a:t>
            </a:r>
            <a:r>
              <a:rPr lang="en-US" altLang="zh-CN" sz="1200" kern="1200" dirty="0" smtClean="0">
                <a:solidFill>
                  <a:schemeClr val="tx1"/>
                </a:solidFill>
                <a:effectLst/>
                <a:latin typeface="+mn-lt"/>
                <a:ea typeface="+mn-ea"/>
                <a:cs typeface="+mn-cs"/>
              </a:rPr>
              <a:t>dropout</a:t>
            </a:r>
            <a:r>
              <a:rPr lang="zh-CN" altLang="zh-CN" sz="1200" kern="1200" dirty="0" smtClean="0">
                <a:solidFill>
                  <a:schemeClr val="tx1"/>
                </a:solidFill>
                <a:effectLst/>
                <a:latin typeface="+mn-lt"/>
                <a:ea typeface="+mn-ea"/>
                <a:cs typeface="+mn-cs"/>
              </a:rPr>
              <a:t>层所共同组成的中间层，最后是一个神经元数目为</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的全连接层作为最终的输出层，其中输出维度为</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的原因是该模型每次对五个频率分量数据进行预测，分别为电源信号的基波与其</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个高次谐波。</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除了全连接层以外，中间层还包括</a:t>
            </a:r>
            <a:r>
              <a:rPr lang="en-US" altLang="zh-CN" sz="1200" kern="1200" dirty="0" smtClean="0">
                <a:solidFill>
                  <a:schemeClr val="tx1"/>
                </a:solidFill>
                <a:effectLst/>
                <a:latin typeface="+mn-lt"/>
                <a:ea typeface="+mn-ea"/>
                <a:cs typeface="+mn-cs"/>
              </a:rPr>
              <a:t>dropout</a:t>
            </a:r>
            <a:r>
              <a:rPr lang="zh-CN" altLang="zh-CN" sz="1200" kern="1200" dirty="0" smtClean="0">
                <a:solidFill>
                  <a:schemeClr val="tx1"/>
                </a:solidFill>
                <a:effectLst/>
                <a:latin typeface="+mn-lt"/>
                <a:ea typeface="+mn-ea"/>
                <a:cs typeface="+mn-cs"/>
              </a:rPr>
              <a:t>层。</a:t>
            </a:r>
            <a:r>
              <a:rPr lang="en-US" altLang="zh-CN" sz="1200" kern="1200" dirty="0" smtClean="0">
                <a:solidFill>
                  <a:schemeClr val="tx1"/>
                </a:solidFill>
                <a:effectLst/>
                <a:latin typeface="+mn-lt"/>
                <a:ea typeface="+mn-ea"/>
                <a:cs typeface="+mn-cs"/>
              </a:rPr>
              <a:t>Dropout</a:t>
            </a:r>
            <a:r>
              <a:rPr lang="zh-CN" altLang="zh-CN" sz="1200" kern="1200" dirty="0" smtClean="0">
                <a:solidFill>
                  <a:schemeClr val="tx1"/>
                </a:solidFill>
                <a:effectLst/>
                <a:latin typeface="+mn-lt"/>
                <a:ea typeface="+mn-ea"/>
                <a:cs typeface="+mn-cs"/>
              </a:rPr>
              <a:t>层的作用是预防神经网络模型出现过拟合的问题</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17</a:t>
            </a:fld>
            <a:endParaRPr lang="zh-CN" altLang="en-US"/>
          </a:p>
        </p:txBody>
      </p:sp>
    </p:spTree>
    <p:extLst>
      <p:ext uri="{BB962C8B-B14F-4D97-AF65-F5344CB8AC3E}">
        <p14:creationId xmlns:p14="http://schemas.microsoft.com/office/powerpoint/2010/main" val="3348499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理论上</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m:rPr>
                            <m:sty m:val="p"/>
                          </m:rPr>
                          <a:rPr lang="en-US" altLang="zh-CN" sz="1200" kern="1200">
                            <a:solidFill>
                              <a:schemeClr val="tx1"/>
                            </a:solidFill>
                            <a:effectLst/>
                            <a:latin typeface="Cambria Math" panose="02040503050406030204" pitchFamily="18" charset="0"/>
                            <a:ea typeface="+mn-ea"/>
                            <a:cs typeface="+mn-cs"/>
                          </a:rPr>
                          <m:t>d</m:t>
                        </m:r>
                      </m:e>
                      <m:sub>
                        <m:r>
                          <m:rPr>
                            <m:sty m:val="p"/>
                          </m:rPr>
                          <a:rPr lang="en-US" altLang="zh-CN" sz="1200" kern="1200">
                            <a:solidFill>
                              <a:schemeClr val="tx1"/>
                            </a:solidFill>
                            <a:effectLst/>
                            <a:latin typeface="Cambria Math" panose="02040503050406030204" pitchFamily="18" charset="0"/>
                            <a:ea typeface="+mn-ea"/>
                            <a:cs typeface="+mn-cs"/>
                          </a:rPr>
                          <m:t>stft</m:t>
                        </m:r>
                      </m:sub>
                    </m:sSub>
                  </m:oMath>
                </a14:m>
                <a:r>
                  <a:rPr lang="zh-CN" altLang="zh-CN" sz="1200" kern="1200" dirty="0">
                    <a:solidFill>
                      <a:schemeClr val="tx1"/>
                    </a:solidFill>
                    <a:effectLst/>
                    <a:latin typeface="+mn-lt"/>
                    <a:ea typeface="+mn-ea"/>
                    <a:cs typeface="+mn-cs"/>
                  </a:rPr>
                  <a:t>的值应当为正数，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m:rPr>
                            <m:sty m:val="p"/>
                          </m:rPr>
                          <a:rPr lang="en-US" altLang="zh-CN" sz="1200" kern="1200">
                            <a:solidFill>
                              <a:schemeClr val="tx1"/>
                            </a:solidFill>
                            <a:effectLst/>
                            <a:latin typeface="Cambria Math" panose="02040503050406030204" pitchFamily="18" charset="0"/>
                            <a:ea typeface="+mn-ea"/>
                            <a:cs typeface="+mn-cs"/>
                          </a:rPr>
                          <m:t>d</m:t>
                        </m:r>
                      </m:e>
                      <m:sub>
                        <m:r>
                          <m:rPr>
                            <m:sty m:val="p"/>
                          </m:rPr>
                          <a:rPr lang="en-US" altLang="zh-CN" sz="1200" kern="1200">
                            <a:solidFill>
                              <a:schemeClr val="tx1"/>
                            </a:solidFill>
                            <a:effectLst/>
                            <a:latin typeface="Cambria Math" panose="02040503050406030204" pitchFamily="18" charset="0"/>
                            <a:ea typeface="+mn-ea"/>
                            <a:cs typeface="+mn-cs"/>
                          </a:rPr>
                          <m:t>new</m:t>
                        </m:r>
                      </m:sub>
                    </m:sSub>
                  </m:oMath>
                </a14:m>
                <a:r>
                  <a:rPr lang="zh-CN" altLang="zh-CN" sz="1200" kern="1200" dirty="0">
                    <a:solidFill>
                      <a:schemeClr val="tx1"/>
                    </a:solidFill>
                    <a:effectLst/>
                    <a:latin typeface="+mn-lt"/>
                    <a:ea typeface="+mn-ea"/>
                    <a:cs typeface="+mn-cs"/>
                  </a:rPr>
                  <a:t>的值应当为负值</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理论上</a:t>
                </a:r>
                <a:r>
                  <a:rPr lang="en-US" altLang="zh-CN" sz="1200" i="0" kern="1200">
                    <a:solidFill>
                      <a:schemeClr val="tx1"/>
                    </a:solidFill>
                    <a:effectLst/>
                    <a:latin typeface="+mn-lt"/>
                    <a:ea typeface="+mn-ea"/>
                    <a:cs typeface="+mn-cs"/>
                  </a:rPr>
                  <a:t>d</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stft</a:t>
                </a:r>
                <a:r>
                  <a:rPr lang="zh-CN" altLang="zh-CN" sz="1200" kern="1200" dirty="0">
                    <a:solidFill>
                      <a:schemeClr val="tx1"/>
                    </a:solidFill>
                    <a:effectLst/>
                    <a:latin typeface="+mn-lt"/>
                    <a:ea typeface="+mn-ea"/>
                    <a:cs typeface="+mn-cs"/>
                  </a:rPr>
                  <a:t>的值应当为正数，</a:t>
                </a:r>
                <a:r>
                  <a:rPr lang="en-US" altLang="zh-CN" sz="1200" i="0" kern="1200">
                    <a:solidFill>
                      <a:schemeClr val="tx1"/>
                    </a:solidFill>
                    <a:effectLst/>
                    <a:latin typeface="+mn-lt"/>
                    <a:ea typeface="+mn-ea"/>
                    <a:cs typeface="+mn-cs"/>
                  </a:rPr>
                  <a:t>d</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new</a:t>
                </a:r>
                <a:r>
                  <a:rPr lang="zh-CN" altLang="zh-CN" sz="1200" kern="1200" dirty="0">
                    <a:solidFill>
                      <a:schemeClr val="tx1"/>
                    </a:solidFill>
                    <a:effectLst/>
                    <a:latin typeface="+mn-lt"/>
                    <a:ea typeface="+mn-ea"/>
                    <a:cs typeface="+mn-cs"/>
                  </a:rPr>
                  <a:t>的值应当为负值</a:t>
                </a:r>
                <a:endParaRPr lang="zh-CN" altLang="en-US" dirty="0"/>
              </a:p>
            </p:txBody>
          </p:sp>
        </mc:Fallback>
      </mc:AlternateContent>
      <p:sp>
        <p:nvSpPr>
          <p:cNvPr id="4" name="灯片编号占位符 3"/>
          <p:cNvSpPr>
            <a:spLocks noGrp="1"/>
          </p:cNvSpPr>
          <p:nvPr>
            <p:ph type="sldNum" sz="quarter" idx="10"/>
          </p:nvPr>
        </p:nvSpPr>
        <p:spPr/>
        <p:txBody>
          <a:bodyPr/>
          <a:lstStyle/>
          <a:p>
            <a:fld id="{E3CFC841-E2E1-4802-8701-94EA307E94B0}" type="slidenum">
              <a:rPr lang="zh-CN" altLang="en-US" smtClean="0"/>
              <a:t>19</a:t>
            </a:fld>
            <a:endParaRPr lang="zh-CN" altLang="en-US"/>
          </a:p>
        </p:txBody>
      </p:sp>
    </p:spTree>
    <p:extLst>
      <p:ext uri="{BB962C8B-B14F-4D97-AF65-F5344CB8AC3E}">
        <p14:creationId xmlns:p14="http://schemas.microsoft.com/office/powerpoint/2010/main" val="124321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20</a:t>
            </a:fld>
            <a:endParaRPr lang="zh-CN" altLang="en-US"/>
          </a:p>
        </p:txBody>
      </p:sp>
    </p:spTree>
    <p:extLst>
      <p:ext uri="{BB962C8B-B14F-4D97-AF65-F5344CB8AC3E}">
        <p14:creationId xmlns:p14="http://schemas.microsoft.com/office/powerpoint/2010/main" val="1861205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21</a:t>
            </a:fld>
            <a:endParaRPr lang="zh-CN" altLang="en-US"/>
          </a:p>
        </p:txBody>
      </p:sp>
    </p:spTree>
    <p:extLst>
      <p:ext uri="{BB962C8B-B14F-4D97-AF65-F5344CB8AC3E}">
        <p14:creationId xmlns:p14="http://schemas.microsoft.com/office/powerpoint/2010/main" val="4124214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相较于当前基于</a:t>
            </a:r>
            <a:r>
              <a:rPr lang="en-US" altLang="zh-CN" sz="1200" kern="1200" dirty="0" smtClean="0">
                <a:solidFill>
                  <a:schemeClr val="tx1"/>
                </a:solidFill>
                <a:effectLst/>
                <a:latin typeface="+mn-lt"/>
                <a:ea typeface="+mn-ea"/>
                <a:cs typeface="+mn-cs"/>
              </a:rPr>
              <a:t>WT</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FFT</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神经网络的频域参数异常检测方法，本次研究基于</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的方法具有更高的准确度。</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22</a:t>
            </a:fld>
            <a:endParaRPr lang="zh-CN" altLang="en-US"/>
          </a:p>
        </p:txBody>
      </p:sp>
    </p:spTree>
    <p:extLst>
      <p:ext uri="{BB962C8B-B14F-4D97-AF65-F5344CB8AC3E}">
        <p14:creationId xmlns:p14="http://schemas.microsoft.com/office/powerpoint/2010/main" val="1396488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在超前多位预测的场景下，可以将检测结果的错误数目降低</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左右</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23</a:t>
            </a:fld>
            <a:endParaRPr lang="zh-CN" altLang="en-US"/>
          </a:p>
        </p:txBody>
      </p:sp>
    </p:spTree>
    <p:extLst>
      <p:ext uri="{BB962C8B-B14F-4D97-AF65-F5344CB8AC3E}">
        <p14:creationId xmlns:p14="http://schemas.microsoft.com/office/powerpoint/2010/main" val="3754941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与阈值筛选</a:t>
            </a:r>
            <a:r>
              <a:rPr lang="zh-CN" altLang="en-US" sz="1200" kern="1200" dirty="0" smtClean="0">
                <a:solidFill>
                  <a:schemeClr val="tx1"/>
                </a:solidFill>
                <a:effectLst/>
                <a:latin typeface="+mn-lt"/>
                <a:ea typeface="+mn-ea"/>
                <a:cs typeface="+mn-cs"/>
              </a:rPr>
              <a:t>法的</a:t>
            </a:r>
            <a:r>
              <a:rPr lang="zh-CN" altLang="zh-CN" sz="1200" kern="1200" dirty="0" smtClean="0">
                <a:solidFill>
                  <a:schemeClr val="tx1"/>
                </a:solidFill>
                <a:effectLst/>
                <a:latin typeface="+mn-lt"/>
                <a:ea typeface="+mn-ea"/>
                <a:cs typeface="+mn-cs"/>
              </a:rPr>
              <a:t>检测结果</a:t>
            </a:r>
            <a:r>
              <a:rPr lang="zh-CN" altLang="en-US" sz="1200" kern="1200" dirty="0" smtClean="0">
                <a:solidFill>
                  <a:schemeClr val="tx1"/>
                </a:solidFill>
                <a:effectLst/>
                <a:latin typeface="+mn-lt"/>
                <a:ea typeface="+mn-ea"/>
                <a:cs typeface="+mn-cs"/>
              </a:rPr>
              <a:t>延迟为正数，</a:t>
            </a:r>
            <a:r>
              <a:rPr lang="zh-CN" altLang="zh-CN" sz="1200" kern="1200" dirty="0" smtClean="0">
                <a:solidFill>
                  <a:schemeClr val="tx1"/>
                </a:solidFill>
                <a:effectLst/>
                <a:latin typeface="+mn-lt"/>
                <a:ea typeface="+mn-ea"/>
                <a:cs typeface="+mn-cs"/>
              </a:rPr>
              <a:t>不具备时效性</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而</a:t>
            </a:r>
            <a:r>
              <a:rPr lang="zh-CN" altLang="zh-CN" sz="1200" kern="1200" dirty="0" smtClean="0">
                <a:solidFill>
                  <a:schemeClr val="tx1"/>
                </a:solidFill>
                <a:effectLst/>
                <a:latin typeface="+mn-lt"/>
                <a:ea typeface="+mn-ea"/>
                <a:cs typeface="+mn-cs"/>
              </a:rPr>
              <a:t>较新的将</a:t>
            </a:r>
            <a:r>
              <a:rPr lang="en-US" altLang="zh-CN" sz="1200" kern="1200" dirty="0" smtClean="0">
                <a:solidFill>
                  <a:schemeClr val="tx1"/>
                </a:solidFill>
                <a:effectLst/>
                <a:latin typeface="+mn-lt"/>
                <a:ea typeface="+mn-ea"/>
                <a:cs typeface="+mn-cs"/>
              </a:rPr>
              <a:t>WT</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等时频转换方法与</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神经网络相结合的方法</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虽然也可以实现超前的异常故障状态预测，达到预警的效果，但其预测准确度在超前位数较多时很低，会出现较高的虚警率，造成不必要的损失</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综合来看本次研究的模型的可靠性要远高于现有方法。</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24</a:t>
            </a:fld>
            <a:endParaRPr lang="zh-CN" altLang="en-US"/>
          </a:p>
        </p:txBody>
      </p:sp>
    </p:spTree>
    <p:extLst>
      <p:ext uri="{BB962C8B-B14F-4D97-AF65-F5344CB8AC3E}">
        <p14:creationId xmlns:p14="http://schemas.microsoft.com/office/powerpoint/2010/main" val="1128135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横坐标轴为时间步长，纵坐标轴为模型预测结果的</a:t>
            </a:r>
            <a:r>
              <a:rPr lang="en-US" altLang="zh-CN" sz="1200" kern="1200" dirty="0" smtClean="0">
                <a:solidFill>
                  <a:schemeClr val="tx1"/>
                </a:solidFill>
                <a:effectLst/>
                <a:latin typeface="+mn-lt"/>
                <a:ea typeface="+mn-ea"/>
                <a:cs typeface="+mn-cs"/>
              </a:rPr>
              <a:t>RMSE</a:t>
            </a:r>
            <a:r>
              <a:rPr lang="zh-CN" altLang="zh-CN" sz="1200" kern="1200" dirty="0" smtClean="0">
                <a:solidFill>
                  <a:schemeClr val="tx1"/>
                </a:solidFill>
                <a:effectLst/>
                <a:latin typeface="+mn-lt"/>
                <a:ea typeface="+mn-ea"/>
                <a:cs typeface="+mn-cs"/>
              </a:rPr>
              <a:t>值，蓝色、橙色、绿色分别为超前</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位、</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位与</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位对应的图像</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这种实验结果也验证支持了本文第四章中对多步长</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模型能够利用更加长期历史信息和学习能力更强等优点的理论分析。</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但是</a:t>
            </a:r>
            <a:r>
              <a:rPr lang="en-US" altLang="zh-CN" sz="1200" kern="1200" dirty="0" err="1" smtClean="0">
                <a:solidFill>
                  <a:schemeClr val="tx1"/>
                </a:solidFill>
                <a:effectLst/>
                <a:latin typeface="+mn-lt"/>
                <a:ea typeface="+mn-ea"/>
                <a:cs typeface="+mn-cs"/>
              </a:rPr>
              <a:t>timesteps</a:t>
            </a:r>
            <a:r>
              <a:rPr lang="zh-CN" altLang="zh-CN" sz="1200" kern="1200" dirty="0" smtClean="0">
                <a:solidFill>
                  <a:schemeClr val="tx1"/>
                </a:solidFill>
                <a:effectLst/>
                <a:latin typeface="+mn-lt"/>
                <a:ea typeface="+mn-ea"/>
                <a:cs typeface="+mn-cs"/>
              </a:rPr>
              <a:t>值并不是越大越好，受时间序列自身数据变化部分的长度影响，步长增大到接近或超过这一变化长度的程度后，继续增加步长并不会进一步提升性能。因此，需要结合实际的应用场景选取合适的时间步长数值。</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26</a:t>
            </a:fld>
            <a:endParaRPr lang="zh-CN" altLang="en-US"/>
          </a:p>
        </p:txBody>
      </p:sp>
    </p:spTree>
    <p:extLst>
      <p:ext uri="{BB962C8B-B14F-4D97-AF65-F5344CB8AC3E}">
        <p14:creationId xmlns:p14="http://schemas.microsoft.com/office/powerpoint/2010/main" val="1995932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GRU</a:t>
            </a:r>
            <a:r>
              <a:rPr lang="zh-CN" altLang="zh-CN" sz="1200" kern="1200" dirty="0" smtClean="0">
                <a:solidFill>
                  <a:schemeClr val="tx1"/>
                </a:solidFill>
                <a:effectLst/>
                <a:latin typeface="+mn-lt"/>
                <a:ea typeface="+mn-ea"/>
                <a:cs typeface="+mn-cs"/>
              </a:rPr>
              <a:t>模型的训练时间均小于</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模型，训练耗时的缩减幅度平均约为</a:t>
            </a:r>
            <a:r>
              <a:rPr lang="en-US" altLang="zh-CN" sz="1200" kern="1200" dirty="0" smtClean="0">
                <a:solidFill>
                  <a:schemeClr val="tx1"/>
                </a:solidFill>
                <a:effectLst/>
                <a:latin typeface="+mn-lt"/>
                <a:ea typeface="+mn-ea"/>
                <a:cs typeface="+mn-cs"/>
              </a:rPr>
              <a:t>13%</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这种训练耗时上的缩减，是以一定程度的性能下降为代价的。</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因此，在实际应用中，需要结合项目具体需求指标与实际数据集大小，在衡量模型各项性能之后，评估</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模型与</a:t>
            </a:r>
            <a:r>
              <a:rPr lang="en-US" altLang="zh-CN" sz="1200" kern="1200" dirty="0" smtClean="0">
                <a:solidFill>
                  <a:schemeClr val="tx1"/>
                </a:solidFill>
                <a:effectLst/>
                <a:latin typeface="+mn-lt"/>
                <a:ea typeface="+mn-ea"/>
                <a:cs typeface="+mn-cs"/>
              </a:rPr>
              <a:t>GRU</a:t>
            </a:r>
            <a:r>
              <a:rPr lang="zh-CN" altLang="zh-CN" sz="1200" kern="1200" dirty="0" smtClean="0">
                <a:solidFill>
                  <a:schemeClr val="tx1"/>
                </a:solidFill>
                <a:effectLst/>
                <a:latin typeface="+mn-lt"/>
                <a:ea typeface="+mn-ea"/>
                <a:cs typeface="+mn-cs"/>
              </a:rPr>
              <a:t>模型分别的综合收益，来决定最终使用哪一种模型。本次研究中由于数据量规模不是特别大，且课题场景为实时异常检测，对预测结果的准确度要求较高，因此最终选择</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模型作为异常检测模型中时间序列预测模块的实现方案。</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3CFC841-E2E1-4802-8701-94EA307E94B0}" type="slidenum">
              <a:rPr lang="zh-CN" altLang="en-US" smtClean="0"/>
              <a:t>27</a:t>
            </a:fld>
            <a:endParaRPr lang="zh-CN" altLang="en-US"/>
          </a:p>
        </p:txBody>
      </p:sp>
    </p:spTree>
    <p:extLst>
      <p:ext uri="{BB962C8B-B14F-4D97-AF65-F5344CB8AC3E}">
        <p14:creationId xmlns:p14="http://schemas.microsoft.com/office/powerpoint/2010/main" val="3116753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最常见的解决方法是先利用</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或者小波变换（</a:t>
            </a:r>
            <a:r>
              <a:rPr lang="en-US" altLang="zh-CN" sz="1200" kern="1200" dirty="0" smtClean="0">
                <a:solidFill>
                  <a:schemeClr val="tx1"/>
                </a:solidFill>
                <a:effectLst/>
                <a:latin typeface="+mn-lt"/>
                <a:ea typeface="+mn-ea"/>
                <a:cs typeface="+mn-cs"/>
              </a:rPr>
              <a:t>Wave Transform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WT</a:t>
            </a:r>
            <a:r>
              <a:rPr lang="zh-CN" altLang="zh-CN" sz="1200" kern="1200" dirty="0" smtClean="0">
                <a:solidFill>
                  <a:schemeClr val="tx1"/>
                </a:solidFill>
                <a:effectLst/>
                <a:latin typeface="+mn-lt"/>
                <a:ea typeface="+mn-ea"/>
                <a:cs typeface="+mn-cs"/>
              </a:rPr>
              <a:t>）对电源信号进行时频转换，然后根据电源品质标准，采用经典数学统计的阈值筛选法或者奇异值分解法来确定异常状态。比如参考文献</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就是利用</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与奇异值分解的方法来识别电源中的谐波扰动。</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还有一些比较新的方法是将时频转换方法和当前发展迅速的机器学习方法相结合，来对电源信号中的谐波进行检测。如参考文献</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与参考文献</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均是将</a:t>
            </a:r>
            <a:r>
              <a:rPr lang="en-US" altLang="zh-CN" sz="1200" kern="1200" dirty="0" smtClean="0">
                <a:solidFill>
                  <a:schemeClr val="tx1"/>
                </a:solidFill>
                <a:effectLst/>
                <a:latin typeface="+mn-lt"/>
                <a:ea typeface="+mn-ea"/>
                <a:cs typeface="+mn-cs"/>
              </a:rPr>
              <a:t>WT</a:t>
            </a:r>
            <a:r>
              <a:rPr lang="zh-CN" altLang="zh-CN" sz="1200" kern="1200" dirty="0" smtClean="0">
                <a:solidFill>
                  <a:schemeClr val="tx1"/>
                </a:solidFill>
                <a:effectLst/>
                <a:latin typeface="+mn-lt"/>
                <a:ea typeface="+mn-ea"/>
                <a:cs typeface="+mn-cs"/>
              </a:rPr>
              <a:t>或快速傅里叶变换（</a:t>
            </a:r>
            <a:r>
              <a:rPr lang="en-US" altLang="zh-CN" sz="1200" kern="1200" dirty="0" smtClean="0">
                <a:solidFill>
                  <a:schemeClr val="tx1"/>
                </a:solidFill>
                <a:effectLst/>
                <a:latin typeface="+mn-lt"/>
                <a:ea typeface="+mn-ea"/>
                <a:cs typeface="+mn-cs"/>
              </a:rPr>
              <a:t>Fast Fourier Transform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FFT</a:t>
            </a:r>
            <a:r>
              <a:rPr lang="zh-CN" altLang="zh-CN" sz="1200" kern="1200" dirty="0" smtClean="0">
                <a:solidFill>
                  <a:schemeClr val="tx1"/>
                </a:solidFill>
                <a:effectLst/>
                <a:latin typeface="+mn-lt"/>
                <a:ea typeface="+mn-ea"/>
                <a:cs typeface="+mn-cs"/>
              </a:rPr>
              <a:t>）与简单的</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神经网络相结合，用于检测电源谐波</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这两类方法中第一类无法实现时效性，第二类只要进行改动就可以实现，但一方面这些方法没有去做，而且另一方面即使做了预测的准确度也不够高。</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5</a:t>
            </a:fld>
            <a:endParaRPr lang="zh-CN" altLang="en-US"/>
          </a:p>
        </p:txBody>
      </p:sp>
    </p:spTree>
    <p:extLst>
      <p:ext uri="{BB962C8B-B14F-4D97-AF65-F5344CB8AC3E}">
        <p14:creationId xmlns:p14="http://schemas.microsoft.com/office/powerpoint/2010/main" val="3720664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本次研究选用了</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作为时频处理步骤的实现方法，原因有两个：</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一是如同本文</a:t>
            </a:r>
            <a:r>
              <a:rPr lang="en-US" altLang="zh-CN" sz="1200" kern="1200" dirty="0" smtClean="0">
                <a:solidFill>
                  <a:schemeClr val="tx1"/>
                </a:solidFill>
                <a:effectLst/>
                <a:latin typeface="+mn-lt"/>
                <a:ea typeface="+mn-ea"/>
                <a:cs typeface="+mn-cs"/>
              </a:rPr>
              <a:t>3.2.1</a:t>
            </a:r>
            <a:r>
              <a:rPr lang="zh-CN" altLang="zh-CN" sz="1200" kern="1200" dirty="0" smtClean="0">
                <a:solidFill>
                  <a:schemeClr val="tx1"/>
                </a:solidFill>
                <a:effectLst/>
                <a:latin typeface="+mn-lt"/>
                <a:ea typeface="+mn-ea"/>
                <a:cs typeface="+mn-cs"/>
              </a:rPr>
              <a:t>小节中所阐述的，由于本次课题实验环境的影响，实验对时频数据的时域分辨率的精度要求不高，相反对频域分辨率有着较高的要求，通过</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的固定窗口尺寸可以实现这一效果，而</a:t>
            </a:r>
            <a:r>
              <a:rPr lang="en-US" altLang="zh-CN" sz="1200" kern="1200" dirty="0" smtClean="0">
                <a:solidFill>
                  <a:schemeClr val="tx1"/>
                </a:solidFill>
                <a:effectLst/>
                <a:latin typeface="+mn-lt"/>
                <a:ea typeface="+mn-ea"/>
                <a:cs typeface="+mn-cs"/>
              </a:rPr>
              <a:t>CWT</a:t>
            </a:r>
            <a:r>
              <a:rPr lang="zh-CN" altLang="zh-CN" sz="1200" kern="1200" dirty="0" smtClean="0">
                <a:solidFill>
                  <a:schemeClr val="tx1"/>
                </a:solidFill>
                <a:effectLst/>
                <a:latin typeface="+mn-lt"/>
                <a:ea typeface="+mn-ea"/>
                <a:cs typeface="+mn-cs"/>
              </a:rPr>
              <a:t>则不受控制，在其转换结果频域分辨率低的时候，可能会影响后续</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神经网络模型的训练。</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二是</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只需要先验选取窗函数类型与窗口尺寸，这相对于</a:t>
            </a:r>
            <a:r>
              <a:rPr lang="en-US" altLang="zh-CN" sz="1200" kern="1200" dirty="0" smtClean="0">
                <a:solidFill>
                  <a:schemeClr val="tx1"/>
                </a:solidFill>
                <a:effectLst/>
                <a:latin typeface="+mn-lt"/>
                <a:ea typeface="+mn-ea"/>
                <a:cs typeface="+mn-cs"/>
              </a:rPr>
              <a:t>CWT</a:t>
            </a:r>
            <a:r>
              <a:rPr lang="zh-CN" altLang="zh-CN" sz="1200" kern="1200" dirty="0" smtClean="0">
                <a:solidFill>
                  <a:schemeClr val="tx1"/>
                </a:solidFill>
                <a:effectLst/>
                <a:latin typeface="+mn-lt"/>
                <a:ea typeface="+mn-ea"/>
                <a:cs typeface="+mn-cs"/>
              </a:rPr>
              <a:t>需要选择小波基函数来说更容易选取，因为在本次异常检测课题的背景下，电源信号中的异常情况多种多样，信号波形情况难以确定，</a:t>
            </a:r>
            <a:r>
              <a:rPr lang="en-US" altLang="zh-CN" sz="1200" kern="1200" dirty="0" smtClean="0">
                <a:solidFill>
                  <a:schemeClr val="tx1"/>
                </a:solidFill>
                <a:effectLst/>
                <a:latin typeface="+mn-lt"/>
                <a:ea typeface="+mn-ea"/>
                <a:cs typeface="+mn-cs"/>
              </a:rPr>
              <a:t>CWT</a:t>
            </a:r>
            <a:r>
              <a:rPr lang="zh-CN" altLang="zh-CN" sz="1200" kern="1200" dirty="0" smtClean="0">
                <a:solidFill>
                  <a:schemeClr val="tx1"/>
                </a:solidFill>
                <a:effectLst/>
                <a:latin typeface="+mn-lt"/>
                <a:ea typeface="+mn-ea"/>
                <a:cs typeface="+mn-cs"/>
              </a:rPr>
              <a:t>的小波基函数难以选择，如果选取的基函数不合适可能会导致最终错误的结果。</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HHT</a:t>
            </a:r>
            <a:r>
              <a:rPr lang="zh-CN" altLang="en-US" sz="1200" kern="1200" dirty="0" smtClean="0">
                <a:solidFill>
                  <a:schemeClr val="tx1"/>
                </a:solidFill>
                <a:effectLst/>
                <a:latin typeface="+mn-lt"/>
                <a:ea typeface="+mn-ea"/>
                <a:cs typeface="+mn-cs"/>
              </a:rPr>
              <a:t>虽然可以</a:t>
            </a:r>
            <a:r>
              <a:rPr lang="zh-CN" altLang="zh-CN" sz="1200" kern="1200" dirty="0" smtClean="0">
                <a:solidFill>
                  <a:schemeClr val="tx1"/>
                </a:solidFill>
                <a:effectLst/>
                <a:latin typeface="+mn-lt"/>
                <a:ea typeface="+mn-ea"/>
                <a:cs typeface="+mn-cs"/>
              </a:rPr>
              <a:t>在时域与频域均可以获取非常精细的高分辨率</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然而</a:t>
            </a:r>
            <a:r>
              <a:rPr lang="en-US" altLang="zh-CN" sz="1200" kern="1200" dirty="0" smtClean="0">
                <a:solidFill>
                  <a:schemeClr val="tx1"/>
                </a:solidFill>
                <a:effectLst/>
                <a:latin typeface="+mn-lt"/>
                <a:ea typeface="+mn-ea"/>
                <a:cs typeface="+mn-cs"/>
              </a:rPr>
              <a:t>HHT</a:t>
            </a:r>
            <a:r>
              <a:rPr lang="zh-CN" altLang="zh-CN" sz="1200" kern="1200" dirty="0" smtClean="0">
                <a:solidFill>
                  <a:schemeClr val="tx1"/>
                </a:solidFill>
                <a:effectLst/>
                <a:latin typeface="+mn-lt"/>
                <a:ea typeface="+mn-ea"/>
                <a:cs typeface="+mn-cs"/>
              </a:rPr>
              <a:t>中</a:t>
            </a:r>
            <a:r>
              <a:rPr lang="en-US" altLang="zh-CN" sz="1200" kern="1200" dirty="0" smtClean="0">
                <a:solidFill>
                  <a:schemeClr val="tx1"/>
                </a:solidFill>
                <a:effectLst/>
                <a:latin typeface="+mn-lt"/>
                <a:ea typeface="+mn-ea"/>
                <a:cs typeface="+mn-cs"/>
              </a:rPr>
              <a:t>EMD</a:t>
            </a:r>
            <a:r>
              <a:rPr lang="zh-CN" altLang="zh-CN" sz="1200" kern="1200" dirty="0" smtClean="0">
                <a:solidFill>
                  <a:schemeClr val="tx1"/>
                </a:solidFill>
                <a:effectLst/>
                <a:latin typeface="+mn-lt"/>
                <a:ea typeface="+mn-ea"/>
                <a:cs typeface="+mn-cs"/>
              </a:rPr>
              <a:t>部分的理论基础不够坚实，其结果受信号本身影响可能无法收敛</a:t>
            </a:r>
            <a:r>
              <a:rPr lang="zh-CN" altLang="en-US" sz="1200" kern="1200" dirty="0" smtClean="0">
                <a:solidFill>
                  <a:schemeClr val="tx1"/>
                </a:solidFill>
                <a:effectLst/>
                <a:latin typeface="+mn-lt"/>
                <a:ea typeface="+mn-ea"/>
                <a:cs typeface="+mn-cs"/>
              </a:rPr>
              <a:t>，不够稳定。</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3CFC841-E2E1-4802-8701-94EA307E94B0}" type="slidenum">
              <a:rPr lang="zh-CN" altLang="en-US" smtClean="0"/>
              <a:t>28</a:t>
            </a:fld>
            <a:endParaRPr lang="zh-CN" altLang="en-US"/>
          </a:p>
        </p:txBody>
      </p:sp>
    </p:spTree>
    <p:extLst>
      <p:ext uri="{BB962C8B-B14F-4D97-AF65-F5344CB8AC3E}">
        <p14:creationId xmlns:p14="http://schemas.microsoft.com/office/powerpoint/2010/main" val="3834119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在同等实验环境与输入数据的条件下，</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模型的预测结果整体上要优于</a:t>
            </a:r>
            <a:r>
              <a:rPr lang="en-US" altLang="zh-CN" sz="1200" kern="1200" dirty="0" err="1" smtClean="0">
                <a:solidFill>
                  <a:schemeClr val="tx1"/>
                </a:solidFill>
                <a:effectLst/>
                <a:latin typeface="+mn-lt"/>
                <a:ea typeface="+mn-ea"/>
                <a:cs typeface="+mn-cs"/>
              </a:rPr>
              <a:t>XGBoost</a:t>
            </a:r>
            <a:r>
              <a:rPr lang="zh-CN" altLang="zh-CN" sz="1200" kern="1200" dirty="0" smtClean="0">
                <a:solidFill>
                  <a:schemeClr val="tx1"/>
                </a:solidFill>
                <a:effectLst/>
                <a:latin typeface="+mn-lt"/>
                <a:ea typeface="+mn-ea"/>
                <a:cs typeface="+mn-cs"/>
              </a:rPr>
              <a:t>模型，且随着超前预测位数的增大，</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模型相较于</a:t>
            </a:r>
            <a:r>
              <a:rPr lang="en-US" altLang="zh-CN" sz="1200" kern="1200" dirty="0" err="1" smtClean="0">
                <a:solidFill>
                  <a:schemeClr val="tx1"/>
                </a:solidFill>
                <a:effectLst/>
                <a:latin typeface="+mn-lt"/>
                <a:ea typeface="+mn-ea"/>
                <a:cs typeface="+mn-cs"/>
              </a:rPr>
              <a:t>XGBoost</a:t>
            </a:r>
            <a:r>
              <a:rPr lang="zh-CN" altLang="zh-CN" sz="1200" kern="1200" dirty="0" smtClean="0">
                <a:solidFill>
                  <a:schemeClr val="tx1"/>
                </a:solidFill>
                <a:effectLst/>
                <a:latin typeface="+mn-lt"/>
                <a:ea typeface="+mn-ea"/>
                <a:cs typeface="+mn-cs"/>
              </a:rPr>
              <a:t>模型表现出的预测准确度更高</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可以看出在超前较多位预测的场景下，</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模型的预测结果准确度要比</a:t>
            </a:r>
            <a:r>
              <a:rPr lang="en-US" altLang="zh-CN" sz="1200" kern="1200" dirty="0" err="1" smtClean="0">
                <a:solidFill>
                  <a:schemeClr val="tx1"/>
                </a:solidFill>
                <a:effectLst/>
                <a:latin typeface="+mn-lt"/>
                <a:ea typeface="+mn-ea"/>
                <a:cs typeface="+mn-cs"/>
              </a:rPr>
              <a:t>XGBoost</a:t>
            </a:r>
            <a:r>
              <a:rPr lang="zh-CN" altLang="zh-CN" sz="1200" kern="1200" dirty="0" smtClean="0">
                <a:solidFill>
                  <a:schemeClr val="tx1"/>
                </a:solidFill>
                <a:effectLst/>
                <a:latin typeface="+mn-lt"/>
                <a:ea typeface="+mn-ea"/>
                <a:cs typeface="+mn-cs"/>
              </a:rPr>
              <a:t>模型高出</a:t>
            </a:r>
            <a:r>
              <a:rPr lang="en-US" altLang="zh-CN" sz="1200" kern="1200" dirty="0" smtClean="0">
                <a:solidFill>
                  <a:schemeClr val="tx1"/>
                </a:solidFill>
                <a:effectLst/>
                <a:latin typeface="+mn-lt"/>
                <a:ea typeface="+mn-ea"/>
                <a:cs typeface="+mn-cs"/>
              </a:rPr>
              <a:t>30%</a:t>
            </a:r>
            <a:r>
              <a:rPr lang="zh-CN" altLang="zh-CN" sz="1200" kern="1200" dirty="0" smtClean="0">
                <a:solidFill>
                  <a:schemeClr val="tx1"/>
                </a:solidFill>
                <a:effectLst/>
                <a:latin typeface="+mn-lt"/>
                <a:ea typeface="+mn-ea"/>
                <a:cs typeface="+mn-cs"/>
              </a:rPr>
              <a:t>左右。</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这一实验结果也体现了前文中所分析的</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模型适合处理含有历史关联信息的时间序列数据这一特性。</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3CFC841-E2E1-4802-8701-94EA307E94B0}" type="slidenum">
              <a:rPr lang="zh-CN" altLang="en-US" smtClean="0"/>
              <a:t>29</a:t>
            </a:fld>
            <a:endParaRPr lang="zh-CN" altLang="en-US"/>
          </a:p>
        </p:txBody>
      </p:sp>
    </p:spTree>
    <p:extLst>
      <p:ext uri="{BB962C8B-B14F-4D97-AF65-F5344CB8AC3E}">
        <p14:creationId xmlns:p14="http://schemas.microsoft.com/office/powerpoint/2010/main" val="1852855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一是本次研究的方法具有较强的推广应用能力，可以推广应用在很多场景下。该方法中的频域参数异常检测模型的适用范围不仅仅是本次课题所用的机载交流电源信号数据，大多数涉及时频域信号分析的场景，如各种设备中关键器件振动分析等异常检测场景均能够适用，具有较强的多场景推广应用的能力。</a:t>
            </a:r>
          </a:p>
          <a:p>
            <a:r>
              <a:rPr lang="zh-CN" altLang="zh-CN" sz="1200" kern="1200" dirty="0" smtClean="0">
                <a:solidFill>
                  <a:schemeClr val="tx1"/>
                </a:solidFill>
                <a:effectLst/>
                <a:latin typeface="+mn-lt"/>
                <a:ea typeface="+mn-ea"/>
                <a:cs typeface="+mn-cs"/>
              </a:rPr>
              <a:t>二是本次研究的方法非常契合航空电源大数据的应用场景与当前我国在这一领域的研究现状，既解决了我国在机载电源异常故障经验积累不足的问题，又实现了对海量航空电源大数据的有效利用。</a:t>
            </a:r>
          </a:p>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6</a:t>
            </a:fld>
            <a:endParaRPr lang="zh-CN" altLang="en-US"/>
          </a:p>
        </p:txBody>
      </p:sp>
    </p:spTree>
    <p:extLst>
      <p:ext uri="{BB962C8B-B14F-4D97-AF65-F5344CB8AC3E}">
        <p14:creationId xmlns:p14="http://schemas.microsoft.com/office/powerpoint/2010/main" val="91824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研究人员又希望在分析信号频谱的同时，也能对信号中不同频率分量成分的出现结束时刻有所了解，希望能够获取信号出现变化的具体时刻。这样的需求非常多，比如分析实验生物电信号的场景，和本次课题中对电源信号频域参数异常检测的场景等等。</a:t>
            </a:r>
            <a:r>
              <a:rPr lang="zh-CN" altLang="en-US" sz="1200" kern="1200" dirty="0" smtClean="0">
                <a:solidFill>
                  <a:schemeClr val="tx1"/>
                </a:solidFill>
                <a:effectLst/>
                <a:latin typeface="+mn-lt"/>
                <a:ea typeface="+mn-ea"/>
                <a:cs typeface="+mn-cs"/>
              </a:rPr>
              <a:t>传统方法</a:t>
            </a:r>
            <a:r>
              <a:rPr lang="en-US" altLang="zh-CN" sz="1200" kern="1200" dirty="0" smtClean="0">
                <a:solidFill>
                  <a:schemeClr val="tx1"/>
                </a:solidFill>
                <a:effectLst/>
                <a:latin typeface="+mn-lt"/>
                <a:ea typeface="+mn-ea"/>
                <a:cs typeface="+mn-cs"/>
              </a:rPr>
              <a:t>FFT</a:t>
            </a:r>
            <a:r>
              <a:rPr lang="zh-CN" altLang="en-US" sz="1200" kern="1200" dirty="0" smtClean="0">
                <a:solidFill>
                  <a:schemeClr val="tx1"/>
                </a:solidFill>
                <a:effectLst/>
                <a:latin typeface="+mn-lt"/>
                <a:ea typeface="+mn-ea"/>
                <a:cs typeface="+mn-cs"/>
              </a:rPr>
              <a:t>是做不到的。</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9</a:t>
            </a:fld>
            <a:endParaRPr lang="zh-CN" altLang="en-US"/>
          </a:p>
        </p:txBody>
      </p:sp>
    </p:spTree>
    <p:extLst>
      <p:ext uri="{BB962C8B-B14F-4D97-AF65-F5344CB8AC3E}">
        <p14:creationId xmlns:p14="http://schemas.microsoft.com/office/powerpoint/2010/main" val="740861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先采样后检测，虽然保证了</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的检测正确率，但是却失去了检测结果的时效性。即使</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的窗函数的窗口尺寸选择得很小，比如截取</a:t>
            </a:r>
            <a:r>
              <a:rPr lang="en-US" altLang="zh-CN" sz="1200" kern="1200" dirty="0" smtClean="0">
                <a:solidFill>
                  <a:schemeClr val="tx1"/>
                </a:solidFill>
                <a:effectLst/>
                <a:latin typeface="+mn-lt"/>
                <a:ea typeface="+mn-ea"/>
                <a:cs typeface="+mn-cs"/>
              </a:rPr>
              <a:t>50ms</a:t>
            </a:r>
            <a:r>
              <a:rPr lang="zh-CN" altLang="zh-CN" sz="1200" kern="1200" dirty="0" smtClean="0">
                <a:solidFill>
                  <a:schemeClr val="tx1"/>
                </a:solidFill>
                <a:effectLst/>
                <a:latin typeface="+mn-lt"/>
                <a:ea typeface="+mn-ea"/>
                <a:cs typeface="+mn-cs"/>
              </a:rPr>
              <a:t>或者</a:t>
            </a:r>
            <a:r>
              <a:rPr lang="en-US" altLang="zh-CN" sz="1200" kern="1200" dirty="0" smtClean="0">
                <a:solidFill>
                  <a:schemeClr val="tx1"/>
                </a:solidFill>
                <a:effectLst/>
                <a:latin typeface="+mn-lt"/>
                <a:ea typeface="+mn-ea"/>
                <a:cs typeface="+mn-cs"/>
              </a:rPr>
              <a:t>100ms</a:t>
            </a:r>
            <a:r>
              <a:rPr lang="zh-CN" altLang="zh-CN" sz="1200" kern="1200" dirty="0" smtClean="0">
                <a:solidFill>
                  <a:schemeClr val="tx1"/>
                </a:solidFill>
                <a:effectLst/>
                <a:latin typeface="+mn-lt"/>
                <a:ea typeface="+mn-ea"/>
                <a:cs typeface="+mn-cs"/>
              </a:rPr>
              <a:t>的信号长度，再加上信号传输至服务器和算法分析处理的时间，最终的总延时也会比较大。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基于预测的异常检测机制可以解决此种问题</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10</a:t>
            </a:fld>
            <a:endParaRPr lang="zh-CN" altLang="en-US"/>
          </a:p>
        </p:txBody>
      </p:sp>
    </p:spTree>
    <p:extLst>
      <p:ext uri="{BB962C8B-B14F-4D97-AF65-F5344CB8AC3E}">
        <p14:creationId xmlns:p14="http://schemas.microsoft.com/office/powerpoint/2010/main" val="3394886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时频数据经过数据预处理后，为</a:t>
            </a:r>
            <a:r>
              <a:rPr lang="en-US" altLang="zh-CN" dirty="0" smtClean="0"/>
              <a:t>LSTM</a:t>
            </a:r>
            <a:r>
              <a:rPr lang="zh-CN" altLang="en-US" dirty="0" smtClean="0"/>
              <a:t>模型的输入数据。</a:t>
            </a:r>
            <a:endParaRPr lang="en-US" altLang="zh-CN" dirty="0" smtClean="0"/>
          </a:p>
          <a:p>
            <a:r>
              <a:rPr lang="zh-CN" altLang="en-US" dirty="0" smtClean="0"/>
              <a:t>降维后的频率列为特征向量，时序信息为样本索引。</a:t>
            </a:r>
            <a:endParaRPr lang="en-US" altLang="zh-CN" dirty="0" smtClean="0"/>
          </a:p>
          <a:p>
            <a:r>
              <a:rPr lang="zh-CN" altLang="en-US" dirty="0" smtClean="0"/>
              <a:t>超前重构后的基波与高次谐波含量作为模型的标记输出。</a:t>
            </a:r>
            <a:endParaRPr lang="en-US" altLang="zh-CN" dirty="0" smtClean="0"/>
          </a:p>
          <a:p>
            <a:r>
              <a:rPr lang="zh-CN" altLang="en-US" dirty="0" smtClean="0"/>
              <a:t>经过训练，模型便可以同时输出基波与若干高次谐波含量的预测值。</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11</a:t>
            </a:fld>
            <a:endParaRPr lang="zh-CN" altLang="en-US"/>
          </a:p>
        </p:txBody>
      </p:sp>
    </p:spTree>
    <p:extLst>
      <p:ext uri="{BB962C8B-B14F-4D97-AF65-F5344CB8AC3E}">
        <p14:creationId xmlns:p14="http://schemas.microsoft.com/office/powerpoint/2010/main" val="1489361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12</a:t>
            </a:fld>
            <a:endParaRPr lang="zh-CN" altLang="en-US"/>
          </a:p>
        </p:txBody>
      </p:sp>
    </p:spTree>
    <p:extLst>
      <p:ext uri="{BB962C8B-B14F-4D97-AF65-F5344CB8AC3E}">
        <p14:creationId xmlns:p14="http://schemas.microsoft.com/office/powerpoint/2010/main" val="2088362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LSTM</a:t>
            </a:r>
            <a:r>
              <a:rPr lang="zh-CN" altLang="en-US" dirty="0" smtClean="0"/>
              <a:t>凭借其</a:t>
            </a:r>
            <a:r>
              <a:rPr lang="zh-CN" altLang="zh-CN" sz="1200" kern="1200" dirty="0" smtClean="0">
                <a:solidFill>
                  <a:schemeClr val="tx1"/>
                </a:solidFill>
                <a:effectLst/>
                <a:latin typeface="+mn-lt"/>
                <a:ea typeface="+mn-ea"/>
                <a:cs typeface="+mn-cs"/>
              </a:rPr>
              <a:t>输入门、遗忘门和输出门</a:t>
            </a:r>
            <a:r>
              <a:rPr lang="zh-CN" altLang="en-US" sz="1200" kern="1200" dirty="0" smtClean="0">
                <a:solidFill>
                  <a:schemeClr val="tx1"/>
                </a:solidFill>
                <a:effectLst/>
                <a:latin typeface="+mn-lt"/>
                <a:ea typeface="+mn-ea"/>
                <a:cs typeface="+mn-cs"/>
              </a:rPr>
              <a:t>的内部特殊结构，可以选择性地记忆历史信息，比当前方法使用的</a:t>
            </a:r>
            <a:r>
              <a:rPr lang="en-US" altLang="zh-CN" sz="1200" kern="1200" dirty="0" smtClean="0">
                <a:solidFill>
                  <a:schemeClr val="tx1"/>
                </a:solidFill>
                <a:effectLst/>
                <a:latin typeface="+mn-lt"/>
                <a:ea typeface="+mn-ea"/>
                <a:cs typeface="+mn-cs"/>
              </a:rPr>
              <a:t>BP</a:t>
            </a:r>
            <a:r>
              <a:rPr lang="zh-CN" altLang="en-US" sz="1200" kern="1200" dirty="0" smtClean="0">
                <a:solidFill>
                  <a:schemeClr val="tx1"/>
                </a:solidFill>
                <a:effectLst/>
                <a:latin typeface="+mn-lt"/>
                <a:ea typeface="+mn-ea"/>
                <a:cs typeface="+mn-cs"/>
              </a:rPr>
              <a:t>神经网络模型的性能更加出色，从而达到提升预测准确度的效果。</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13</a:t>
            </a:fld>
            <a:endParaRPr lang="zh-CN" altLang="en-US"/>
          </a:p>
        </p:txBody>
      </p:sp>
    </p:spTree>
    <p:extLst>
      <p:ext uri="{BB962C8B-B14F-4D97-AF65-F5344CB8AC3E}">
        <p14:creationId xmlns:p14="http://schemas.microsoft.com/office/powerpoint/2010/main" val="3275228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该模型主要分为时频处理、预测前数据预处理和时间序列预测模型三个部分，其中预测前数据预处理部分又由数据降维、数据清洗、数据归一化和数据标记</a:t>
            </a:r>
            <a:r>
              <a:rPr lang="zh-CN" altLang="en-US" sz="1200" kern="1200" dirty="0" smtClean="0">
                <a:solidFill>
                  <a:schemeClr val="tx1"/>
                </a:solidFill>
                <a:effectLst/>
                <a:latin typeface="+mn-lt"/>
                <a:ea typeface="+mn-ea"/>
                <a:cs typeface="+mn-cs"/>
              </a:rPr>
              <a:t>重构</a:t>
            </a:r>
            <a:r>
              <a:rPr lang="zh-CN" altLang="zh-CN" sz="1200" kern="1200" dirty="0" smtClean="0">
                <a:solidFill>
                  <a:schemeClr val="tx1"/>
                </a:solidFill>
                <a:effectLst/>
                <a:latin typeface="+mn-lt"/>
                <a:ea typeface="+mn-ea"/>
                <a:cs typeface="+mn-cs"/>
              </a:rPr>
              <a:t>四个部分组成。</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14</a:t>
            </a:fld>
            <a:endParaRPr lang="zh-CN" altLang="en-US"/>
          </a:p>
        </p:txBody>
      </p:sp>
    </p:spTree>
    <p:extLst>
      <p:ext uri="{BB962C8B-B14F-4D97-AF65-F5344CB8AC3E}">
        <p14:creationId xmlns:p14="http://schemas.microsoft.com/office/powerpoint/2010/main" val="2547064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smtClean="0"/>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smtClean="0"/>
              <a:t>单击此处编辑母版副标题样式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9" name="矩形 8"/>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a:p>
        </p:txBody>
      </p:sp>
    </p:spTree>
    <p:extLst>
      <p:ext uri="{BB962C8B-B14F-4D97-AF65-F5344CB8AC3E}">
        <p14:creationId xmlns:p14="http://schemas.microsoft.com/office/powerpoint/2010/main" val="1942321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dirty="0"/>
          </a:p>
        </p:txBody>
      </p:sp>
      <p:pic>
        <p:nvPicPr>
          <p:cNvPr id="8" name="图片 7"/>
          <p:cNvPicPr>
            <a:picLocks noChangeAspect="1"/>
          </p:cNvPicPr>
          <p:nvPr/>
        </p:nvPicPr>
        <p:blipFill>
          <a:blip r:embed="rId2"/>
          <a:stretch>
            <a:fillRect/>
          </a:stretch>
        </p:blipFill>
        <p:spPr>
          <a:xfrm>
            <a:off x="0" y="1231682"/>
            <a:ext cx="9144000" cy="332713"/>
          </a:xfrm>
          <a:prstGeom prst="rect">
            <a:avLst/>
          </a:prstGeom>
        </p:spPr>
      </p:pic>
      <p:pic>
        <p:nvPicPr>
          <p:cNvPr id="9" name="图片 8"/>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stretch>
            <a:fillRect/>
          </a:stretch>
        </p:blipFill>
        <p:spPr>
          <a:xfrm>
            <a:off x="0" y="0"/>
            <a:ext cx="9144793" cy="664522"/>
          </a:xfrm>
          <a:prstGeom prst="rect">
            <a:avLst/>
          </a:prstGeom>
        </p:spPr>
      </p:pic>
      <p:sp>
        <p:nvSpPr>
          <p:cNvPr id="13" name="矩形 12"/>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
          <a:stretch>
            <a:fillRect/>
          </a:stretch>
        </p:blipFill>
        <p:spPr>
          <a:xfrm>
            <a:off x="0" y="0"/>
            <a:ext cx="9144793" cy="664522"/>
          </a:xfrm>
          <a:prstGeom prst="rect">
            <a:avLst/>
          </a:prstGeom>
        </p:spPr>
      </p:pic>
      <p:sp>
        <p:nvSpPr>
          <p:cNvPr id="23" name="矩形 2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5" name="矩形 2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p:nvPicPr>
        <p:blipFill>
          <a:blip r:embed="rId2"/>
          <a:stretch>
            <a:fillRect/>
          </a:stretch>
        </p:blipFill>
        <p:spPr>
          <a:xfrm>
            <a:off x="0" y="0"/>
            <a:ext cx="9144793" cy="664522"/>
          </a:xfrm>
          <a:prstGeom prst="rect">
            <a:avLst/>
          </a:prstGeom>
        </p:spPr>
      </p:pic>
      <p:sp>
        <p:nvSpPr>
          <p:cNvPr id="14" name="矩形 13"/>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userDrawn="1"/>
        </p:nvPicPr>
        <p:blipFill>
          <a:blip r:embed="rId2"/>
          <a:stretch>
            <a:fillRect/>
          </a:stretch>
        </p:blipFill>
        <p:spPr>
          <a:xfrm>
            <a:off x="0" y="0"/>
            <a:ext cx="9144793" cy="664522"/>
          </a:xfrm>
          <a:prstGeom prst="rect">
            <a:avLst/>
          </a:prstGeom>
        </p:spPr>
      </p:pic>
      <p:sp>
        <p:nvSpPr>
          <p:cNvPr id="25" name="矩形 24"/>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7" name="矩形 26"/>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smtClean="0"/>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smtClean="0"/>
              <a:t>单击此处编辑母版副标题样式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smtClean="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3" name="直接连接符 12"/>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smtClean="0"/>
              <a:t>单击此处编辑母版标题样式</a:t>
            </a: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3" name="矩形 12"/>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6" name="矩形 15"/>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smtClean="0"/>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14" name="图片 13"/>
          <p:cNvPicPr>
            <a:picLocks noChangeAspect="1"/>
          </p:cNvPicPr>
          <p:nvPr userDrawn="1"/>
        </p:nvPicPr>
        <p:blipFill>
          <a:blip r:embed="rId2"/>
          <a:stretch>
            <a:fillRect/>
          </a:stretch>
        </p:blipFill>
        <p:spPr>
          <a:xfrm>
            <a:off x="0" y="0"/>
            <a:ext cx="9144793" cy="664522"/>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1866588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2"/>
          <a:stretch>
            <a:fillRect/>
          </a:stretch>
        </p:blipFill>
        <p:spPr>
          <a:xfrm>
            <a:off x="0" y="0"/>
            <a:ext cx="9144793" cy="664522"/>
          </a:xfrm>
          <a:prstGeom prst="rect">
            <a:avLst/>
          </a:prstGeom>
        </p:spPr>
      </p:pic>
      <p:sp>
        <p:nvSpPr>
          <p:cNvPr id="15" name="矩形 14"/>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pic>
        <p:nvPicPr>
          <p:cNvPr id="9" name="图片 8"/>
          <p:cNvPicPr>
            <a:picLocks noChangeAspect="1"/>
          </p:cNvPicPr>
          <p:nvPr/>
        </p:nvPicPr>
        <p:blipFill>
          <a:blip r:embed="rId18"/>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21"/>
          <a:stretch>
            <a:fillRect/>
          </a:stretch>
        </p:blipFill>
        <p:spPr>
          <a:xfrm>
            <a:off x="0" y="1231682"/>
            <a:ext cx="9144000" cy="332713"/>
          </a:xfrm>
          <a:prstGeom prst="rect">
            <a:avLst/>
          </a:prstGeom>
        </p:spPr>
      </p:pic>
      <p:pic>
        <p:nvPicPr>
          <p:cNvPr id="18" name="图片 17"/>
          <p:cNvPicPr>
            <a:picLocks noChangeAspect="1"/>
          </p:cNvPicPr>
          <p:nvPr userDrawn="1"/>
        </p:nvPicPr>
        <p:blipFill>
          <a:blip r:embed="rId18"/>
          <a:stretch>
            <a:fillRect/>
          </a:stretch>
        </p:blipFill>
        <p:spPr>
          <a:xfrm>
            <a:off x="0" y="0"/>
            <a:ext cx="9144793" cy="664522"/>
          </a:xfrm>
          <a:prstGeom prst="rect">
            <a:avLst/>
          </a:prstGeom>
        </p:spPr>
      </p:pic>
      <p:sp>
        <p:nvSpPr>
          <p:cNvPr id="19" name="矩形 1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1" name="矩形 2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transition spd="med">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vmlDrawing" Target="../drawings/vmlDrawing4.vml"/><Relationship Id="rId5" Type="http://schemas.openxmlformats.org/officeDocument/2006/relationships/image" Target="../media/image14.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基于</a:t>
            </a:r>
            <a:r>
              <a:rPr lang="en-US" altLang="zh-CN" dirty="0" smtClean="0"/>
              <a:t>STFT</a:t>
            </a:r>
            <a:r>
              <a:rPr lang="zh-CN" altLang="en-US" dirty="0" smtClean="0"/>
              <a:t>与</a:t>
            </a:r>
            <a:r>
              <a:rPr lang="en-US" altLang="zh-CN" dirty="0" smtClean="0"/>
              <a:t>LSTM</a:t>
            </a:r>
            <a:r>
              <a:rPr lang="zh-CN" altLang="en-US" dirty="0" smtClean="0"/>
              <a:t>的商用大飞机电源数据异常检测</a:t>
            </a:r>
            <a:endParaRPr lang="zh-CN" altLang="en-US" sz="2400" dirty="0"/>
          </a:p>
        </p:txBody>
      </p:sp>
      <p:sp>
        <p:nvSpPr>
          <p:cNvPr id="5" name="副标题 4"/>
          <p:cNvSpPr>
            <a:spLocks noGrp="1"/>
          </p:cNvSpPr>
          <p:nvPr>
            <p:ph type="subTitle" idx="1"/>
          </p:nvPr>
        </p:nvSpPr>
        <p:spPr/>
        <p:txBody>
          <a:bodyPr/>
          <a:lstStyle/>
          <a:p>
            <a:r>
              <a:rPr lang="zh-CN" altLang="en-US" dirty="0"/>
              <a:t>姓名</a:t>
            </a:r>
            <a:r>
              <a:rPr lang="zh-CN" altLang="en-US" dirty="0" smtClean="0"/>
              <a:t>：</a:t>
            </a:r>
            <a:r>
              <a:rPr lang="zh-CN" altLang="en-US" dirty="0"/>
              <a:t>曹子豪</a:t>
            </a:r>
          </a:p>
        </p:txBody>
      </p:sp>
      <p:sp>
        <p:nvSpPr>
          <p:cNvPr id="6" name="文本占位符 5"/>
          <p:cNvSpPr>
            <a:spLocks noGrp="1"/>
          </p:cNvSpPr>
          <p:nvPr>
            <p:ph type="body" sz="quarter" idx="10"/>
          </p:nvPr>
        </p:nvSpPr>
        <p:spPr/>
        <p:txBody>
          <a:bodyPr/>
          <a:lstStyle/>
          <a:p>
            <a:r>
              <a:rPr lang="zh-CN" altLang="en-US" dirty="0" smtClean="0"/>
              <a:t>导师：</a:t>
            </a:r>
            <a:r>
              <a:rPr lang="zh-CN" altLang="en-US" dirty="0"/>
              <a:t>祝永新</a:t>
            </a:r>
          </a:p>
        </p:txBody>
      </p:sp>
    </p:spTree>
    <p:extLst>
      <p:ext uri="{BB962C8B-B14F-4D97-AF65-F5344CB8AC3E}">
        <p14:creationId xmlns:p14="http://schemas.microsoft.com/office/powerpoint/2010/main" val="2049770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a:t>时频处理</a:t>
            </a:r>
          </a:p>
        </p:txBody>
      </p:sp>
      <p:sp>
        <p:nvSpPr>
          <p:cNvPr id="2" name="Rectangle 2"/>
          <p:cNvSpPr>
            <a:spLocks noChangeArrowheads="1"/>
          </p:cNvSpPr>
          <p:nvPr/>
        </p:nvSpPr>
        <p:spPr bwMode="auto">
          <a:xfrm>
            <a:off x="1751798" y="28683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nvPr>
        </p:nvGraphicFramePr>
        <p:xfrm>
          <a:off x="914399" y="3099335"/>
          <a:ext cx="6947401" cy="2781701"/>
        </p:xfrm>
        <a:graphic>
          <a:graphicData uri="http://schemas.openxmlformats.org/presentationml/2006/ole">
            <mc:AlternateContent xmlns:mc="http://schemas.openxmlformats.org/markup-compatibility/2006">
              <mc:Choice xmlns:v="urn:schemas-microsoft-com:vml" Requires="v">
                <p:oleObj spid="_x0000_s7180" name="Visio" r:id="rId4" imgW="8105691" imgH="3257433" progId="Visio.Drawing.15">
                  <p:embed/>
                </p:oleObj>
              </mc:Choice>
              <mc:Fallback>
                <p:oleObj name="Visio" r:id="rId4" imgW="8105691" imgH="3257433"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399" y="3099335"/>
                        <a:ext cx="6947401" cy="2781701"/>
                      </a:xfrm>
                      <a:prstGeom prst="rect">
                        <a:avLst/>
                      </a:prstGeom>
                      <a:noFill/>
                    </p:spPr>
                  </p:pic>
                </p:oleObj>
              </mc:Fallback>
            </mc:AlternateContent>
          </a:graphicData>
        </a:graphic>
      </p:graphicFrame>
      <p:sp>
        <p:nvSpPr>
          <p:cNvPr id="6" name="内容占位符 1"/>
          <p:cNvSpPr>
            <a:spLocks noGrp="1"/>
          </p:cNvSpPr>
          <p:nvPr>
            <p:ph sz="quarter" idx="10"/>
          </p:nvPr>
        </p:nvSpPr>
        <p:spPr>
          <a:xfrm>
            <a:off x="914399" y="1953332"/>
            <a:ext cx="5637268" cy="683990"/>
          </a:xfrm>
        </p:spPr>
        <p:txBody>
          <a:bodyPr>
            <a:normAutofit/>
          </a:bodyPr>
          <a:lstStyle/>
          <a:p>
            <a:pPr marL="0" indent="0">
              <a:buNone/>
            </a:pPr>
            <a:r>
              <a:rPr lang="zh-CN" altLang="en-US" sz="2400" dirty="0" smtClean="0"/>
              <a:t>当前频域异常检测方法时效性差的原因：</a:t>
            </a:r>
            <a:endParaRPr lang="en-US" altLang="zh-CN" sz="2400" dirty="0" smtClean="0"/>
          </a:p>
        </p:txBody>
      </p:sp>
    </p:spTree>
    <p:extLst>
      <p:ext uri="{BB962C8B-B14F-4D97-AF65-F5344CB8AC3E}">
        <p14:creationId xmlns:p14="http://schemas.microsoft.com/office/powerpoint/2010/main" val="2868415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smtClean="0"/>
              <a:t>时间序列预测</a:t>
            </a:r>
            <a:endParaRPr lang="zh-CN" altLang="en-US" dirty="0"/>
          </a:p>
        </p:txBody>
      </p:sp>
      <p:pic>
        <p:nvPicPr>
          <p:cNvPr id="3" name="图片 2"/>
          <p:cNvPicPr/>
          <p:nvPr/>
        </p:nvPicPr>
        <p:blipFill>
          <a:blip r:embed="rId3">
            <a:extLst>
              <a:ext uri="{28A0092B-C50C-407E-A947-70E740481C1C}">
                <a14:useLocalDpi xmlns:a14="http://schemas.microsoft.com/office/drawing/2010/main" val="0"/>
              </a:ext>
            </a:extLst>
          </a:blip>
          <a:stretch>
            <a:fillRect/>
          </a:stretch>
        </p:blipFill>
        <p:spPr>
          <a:xfrm>
            <a:off x="1729952" y="1915426"/>
            <a:ext cx="5768128" cy="4677880"/>
          </a:xfrm>
          <a:prstGeom prst="rect">
            <a:avLst/>
          </a:prstGeom>
        </p:spPr>
      </p:pic>
      <p:sp>
        <p:nvSpPr>
          <p:cNvPr id="5" name="内容占位符 1"/>
          <p:cNvSpPr>
            <a:spLocks noGrp="1"/>
          </p:cNvSpPr>
          <p:nvPr>
            <p:ph sz="quarter" idx="10"/>
          </p:nvPr>
        </p:nvSpPr>
        <p:spPr>
          <a:xfrm>
            <a:off x="413885" y="1770452"/>
            <a:ext cx="2444818" cy="683990"/>
          </a:xfrm>
        </p:spPr>
        <p:txBody>
          <a:bodyPr>
            <a:normAutofit/>
          </a:bodyPr>
          <a:lstStyle/>
          <a:p>
            <a:pPr marL="0" indent="0">
              <a:buNone/>
            </a:pPr>
            <a:r>
              <a:rPr lang="zh-CN" altLang="en-US" sz="2400" dirty="0"/>
              <a:t>二</a:t>
            </a:r>
            <a:r>
              <a:rPr lang="zh-CN" altLang="en-US" sz="2400" dirty="0" smtClean="0"/>
              <a:t>维时频图：</a:t>
            </a:r>
            <a:endParaRPr lang="en-US" altLang="zh-CN" sz="2400" dirty="0" smtClean="0"/>
          </a:p>
        </p:txBody>
      </p:sp>
    </p:spTree>
    <p:extLst>
      <p:ext uri="{BB962C8B-B14F-4D97-AF65-F5344CB8AC3E}">
        <p14:creationId xmlns:p14="http://schemas.microsoft.com/office/powerpoint/2010/main" val="3229685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smtClean="0"/>
              <a:t>时间序列预测</a:t>
            </a:r>
            <a:endParaRPr lang="zh-CN" altLang="en-US" dirty="0"/>
          </a:p>
        </p:txBody>
      </p:sp>
      <p:sp>
        <p:nvSpPr>
          <p:cNvPr id="5" name="内容占位符 1"/>
          <p:cNvSpPr>
            <a:spLocks noGrp="1"/>
          </p:cNvSpPr>
          <p:nvPr>
            <p:ph sz="quarter" idx="10"/>
          </p:nvPr>
        </p:nvSpPr>
        <p:spPr>
          <a:xfrm>
            <a:off x="413885" y="1770452"/>
            <a:ext cx="2444818" cy="683990"/>
          </a:xfrm>
        </p:spPr>
        <p:txBody>
          <a:bodyPr>
            <a:normAutofit/>
          </a:bodyPr>
          <a:lstStyle/>
          <a:p>
            <a:pPr marL="0" indent="0">
              <a:buNone/>
            </a:pPr>
            <a:r>
              <a:rPr lang="zh-CN" altLang="en-US" sz="2400" dirty="0"/>
              <a:t>三</a:t>
            </a:r>
            <a:r>
              <a:rPr lang="zh-CN" altLang="en-US" sz="2400" dirty="0" smtClean="0"/>
              <a:t>维</a:t>
            </a:r>
            <a:r>
              <a:rPr lang="zh-CN" altLang="en-US" sz="2400" dirty="0" smtClean="0"/>
              <a:t>时频图：</a:t>
            </a:r>
            <a:endParaRPr lang="en-US" altLang="zh-CN" sz="2400" dirty="0" smtClean="0"/>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905878" y="2454442"/>
            <a:ext cx="7421597" cy="3994484"/>
          </a:xfrm>
          <a:prstGeom prst="rect">
            <a:avLst/>
          </a:prstGeom>
        </p:spPr>
      </p:pic>
    </p:spTree>
    <p:extLst>
      <p:ext uri="{BB962C8B-B14F-4D97-AF65-F5344CB8AC3E}">
        <p14:creationId xmlns:p14="http://schemas.microsoft.com/office/powerpoint/2010/main" val="4002829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smtClean="0"/>
              <a:t>时间序列预测</a:t>
            </a:r>
            <a:endParaRPr lang="zh-CN" altLang="en-US" dirty="0"/>
          </a:p>
        </p:txBody>
      </p:sp>
      <p:sp>
        <p:nvSpPr>
          <p:cNvPr id="2" name="Rectangle 2"/>
          <p:cNvSpPr>
            <a:spLocks noChangeArrowheads="1"/>
          </p:cNvSpPr>
          <p:nvPr/>
        </p:nvSpPr>
        <p:spPr bwMode="auto">
          <a:xfrm flipV="1">
            <a:off x="1568918" y="2194559"/>
            <a:ext cx="103887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nvPr>
        </p:nvGraphicFramePr>
        <p:xfrm>
          <a:off x="1486594" y="2759816"/>
          <a:ext cx="6260165" cy="3737237"/>
        </p:xfrm>
        <a:graphic>
          <a:graphicData uri="http://schemas.openxmlformats.org/presentationml/2006/ole">
            <mc:AlternateContent xmlns:mc="http://schemas.openxmlformats.org/markup-compatibility/2006">
              <mc:Choice xmlns:v="urn:schemas-microsoft-com:vml" Requires="v">
                <p:oleObj spid="_x0000_s8204" name="Visio" r:id="rId4" imgW="10629856" imgH="6381802" progId="Visio.Drawing.15">
                  <p:embed/>
                </p:oleObj>
              </mc:Choice>
              <mc:Fallback>
                <p:oleObj name="Visio" r:id="rId4" imgW="10629856" imgH="6381802"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6594" y="2759816"/>
                        <a:ext cx="6260165" cy="3737237"/>
                      </a:xfrm>
                      <a:prstGeom prst="rect">
                        <a:avLst/>
                      </a:prstGeom>
                      <a:noFill/>
                    </p:spPr>
                  </p:pic>
                </p:oleObj>
              </mc:Fallback>
            </mc:AlternateContent>
          </a:graphicData>
        </a:graphic>
      </p:graphicFrame>
      <p:sp>
        <p:nvSpPr>
          <p:cNvPr id="5" name="内容占位符 1"/>
          <p:cNvSpPr>
            <a:spLocks noGrp="1"/>
          </p:cNvSpPr>
          <p:nvPr>
            <p:ph sz="quarter" idx="10"/>
          </p:nvPr>
        </p:nvSpPr>
        <p:spPr>
          <a:xfrm>
            <a:off x="1376412" y="1816057"/>
            <a:ext cx="5637268" cy="683990"/>
          </a:xfrm>
        </p:spPr>
        <p:txBody>
          <a:bodyPr>
            <a:normAutofit/>
          </a:bodyPr>
          <a:lstStyle/>
          <a:p>
            <a:pPr marL="0" indent="0">
              <a:buNone/>
            </a:pPr>
            <a:r>
              <a:rPr lang="en-US" altLang="zh-CN" sz="2400" dirty="0" smtClean="0"/>
              <a:t>LSTM</a:t>
            </a:r>
            <a:r>
              <a:rPr lang="zh-CN" altLang="en-US" sz="2400" dirty="0" smtClean="0"/>
              <a:t>模型基本单元的内部结构：</a:t>
            </a:r>
            <a:endParaRPr lang="en-US" altLang="zh-CN" sz="2400" dirty="0" smtClean="0"/>
          </a:p>
        </p:txBody>
      </p:sp>
    </p:spTree>
    <p:extLst>
      <p:ext uri="{BB962C8B-B14F-4D97-AF65-F5344CB8AC3E}">
        <p14:creationId xmlns:p14="http://schemas.microsoft.com/office/powerpoint/2010/main" val="2655499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smtClean="0"/>
              <a:t>基于</a:t>
            </a:r>
            <a:r>
              <a:rPr lang="en-US" altLang="zh-CN" dirty="0" smtClean="0"/>
              <a:t>STFT</a:t>
            </a:r>
            <a:r>
              <a:rPr lang="zh-CN" altLang="en-US" dirty="0" smtClean="0"/>
              <a:t>与</a:t>
            </a:r>
            <a:r>
              <a:rPr lang="en-US" altLang="zh-CN" dirty="0" smtClean="0"/>
              <a:t>LSTM</a:t>
            </a:r>
            <a:r>
              <a:rPr lang="zh-CN" altLang="en-US" dirty="0" smtClean="0"/>
              <a:t>的异常检测模型</a:t>
            </a:r>
            <a:endParaRPr lang="zh-CN" altLang="en-US" dirty="0"/>
          </a:p>
        </p:txBody>
      </p:sp>
      <p:graphicFrame>
        <p:nvGraphicFramePr>
          <p:cNvPr id="3" name="对象 2"/>
          <p:cNvGraphicFramePr>
            <a:graphicFrameLocks noChangeAspect="1"/>
          </p:cNvGraphicFramePr>
          <p:nvPr>
            <p:extLst/>
          </p:nvPr>
        </p:nvGraphicFramePr>
        <p:xfrm>
          <a:off x="2184934" y="1714319"/>
          <a:ext cx="4292868" cy="4900593"/>
        </p:xfrm>
        <a:graphic>
          <a:graphicData uri="http://schemas.openxmlformats.org/presentationml/2006/ole">
            <mc:AlternateContent xmlns:mc="http://schemas.openxmlformats.org/markup-compatibility/2006">
              <mc:Choice xmlns:v="urn:schemas-microsoft-com:vml" Requires="v">
                <p:oleObj spid="_x0000_s9228" name="Visio" r:id="rId4" imgW="6286368" imgH="7153151" progId="Visio.Drawing.15">
                  <p:embed/>
                </p:oleObj>
              </mc:Choice>
              <mc:Fallback>
                <p:oleObj name="Visio" r:id="rId4" imgW="6286368" imgH="7153151" progId="Visio.Drawing.15">
                  <p:embed/>
                  <p:pic>
                    <p:nvPicPr>
                      <p:cNvPr id="0" name=""/>
                      <p:cNvPicPr>
                        <a:picLocks noChangeAspect="1" noChangeArrowheads="1"/>
                      </p:cNvPicPr>
                      <p:nvPr/>
                    </p:nvPicPr>
                    <p:blipFill>
                      <a:blip r:embed="rId5"/>
                      <a:srcRect/>
                      <a:stretch>
                        <a:fillRect/>
                      </a:stretch>
                    </p:blipFill>
                    <p:spPr bwMode="auto">
                      <a:xfrm>
                        <a:off x="2184934" y="1714319"/>
                        <a:ext cx="4292868" cy="4900593"/>
                      </a:xfrm>
                      <a:prstGeom prst="rect">
                        <a:avLst/>
                      </a:prstGeom>
                      <a:noFill/>
                    </p:spPr>
                  </p:pic>
                </p:oleObj>
              </mc:Fallback>
            </mc:AlternateContent>
          </a:graphicData>
        </a:graphic>
      </p:graphicFrame>
    </p:spTree>
    <p:extLst>
      <p:ext uri="{BB962C8B-B14F-4D97-AF65-F5344CB8AC3E}">
        <p14:creationId xmlns:p14="http://schemas.microsoft.com/office/powerpoint/2010/main" val="3352898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研究现状与研究内容</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频域异常检测模型设计</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频域异常检测模型实现</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t>模型实验结果与分析</a:t>
            </a:r>
            <a:endParaRPr lang="zh-CN" altLang="en-US" sz="2400" dirty="0"/>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t>对比实验结果与分析</a:t>
            </a:r>
            <a:endParaRPr lang="zh-CN" altLang="en-US" sz="2400" dirty="0"/>
          </a:p>
        </p:txBody>
      </p:sp>
    </p:spTree>
    <p:extLst>
      <p:ext uri="{BB962C8B-B14F-4D97-AF65-F5344CB8AC3E}">
        <p14:creationId xmlns:p14="http://schemas.microsoft.com/office/powerpoint/2010/main" val="4205593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smtClean="0"/>
              <a:t>频域异常检测模型的实现</a:t>
            </a:r>
            <a:endParaRPr lang="zh-CN" altLang="en-US" dirty="0"/>
          </a:p>
        </p:txBody>
      </p:sp>
      <p:sp>
        <p:nvSpPr>
          <p:cNvPr id="5" name="内容占位符 1"/>
          <p:cNvSpPr>
            <a:spLocks noGrp="1"/>
          </p:cNvSpPr>
          <p:nvPr>
            <p:ph sz="quarter" idx="10"/>
          </p:nvPr>
        </p:nvSpPr>
        <p:spPr>
          <a:xfrm>
            <a:off x="494025" y="1685678"/>
            <a:ext cx="8372163" cy="4830625"/>
          </a:xfrm>
        </p:spPr>
        <p:txBody>
          <a:bodyPr>
            <a:normAutofit/>
          </a:bodyPr>
          <a:lstStyle/>
          <a:p>
            <a:r>
              <a:rPr lang="zh-CN" altLang="en-US" sz="2400" dirty="0" smtClean="0"/>
              <a:t>时频处理：</a:t>
            </a:r>
            <a:r>
              <a:rPr lang="en-US" altLang="zh-CN" sz="2400" dirty="0" smtClean="0"/>
              <a:t>STFT</a:t>
            </a:r>
            <a:r>
              <a:rPr lang="zh-CN" altLang="en-US" sz="2400" dirty="0" smtClean="0"/>
              <a:t>方法。窗函数窗口宽度为</a:t>
            </a:r>
            <a:r>
              <a:rPr lang="en-US" altLang="zh-CN" sz="2400" dirty="0" smtClean="0"/>
              <a:t>500ms</a:t>
            </a:r>
          </a:p>
          <a:p>
            <a:r>
              <a:rPr lang="zh-CN" altLang="en-US" sz="2400" dirty="0" smtClean="0"/>
              <a:t>数据降维：人工筛选降维。只保留基波与若干奇次谐波即可，偶次谐波可以忽略。</a:t>
            </a:r>
            <a:endParaRPr lang="en-US" altLang="zh-CN" sz="2400" dirty="0" smtClean="0"/>
          </a:p>
          <a:p>
            <a:r>
              <a:rPr lang="zh-CN" altLang="en-US" sz="2400" dirty="0" smtClean="0"/>
              <a:t>数据清洗：</a:t>
            </a:r>
            <a:r>
              <a:rPr lang="en-US" altLang="zh-CN" sz="2400" dirty="0" smtClean="0"/>
              <a:t>K</a:t>
            </a:r>
            <a:r>
              <a:rPr lang="zh-CN" altLang="en-US" sz="2400" dirty="0" smtClean="0"/>
              <a:t>最近邻算法填补缺失值。</a:t>
            </a:r>
            <a:endParaRPr lang="en-US" altLang="zh-CN" sz="2400" dirty="0" smtClean="0"/>
          </a:p>
          <a:p>
            <a:r>
              <a:rPr lang="zh-CN" altLang="en-US" sz="2400" dirty="0" smtClean="0"/>
              <a:t>数据归一化：</a:t>
            </a:r>
            <a:r>
              <a:rPr lang="en-US" altLang="zh-CN" sz="2400" dirty="0" smtClean="0"/>
              <a:t>min-max</a:t>
            </a:r>
            <a:r>
              <a:rPr lang="zh-CN" altLang="en-US" sz="2400" dirty="0" smtClean="0"/>
              <a:t>归一化（离差归一化）</a:t>
            </a:r>
            <a:endParaRPr lang="en-US" altLang="zh-CN" sz="2400" dirty="0" smtClean="0"/>
          </a:p>
          <a:p>
            <a:r>
              <a:rPr lang="zh-CN" altLang="en-US" sz="2400" dirty="0" smtClean="0"/>
              <a:t>标记重构：根据超前预测的具体单位时间数目，可以对数据集标记超前不同位数进行重构。</a:t>
            </a:r>
            <a:endParaRPr lang="en-US" altLang="zh-CN" sz="2400" dirty="0" smtClean="0"/>
          </a:p>
          <a:p>
            <a:r>
              <a:rPr lang="zh-CN" altLang="en-US" sz="2400" dirty="0" smtClean="0"/>
              <a:t>时间序列预测：</a:t>
            </a:r>
            <a:r>
              <a:rPr lang="en-US" altLang="zh-CN" sz="2400" dirty="0" smtClean="0"/>
              <a:t>LSTM</a:t>
            </a:r>
            <a:r>
              <a:rPr lang="zh-CN" altLang="en-US" sz="2400" dirty="0" smtClean="0"/>
              <a:t>模型。</a:t>
            </a:r>
            <a:endParaRPr lang="en-US" altLang="zh-CN" sz="2400" dirty="0" smtClean="0"/>
          </a:p>
        </p:txBody>
      </p:sp>
    </p:spTree>
    <p:extLst>
      <p:ext uri="{BB962C8B-B14F-4D97-AF65-F5344CB8AC3E}">
        <p14:creationId xmlns:p14="http://schemas.microsoft.com/office/powerpoint/2010/main" val="2960147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smtClean="0"/>
              <a:t>时间序列预测</a:t>
            </a:r>
            <a:endParaRPr lang="zh-CN" altLang="en-US" dirty="0"/>
          </a:p>
        </p:txBody>
      </p:sp>
      <p:graphicFrame>
        <p:nvGraphicFramePr>
          <p:cNvPr id="10" name="对象 9"/>
          <p:cNvGraphicFramePr>
            <a:graphicFrameLocks noChangeAspect="1"/>
          </p:cNvGraphicFramePr>
          <p:nvPr>
            <p:extLst/>
          </p:nvPr>
        </p:nvGraphicFramePr>
        <p:xfrm>
          <a:off x="2553256" y="1819175"/>
          <a:ext cx="4127454" cy="3923123"/>
        </p:xfrm>
        <a:graphic>
          <a:graphicData uri="http://schemas.openxmlformats.org/presentationml/2006/ole">
            <mc:AlternateContent xmlns:mc="http://schemas.openxmlformats.org/markup-compatibility/2006">
              <mc:Choice xmlns:v="urn:schemas-microsoft-com:vml" Requires="v">
                <p:oleObj spid="_x0000_s11273" name="Visio" r:id="rId4" imgW="6429232" imgH="6162721" progId="Visio.Drawing.15">
                  <p:embed/>
                </p:oleObj>
              </mc:Choice>
              <mc:Fallback>
                <p:oleObj name="Visio" r:id="rId4" imgW="6429232" imgH="6162721" progId="Visio.Drawing.15">
                  <p:embed/>
                  <p:pic>
                    <p:nvPicPr>
                      <p:cNvPr id="0" name=""/>
                      <p:cNvPicPr>
                        <a:picLocks noChangeAspect="1" noChangeArrowheads="1"/>
                      </p:cNvPicPr>
                      <p:nvPr/>
                    </p:nvPicPr>
                    <p:blipFill>
                      <a:blip r:embed="rId5"/>
                      <a:srcRect/>
                      <a:stretch>
                        <a:fillRect/>
                      </a:stretch>
                    </p:blipFill>
                    <p:spPr bwMode="auto">
                      <a:xfrm>
                        <a:off x="2553256" y="1819175"/>
                        <a:ext cx="4127454" cy="3923123"/>
                      </a:xfrm>
                      <a:prstGeom prst="rect">
                        <a:avLst/>
                      </a:prstGeom>
                      <a:noFill/>
                    </p:spPr>
                  </p:pic>
                </p:oleObj>
              </mc:Fallback>
            </mc:AlternateContent>
          </a:graphicData>
        </a:graphic>
      </p:graphicFrame>
      <p:sp>
        <p:nvSpPr>
          <p:cNvPr id="11" name="内容占位符 1"/>
          <p:cNvSpPr>
            <a:spLocks noGrp="1"/>
          </p:cNvSpPr>
          <p:nvPr>
            <p:ph sz="quarter" idx="10"/>
          </p:nvPr>
        </p:nvSpPr>
        <p:spPr>
          <a:xfrm>
            <a:off x="3164711" y="5900649"/>
            <a:ext cx="2903931" cy="683990"/>
          </a:xfrm>
        </p:spPr>
        <p:txBody>
          <a:bodyPr>
            <a:normAutofit/>
          </a:bodyPr>
          <a:lstStyle/>
          <a:p>
            <a:pPr marL="0" indent="0" algn="ctr">
              <a:buNone/>
            </a:pPr>
            <a:r>
              <a:rPr lang="en-US" altLang="zh-CN" sz="2400" dirty="0" smtClean="0"/>
              <a:t>LSTM</a:t>
            </a:r>
            <a:r>
              <a:rPr lang="zh-CN" altLang="en-US" sz="2400" dirty="0" smtClean="0"/>
              <a:t>模型具体实现</a:t>
            </a:r>
            <a:endParaRPr lang="en-US" altLang="zh-CN" sz="2400" dirty="0" smtClean="0"/>
          </a:p>
        </p:txBody>
      </p:sp>
    </p:spTree>
    <p:extLst>
      <p:ext uri="{BB962C8B-B14F-4D97-AF65-F5344CB8AC3E}">
        <p14:creationId xmlns:p14="http://schemas.microsoft.com/office/powerpoint/2010/main" val="1688704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研究现状与研究内容</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频域异常检测模型设计</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频域异常检测模型实现</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t>模型实验结果与分析</a:t>
            </a:r>
            <a:endParaRPr lang="zh-CN" altLang="en-US" sz="2400" dirty="0"/>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t>对比实验结果与分析</a:t>
            </a:r>
            <a:endParaRPr lang="zh-CN" altLang="en-US" sz="2400" dirty="0"/>
          </a:p>
        </p:txBody>
      </p:sp>
    </p:spTree>
    <p:extLst>
      <p:ext uri="{BB962C8B-B14F-4D97-AF65-F5344CB8AC3E}">
        <p14:creationId xmlns:p14="http://schemas.microsoft.com/office/powerpoint/2010/main" val="1957077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a:t>实验</a:t>
            </a:r>
            <a:r>
              <a:rPr lang="zh-CN" altLang="en-US" dirty="0" smtClean="0"/>
              <a:t>环境说明</a:t>
            </a:r>
            <a:endParaRPr lang="zh-CN" altLang="en-US" dirty="0"/>
          </a:p>
        </p:txBody>
      </p:sp>
      <mc:AlternateContent xmlns:mc="http://schemas.openxmlformats.org/markup-compatibility/2006" xmlns:a14="http://schemas.microsoft.com/office/drawing/2010/main">
        <mc:Choice Requires="a14">
          <p:sp>
            <p:nvSpPr>
              <p:cNvPr id="3" name="内容占位符 1"/>
              <p:cNvSpPr>
                <a:spLocks noGrp="1"/>
              </p:cNvSpPr>
              <p:nvPr>
                <p:ph sz="quarter" idx="10"/>
              </p:nvPr>
            </p:nvSpPr>
            <p:spPr>
              <a:xfrm>
                <a:off x="494025" y="1685678"/>
                <a:ext cx="8372163" cy="4830625"/>
              </a:xfrm>
            </p:spPr>
            <p:txBody>
              <a:bodyPr>
                <a:normAutofit fontScale="92500" lnSpcReduction="10000"/>
              </a:bodyPr>
              <a:lstStyle/>
              <a:p>
                <a:r>
                  <a:rPr lang="zh-CN" altLang="en-US" sz="2400" dirty="0" smtClean="0"/>
                  <a:t>编程语言：</a:t>
                </a:r>
                <a:r>
                  <a:rPr lang="en-US" altLang="zh-CN" sz="2400" b="1" dirty="0" smtClean="0"/>
                  <a:t>Python</a:t>
                </a:r>
              </a:p>
              <a:p>
                <a:r>
                  <a:rPr lang="zh-CN" altLang="en-US" sz="2400" dirty="0" smtClean="0"/>
                  <a:t>信号采样率：</a:t>
                </a:r>
                <a:r>
                  <a:rPr lang="en-US" altLang="zh-CN" sz="2400" b="1" dirty="0" smtClean="0"/>
                  <a:t>20kHz</a:t>
                </a:r>
              </a:p>
              <a:p>
                <a:r>
                  <a:rPr lang="zh-CN" altLang="en-US" sz="2400" dirty="0" smtClean="0"/>
                  <a:t>原始时域信号数据量：样本数</a:t>
                </a:r>
                <a14:m>
                  <m:oMath xmlns:m="http://schemas.openxmlformats.org/officeDocument/2006/math">
                    <m:r>
                      <a:rPr lang="en-US" altLang="zh-CN" sz="2400">
                        <a:latin typeface="Cambria Math" panose="02040503050406030204" pitchFamily="18" charset="0"/>
                      </a:rPr>
                      <m:t>1.4×</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10</m:t>
                        </m:r>
                      </m:e>
                      <m:sup>
                        <m:r>
                          <a:rPr lang="en-US" altLang="zh-CN" sz="2400" i="1">
                            <a:latin typeface="Cambria Math" panose="02040503050406030204" pitchFamily="18" charset="0"/>
                          </a:rPr>
                          <m:t>7</m:t>
                        </m:r>
                      </m:sup>
                    </m:sSup>
                  </m:oMath>
                </a14:m>
                <a:r>
                  <a:rPr lang="zh-CN" altLang="en-US" sz="2400" dirty="0" smtClean="0"/>
                  <a:t>左右。</a:t>
                </a:r>
                <a:endParaRPr lang="en-US" altLang="zh-CN" sz="2400" dirty="0" smtClean="0"/>
              </a:p>
              <a:p>
                <a:r>
                  <a:rPr lang="en-US" altLang="zh-CN" sz="2400" dirty="0" smtClean="0"/>
                  <a:t>LSTM</a:t>
                </a:r>
                <a:r>
                  <a:rPr lang="zh-CN" altLang="en-US" sz="2400" dirty="0" smtClean="0"/>
                  <a:t>模型训练数据量：整体样本数</a:t>
                </a:r>
                <a:r>
                  <a:rPr lang="en-US" altLang="zh-CN" sz="2400" b="1" dirty="0" smtClean="0"/>
                  <a:t>1400</a:t>
                </a:r>
                <a:r>
                  <a:rPr lang="zh-CN" altLang="en-US" sz="2400" dirty="0" smtClean="0"/>
                  <a:t>左右</a:t>
                </a:r>
                <a:endParaRPr lang="en-US" altLang="zh-CN" sz="2400" dirty="0" smtClean="0"/>
              </a:p>
              <a:p>
                <a:r>
                  <a:rPr lang="zh-CN" altLang="en-US" sz="2400" dirty="0" smtClean="0"/>
                  <a:t>异常故障数据含量：约占整体的</a:t>
                </a:r>
                <a:r>
                  <a:rPr lang="en-US" altLang="zh-CN" sz="2400" b="1" dirty="0" smtClean="0"/>
                  <a:t>10%</a:t>
                </a:r>
                <a:r>
                  <a:rPr lang="zh-CN" altLang="en-US" sz="2400" dirty="0" smtClean="0"/>
                  <a:t>，包含多种异常类型，且在不同数据集均匀分布。</a:t>
                </a:r>
                <a:endParaRPr lang="en-US" altLang="zh-CN" sz="2400" dirty="0" smtClean="0"/>
              </a:p>
              <a:p>
                <a:r>
                  <a:rPr lang="zh-CN" altLang="en-US" sz="2400" dirty="0" smtClean="0"/>
                  <a:t>准确度：电源品质评价标准：基波：</a:t>
                </a:r>
                <a:r>
                  <a:rPr lang="zh-CN" altLang="zh-CN" sz="2400" dirty="0" smtClean="0"/>
                  <a:t>基波</a:t>
                </a:r>
                <a:r>
                  <a:rPr lang="zh-CN" altLang="zh-CN" sz="2400" dirty="0"/>
                  <a:t>标准幅度值 </a:t>
                </a:r>
                <a:r>
                  <a:rPr lang="en-US" altLang="zh-CN" sz="2400" b="1" dirty="0">
                    <a:sym typeface="Symbol" panose="05050102010706020507" pitchFamily="18" charset="2"/>
                  </a:rPr>
                  <a:t></a:t>
                </a:r>
                <a:r>
                  <a:rPr lang="en-US" altLang="zh-CN" sz="2400" b="1" dirty="0"/>
                  <a:t> 5</a:t>
                </a:r>
                <a:r>
                  <a:rPr lang="en-US" altLang="zh-CN" sz="2400" b="1" dirty="0" smtClean="0"/>
                  <a:t>%</a:t>
                </a:r>
                <a:r>
                  <a:rPr lang="zh-CN" altLang="en-US" sz="2400" dirty="0" smtClean="0"/>
                  <a:t>；单次谐波：</a:t>
                </a:r>
                <a:r>
                  <a:rPr lang="en-US" altLang="zh-CN" sz="2400" b="1" dirty="0"/>
                  <a:t>&lt; 4%</a:t>
                </a:r>
                <a:r>
                  <a:rPr lang="en-US" altLang="zh-CN" sz="2400" dirty="0"/>
                  <a:t> </a:t>
                </a:r>
                <a:r>
                  <a:rPr lang="zh-CN" altLang="zh-CN" sz="2400" dirty="0"/>
                  <a:t>基波标准幅度</a:t>
                </a:r>
                <a:r>
                  <a:rPr lang="zh-CN" altLang="zh-CN" sz="2400" dirty="0" smtClean="0"/>
                  <a:t>值</a:t>
                </a:r>
                <a:endParaRPr lang="en-US" altLang="zh-CN" sz="2400" dirty="0" smtClean="0"/>
              </a:p>
              <a:p>
                <a:r>
                  <a:rPr lang="zh-CN" altLang="en-US" sz="2400" dirty="0" smtClean="0"/>
                  <a:t>时效性：延迟计算方法：</a:t>
                </a:r>
                <a14:m>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d</m:t>
                        </m:r>
                      </m:e>
                      <m:sub>
                        <m:r>
                          <m:rPr>
                            <m:sty m:val="p"/>
                          </m:rPr>
                          <a:rPr lang="en-US" altLang="zh-CN" sz="2400">
                            <a:latin typeface="Cambria Math" panose="02040503050406030204" pitchFamily="18" charset="0"/>
                          </a:rPr>
                          <m:t>stft</m:t>
                        </m:r>
                      </m:sub>
                    </m:sSub>
                    <m:r>
                      <a:rPr lang="en-US" altLang="zh-CN" sz="2400">
                        <a:latin typeface="Cambria Math" panose="02040503050406030204" pitchFamily="18" charset="0"/>
                      </a:rPr>
                      <m:t>≈</m:t>
                    </m:r>
                    <m:r>
                      <m:rPr>
                        <m:sty m:val="p"/>
                      </m:rPr>
                      <a:rPr lang="en-US" altLang="zh-CN" sz="2400">
                        <a:latin typeface="Cambria Math" panose="02040503050406030204" pitchFamily="18" charset="0"/>
                      </a:rPr>
                      <m:t>w</m:t>
                    </m:r>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t</m:t>
                        </m:r>
                      </m:e>
                      <m:sub>
                        <m:r>
                          <m:rPr>
                            <m:sty m:val="p"/>
                          </m:rPr>
                          <a:rPr lang="en-US" altLang="zh-CN" sz="2400">
                            <a:latin typeface="Cambria Math" panose="02040503050406030204" pitchFamily="18" charset="0"/>
                          </a:rPr>
                          <m:t>fft</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t</m:t>
                        </m:r>
                      </m:e>
                      <m:sub>
                        <m:r>
                          <m:rPr>
                            <m:sty m:val="p"/>
                          </m:rPr>
                          <a:rPr lang="en-US" altLang="zh-CN" sz="2400">
                            <a:latin typeface="Cambria Math" panose="02040503050406030204" pitchFamily="18" charset="0"/>
                          </a:rPr>
                          <m:t>tcp</m:t>
                        </m:r>
                      </m:sub>
                    </m:sSub>
                  </m:oMath>
                </a14:m>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d</m:t>
                          </m:r>
                        </m:e>
                        <m:sub>
                          <m:r>
                            <m:rPr>
                              <m:sty m:val="p"/>
                            </m:rPr>
                            <a:rPr lang="en-US" altLang="zh-CN" sz="2400">
                              <a:latin typeface="Cambria Math" panose="02040503050406030204" pitchFamily="18" charset="0"/>
                            </a:rPr>
                            <m:t>new</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d</m:t>
                          </m:r>
                        </m:e>
                        <m:sub>
                          <m:r>
                            <m:rPr>
                              <m:sty m:val="p"/>
                            </m:rPr>
                            <a:rPr lang="en-US" altLang="zh-CN" sz="2400">
                              <a:latin typeface="Cambria Math" panose="02040503050406030204" pitchFamily="18" charset="0"/>
                            </a:rPr>
                            <m:t>stft</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t</m:t>
                          </m:r>
                        </m:e>
                        <m:sub>
                          <m:r>
                            <m:rPr>
                              <m:sty m:val="p"/>
                            </m:rPr>
                            <a:rPr lang="en-US" altLang="zh-CN" sz="2400">
                              <a:latin typeface="Cambria Math" panose="02040503050406030204" pitchFamily="18" charset="0"/>
                            </a:rPr>
                            <m:t>lstm</m:t>
                          </m:r>
                        </m:sub>
                      </m:sSub>
                      <m:r>
                        <a:rPr lang="en-US" altLang="zh-CN" sz="2400" i="1">
                          <a:latin typeface="Cambria Math" panose="02040503050406030204" pitchFamily="18" charset="0"/>
                        </a:rPr>
                        <m:t>−</m:t>
                      </m:r>
                      <m:r>
                        <m:rPr>
                          <m:sty m:val="p"/>
                        </m:rPr>
                        <a:rPr lang="en-US" altLang="zh-CN" sz="2400">
                          <a:latin typeface="Cambria Math" panose="02040503050406030204" pitchFamily="18" charset="0"/>
                        </a:rPr>
                        <m:t>p</m:t>
                      </m:r>
                      <m:r>
                        <a:rPr lang="en-US" altLang="zh-CN" sz="2400">
                          <a:latin typeface="Cambria Math" panose="02040503050406030204" pitchFamily="18" charset="0"/>
                        </a:rPr>
                        <m:t>×</m:t>
                      </m:r>
                      <m:r>
                        <m:rPr>
                          <m:sty m:val="p"/>
                        </m:rPr>
                        <a:rPr lang="en-US" altLang="zh-CN" sz="2400">
                          <a:latin typeface="Cambria Math" panose="02040503050406030204" pitchFamily="18" charset="0"/>
                        </a:rPr>
                        <m:t>w</m:t>
                      </m:r>
                    </m:oMath>
                  </m:oMathPara>
                </a14:m>
                <a:endParaRPr lang="en-US" altLang="zh-CN" sz="2400" dirty="0" smtClean="0"/>
              </a:p>
              <a:p>
                <a:endParaRPr lang="en-US" altLang="zh-CN" sz="2400" dirty="0" smtClean="0"/>
              </a:p>
            </p:txBody>
          </p:sp>
        </mc:Choice>
        <mc:Fallback xmlns="">
          <p:sp>
            <p:nvSpPr>
              <p:cNvPr id="3" name="内容占位符 1"/>
              <p:cNvSpPr>
                <a:spLocks noGrp="1" noRot="1" noChangeAspect="1" noMove="1" noResize="1" noEditPoints="1" noAdjustHandles="1" noChangeArrowheads="1" noChangeShapeType="1" noTextEdit="1"/>
              </p:cNvSpPr>
              <p:nvPr>
                <p:ph sz="quarter" idx="10"/>
              </p:nvPr>
            </p:nvSpPr>
            <p:spPr>
              <a:xfrm>
                <a:off x="494025" y="1685678"/>
                <a:ext cx="8372163" cy="4830625"/>
              </a:xfrm>
              <a:blipFill rotWithShape="0">
                <a:blip r:embed="rId3"/>
                <a:stretch>
                  <a:fillRect l="-947" t="-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1129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smtClean="0"/>
              <a:t>研究现状与研究内容</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t>频域异常</a:t>
            </a:r>
            <a:r>
              <a:rPr lang="zh-CN" altLang="en-US" sz="2400" dirty="0"/>
              <a:t>检测</a:t>
            </a:r>
            <a:r>
              <a:rPr lang="zh-CN" altLang="en-US" sz="2400" dirty="0" smtClean="0"/>
              <a:t>模型</a:t>
            </a:r>
            <a:r>
              <a:rPr lang="zh-CN" altLang="en-US" sz="2400" dirty="0"/>
              <a:t>设计</a:t>
            </a:r>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t>频域异常检测模型实现</a:t>
            </a:r>
            <a:endParaRPr lang="zh-CN" altLang="en-US" sz="2400" dirty="0"/>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模型实验结果与分析</a:t>
            </a:r>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对比实验结果与分析</a:t>
            </a:r>
          </a:p>
        </p:txBody>
      </p:sp>
    </p:spTree>
    <p:extLst>
      <p:ext uri="{BB962C8B-B14F-4D97-AF65-F5344CB8AC3E}">
        <p14:creationId xmlns:p14="http://schemas.microsoft.com/office/powerpoint/2010/main" val="3155251148"/>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smtClean="0"/>
              <a:t>预测结果波形对比</a:t>
            </a:r>
            <a:endParaRPr lang="zh-CN" altLang="en-US" dirty="0"/>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1313381" y="1626668"/>
            <a:ext cx="6694838" cy="3946359"/>
          </a:xfrm>
          <a:prstGeom prst="rect">
            <a:avLst/>
          </a:prstGeom>
        </p:spPr>
      </p:pic>
      <p:sp>
        <p:nvSpPr>
          <p:cNvPr id="8" name="内容占位符 1"/>
          <p:cNvSpPr>
            <a:spLocks noGrp="1"/>
          </p:cNvSpPr>
          <p:nvPr>
            <p:ph sz="quarter" idx="10"/>
          </p:nvPr>
        </p:nvSpPr>
        <p:spPr>
          <a:xfrm>
            <a:off x="4116162" y="5774562"/>
            <a:ext cx="1001029" cy="683990"/>
          </a:xfrm>
        </p:spPr>
        <p:txBody>
          <a:bodyPr>
            <a:normAutofit/>
          </a:bodyPr>
          <a:lstStyle/>
          <a:p>
            <a:pPr marL="0" indent="0" algn="ctr">
              <a:buNone/>
            </a:pPr>
            <a:r>
              <a:rPr lang="zh-CN" altLang="en-US" sz="2400" dirty="0" smtClean="0"/>
              <a:t>基波</a:t>
            </a:r>
            <a:endParaRPr lang="en-US" altLang="zh-CN" sz="2400" dirty="0" smtClean="0"/>
          </a:p>
        </p:txBody>
      </p:sp>
    </p:spTree>
    <p:extLst>
      <p:ext uri="{BB962C8B-B14F-4D97-AF65-F5344CB8AC3E}">
        <p14:creationId xmlns:p14="http://schemas.microsoft.com/office/powerpoint/2010/main" val="1367990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smtClean="0"/>
              <a:t>预测结果波形对比</a:t>
            </a:r>
            <a:endParaRPr lang="zh-CN" altLang="en-US" dirty="0"/>
          </a:p>
        </p:txBody>
      </p:sp>
      <p:sp>
        <p:nvSpPr>
          <p:cNvPr id="8" name="内容占位符 1"/>
          <p:cNvSpPr>
            <a:spLocks noGrp="1"/>
          </p:cNvSpPr>
          <p:nvPr>
            <p:ph sz="quarter" idx="10"/>
          </p:nvPr>
        </p:nvSpPr>
        <p:spPr>
          <a:xfrm>
            <a:off x="3719802" y="5976693"/>
            <a:ext cx="1793750" cy="683990"/>
          </a:xfrm>
        </p:spPr>
        <p:txBody>
          <a:bodyPr>
            <a:normAutofit/>
          </a:bodyPr>
          <a:lstStyle/>
          <a:p>
            <a:pPr marL="0" indent="0" algn="ctr">
              <a:buNone/>
            </a:pPr>
            <a:r>
              <a:rPr lang="zh-CN" altLang="en-US" sz="2400" dirty="0" smtClean="0"/>
              <a:t>奇次谐波</a:t>
            </a:r>
            <a:endParaRPr lang="en-US" altLang="zh-CN" sz="2400" dirty="0" smtClean="0"/>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1399556" y="1896178"/>
            <a:ext cx="6011896" cy="3936136"/>
          </a:xfrm>
          <a:prstGeom prst="rect">
            <a:avLst/>
          </a:prstGeom>
        </p:spPr>
      </p:pic>
    </p:spTree>
    <p:extLst>
      <p:ext uri="{BB962C8B-B14F-4D97-AF65-F5344CB8AC3E}">
        <p14:creationId xmlns:p14="http://schemas.microsoft.com/office/powerpoint/2010/main" val="1950425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与当前方法的预测准确度对比</a:t>
            </a:r>
            <a:endParaRPr lang="zh-CN" altLang="en-US" dirty="0"/>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81817892"/>
                  </p:ext>
                </p:extLst>
              </p:nvPr>
            </p:nvGraphicFramePr>
            <p:xfrm>
              <a:off x="922588" y="2964581"/>
              <a:ext cx="6999005" cy="3060834"/>
            </p:xfrm>
            <a:graphic>
              <a:graphicData uri="http://schemas.openxmlformats.org/drawingml/2006/table">
                <a:tbl>
                  <a:tblPr firstRow="1" firstCol="1">
                    <a:tableStyleId>{5C22544A-7EE6-4342-B048-85BDC9FD1C3A}</a:tableStyleId>
                  </a:tblPr>
                  <a:tblGrid>
                    <a:gridCol w="1399337"/>
                    <a:gridCol w="1399337"/>
                    <a:gridCol w="1399337"/>
                    <a:gridCol w="1400497"/>
                    <a:gridCol w="1400497"/>
                  </a:tblGrid>
                  <a:tr h="503061">
                    <a:tc rowSpan="2">
                      <a:txBody>
                        <a:bodyPr/>
                        <a:lstStyle/>
                        <a:p>
                          <a:pPr indent="304800" algn="ctr">
                            <a:lnSpc>
                              <a:spcPct val="125000"/>
                            </a:lnSpc>
                            <a:spcAft>
                              <a:spcPts val="0"/>
                            </a:spcAft>
                          </a:pPr>
                          <a:r>
                            <a:rPr lang="zh-CN" sz="1800" kern="100" dirty="0">
                              <a:effectLst/>
                            </a:rPr>
                            <a:t>超前位数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indent="304800" algn="ctr">
                            <a:lnSpc>
                              <a:spcPct val="125000"/>
                            </a:lnSpc>
                            <a:spcAft>
                              <a:spcPts val="0"/>
                            </a:spcAft>
                          </a:pPr>
                          <a:r>
                            <a:rPr lang="zh-CN" sz="1800" kern="100" dirty="0">
                              <a:effectLst/>
                            </a:rPr>
                            <a:t>平均</a:t>
                          </a:r>
                          <a:r>
                            <a:rPr lang="en-US" sz="1800" kern="100" dirty="0">
                              <a:effectLst/>
                            </a:rPr>
                            <a:t>RMSE</a:t>
                          </a:r>
                          <a14:m>
                            <m:oMath xmlns:m="http://schemas.openxmlformats.org/officeDocument/2006/math">
                              <m:r>
                                <m:rPr>
                                  <m:nor/>
                                </m:rPr>
                                <a:rPr lang="en-US" sz="1800" kern="100">
                                  <a:effectLst/>
                                </a:rPr>
                                <m:t>(×</m:t>
                              </m:r>
                              <m:sSup>
                                <m:sSupPr>
                                  <m:ctrlPr>
                                    <a:rPr lang="zh-CN" sz="1800" i="1" kern="100">
                                      <a:effectLst/>
                                      <a:latin typeface="Cambria Math" panose="02040503050406030204" pitchFamily="18" charset="0"/>
                                    </a:rPr>
                                  </m:ctrlPr>
                                </m:sSupPr>
                                <m:e>
                                  <m:r>
                                    <m:rPr>
                                      <m:nor/>
                                    </m:rPr>
                                    <a:rPr lang="en-US" sz="1800" kern="100">
                                      <a:effectLst/>
                                    </a:rPr>
                                    <m:t>10</m:t>
                                  </m:r>
                                </m:e>
                                <m:sup>
                                  <m:r>
                                    <m:rPr>
                                      <m:nor/>
                                    </m:rPr>
                                    <a:rPr lang="en-US" sz="1800" kern="100">
                                      <a:effectLst/>
                                    </a:rPr>
                                    <m:t>3</m:t>
                                  </m:r>
                                </m:sup>
                              </m:sSup>
                              <m:r>
                                <m:rPr>
                                  <m:nor/>
                                </m:rPr>
                                <a:rPr lang="en-US" sz="1800" kern="100">
                                  <a:effectLst/>
                                </a:rPr>
                                <m:t>)</m:t>
                              </m:r>
                            </m:oMath>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indent="304800" algn="ctr">
                            <a:lnSpc>
                              <a:spcPct val="125000"/>
                            </a:lnSpc>
                            <a:spcAft>
                              <a:spcPts val="0"/>
                            </a:spcAft>
                          </a:pPr>
                          <a:r>
                            <a:rPr lang="zh-CN" sz="1800" kern="100" dirty="0">
                              <a:effectLst/>
                            </a:rPr>
                            <a:t>平均预测错误数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422461">
                    <a:tc vMerge="1">
                      <a:txBody>
                        <a:bodyPr/>
                        <a:lstStyle/>
                        <a:p>
                          <a:endParaRPr lang="zh-CN" altLang="en-US"/>
                        </a:p>
                      </a:txBody>
                      <a:tcPr/>
                    </a:tc>
                    <a:tc>
                      <a:txBody>
                        <a:bodyPr/>
                        <a:lstStyle/>
                        <a:p>
                          <a:pPr indent="304800" algn="ctr">
                            <a:lnSpc>
                              <a:spcPct val="125000"/>
                            </a:lnSpc>
                            <a:spcAft>
                              <a:spcPts val="0"/>
                            </a:spcAft>
                          </a:pPr>
                          <a:r>
                            <a:rPr lang="en-US" sz="1800" b="1" kern="100" dirty="0">
                              <a:solidFill>
                                <a:schemeClr val="bg1"/>
                              </a:solidFill>
                              <a:effectLst/>
                            </a:rPr>
                            <a:t>LSTM</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indent="304800" algn="ctr">
                            <a:lnSpc>
                              <a:spcPct val="125000"/>
                            </a:lnSpc>
                            <a:spcAft>
                              <a:spcPts val="0"/>
                            </a:spcAft>
                          </a:pPr>
                          <a:r>
                            <a:rPr lang="en-US" sz="1800" b="1" kern="100" dirty="0">
                              <a:solidFill>
                                <a:schemeClr val="bg1"/>
                              </a:solidFill>
                              <a:effectLst/>
                            </a:rPr>
                            <a:t>BP</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indent="304800" algn="ctr">
                            <a:lnSpc>
                              <a:spcPct val="125000"/>
                            </a:lnSpc>
                            <a:spcAft>
                              <a:spcPts val="0"/>
                            </a:spcAft>
                          </a:pPr>
                          <a:r>
                            <a:rPr lang="en-US" sz="1800" b="1" kern="100" dirty="0">
                              <a:solidFill>
                                <a:schemeClr val="bg1"/>
                              </a:solidFill>
                              <a:effectLst/>
                            </a:rPr>
                            <a:t>LSTM</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indent="304800" algn="ctr">
                            <a:lnSpc>
                              <a:spcPct val="125000"/>
                            </a:lnSpc>
                            <a:spcAft>
                              <a:spcPts val="0"/>
                            </a:spcAft>
                          </a:pPr>
                          <a:r>
                            <a:rPr lang="en-US" sz="1800" b="1" kern="100" dirty="0">
                              <a:solidFill>
                                <a:schemeClr val="bg1"/>
                              </a:solidFill>
                              <a:effectLst/>
                            </a:rPr>
                            <a:t>BP</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r>
                  <a:tr h="422461">
                    <a:tc>
                      <a:txBody>
                        <a:bodyPr/>
                        <a:lstStyle/>
                        <a:p>
                          <a:pPr indent="304800" algn="ctr">
                            <a:lnSpc>
                              <a:spcPct val="125000"/>
                            </a:lnSpc>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4.456</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5.032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4.0</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5.0</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22461">
                    <a:tc>
                      <a:txBody>
                        <a:bodyPr/>
                        <a:lstStyle/>
                        <a:p>
                          <a:pPr indent="304800" algn="ctr">
                            <a:lnSpc>
                              <a:spcPct val="125000"/>
                            </a:lnSpc>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5.028</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7.207</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5.2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7.6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22461">
                    <a:tc>
                      <a:txBody>
                        <a:bodyPr/>
                        <a:lstStyle/>
                        <a:p>
                          <a:pPr indent="304800" algn="ctr">
                            <a:lnSpc>
                              <a:spcPct val="125000"/>
                            </a:lnSpc>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5.654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8.393</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10.4</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22461">
                    <a:tc>
                      <a:txBody>
                        <a:bodyPr/>
                        <a:lstStyle/>
                        <a:p>
                          <a:pPr indent="304800" algn="ctr">
                            <a:lnSpc>
                              <a:spcPct val="125000"/>
                            </a:lnSpc>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6.202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9.927</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6.8</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12.6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45468">
                    <a:tc>
                      <a:txBody>
                        <a:bodyPr/>
                        <a:lstStyle/>
                        <a:p>
                          <a:pPr indent="304800" algn="ctr">
                            <a:lnSpc>
                              <a:spcPct val="125000"/>
                            </a:lnSpc>
                            <a:spcAft>
                              <a:spcPts val="0"/>
                            </a:spcAft>
                          </a:pPr>
                          <a:r>
                            <a:rPr lang="en-US" sz="1800" kern="100">
                              <a:effectLst/>
                            </a:rPr>
                            <a:t>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6.655</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11.349</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8.8</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17.8</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81817892"/>
                  </p:ext>
                </p:extLst>
              </p:nvPr>
            </p:nvGraphicFramePr>
            <p:xfrm>
              <a:off x="922588" y="2964581"/>
              <a:ext cx="6999005" cy="3060834"/>
            </p:xfrm>
            <a:graphic>
              <a:graphicData uri="http://schemas.openxmlformats.org/drawingml/2006/table">
                <a:tbl>
                  <a:tblPr firstRow="1" firstCol="1">
                    <a:tableStyleId>{5C22544A-7EE6-4342-B048-85BDC9FD1C3A}</a:tableStyleId>
                  </a:tblPr>
                  <a:tblGrid>
                    <a:gridCol w="1399337"/>
                    <a:gridCol w="1399337"/>
                    <a:gridCol w="1399337"/>
                    <a:gridCol w="1400497"/>
                    <a:gridCol w="1400497"/>
                  </a:tblGrid>
                  <a:tr h="503061">
                    <a:tc rowSpan="2">
                      <a:txBody>
                        <a:bodyPr/>
                        <a:lstStyle/>
                        <a:p>
                          <a:pPr indent="304800" algn="ctr">
                            <a:lnSpc>
                              <a:spcPct val="125000"/>
                            </a:lnSpc>
                            <a:spcAft>
                              <a:spcPts val="0"/>
                            </a:spcAft>
                          </a:pPr>
                          <a:r>
                            <a:rPr lang="zh-CN" sz="1800" kern="100" dirty="0">
                              <a:effectLst/>
                            </a:rPr>
                            <a:t>超前位数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2">
                      <a:txBody>
                        <a:bodyPr/>
                        <a:lstStyle/>
                        <a:p>
                          <a:endParaRPr lang="zh-CN"/>
                        </a:p>
                      </a:txBody>
                      <a:tcPr marL="68580" marR="68580" marT="0" marB="0">
                        <a:blipFill rotWithShape="0">
                          <a:blip r:embed="rId3"/>
                          <a:stretch>
                            <a:fillRect l="-50327" t="-7229" r="-101089" b="-508434"/>
                          </a:stretch>
                        </a:blipFill>
                      </a:tcPr>
                    </a:tc>
                    <a:tc hMerge="1">
                      <a:txBody>
                        <a:bodyPr/>
                        <a:lstStyle/>
                        <a:p>
                          <a:endParaRPr lang="zh-CN" altLang="en-US"/>
                        </a:p>
                      </a:txBody>
                      <a:tcPr/>
                    </a:tc>
                    <a:tc gridSpan="2">
                      <a:txBody>
                        <a:bodyPr/>
                        <a:lstStyle/>
                        <a:p>
                          <a:pPr indent="304800" algn="ctr">
                            <a:lnSpc>
                              <a:spcPct val="125000"/>
                            </a:lnSpc>
                            <a:spcAft>
                              <a:spcPts val="0"/>
                            </a:spcAft>
                          </a:pPr>
                          <a:r>
                            <a:rPr lang="zh-CN" sz="1800" kern="100" dirty="0">
                              <a:effectLst/>
                            </a:rPr>
                            <a:t>平均预测错误数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422461">
                    <a:tc vMerge="1">
                      <a:txBody>
                        <a:bodyPr/>
                        <a:lstStyle/>
                        <a:p>
                          <a:endParaRPr lang="zh-CN" altLang="en-US"/>
                        </a:p>
                      </a:txBody>
                      <a:tcPr/>
                    </a:tc>
                    <a:tc>
                      <a:txBody>
                        <a:bodyPr/>
                        <a:lstStyle/>
                        <a:p>
                          <a:pPr indent="304800" algn="ctr">
                            <a:lnSpc>
                              <a:spcPct val="125000"/>
                            </a:lnSpc>
                            <a:spcAft>
                              <a:spcPts val="0"/>
                            </a:spcAft>
                          </a:pPr>
                          <a:r>
                            <a:rPr lang="en-US" sz="1800" b="1" kern="100" dirty="0">
                              <a:solidFill>
                                <a:schemeClr val="bg1"/>
                              </a:solidFill>
                              <a:effectLst/>
                            </a:rPr>
                            <a:t>LSTM</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indent="304800" algn="ctr">
                            <a:lnSpc>
                              <a:spcPct val="125000"/>
                            </a:lnSpc>
                            <a:spcAft>
                              <a:spcPts val="0"/>
                            </a:spcAft>
                          </a:pPr>
                          <a:r>
                            <a:rPr lang="en-US" sz="1800" b="1" kern="100" dirty="0">
                              <a:solidFill>
                                <a:schemeClr val="bg1"/>
                              </a:solidFill>
                              <a:effectLst/>
                            </a:rPr>
                            <a:t>BP</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indent="304800" algn="ctr">
                            <a:lnSpc>
                              <a:spcPct val="125000"/>
                            </a:lnSpc>
                            <a:spcAft>
                              <a:spcPts val="0"/>
                            </a:spcAft>
                          </a:pPr>
                          <a:r>
                            <a:rPr lang="en-US" sz="1800" b="1" kern="100" dirty="0">
                              <a:solidFill>
                                <a:schemeClr val="bg1"/>
                              </a:solidFill>
                              <a:effectLst/>
                            </a:rPr>
                            <a:t>LSTM</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indent="304800" algn="ctr">
                            <a:lnSpc>
                              <a:spcPct val="125000"/>
                            </a:lnSpc>
                            <a:spcAft>
                              <a:spcPts val="0"/>
                            </a:spcAft>
                          </a:pPr>
                          <a:r>
                            <a:rPr lang="en-US" sz="1800" b="1" kern="100" dirty="0">
                              <a:solidFill>
                                <a:schemeClr val="bg1"/>
                              </a:solidFill>
                              <a:effectLst/>
                            </a:rPr>
                            <a:t>BP</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r>
                  <a:tr h="422461">
                    <a:tc>
                      <a:txBody>
                        <a:bodyPr/>
                        <a:lstStyle/>
                        <a:p>
                          <a:pPr indent="304800" algn="ctr">
                            <a:lnSpc>
                              <a:spcPct val="125000"/>
                            </a:lnSpc>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4.456</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5.032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4.0</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5.0</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22461">
                    <a:tc>
                      <a:txBody>
                        <a:bodyPr/>
                        <a:lstStyle/>
                        <a:p>
                          <a:pPr indent="304800" algn="ctr">
                            <a:lnSpc>
                              <a:spcPct val="125000"/>
                            </a:lnSpc>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5.028</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7.207</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5.2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7.6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22461">
                    <a:tc>
                      <a:txBody>
                        <a:bodyPr/>
                        <a:lstStyle/>
                        <a:p>
                          <a:pPr indent="304800" algn="ctr">
                            <a:lnSpc>
                              <a:spcPct val="125000"/>
                            </a:lnSpc>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5.654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8.393</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10.4</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22461">
                    <a:tc>
                      <a:txBody>
                        <a:bodyPr/>
                        <a:lstStyle/>
                        <a:p>
                          <a:pPr indent="304800" algn="ctr">
                            <a:lnSpc>
                              <a:spcPct val="125000"/>
                            </a:lnSpc>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6.202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9.927</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6.8</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12.6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45468">
                    <a:tc>
                      <a:txBody>
                        <a:bodyPr/>
                        <a:lstStyle/>
                        <a:p>
                          <a:pPr indent="304800" algn="ctr">
                            <a:lnSpc>
                              <a:spcPct val="125000"/>
                            </a:lnSpc>
                            <a:spcAft>
                              <a:spcPts val="0"/>
                            </a:spcAft>
                          </a:pPr>
                          <a:r>
                            <a:rPr lang="en-US" sz="1800" kern="100">
                              <a:effectLst/>
                            </a:rPr>
                            <a:t>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6.655</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11.349</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8.8</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17.8</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sp>
        <p:nvSpPr>
          <p:cNvPr id="10" name="内容占位符 1"/>
          <p:cNvSpPr txBox="1">
            <a:spLocks/>
          </p:cNvSpPr>
          <p:nvPr/>
        </p:nvSpPr>
        <p:spPr>
          <a:xfrm>
            <a:off x="914398" y="1713297"/>
            <a:ext cx="6448927" cy="1193532"/>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zh-CN" altLang="en-US" sz="2400" dirty="0" smtClean="0"/>
              <a:t>测试集规模：</a:t>
            </a:r>
            <a:r>
              <a:rPr lang="en-US" altLang="zh-CN" sz="2400" dirty="0" smtClean="0"/>
              <a:t>300</a:t>
            </a:r>
            <a:r>
              <a:rPr lang="zh-CN" altLang="en-US" sz="2400" dirty="0" smtClean="0"/>
              <a:t>个测试样本</a:t>
            </a:r>
            <a:endParaRPr lang="en-US" altLang="zh-CN" sz="2400" dirty="0"/>
          </a:p>
          <a:p>
            <a:pPr marL="0" indent="0">
              <a:buFont typeface="Calibri" panose="020F0502020204030204" pitchFamily="34" charset="0"/>
              <a:buNone/>
            </a:pPr>
            <a:r>
              <a:rPr lang="en-US" altLang="zh-CN" sz="2400" dirty="0" smtClean="0"/>
              <a:t>LSTM</a:t>
            </a:r>
            <a:r>
              <a:rPr lang="zh-CN" altLang="en-US" sz="2400" dirty="0" smtClean="0"/>
              <a:t>仅比</a:t>
            </a:r>
            <a:r>
              <a:rPr lang="en-US" altLang="zh-CN" sz="2400" dirty="0" smtClean="0"/>
              <a:t>BP</a:t>
            </a:r>
            <a:r>
              <a:rPr lang="zh-CN" altLang="en-US" sz="2400" dirty="0" smtClean="0"/>
              <a:t>模型的深度多一层，其余实验条件保持一致</a:t>
            </a:r>
            <a:endParaRPr lang="en-US" altLang="zh-CN" sz="2400" dirty="0" smtClean="0"/>
          </a:p>
        </p:txBody>
      </p:sp>
    </p:spTree>
    <p:extLst>
      <p:ext uri="{BB962C8B-B14F-4D97-AF65-F5344CB8AC3E}">
        <p14:creationId xmlns:p14="http://schemas.microsoft.com/office/powerpoint/2010/main" val="3763496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与当前方法的预测准确度对比</a:t>
            </a:r>
            <a:endParaRPr lang="zh-CN" altLang="en-US" dirty="0"/>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1" y="2036432"/>
            <a:ext cx="4629751" cy="3532471"/>
          </a:xfrm>
          <a:prstGeom prst="rect">
            <a:avLst/>
          </a:prstGeom>
        </p:spPr>
      </p:pic>
      <p:pic>
        <p:nvPicPr>
          <p:cNvPr id="6" name="图片 5"/>
          <p:cNvPicPr/>
          <p:nvPr/>
        </p:nvPicPr>
        <p:blipFill>
          <a:blip r:embed="rId4" cstate="print">
            <a:extLst>
              <a:ext uri="{28A0092B-C50C-407E-A947-70E740481C1C}">
                <a14:useLocalDpi xmlns:a14="http://schemas.microsoft.com/office/drawing/2010/main" val="0"/>
              </a:ext>
            </a:extLst>
          </a:blip>
          <a:stretch>
            <a:fillRect/>
          </a:stretch>
        </p:blipFill>
        <p:spPr>
          <a:xfrm>
            <a:off x="4403224" y="2001865"/>
            <a:ext cx="4673400" cy="3601603"/>
          </a:xfrm>
          <a:prstGeom prst="rect">
            <a:avLst/>
          </a:prstGeom>
        </p:spPr>
      </p:pic>
      <p:sp>
        <p:nvSpPr>
          <p:cNvPr id="7" name="内容占位符 1"/>
          <p:cNvSpPr txBox="1">
            <a:spLocks/>
          </p:cNvSpPr>
          <p:nvPr/>
        </p:nvSpPr>
        <p:spPr>
          <a:xfrm>
            <a:off x="5207270" y="5658444"/>
            <a:ext cx="3359216" cy="626256"/>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zh-CN" altLang="en-US" sz="2400" dirty="0" smtClean="0"/>
              <a:t>平均虚警数目对比图像</a:t>
            </a:r>
            <a:endParaRPr lang="en-US" altLang="zh-CN" sz="2400" dirty="0" smtClean="0"/>
          </a:p>
          <a:p>
            <a:pPr marL="0" indent="0">
              <a:buFont typeface="Calibri" panose="020F0502020204030204" pitchFamily="34" charset="0"/>
              <a:buNone/>
            </a:pPr>
            <a:endParaRPr lang="en-US" altLang="zh-CN" sz="2400" dirty="0" smtClean="0"/>
          </a:p>
        </p:txBody>
      </p:sp>
      <p:sp>
        <p:nvSpPr>
          <p:cNvPr id="8" name="内容占位符 1"/>
          <p:cNvSpPr txBox="1">
            <a:spLocks/>
          </p:cNvSpPr>
          <p:nvPr/>
        </p:nvSpPr>
        <p:spPr>
          <a:xfrm>
            <a:off x="1029903" y="5649433"/>
            <a:ext cx="2800953" cy="68399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zh-CN" altLang="en-US" sz="2400" dirty="0" smtClean="0"/>
              <a:t>平均</a:t>
            </a:r>
            <a:r>
              <a:rPr lang="en-US" altLang="zh-CN" sz="2400" dirty="0" smtClean="0"/>
              <a:t>RMSE</a:t>
            </a:r>
            <a:r>
              <a:rPr lang="zh-CN" altLang="en-US" sz="2400" dirty="0" smtClean="0"/>
              <a:t>对比图像</a:t>
            </a:r>
            <a:endParaRPr lang="en-US" altLang="zh-CN" sz="2400" dirty="0" smtClean="0"/>
          </a:p>
        </p:txBody>
      </p:sp>
    </p:spTree>
    <p:extLst>
      <p:ext uri="{BB962C8B-B14F-4D97-AF65-F5344CB8AC3E}">
        <p14:creationId xmlns:p14="http://schemas.microsoft.com/office/powerpoint/2010/main" val="2039346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与当前方法的时效性对比</a:t>
            </a:r>
            <a:endParaRPr lang="zh-CN" altLang="en-US" dirty="0"/>
          </a:p>
        </p:txBody>
      </p:sp>
      <p:sp>
        <p:nvSpPr>
          <p:cNvPr id="10" name="内容占位符 1"/>
          <p:cNvSpPr txBox="1">
            <a:spLocks/>
          </p:cNvSpPr>
          <p:nvPr/>
        </p:nvSpPr>
        <p:spPr>
          <a:xfrm>
            <a:off x="887752" y="1713412"/>
            <a:ext cx="7584708" cy="1087539"/>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zh-CN" altLang="en-US" sz="2400" dirty="0" smtClean="0"/>
              <a:t>测试集规模：</a:t>
            </a:r>
            <a:r>
              <a:rPr lang="en-US" altLang="zh-CN" sz="2400" dirty="0" smtClean="0"/>
              <a:t>300</a:t>
            </a:r>
            <a:r>
              <a:rPr lang="zh-CN" altLang="en-US" sz="2400" dirty="0" smtClean="0"/>
              <a:t>个测试样本</a:t>
            </a:r>
            <a:endParaRPr lang="en-US" altLang="zh-CN" sz="2400" dirty="0" smtClean="0"/>
          </a:p>
          <a:p>
            <a:pPr marL="0" indent="0">
              <a:buFont typeface="Calibri" panose="020F0502020204030204" pitchFamily="34" charset="0"/>
              <a:buNone/>
            </a:pPr>
            <a:r>
              <a:rPr lang="zh-CN" altLang="en-US" sz="2400" b="1" dirty="0" smtClean="0"/>
              <a:t>超前约</a:t>
            </a:r>
            <a:r>
              <a:rPr lang="en-US" altLang="zh-CN" sz="2400" b="1" dirty="0" smtClean="0"/>
              <a:t>2.5</a:t>
            </a:r>
            <a:r>
              <a:rPr lang="zh-CN" altLang="en-US" sz="2400" b="1" dirty="0" smtClean="0"/>
              <a:t>秒预测</a:t>
            </a:r>
            <a:r>
              <a:rPr lang="zh-CN" altLang="en-US" sz="2400" dirty="0" smtClean="0"/>
              <a:t>的同时也能够保证预测的准确度，整体具有</a:t>
            </a:r>
            <a:r>
              <a:rPr lang="zh-CN" altLang="en-US" sz="2400" b="1" dirty="0" smtClean="0"/>
              <a:t>高可靠性</a:t>
            </a:r>
            <a:endParaRPr lang="en-US" altLang="zh-CN" sz="2400" b="1" dirty="0" smtClean="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1171258354"/>
                  </p:ext>
                </p:extLst>
              </p:nvPr>
            </p:nvGraphicFramePr>
            <p:xfrm>
              <a:off x="730082" y="2723950"/>
              <a:ext cx="7587465" cy="3543074"/>
            </p:xfrm>
            <a:graphic>
              <a:graphicData uri="http://schemas.openxmlformats.org/drawingml/2006/table">
                <a:tbl>
                  <a:tblPr firstRow="1" firstCol="1">
                    <a:tableStyleId>{5C22544A-7EE6-4342-B048-85BDC9FD1C3A}</a:tableStyleId>
                  </a:tblPr>
                  <a:tblGrid>
                    <a:gridCol w="1083667"/>
                    <a:gridCol w="1083667"/>
                    <a:gridCol w="1083667"/>
                    <a:gridCol w="1083667"/>
                    <a:gridCol w="1083667"/>
                    <a:gridCol w="1084565"/>
                    <a:gridCol w="1084565"/>
                  </a:tblGrid>
                  <a:tr h="413886">
                    <a:tc rowSpan="2">
                      <a:txBody>
                        <a:bodyPr/>
                        <a:lstStyle/>
                        <a:p>
                          <a:pPr indent="304800" algn="ctr">
                            <a:lnSpc>
                              <a:spcPct val="125000"/>
                            </a:lnSpc>
                            <a:spcAft>
                              <a:spcPts val="0"/>
                            </a:spcAft>
                          </a:pPr>
                          <a:r>
                            <a:rPr lang="zh-CN" sz="1400" kern="100" dirty="0">
                              <a:effectLst/>
                            </a:rPr>
                            <a:t>超前位数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indent="304800" algn="ctr">
                            <a:lnSpc>
                              <a:spcPct val="125000"/>
                            </a:lnSpc>
                            <a:spcAft>
                              <a:spcPts val="0"/>
                            </a:spcAft>
                          </a:pPr>
                          <a:r>
                            <a:rPr lang="en-US" sz="1400" kern="100">
                              <a:effectLst/>
                            </a:rPr>
                            <a:t>STFT+LSTM</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indent="304800" algn="ctr">
                            <a:lnSpc>
                              <a:spcPct val="125000"/>
                            </a:lnSpc>
                            <a:spcAft>
                              <a:spcPts val="0"/>
                            </a:spcAft>
                          </a:pPr>
                          <a:r>
                            <a:rPr lang="en-US" sz="1400" kern="100">
                              <a:effectLst/>
                            </a:rPr>
                            <a:t>STFT+</a:t>
                          </a:r>
                          <a:r>
                            <a:rPr lang="zh-CN" sz="1400" kern="100">
                              <a:effectLst/>
                            </a:rPr>
                            <a:t>阈值筛选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indent="304800" algn="ctr">
                            <a:lnSpc>
                              <a:spcPct val="125000"/>
                            </a:lnSpc>
                            <a:spcAft>
                              <a:spcPts val="0"/>
                            </a:spcAft>
                          </a:pPr>
                          <a:r>
                            <a:rPr lang="en-US" sz="1400" kern="100">
                              <a:effectLst/>
                            </a:rPr>
                            <a:t>STFT+BP</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654518">
                    <a:tc vMerge="1">
                      <a:txBody>
                        <a:bodyPr/>
                        <a:lstStyle/>
                        <a:p>
                          <a:endParaRPr lang="zh-CN" altLang="en-US"/>
                        </a:p>
                      </a:txBody>
                      <a:tcPr/>
                    </a:tc>
                    <a:tc>
                      <a:txBody>
                        <a:bodyPr/>
                        <a:lstStyle/>
                        <a:p>
                          <a:pPr indent="304800" algn="ctr">
                            <a:lnSpc>
                              <a:spcPct val="125000"/>
                            </a:lnSpc>
                            <a:spcAft>
                              <a:spcPts val="0"/>
                            </a:spcAft>
                          </a:pPr>
                          <a:r>
                            <a:rPr lang="zh-CN" sz="1400" b="1" kern="100" dirty="0">
                              <a:solidFill>
                                <a:schemeClr val="bg1"/>
                              </a:solidFill>
                              <a:effectLst/>
                            </a:rPr>
                            <a:t>检测延时</a:t>
                          </a:r>
                          <a:r>
                            <a:rPr lang="en-US" sz="1400" b="1" kern="100" dirty="0">
                              <a:solidFill>
                                <a:schemeClr val="bg1"/>
                              </a:solidFill>
                              <a:effectLst/>
                            </a:rPr>
                            <a:t>(s)</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平均预测错误数</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检测延时</a:t>
                          </a:r>
                          <a:r>
                            <a:rPr lang="en-US" sz="1400" b="1" kern="100" dirty="0">
                              <a:solidFill>
                                <a:schemeClr val="bg1"/>
                              </a:solidFill>
                              <a:effectLst/>
                            </a:rPr>
                            <a:t>(s)</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平均预测错误数</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检测延时</a:t>
                          </a:r>
                          <a:r>
                            <a:rPr lang="en-US" sz="1400" b="1" kern="100" dirty="0">
                              <a:solidFill>
                                <a:schemeClr val="bg1"/>
                              </a:solidFill>
                              <a:effectLst/>
                            </a:rPr>
                            <a:t>(s)</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平均预测错误数</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r>
                  <a:tr h="494934">
                    <a:tc>
                      <a:txBody>
                        <a:bodyPr/>
                        <a:lstStyle/>
                        <a:p>
                          <a:pPr indent="304800" algn="ctr">
                            <a:lnSpc>
                              <a:spcPct val="125000"/>
                            </a:lnSpc>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dirty="0">
                              <a:effectLst/>
                            </a:rPr>
                            <a:t>0.4399</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dirty="0">
                              <a:effectLst/>
                            </a:rPr>
                            <a:t>4.0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rowSpan="5">
                      <a:txBody>
                        <a:bodyPr/>
                        <a:lstStyle/>
                        <a:p>
                          <a:pPr indent="304800" algn="ctr">
                            <a:lnSpc>
                              <a:spcPct val="125000"/>
                            </a:lnSpc>
                            <a:spcAft>
                              <a:spcPts val="0"/>
                            </a:spcAft>
                          </a:pPr>
                          <a:r>
                            <a:rPr lang="en-US" sz="1400" b="1" kern="100">
                              <a:effectLst/>
                            </a:rPr>
                            <a:t>0.5586</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5">
                      <a:txBody>
                        <a:bodyPr/>
                        <a:lstStyle/>
                        <a:p>
                          <a:pPr indent="304800" algn="ctr">
                            <a:lnSpc>
                              <a:spcPct val="125000"/>
                            </a:lnSpc>
                            <a:spcAft>
                              <a:spcPts val="0"/>
                            </a:spcAft>
                          </a:pPr>
                          <a:r>
                            <a:rPr lang="zh-CN" sz="1400" b="1" kern="100">
                              <a:effectLst/>
                            </a:rPr>
                            <a:t>－</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a:effectLst/>
                            </a:rPr>
                            <a:t>0.4395</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a:effectLst/>
                            </a:rPr>
                            <a:t>5.0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94934">
                    <a:tc>
                      <a:txBody>
                        <a:bodyPr/>
                        <a:lstStyle/>
                        <a:p>
                          <a:pPr indent="304800" algn="ctr">
                            <a:lnSpc>
                              <a:spcPct val="125000"/>
                            </a:lnSpc>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a:effectLst/>
                            </a:rPr>
                            <a:t>0.9388</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dirty="0">
                              <a:effectLst/>
                            </a:rPr>
                            <a:t>5.2</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a:effectLst/>
                            </a:rPr>
                            <a:t>0.9413</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a:effectLst/>
                            </a:rPr>
                            <a:t>7.6</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94934">
                    <a:tc>
                      <a:txBody>
                        <a:bodyPr/>
                        <a:lstStyle/>
                        <a:p>
                          <a:pPr indent="304800" algn="ctr">
                            <a:lnSpc>
                              <a:spcPct val="125000"/>
                            </a:lnSpc>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a:effectLst/>
                            </a:rPr>
                            <a:t>1.4375</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dirty="0">
                              <a:effectLst/>
                            </a:rPr>
                            <a:t>6.6</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a:effectLst/>
                            </a:rPr>
                            <a:t>1.4394</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a:effectLst/>
                            </a:rPr>
                            <a:t>10.4</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94934">
                    <a:tc>
                      <a:txBody>
                        <a:bodyPr/>
                        <a:lstStyle/>
                        <a:p>
                          <a:pPr indent="304800" algn="ctr">
                            <a:lnSpc>
                              <a:spcPct val="125000"/>
                            </a:lnSpc>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a:effectLst/>
                            </a:rPr>
                            <a:t>1.9363</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dirty="0">
                              <a:effectLst/>
                            </a:rPr>
                            <a:t>6.8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dirty="0">
                              <a:effectLst/>
                            </a:rPr>
                            <a:t>1.9412</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a:effectLst/>
                            </a:rPr>
                            <a:t>12.6</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94934">
                    <a:tc>
                      <a:txBody>
                        <a:bodyPr/>
                        <a:lstStyle/>
                        <a:p>
                          <a:pPr indent="304800" algn="ctr">
                            <a:lnSpc>
                              <a:spcPct val="125000"/>
                            </a:lnSpc>
                            <a:spcAft>
                              <a:spcPts val="0"/>
                            </a:spcAft>
                          </a:pPr>
                          <a:r>
                            <a:rPr lang="en-US" sz="1400" kern="100">
                              <a:effectLst/>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a:effectLst/>
                            </a:rPr>
                            <a:t>2.4358</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a:effectLst/>
                            </a:rPr>
                            <a:t>8.8</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dirty="0">
                              <a:effectLst/>
                            </a:rPr>
                            <a:t>2.4391</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dirty="0">
                              <a:effectLst/>
                            </a:rPr>
                            <a:t>17.8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171258354"/>
                  </p:ext>
                </p:extLst>
              </p:nvPr>
            </p:nvGraphicFramePr>
            <p:xfrm>
              <a:off x="730082" y="2723950"/>
              <a:ext cx="7587465" cy="3543074"/>
            </p:xfrm>
            <a:graphic>
              <a:graphicData uri="http://schemas.openxmlformats.org/drawingml/2006/table">
                <a:tbl>
                  <a:tblPr firstRow="1" firstCol="1">
                    <a:tableStyleId>{5C22544A-7EE6-4342-B048-85BDC9FD1C3A}</a:tableStyleId>
                  </a:tblPr>
                  <a:tblGrid>
                    <a:gridCol w="1083667"/>
                    <a:gridCol w="1083667"/>
                    <a:gridCol w="1083667"/>
                    <a:gridCol w="1083667"/>
                    <a:gridCol w="1083667"/>
                    <a:gridCol w="1084565"/>
                    <a:gridCol w="1084565"/>
                  </a:tblGrid>
                  <a:tr h="413886">
                    <a:tc rowSpan="2">
                      <a:txBody>
                        <a:bodyPr/>
                        <a:lstStyle/>
                        <a:p>
                          <a:pPr indent="304800" algn="ctr">
                            <a:lnSpc>
                              <a:spcPct val="125000"/>
                            </a:lnSpc>
                            <a:spcAft>
                              <a:spcPts val="0"/>
                            </a:spcAft>
                          </a:pPr>
                          <a:r>
                            <a:rPr lang="zh-CN" sz="1400" kern="100" dirty="0">
                              <a:effectLst/>
                            </a:rPr>
                            <a:t>超前位数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indent="304800" algn="ctr">
                            <a:lnSpc>
                              <a:spcPct val="125000"/>
                            </a:lnSpc>
                            <a:spcAft>
                              <a:spcPts val="0"/>
                            </a:spcAft>
                          </a:pPr>
                          <a:r>
                            <a:rPr lang="en-US" sz="1400" kern="100">
                              <a:effectLst/>
                            </a:rPr>
                            <a:t>STFT+LSTM</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indent="304800" algn="ctr">
                            <a:lnSpc>
                              <a:spcPct val="125000"/>
                            </a:lnSpc>
                            <a:spcAft>
                              <a:spcPts val="0"/>
                            </a:spcAft>
                          </a:pPr>
                          <a:r>
                            <a:rPr lang="en-US" sz="1400" kern="100">
                              <a:effectLst/>
                            </a:rPr>
                            <a:t>STFT+</a:t>
                          </a:r>
                          <a:r>
                            <a:rPr lang="zh-CN" sz="1400" kern="100">
                              <a:effectLst/>
                            </a:rPr>
                            <a:t>阈值筛选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indent="304800" algn="ctr">
                            <a:lnSpc>
                              <a:spcPct val="125000"/>
                            </a:lnSpc>
                            <a:spcAft>
                              <a:spcPts val="0"/>
                            </a:spcAft>
                          </a:pPr>
                          <a:r>
                            <a:rPr lang="en-US" sz="1400" kern="100">
                              <a:effectLst/>
                            </a:rPr>
                            <a:t>STFT+BP</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654518">
                    <a:tc vMerge="1">
                      <a:txBody>
                        <a:bodyPr/>
                        <a:lstStyle/>
                        <a:p>
                          <a:endParaRPr lang="zh-CN" altLang="en-US"/>
                        </a:p>
                      </a:txBody>
                      <a:tcPr/>
                    </a:tc>
                    <a:tc>
                      <a:txBody>
                        <a:bodyPr/>
                        <a:lstStyle/>
                        <a:p>
                          <a:pPr indent="304800" algn="ctr">
                            <a:lnSpc>
                              <a:spcPct val="125000"/>
                            </a:lnSpc>
                            <a:spcAft>
                              <a:spcPts val="0"/>
                            </a:spcAft>
                          </a:pPr>
                          <a:r>
                            <a:rPr lang="zh-CN" sz="1400" b="1" kern="100" dirty="0">
                              <a:solidFill>
                                <a:schemeClr val="bg1"/>
                              </a:solidFill>
                              <a:effectLst/>
                            </a:rPr>
                            <a:t>检测延时</a:t>
                          </a:r>
                          <a:r>
                            <a:rPr lang="en-US" sz="1400" b="1" kern="100" dirty="0">
                              <a:solidFill>
                                <a:schemeClr val="bg1"/>
                              </a:solidFill>
                              <a:effectLst/>
                            </a:rPr>
                            <a:t>(s)</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平均预测错误数</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检测延时</a:t>
                          </a:r>
                          <a:r>
                            <a:rPr lang="en-US" sz="1400" b="1" kern="100" dirty="0">
                              <a:solidFill>
                                <a:schemeClr val="bg1"/>
                              </a:solidFill>
                              <a:effectLst/>
                            </a:rPr>
                            <a:t>(s)</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平均预测错误数</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检测延时</a:t>
                          </a:r>
                          <a:r>
                            <a:rPr lang="en-US" sz="1400" b="1" kern="100" dirty="0">
                              <a:solidFill>
                                <a:schemeClr val="bg1"/>
                              </a:solidFill>
                              <a:effectLst/>
                            </a:rPr>
                            <a:t>(s)</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平均预测错误数</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r>
                  <a:tr h="494934">
                    <a:tc>
                      <a:txBody>
                        <a:bodyPr/>
                        <a:lstStyle/>
                        <a:p>
                          <a:pPr indent="304800" algn="ctr">
                            <a:lnSpc>
                              <a:spcPct val="125000"/>
                            </a:lnSpc>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rotWithShape="0">
                          <a:blip r:embed="rId3"/>
                          <a:stretch>
                            <a:fillRect l="-100562" t="-219753" r="-502247" b="-404938"/>
                          </a:stretch>
                        </a:blipFill>
                      </a:tcPr>
                    </a:tc>
                    <a:tc>
                      <a:txBody>
                        <a:bodyPr/>
                        <a:lstStyle/>
                        <a:p>
                          <a:pPr indent="304800" algn="ctr">
                            <a:lnSpc>
                              <a:spcPct val="125000"/>
                            </a:lnSpc>
                            <a:spcAft>
                              <a:spcPts val="0"/>
                            </a:spcAft>
                          </a:pPr>
                          <a:r>
                            <a:rPr lang="en-US" sz="1400" b="1" kern="100" dirty="0">
                              <a:effectLst/>
                            </a:rPr>
                            <a:t>4.0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rowSpan="5">
                      <a:txBody>
                        <a:bodyPr/>
                        <a:lstStyle/>
                        <a:p>
                          <a:pPr indent="304800" algn="ctr">
                            <a:lnSpc>
                              <a:spcPct val="125000"/>
                            </a:lnSpc>
                            <a:spcAft>
                              <a:spcPts val="0"/>
                            </a:spcAft>
                          </a:pPr>
                          <a:r>
                            <a:rPr lang="en-US" sz="1400" b="1" kern="100">
                              <a:effectLst/>
                            </a:rPr>
                            <a:t>0.5586</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5">
                      <a:txBody>
                        <a:bodyPr/>
                        <a:lstStyle/>
                        <a:p>
                          <a:pPr indent="304800" algn="ctr">
                            <a:lnSpc>
                              <a:spcPct val="125000"/>
                            </a:lnSpc>
                            <a:spcAft>
                              <a:spcPts val="0"/>
                            </a:spcAft>
                          </a:pPr>
                          <a:r>
                            <a:rPr lang="zh-CN" sz="1400" b="1" kern="100">
                              <a:effectLst/>
                            </a:rPr>
                            <a:t>－</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blipFill rotWithShape="0">
                          <a:blip r:embed="rId3"/>
                          <a:stretch>
                            <a:fillRect l="-500562" t="-219753" r="-102247" b="-404938"/>
                          </a:stretch>
                        </a:blipFill>
                      </a:tcPr>
                    </a:tc>
                    <a:tc>
                      <a:txBody>
                        <a:bodyPr/>
                        <a:lstStyle/>
                        <a:p>
                          <a:pPr indent="304800" algn="ctr">
                            <a:lnSpc>
                              <a:spcPct val="125000"/>
                            </a:lnSpc>
                            <a:spcAft>
                              <a:spcPts val="0"/>
                            </a:spcAft>
                          </a:pPr>
                          <a:r>
                            <a:rPr lang="en-US" sz="1400" b="1" kern="100">
                              <a:effectLst/>
                            </a:rPr>
                            <a:t>5.0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94934">
                    <a:tc>
                      <a:txBody>
                        <a:bodyPr/>
                        <a:lstStyle/>
                        <a:p>
                          <a:pPr indent="304800" algn="ctr">
                            <a:lnSpc>
                              <a:spcPct val="125000"/>
                            </a:lnSpc>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rotWithShape="0">
                          <a:blip r:embed="rId3"/>
                          <a:stretch>
                            <a:fillRect l="-100562" t="-315854" r="-502247" b="-300000"/>
                          </a:stretch>
                        </a:blipFill>
                      </a:tcPr>
                    </a:tc>
                    <a:tc>
                      <a:txBody>
                        <a:bodyPr/>
                        <a:lstStyle/>
                        <a:p>
                          <a:pPr indent="304800" algn="ctr">
                            <a:lnSpc>
                              <a:spcPct val="125000"/>
                            </a:lnSpc>
                            <a:spcAft>
                              <a:spcPts val="0"/>
                            </a:spcAft>
                          </a:pPr>
                          <a:r>
                            <a:rPr lang="en-US" sz="1400" b="1" kern="100" dirty="0">
                              <a:effectLst/>
                            </a:rPr>
                            <a:t>5.2</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endParaRPr lang="zh-CN"/>
                        </a:p>
                      </a:txBody>
                      <a:tcPr marL="68580" marR="68580" marT="0" marB="0">
                        <a:blipFill rotWithShape="0">
                          <a:blip r:embed="rId3"/>
                          <a:stretch>
                            <a:fillRect l="-500562" t="-315854" r="-102247" b="-300000"/>
                          </a:stretch>
                        </a:blipFill>
                      </a:tcPr>
                    </a:tc>
                    <a:tc>
                      <a:txBody>
                        <a:bodyPr/>
                        <a:lstStyle/>
                        <a:p>
                          <a:pPr indent="304800" algn="ctr">
                            <a:lnSpc>
                              <a:spcPct val="125000"/>
                            </a:lnSpc>
                            <a:spcAft>
                              <a:spcPts val="0"/>
                            </a:spcAft>
                          </a:pPr>
                          <a:r>
                            <a:rPr lang="en-US" sz="1400" b="1" kern="100">
                              <a:effectLst/>
                            </a:rPr>
                            <a:t>7.6</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94934">
                    <a:tc>
                      <a:txBody>
                        <a:bodyPr/>
                        <a:lstStyle/>
                        <a:p>
                          <a:pPr indent="304800" algn="ctr">
                            <a:lnSpc>
                              <a:spcPct val="125000"/>
                            </a:lnSpc>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rotWithShape="0">
                          <a:blip r:embed="rId3"/>
                          <a:stretch>
                            <a:fillRect l="-100562" t="-420988" r="-502247" b="-203704"/>
                          </a:stretch>
                        </a:blipFill>
                      </a:tcPr>
                    </a:tc>
                    <a:tc>
                      <a:txBody>
                        <a:bodyPr/>
                        <a:lstStyle/>
                        <a:p>
                          <a:pPr indent="304800" algn="ctr">
                            <a:lnSpc>
                              <a:spcPct val="125000"/>
                            </a:lnSpc>
                            <a:spcAft>
                              <a:spcPts val="0"/>
                            </a:spcAft>
                          </a:pPr>
                          <a:r>
                            <a:rPr lang="en-US" sz="1400" b="1" kern="100" dirty="0">
                              <a:effectLst/>
                            </a:rPr>
                            <a:t>6.6</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endParaRPr lang="zh-CN"/>
                        </a:p>
                      </a:txBody>
                      <a:tcPr marL="68580" marR="68580" marT="0" marB="0">
                        <a:blipFill rotWithShape="0">
                          <a:blip r:embed="rId3"/>
                          <a:stretch>
                            <a:fillRect l="-500562" t="-420988" r="-102247" b="-203704"/>
                          </a:stretch>
                        </a:blipFill>
                      </a:tcPr>
                    </a:tc>
                    <a:tc>
                      <a:txBody>
                        <a:bodyPr/>
                        <a:lstStyle/>
                        <a:p>
                          <a:pPr indent="304800" algn="ctr">
                            <a:lnSpc>
                              <a:spcPct val="125000"/>
                            </a:lnSpc>
                            <a:spcAft>
                              <a:spcPts val="0"/>
                            </a:spcAft>
                          </a:pPr>
                          <a:r>
                            <a:rPr lang="en-US" sz="1400" b="1" kern="100">
                              <a:effectLst/>
                            </a:rPr>
                            <a:t>10.4</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94934">
                    <a:tc>
                      <a:txBody>
                        <a:bodyPr/>
                        <a:lstStyle/>
                        <a:p>
                          <a:pPr indent="304800" algn="ctr">
                            <a:lnSpc>
                              <a:spcPct val="125000"/>
                            </a:lnSpc>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rotWithShape="0">
                          <a:blip r:embed="rId3"/>
                          <a:stretch>
                            <a:fillRect l="-100562" t="-514634" r="-502247" b="-101220"/>
                          </a:stretch>
                        </a:blipFill>
                      </a:tcPr>
                    </a:tc>
                    <a:tc>
                      <a:txBody>
                        <a:bodyPr/>
                        <a:lstStyle/>
                        <a:p>
                          <a:pPr indent="304800" algn="ctr">
                            <a:lnSpc>
                              <a:spcPct val="125000"/>
                            </a:lnSpc>
                            <a:spcAft>
                              <a:spcPts val="0"/>
                            </a:spcAft>
                          </a:pPr>
                          <a:r>
                            <a:rPr lang="en-US" sz="1400" b="1" kern="100" dirty="0">
                              <a:effectLst/>
                            </a:rPr>
                            <a:t>6.8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endParaRPr lang="zh-CN"/>
                        </a:p>
                      </a:txBody>
                      <a:tcPr marL="68580" marR="68580" marT="0" marB="0">
                        <a:blipFill rotWithShape="0">
                          <a:blip r:embed="rId3"/>
                          <a:stretch>
                            <a:fillRect l="-500562" t="-514634" r="-102247" b="-101220"/>
                          </a:stretch>
                        </a:blipFill>
                      </a:tcPr>
                    </a:tc>
                    <a:tc>
                      <a:txBody>
                        <a:bodyPr/>
                        <a:lstStyle/>
                        <a:p>
                          <a:pPr indent="304800" algn="ctr">
                            <a:lnSpc>
                              <a:spcPct val="125000"/>
                            </a:lnSpc>
                            <a:spcAft>
                              <a:spcPts val="0"/>
                            </a:spcAft>
                          </a:pPr>
                          <a:r>
                            <a:rPr lang="en-US" sz="1400" b="1" kern="100">
                              <a:effectLst/>
                            </a:rPr>
                            <a:t>12.6</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94934">
                    <a:tc>
                      <a:txBody>
                        <a:bodyPr/>
                        <a:lstStyle/>
                        <a:p>
                          <a:pPr indent="304800" algn="ctr">
                            <a:lnSpc>
                              <a:spcPct val="125000"/>
                            </a:lnSpc>
                            <a:spcAft>
                              <a:spcPts val="0"/>
                            </a:spcAft>
                          </a:pPr>
                          <a:r>
                            <a:rPr lang="en-US" sz="1400" kern="100">
                              <a:effectLst/>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rotWithShape="0">
                          <a:blip r:embed="rId3"/>
                          <a:stretch>
                            <a:fillRect l="-100562" t="-622222" r="-502247" b="-2469"/>
                          </a:stretch>
                        </a:blipFill>
                      </a:tcPr>
                    </a:tc>
                    <a:tc>
                      <a:txBody>
                        <a:bodyPr/>
                        <a:lstStyle/>
                        <a:p>
                          <a:pPr indent="304800" algn="ctr">
                            <a:lnSpc>
                              <a:spcPct val="125000"/>
                            </a:lnSpc>
                            <a:spcAft>
                              <a:spcPts val="0"/>
                            </a:spcAft>
                          </a:pPr>
                          <a:r>
                            <a:rPr lang="en-US" sz="1400" b="1" kern="100">
                              <a:effectLst/>
                            </a:rPr>
                            <a:t>8.8</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endParaRPr lang="zh-CN"/>
                        </a:p>
                      </a:txBody>
                      <a:tcPr marL="68580" marR="68580" marT="0" marB="0">
                        <a:blipFill rotWithShape="0">
                          <a:blip r:embed="rId3"/>
                          <a:stretch>
                            <a:fillRect l="-500562" t="-622222" r="-102247" b="-2469"/>
                          </a:stretch>
                        </a:blipFill>
                      </a:tcPr>
                    </a:tc>
                    <a:tc>
                      <a:txBody>
                        <a:bodyPr/>
                        <a:lstStyle/>
                        <a:p>
                          <a:pPr indent="304800" algn="ctr">
                            <a:lnSpc>
                              <a:spcPct val="125000"/>
                            </a:lnSpc>
                            <a:spcAft>
                              <a:spcPts val="0"/>
                            </a:spcAft>
                          </a:pPr>
                          <a:r>
                            <a:rPr lang="en-US" sz="1400" b="1" kern="100" dirty="0">
                              <a:effectLst/>
                            </a:rPr>
                            <a:t>17.8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spTree>
    <p:extLst>
      <p:ext uri="{BB962C8B-B14F-4D97-AF65-F5344CB8AC3E}">
        <p14:creationId xmlns:p14="http://schemas.microsoft.com/office/powerpoint/2010/main" val="38277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研究现状与研究内容</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频域异常检测模型设计</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频域异常检测模型实现</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t>模型实验结果与分析</a:t>
            </a:r>
            <a:endParaRPr lang="zh-CN" altLang="en-US" sz="2400" dirty="0"/>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t>对比实验结果与分析</a:t>
            </a:r>
            <a:endParaRPr lang="zh-CN" altLang="en-US" sz="2400" dirty="0"/>
          </a:p>
        </p:txBody>
      </p:sp>
    </p:spTree>
    <p:extLst>
      <p:ext uri="{BB962C8B-B14F-4D97-AF65-F5344CB8AC3E}">
        <p14:creationId xmlns:p14="http://schemas.microsoft.com/office/powerpoint/2010/main" val="603940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多步长</a:t>
            </a:r>
            <a:r>
              <a:rPr lang="en-US" altLang="zh-CN" dirty="0" smtClean="0"/>
              <a:t>LSTM</a:t>
            </a:r>
            <a:r>
              <a:rPr lang="zh-CN" altLang="en-US" dirty="0" smtClean="0"/>
              <a:t>的性能提升</a:t>
            </a:r>
            <a:endParaRPr lang="zh-CN" altLang="en-US" dirty="0"/>
          </a:p>
        </p:txBody>
      </p:sp>
      <p:sp>
        <p:nvSpPr>
          <p:cNvPr id="10" name="内容占位符 1"/>
          <p:cNvSpPr txBox="1">
            <a:spLocks/>
          </p:cNvSpPr>
          <p:nvPr/>
        </p:nvSpPr>
        <p:spPr>
          <a:xfrm>
            <a:off x="1330207" y="2203589"/>
            <a:ext cx="6216000" cy="68399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zh-CN" altLang="en-US" sz="2400" b="1" dirty="0" smtClean="0"/>
              <a:t>增大时间步长值对模型预测误差的降低效果</a:t>
            </a:r>
            <a:endParaRPr lang="en-US" altLang="zh-CN" sz="2400" b="1" dirty="0" smtClean="0"/>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1399506" y="2887579"/>
            <a:ext cx="6300705" cy="3441515"/>
          </a:xfrm>
          <a:prstGeom prst="rect">
            <a:avLst/>
          </a:prstGeom>
        </p:spPr>
      </p:pic>
    </p:spTree>
    <p:extLst>
      <p:ext uri="{BB962C8B-B14F-4D97-AF65-F5344CB8AC3E}">
        <p14:creationId xmlns:p14="http://schemas.microsoft.com/office/powerpoint/2010/main" val="398278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GRU</a:t>
            </a:r>
            <a:r>
              <a:rPr lang="zh-CN" altLang="en-US" dirty="0" smtClean="0"/>
              <a:t>模型对训练耗时的缩减</a:t>
            </a:r>
            <a:endParaRPr lang="zh-CN" altLang="en-US" dirty="0"/>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2444721257"/>
                  </p:ext>
                </p:extLst>
              </p:nvPr>
            </p:nvGraphicFramePr>
            <p:xfrm>
              <a:off x="277995" y="2479217"/>
              <a:ext cx="8340727" cy="3203679"/>
            </p:xfrm>
            <a:graphic>
              <a:graphicData uri="http://schemas.openxmlformats.org/drawingml/2006/table">
                <a:tbl>
                  <a:tblPr firstRow="1">
                    <a:tableStyleId>{5C22544A-7EE6-4342-B048-85BDC9FD1C3A}</a:tableStyleId>
                  </a:tblPr>
                  <a:tblGrid>
                    <a:gridCol w="1021416"/>
                    <a:gridCol w="952901"/>
                    <a:gridCol w="1001027"/>
                    <a:gridCol w="1443789"/>
                    <a:gridCol w="1318661"/>
                    <a:gridCol w="1376413"/>
                    <a:gridCol w="1226520"/>
                  </a:tblGrid>
                  <a:tr h="437238">
                    <a:tc rowSpan="2">
                      <a:txBody>
                        <a:bodyPr/>
                        <a:lstStyle/>
                        <a:p>
                          <a:pPr indent="304800" algn="ctr">
                            <a:lnSpc>
                              <a:spcPct val="125000"/>
                            </a:lnSpc>
                            <a:spcAft>
                              <a:spcPts val="0"/>
                            </a:spcAft>
                          </a:pPr>
                          <a:r>
                            <a:rPr lang="zh-CN" sz="1800" kern="100" dirty="0">
                              <a:effectLst/>
                            </a:rPr>
                            <a:t>时间步长</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indent="304800" algn="ctr">
                            <a:lnSpc>
                              <a:spcPct val="125000"/>
                            </a:lnSpc>
                            <a:spcAft>
                              <a:spcPts val="0"/>
                            </a:spcAft>
                          </a:pPr>
                          <a:r>
                            <a:rPr lang="zh-CN" sz="1800" kern="100" dirty="0">
                              <a:effectLst/>
                            </a:rPr>
                            <a:t>超前位数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indent="304800" algn="ctr">
                            <a:lnSpc>
                              <a:spcPct val="125000"/>
                            </a:lnSpc>
                            <a:spcAft>
                              <a:spcPts val="0"/>
                            </a:spcAft>
                          </a:pPr>
                          <a:r>
                            <a:rPr lang="zh-CN" sz="1800" kern="100">
                              <a:effectLst/>
                            </a:rPr>
                            <a:t>训练轮数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indent="304800" algn="ctr">
                            <a:lnSpc>
                              <a:spcPct val="125000"/>
                            </a:lnSpc>
                            <a:spcAft>
                              <a:spcPts val="0"/>
                            </a:spcAft>
                          </a:pPr>
                          <a:r>
                            <a:rPr lang="en-US" sz="1800" kern="100">
                              <a:effectLst/>
                            </a:rPr>
                            <a:t>LSTM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gridSpan="2">
                      <a:txBody>
                        <a:bodyPr/>
                        <a:lstStyle/>
                        <a:p>
                          <a:pPr indent="304800" algn="ctr">
                            <a:lnSpc>
                              <a:spcPct val="125000"/>
                            </a:lnSpc>
                            <a:spcAft>
                              <a:spcPts val="0"/>
                            </a:spcAft>
                          </a:pPr>
                          <a:r>
                            <a:rPr lang="en-US" sz="1800" kern="100">
                              <a:effectLst/>
                            </a:rPr>
                            <a:t>GRU</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r>
                  <a:tr h="64935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r>
                            <a:rPr lang="zh-CN" sz="1800" b="1" kern="100" dirty="0">
                              <a:solidFill>
                                <a:schemeClr val="bg1"/>
                              </a:solidFill>
                              <a:effectLst/>
                            </a:rPr>
                            <a:t>训练耗时</a:t>
                          </a:r>
                          <a:r>
                            <a:rPr lang="en-US" sz="1800" b="1" kern="100" dirty="0">
                              <a:solidFill>
                                <a:schemeClr val="bg1"/>
                              </a:solidFill>
                              <a:effectLst/>
                            </a:rPr>
                            <a:t>(s)</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en-US" sz="1800" b="1" kern="100" dirty="0" smtClean="0">
                              <a:solidFill>
                                <a:schemeClr val="bg1"/>
                              </a:solidFill>
                              <a:effectLst/>
                            </a:rPr>
                            <a:t>RMSE</a:t>
                          </a:r>
                          <a:endParaRPr lang="zh-CN" sz="1800" b="1" kern="100" dirty="0">
                            <a:solidFill>
                              <a:schemeClr val="bg1"/>
                            </a:solidFill>
                            <a:effectLst/>
                          </a:endParaRPr>
                        </a:p>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m:rPr>
                                    <m:nor/>
                                  </m:rPr>
                                  <a:rPr lang="en-US" sz="1800" b="1" kern="100">
                                    <a:solidFill>
                                      <a:schemeClr val="bg1"/>
                                    </a:solidFill>
                                    <a:effectLst/>
                                  </a:rPr>
                                  <m:t>(×</m:t>
                                </m:r>
                                <m:sSup>
                                  <m:sSupPr>
                                    <m:ctrlPr>
                                      <a:rPr lang="zh-CN" sz="1800" b="1" i="1" kern="100">
                                        <a:solidFill>
                                          <a:schemeClr val="bg1"/>
                                        </a:solidFill>
                                        <a:effectLst/>
                                        <a:latin typeface="Cambria Math" panose="02040503050406030204" pitchFamily="18" charset="0"/>
                                      </a:rPr>
                                    </m:ctrlPr>
                                  </m:sSupPr>
                                  <m:e>
                                    <m:r>
                                      <m:rPr>
                                        <m:nor/>
                                      </m:rPr>
                                      <a:rPr lang="en-US" sz="1800" b="1" kern="100">
                                        <a:solidFill>
                                          <a:schemeClr val="bg1"/>
                                        </a:solidFill>
                                        <a:effectLst/>
                                      </a:rPr>
                                      <m:t>10</m:t>
                                    </m:r>
                                  </m:e>
                                  <m:sup>
                                    <m:r>
                                      <m:rPr>
                                        <m:nor/>
                                      </m:rPr>
                                      <a:rPr lang="en-US" sz="1800" b="1" kern="100">
                                        <a:solidFill>
                                          <a:schemeClr val="bg1"/>
                                        </a:solidFill>
                                        <a:effectLst/>
                                      </a:rPr>
                                      <m:t>3</m:t>
                                    </m:r>
                                  </m:sup>
                                </m:sSup>
                                <m:r>
                                  <m:rPr>
                                    <m:nor/>
                                  </m:rPr>
                                  <a:rPr lang="en-US" sz="1800" b="1" kern="100">
                                    <a:solidFill>
                                      <a:schemeClr val="bg1"/>
                                    </a:solidFill>
                                    <a:effectLst/>
                                  </a:rPr>
                                  <m:t>)</m:t>
                                </m:r>
                              </m:oMath>
                            </m:oMathPara>
                          </a14:m>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800" b="1" kern="100" dirty="0">
                              <a:solidFill>
                                <a:schemeClr val="bg1"/>
                              </a:solidFill>
                              <a:effectLst/>
                            </a:rPr>
                            <a:t>训练耗时</a:t>
                          </a:r>
                          <a:r>
                            <a:rPr lang="en-US" sz="1800" b="1" kern="100" dirty="0">
                              <a:solidFill>
                                <a:schemeClr val="bg1"/>
                              </a:solidFill>
                              <a:effectLst/>
                            </a:rPr>
                            <a:t>(s)</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en-US" sz="1800" b="1" kern="100" dirty="0" smtClean="0">
                              <a:solidFill>
                                <a:schemeClr val="bg1"/>
                              </a:solidFill>
                              <a:effectLst/>
                            </a:rPr>
                            <a:t>RMSE</a:t>
                          </a:r>
                          <a:endParaRPr lang="zh-CN" sz="1800" b="1" kern="100" dirty="0">
                            <a:solidFill>
                              <a:schemeClr val="bg1"/>
                            </a:solidFill>
                            <a:effectLst/>
                          </a:endParaRPr>
                        </a:p>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m:rPr>
                                    <m:nor/>
                                  </m:rPr>
                                  <a:rPr lang="en-US" sz="1800" b="1" kern="100">
                                    <a:solidFill>
                                      <a:schemeClr val="bg1"/>
                                    </a:solidFill>
                                    <a:effectLst/>
                                  </a:rPr>
                                  <m:t>(×</m:t>
                                </m:r>
                                <m:sSup>
                                  <m:sSupPr>
                                    <m:ctrlPr>
                                      <a:rPr lang="zh-CN" sz="1800" b="1" i="1" kern="100">
                                        <a:solidFill>
                                          <a:schemeClr val="bg1"/>
                                        </a:solidFill>
                                        <a:effectLst/>
                                        <a:latin typeface="Cambria Math" panose="02040503050406030204" pitchFamily="18" charset="0"/>
                                      </a:rPr>
                                    </m:ctrlPr>
                                  </m:sSupPr>
                                  <m:e>
                                    <m:r>
                                      <m:rPr>
                                        <m:nor/>
                                      </m:rPr>
                                      <a:rPr lang="en-US" sz="1800" b="1" kern="100">
                                        <a:solidFill>
                                          <a:schemeClr val="bg1"/>
                                        </a:solidFill>
                                        <a:effectLst/>
                                      </a:rPr>
                                      <m:t>10</m:t>
                                    </m:r>
                                  </m:e>
                                  <m:sup>
                                    <m:r>
                                      <m:rPr>
                                        <m:nor/>
                                      </m:rPr>
                                      <a:rPr lang="en-US" sz="1800" b="1" kern="100">
                                        <a:solidFill>
                                          <a:schemeClr val="bg1"/>
                                        </a:solidFill>
                                        <a:effectLst/>
                                      </a:rPr>
                                      <m:t>3</m:t>
                                    </m:r>
                                  </m:sup>
                                </m:sSup>
                                <m:r>
                                  <m:rPr>
                                    <m:nor/>
                                  </m:rPr>
                                  <a:rPr lang="en-US" sz="1800" b="1" kern="100">
                                    <a:solidFill>
                                      <a:schemeClr val="bg1"/>
                                    </a:solidFill>
                                    <a:effectLst/>
                                  </a:rPr>
                                  <m:t>)</m:t>
                                </m:r>
                              </m:oMath>
                            </m:oMathPara>
                          </a14:m>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r>
                  <a:tr h="400050">
                    <a:tc>
                      <a:txBody>
                        <a:bodyPr/>
                        <a:lstStyle/>
                        <a:p>
                          <a:pPr indent="304800" algn="ctr">
                            <a:lnSpc>
                              <a:spcPct val="125000"/>
                            </a:lnSpc>
                            <a:spcAft>
                              <a:spcPts val="0"/>
                            </a:spcAft>
                          </a:pPr>
                          <a:r>
                            <a:rPr lang="en-US" sz="1800" b="1" kern="100" dirty="0">
                              <a:effectLst/>
                            </a:rPr>
                            <a:t>20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2</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500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96.15</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4.163</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83.82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3.986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0050">
                    <a:tc rowSpan="4">
                      <a:txBody>
                        <a:bodyPr/>
                        <a:lstStyle/>
                        <a:p>
                          <a:pPr indent="304800" algn="ctr">
                            <a:lnSpc>
                              <a:spcPct val="125000"/>
                            </a:lnSpc>
                            <a:spcAft>
                              <a:spcPts val="0"/>
                            </a:spcAft>
                          </a:pPr>
                          <a:r>
                            <a:rPr lang="en-US" sz="1800" b="1" kern="100" dirty="0">
                              <a:effectLst/>
                            </a:rPr>
                            <a:t>30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indent="304800" algn="ctr">
                            <a:lnSpc>
                              <a:spcPct val="125000"/>
                            </a:lnSpc>
                            <a:spcAft>
                              <a:spcPts val="0"/>
                            </a:spcAft>
                          </a:pPr>
                          <a:r>
                            <a:rPr lang="en-US" sz="1800" b="1" kern="100" dirty="0">
                              <a:effectLst/>
                            </a:rPr>
                            <a:t>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800" b="1" kern="100" dirty="0">
                              <a:effectLst/>
                            </a:rPr>
                            <a:t>300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74.82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6.484</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65.37</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6.817</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0050">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r>
                            <a:rPr lang="en-US" sz="1800" b="1" kern="100" dirty="0">
                              <a:effectLst/>
                            </a:rPr>
                            <a:t>500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124.92</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5.715</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107.83</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6.297</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0050">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r>
                            <a:rPr lang="en-US" sz="1800" b="1" kern="100">
                              <a:effectLst/>
                            </a:rPr>
                            <a:t>800</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195.99</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5.46</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171.74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6.752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0050">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r>
                            <a:rPr lang="en-US" sz="1800" b="1" kern="100">
                              <a:effectLst/>
                            </a:rPr>
                            <a:t>1000</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247.4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5.461</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215.45</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6.06</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2444721257"/>
                  </p:ext>
                </p:extLst>
              </p:nvPr>
            </p:nvGraphicFramePr>
            <p:xfrm>
              <a:off x="277995" y="2479217"/>
              <a:ext cx="8340727" cy="3203679"/>
            </p:xfrm>
            <a:graphic>
              <a:graphicData uri="http://schemas.openxmlformats.org/drawingml/2006/table">
                <a:tbl>
                  <a:tblPr firstRow="1">
                    <a:tableStyleId>{5C22544A-7EE6-4342-B048-85BDC9FD1C3A}</a:tableStyleId>
                  </a:tblPr>
                  <a:tblGrid>
                    <a:gridCol w="1021416"/>
                    <a:gridCol w="952901"/>
                    <a:gridCol w="1001027"/>
                    <a:gridCol w="1443789"/>
                    <a:gridCol w="1318661"/>
                    <a:gridCol w="1376413"/>
                    <a:gridCol w="1226520"/>
                  </a:tblGrid>
                  <a:tr h="437238">
                    <a:tc rowSpan="2">
                      <a:txBody>
                        <a:bodyPr/>
                        <a:lstStyle/>
                        <a:p>
                          <a:pPr indent="304800" algn="ctr">
                            <a:lnSpc>
                              <a:spcPct val="125000"/>
                            </a:lnSpc>
                            <a:spcAft>
                              <a:spcPts val="0"/>
                            </a:spcAft>
                          </a:pPr>
                          <a:r>
                            <a:rPr lang="zh-CN" sz="1800" kern="100" dirty="0">
                              <a:effectLst/>
                            </a:rPr>
                            <a:t>时间步长</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indent="304800" algn="ctr">
                            <a:lnSpc>
                              <a:spcPct val="125000"/>
                            </a:lnSpc>
                            <a:spcAft>
                              <a:spcPts val="0"/>
                            </a:spcAft>
                          </a:pPr>
                          <a:r>
                            <a:rPr lang="zh-CN" sz="1800" kern="100" dirty="0">
                              <a:effectLst/>
                            </a:rPr>
                            <a:t>超前位数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indent="304800" algn="ctr">
                            <a:lnSpc>
                              <a:spcPct val="125000"/>
                            </a:lnSpc>
                            <a:spcAft>
                              <a:spcPts val="0"/>
                            </a:spcAft>
                          </a:pPr>
                          <a:r>
                            <a:rPr lang="zh-CN" sz="1800" kern="100">
                              <a:effectLst/>
                            </a:rPr>
                            <a:t>训练轮数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indent="304800" algn="ctr">
                            <a:lnSpc>
                              <a:spcPct val="125000"/>
                            </a:lnSpc>
                            <a:spcAft>
                              <a:spcPts val="0"/>
                            </a:spcAft>
                          </a:pPr>
                          <a:r>
                            <a:rPr lang="en-US" sz="1800" kern="100">
                              <a:effectLst/>
                            </a:rPr>
                            <a:t>LSTM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gridSpan="2">
                      <a:txBody>
                        <a:bodyPr/>
                        <a:lstStyle/>
                        <a:p>
                          <a:pPr indent="304800" algn="ctr">
                            <a:lnSpc>
                              <a:spcPct val="125000"/>
                            </a:lnSpc>
                            <a:spcAft>
                              <a:spcPts val="0"/>
                            </a:spcAft>
                          </a:pPr>
                          <a:r>
                            <a:rPr lang="en-US" sz="1800" kern="100">
                              <a:effectLst/>
                            </a:rPr>
                            <a:t>GRU</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r>
                  <a:tr h="76619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r>
                            <a:rPr lang="zh-CN" sz="1800" b="1" kern="100" dirty="0">
                              <a:solidFill>
                                <a:schemeClr val="bg1"/>
                              </a:solidFill>
                              <a:effectLst/>
                            </a:rPr>
                            <a:t>训练耗时</a:t>
                          </a:r>
                          <a:r>
                            <a:rPr lang="en-US" sz="1800" b="1" kern="100" dirty="0">
                              <a:solidFill>
                                <a:schemeClr val="bg1"/>
                              </a:solidFill>
                              <a:effectLst/>
                            </a:rPr>
                            <a:t>(s)</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endParaRPr lang="zh-CN"/>
                        </a:p>
                      </a:txBody>
                      <a:tcPr marL="68580" marR="68580" marT="0" marB="0" anchor="ctr">
                        <a:blipFill rotWithShape="0">
                          <a:blip r:embed="rId3"/>
                          <a:stretch>
                            <a:fillRect l="-334562" t="-57937" r="-198618" b="-268254"/>
                          </a:stretch>
                        </a:blipFill>
                      </a:tcPr>
                    </a:tc>
                    <a:tc>
                      <a:txBody>
                        <a:bodyPr/>
                        <a:lstStyle/>
                        <a:p>
                          <a:pPr indent="304800" algn="ctr">
                            <a:lnSpc>
                              <a:spcPct val="125000"/>
                            </a:lnSpc>
                            <a:spcAft>
                              <a:spcPts val="0"/>
                            </a:spcAft>
                          </a:pPr>
                          <a:r>
                            <a:rPr lang="zh-CN" sz="1800" b="1" kern="100" dirty="0">
                              <a:solidFill>
                                <a:schemeClr val="bg1"/>
                              </a:solidFill>
                              <a:effectLst/>
                            </a:rPr>
                            <a:t>训练耗时</a:t>
                          </a:r>
                          <a:r>
                            <a:rPr lang="en-US" sz="1800" b="1" kern="100" dirty="0">
                              <a:solidFill>
                                <a:schemeClr val="bg1"/>
                              </a:solidFill>
                              <a:effectLst/>
                            </a:rPr>
                            <a:t>(s)</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endParaRPr lang="zh-CN"/>
                        </a:p>
                      </a:txBody>
                      <a:tcPr marL="68580" marR="68580" marT="0" marB="0" anchor="ctr">
                        <a:blipFill rotWithShape="0">
                          <a:blip r:embed="rId3"/>
                          <a:stretch>
                            <a:fillRect l="-581592" t="-57937" r="-1990" b="-268254"/>
                          </a:stretch>
                        </a:blipFill>
                      </a:tcPr>
                    </a:tc>
                  </a:tr>
                  <a:tr h="400050">
                    <a:tc>
                      <a:txBody>
                        <a:bodyPr/>
                        <a:lstStyle/>
                        <a:p>
                          <a:pPr indent="304800" algn="ctr">
                            <a:lnSpc>
                              <a:spcPct val="125000"/>
                            </a:lnSpc>
                            <a:spcAft>
                              <a:spcPts val="0"/>
                            </a:spcAft>
                          </a:pPr>
                          <a:r>
                            <a:rPr lang="en-US" sz="1800" b="1" kern="100" dirty="0">
                              <a:effectLst/>
                            </a:rPr>
                            <a:t>20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2</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500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96.15</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4.163</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83.82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3.986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0050">
                    <a:tc rowSpan="4">
                      <a:txBody>
                        <a:bodyPr/>
                        <a:lstStyle/>
                        <a:p>
                          <a:pPr indent="304800" algn="ctr">
                            <a:lnSpc>
                              <a:spcPct val="125000"/>
                            </a:lnSpc>
                            <a:spcAft>
                              <a:spcPts val="0"/>
                            </a:spcAft>
                          </a:pPr>
                          <a:r>
                            <a:rPr lang="en-US" sz="1800" b="1" kern="100" dirty="0">
                              <a:effectLst/>
                            </a:rPr>
                            <a:t>30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indent="304800" algn="ctr">
                            <a:lnSpc>
                              <a:spcPct val="125000"/>
                            </a:lnSpc>
                            <a:spcAft>
                              <a:spcPts val="0"/>
                            </a:spcAft>
                          </a:pPr>
                          <a:r>
                            <a:rPr lang="en-US" sz="1800" b="1" kern="100" dirty="0">
                              <a:effectLst/>
                            </a:rPr>
                            <a:t>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800" b="1" kern="100" dirty="0">
                              <a:effectLst/>
                            </a:rPr>
                            <a:t>300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74.82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6.484</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65.37</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6.817</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0050">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r>
                            <a:rPr lang="en-US" sz="1800" b="1" kern="100" dirty="0">
                              <a:effectLst/>
                            </a:rPr>
                            <a:t>500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124.92</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5.715</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107.83</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6.297</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0050">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r>
                            <a:rPr lang="en-US" sz="1800" b="1" kern="100">
                              <a:effectLst/>
                            </a:rPr>
                            <a:t>800</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195.99</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5.46</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171.74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6.752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0050">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r>
                            <a:rPr lang="en-US" sz="1800" b="1" kern="100">
                              <a:effectLst/>
                            </a:rPr>
                            <a:t>1000</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247.4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5.461</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215.45</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6.06</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sp>
        <p:nvSpPr>
          <p:cNvPr id="6" name="内容占位符 1"/>
          <p:cNvSpPr txBox="1">
            <a:spLocks/>
          </p:cNvSpPr>
          <p:nvPr/>
        </p:nvSpPr>
        <p:spPr>
          <a:xfrm>
            <a:off x="2003976" y="1760827"/>
            <a:ext cx="4849211" cy="68399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sz="2400" dirty="0"/>
              <a:t>训练耗时的缩减幅度平均约为</a:t>
            </a:r>
            <a:r>
              <a:rPr lang="en-US" altLang="zh-CN" sz="2400" b="1" dirty="0"/>
              <a:t>13%</a:t>
            </a:r>
            <a:endParaRPr lang="en-US" altLang="zh-CN" sz="2400" b="1" dirty="0" smtClean="0"/>
          </a:p>
        </p:txBody>
      </p:sp>
    </p:spTree>
    <p:extLst>
      <p:ext uri="{BB962C8B-B14F-4D97-AF65-F5344CB8AC3E}">
        <p14:creationId xmlns:p14="http://schemas.microsoft.com/office/powerpoint/2010/main" val="3995017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其他时</a:t>
            </a:r>
            <a:r>
              <a:rPr lang="zh-CN" altLang="en-US" dirty="0"/>
              <a:t>频</a:t>
            </a:r>
            <a:r>
              <a:rPr lang="zh-CN" altLang="en-US" dirty="0" smtClean="0"/>
              <a:t>处理方法</a:t>
            </a:r>
            <a:endParaRPr lang="zh-CN" altLang="en-US" dirty="0"/>
          </a:p>
        </p:txBody>
      </p:sp>
      <p:sp>
        <p:nvSpPr>
          <p:cNvPr id="6" name="内容占位符 1"/>
          <p:cNvSpPr txBox="1">
            <a:spLocks/>
          </p:cNvSpPr>
          <p:nvPr/>
        </p:nvSpPr>
        <p:spPr>
          <a:xfrm>
            <a:off x="1101126" y="2054510"/>
            <a:ext cx="2797108" cy="1603089"/>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smtClean="0"/>
              <a:t>小波变换（</a:t>
            </a:r>
            <a:r>
              <a:rPr lang="en-US" altLang="zh-CN" sz="2400" dirty="0" smtClean="0"/>
              <a:t>WT</a:t>
            </a:r>
            <a:r>
              <a:rPr lang="zh-CN" altLang="en-US" sz="2400" dirty="0" smtClean="0"/>
              <a:t>）：</a:t>
            </a:r>
            <a:endParaRPr lang="en-US" altLang="zh-CN" sz="2400" dirty="0" smtClean="0"/>
          </a:p>
          <a:p>
            <a:pPr marL="0" indent="0">
              <a:buNone/>
            </a:pPr>
            <a:r>
              <a:rPr lang="zh-CN" altLang="en-US" sz="2400" b="1" dirty="0" smtClean="0"/>
              <a:t>时域分辨率高</a:t>
            </a:r>
            <a:endParaRPr lang="en-US" altLang="zh-CN" sz="2400" b="1" dirty="0" smtClean="0"/>
          </a:p>
          <a:p>
            <a:pPr marL="0" indent="0">
              <a:buNone/>
            </a:pPr>
            <a:r>
              <a:rPr lang="zh-CN" altLang="en-US" sz="2400" b="1" dirty="0" smtClean="0"/>
              <a:t>频域分辨率低</a:t>
            </a:r>
            <a:endParaRPr lang="en-US" altLang="zh-CN" sz="2400" b="1" dirty="0" smtClean="0"/>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302227" y="3762993"/>
            <a:ext cx="4086893" cy="2681605"/>
          </a:xfrm>
          <a:prstGeom prst="rect">
            <a:avLst/>
          </a:prstGeom>
        </p:spPr>
      </p:pic>
      <p:pic>
        <p:nvPicPr>
          <p:cNvPr id="7" name="图片 6"/>
          <p:cNvPicPr/>
          <p:nvPr/>
        </p:nvPicPr>
        <p:blipFill>
          <a:blip r:embed="rId4" cstate="print">
            <a:extLst>
              <a:ext uri="{28A0092B-C50C-407E-A947-70E740481C1C}">
                <a14:useLocalDpi xmlns:a14="http://schemas.microsoft.com/office/drawing/2010/main" val="0"/>
              </a:ext>
            </a:extLst>
          </a:blip>
          <a:stretch>
            <a:fillRect/>
          </a:stretch>
        </p:blipFill>
        <p:spPr>
          <a:xfrm>
            <a:off x="4680106" y="3762993"/>
            <a:ext cx="4186082" cy="2681605"/>
          </a:xfrm>
          <a:prstGeom prst="rect">
            <a:avLst/>
          </a:prstGeom>
        </p:spPr>
      </p:pic>
      <p:sp>
        <p:nvSpPr>
          <p:cNvPr id="8" name="内容占位符 1"/>
          <p:cNvSpPr txBox="1">
            <a:spLocks/>
          </p:cNvSpPr>
          <p:nvPr/>
        </p:nvSpPr>
        <p:spPr>
          <a:xfrm>
            <a:off x="5374593" y="2054509"/>
            <a:ext cx="2797108" cy="1603089"/>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smtClean="0"/>
              <a:t>STFT</a:t>
            </a:r>
            <a:r>
              <a:rPr lang="zh-CN" altLang="en-US" sz="2400" dirty="0" smtClean="0"/>
              <a:t>：</a:t>
            </a:r>
            <a:endParaRPr lang="en-US" altLang="zh-CN" sz="2400" dirty="0" smtClean="0"/>
          </a:p>
          <a:p>
            <a:pPr marL="0" indent="0">
              <a:buNone/>
            </a:pPr>
            <a:r>
              <a:rPr lang="zh-CN" altLang="en-US" sz="2400" b="1" dirty="0" smtClean="0"/>
              <a:t>时域分辨率低</a:t>
            </a:r>
            <a:endParaRPr lang="en-US" altLang="zh-CN" sz="2400" b="1" dirty="0" smtClean="0"/>
          </a:p>
          <a:p>
            <a:pPr marL="0" indent="0">
              <a:buNone/>
            </a:pPr>
            <a:r>
              <a:rPr lang="zh-CN" altLang="en-US" sz="2400" b="1" dirty="0" smtClean="0"/>
              <a:t>频域分辨率高</a:t>
            </a:r>
            <a:endParaRPr lang="en-US" altLang="zh-CN" sz="2400" b="1" dirty="0" smtClean="0"/>
          </a:p>
        </p:txBody>
      </p:sp>
    </p:spTree>
    <p:extLst>
      <p:ext uri="{BB962C8B-B14F-4D97-AF65-F5344CB8AC3E}">
        <p14:creationId xmlns:p14="http://schemas.microsoft.com/office/powerpoint/2010/main" val="3238329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其他时间序列预测方法</a:t>
            </a:r>
            <a:endParaRPr lang="zh-CN" altLang="en-US" dirty="0"/>
          </a:p>
        </p:txBody>
      </p:sp>
      <p:sp>
        <p:nvSpPr>
          <p:cNvPr id="6" name="内容占位符 1"/>
          <p:cNvSpPr txBox="1">
            <a:spLocks/>
          </p:cNvSpPr>
          <p:nvPr/>
        </p:nvSpPr>
        <p:spPr>
          <a:xfrm>
            <a:off x="556182" y="1785003"/>
            <a:ext cx="6287379" cy="640563"/>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smtClean="0"/>
              <a:t>ARIMA</a:t>
            </a:r>
            <a:r>
              <a:rPr lang="zh-CN" altLang="en-US" sz="2400" dirty="0" smtClean="0"/>
              <a:t>模型：</a:t>
            </a:r>
            <a:r>
              <a:rPr lang="zh-CN" altLang="en-US" sz="2400" b="1" dirty="0" smtClean="0"/>
              <a:t>不适用于处理高维数据</a:t>
            </a:r>
            <a:endParaRPr lang="en-US" altLang="zh-CN" sz="2400" b="1" dirty="0" smtClean="0"/>
          </a:p>
        </p:txBody>
      </p:sp>
      <p:sp>
        <p:nvSpPr>
          <p:cNvPr id="8" name="内容占位符 1"/>
          <p:cNvSpPr txBox="1">
            <a:spLocks/>
          </p:cNvSpPr>
          <p:nvPr/>
        </p:nvSpPr>
        <p:spPr>
          <a:xfrm>
            <a:off x="556181" y="2425565"/>
            <a:ext cx="2341023" cy="606393"/>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err="1" smtClean="0"/>
              <a:t>XGBoost</a:t>
            </a:r>
            <a:r>
              <a:rPr lang="zh-CN" altLang="en-US" sz="2400" dirty="0" smtClean="0"/>
              <a:t>模型：</a:t>
            </a:r>
            <a:endParaRPr lang="en-US" altLang="zh-CN" sz="2400" dirty="0" smtClean="0"/>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97072" y="3031958"/>
            <a:ext cx="4465304" cy="2607310"/>
          </a:xfrm>
          <a:prstGeom prst="rect">
            <a:avLst/>
          </a:prstGeom>
        </p:spPr>
      </p:pic>
      <p:pic>
        <p:nvPicPr>
          <p:cNvPr id="7" name="图片 6"/>
          <p:cNvPicPr/>
          <p:nvPr/>
        </p:nvPicPr>
        <p:blipFill>
          <a:blip r:embed="rId4" cstate="print">
            <a:extLst>
              <a:ext uri="{28A0092B-C50C-407E-A947-70E740481C1C}">
                <a14:useLocalDpi xmlns:a14="http://schemas.microsoft.com/office/drawing/2010/main" val="0"/>
              </a:ext>
            </a:extLst>
          </a:blip>
          <a:stretch>
            <a:fillRect/>
          </a:stretch>
        </p:blipFill>
        <p:spPr>
          <a:xfrm>
            <a:off x="4239426" y="3031958"/>
            <a:ext cx="4626762" cy="2604135"/>
          </a:xfrm>
          <a:prstGeom prst="rect">
            <a:avLst/>
          </a:prstGeom>
        </p:spPr>
      </p:pic>
      <p:sp>
        <p:nvSpPr>
          <p:cNvPr id="9" name="内容占位符 1"/>
          <p:cNvSpPr txBox="1">
            <a:spLocks/>
          </p:cNvSpPr>
          <p:nvPr/>
        </p:nvSpPr>
        <p:spPr>
          <a:xfrm>
            <a:off x="1227292" y="5715800"/>
            <a:ext cx="2341023" cy="606393"/>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smtClean="0"/>
              <a:t>平均</a:t>
            </a:r>
            <a:r>
              <a:rPr lang="en-US" altLang="zh-CN" sz="2400" dirty="0" smtClean="0"/>
              <a:t>RMSE</a:t>
            </a:r>
            <a:r>
              <a:rPr lang="zh-CN" altLang="en-US" sz="2400" dirty="0" smtClean="0"/>
              <a:t>对比</a:t>
            </a:r>
            <a:endParaRPr lang="en-US" altLang="zh-CN" sz="2400" dirty="0" smtClean="0"/>
          </a:p>
        </p:txBody>
      </p:sp>
      <p:sp>
        <p:nvSpPr>
          <p:cNvPr id="10" name="内容占位符 1"/>
          <p:cNvSpPr txBox="1">
            <a:spLocks/>
          </p:cNvSpPr>
          <p:nvPr/>
        </p:nvSpPr>
        <p:spPr>
          <a:xfrm>
            <a:off x="5382295" y="5715800"/>
            <a:ext cx="2712551" cy="606393"/>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smtClean="0"/>
              <a:t>平均虚警数目对比</a:t>
            </a:r>
            <a:endParaRPr lang="en-US" altLang="zh-CN" sz="2400" dirty="0" smtClean="0"/>
          </a:p>
        </p:txBody>
      </p:sp>
    </p:spTree>
    <p:extLst>
      <p:ext uri="{BB962C8B-B14F-4D97-AF65-F5344CB8AC3E}">
        <p14:creationId xmlns:p14="http://schemas.microsoft.com/office/powerpoint/2010/main" val="2512300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研究现状与研究内容</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频域异常检测模型设计</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频域异常检测模型实现</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t>模型实验结果与分析</a:t>
            </a:r>
            <a:endParaRPr lang="zh-CN" altLang="en-US" sz="2400" dirty="0"/>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t>对比实验结果与分析</a:t>
            </a:r>
            <a:endParaRPr lang="zh-CN" altLang="en-US" sz="2400" dirty="0"/>
          </a:p>
        </p:txBody>
      </p:sp>
    </p:spTree>
    <p:extLst>
      <p:ext uri="{BB962C8B-B14F-4D97-AF65-F5344CB8AC3E}">
        <p14:creationId xmlns:p14="http://schemas.microsoft.com/office/powerpoint/2010/main" val="2545070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56682" y="2349821"/>
            <a:ext cx="7525306" cy="3483088"/>
          </a:xfrm>
        </p:spPr>
        <p:txBody>
          <a:bodyPr>
            <a:normAutofit/>
          </a:bodyPr>
          <a:lstStyle/>
          <a:p>
            <a:r>
              <a:rPr lang="zh-CN" altLang="en-US" sz="2400" b="1" dirty="0" smtClean="0"/>
              <a:t>主要工作：</a:t>
            </a:r>
            <a:endParaRPr lang="en-US" altLang="zh-CN" sz="2400" b="1" dirty="0" smtClean="0"/>
          </a:p>
          <a:p>
            <a:pPr lvl="1"/>
            <a:r>
              <a:rPr lang="zh-CN" altLang="en-US" sz="2000" dirty="0" smtClean="0"/>
              <a:t>提出了一种基于预测机制的频域参数异常检测方法</a:t>
            </a:r>
            <a:endParaRPr lang="en-US" altLang="zh-CN" sz="2000" dirty="0" smtClean="0"/>
          </a:p>
          <a:p>
            <a:pPr lvl="1"/>
            <a:r>
              <a:rPr lang="zh-CN" altLang="en-US" sz="2000" dirty="0" smtClean="0"/>
              <a:t>设计并实现了基于</a:t>
            </a:r>
            <a:r>
              <a:rPr lang="en-US" altLang="zh-CN" sz="2000" dirty="0" smtClean="0"/>
              <a:t>STFT</a:t>
            </a:r>
            <a:r>
              <a:rPr lang="zh-CN" altLang="en-US" sz="2000" dirty="0" smtClean="0"/>
              <a:t>与</a:t>
            </a:r>
            <a:r>
              <a:rPr lang="en-US" altLang="zh-CN" sz="2000" dirty="0" smtClean="0"/>
              <a:t>LSTM</a:t>
            </a:r>
            <a:r>
              <a:rPr lang="zh-CN" altLang="en-US" sz="2000" dirty="0" smtClean="0"/>
              <a:t>的频域异常检测模型</a:t>
            </a:r>
            <a:endParaRPr lang="en-US" altLang="zh-CN" sz="2000" dirty="0" smtClean="0"/>
          </a:p>
          <a:p>
            <a:pPr lvl="1"/>
            <a:r>
              <a:rPr lang="zh-CN" altLang="en-US" sz="2000" dirty="0" smtClean="0"/>
              <a:t>在方法中建立了机载电源异常故障知识库</a:t>
            </a:r>
            <a:endParaRPr lang="en-US" altLang="zh-CN" sz="2000" dirty="0" smtClean="0"/>
          </a:p>
          <a:p>
            <a:pPr lvl="1"/>
            <a:r>
              <a:rPr lang="zh-CN" altLang="en-US" sz="2000" dirty="0" smtClean="0"/>
              <a:t>将</a:t>
            </a:r>
            <a:r>
              <a:rPr lang="en-US" altLang="zh-CN" sz="2000" dirty="0" smtClean="0"/>
              <a:t>STFT</a:t>
            </a:r>
            <a:r>
              <a:rPr lang="zh-CN" altLang="en-US" sz="2000" dirty="0" smtClean="0"/>
              <a:t>与其他时频处理方法进行对比对比分析</a:t>
            </a:r>
            <a:endParaRPr lang="en-US" altLang="zh-CN" sz="2000" dirty="0" smtClean="0"/>
          </a:p>
          <a:p>
            <a:pPr lvl="1"/>
            <a:r>
              <a:rPr lang="zh-CN" altLang="en-US" sz="2000" dirty="0" smtClean="0"/>
              <a:t>对</a:t>
            </a:r>
            <a:r>
              <a:rPr lang="en-US" altLang="zh-CN" sz="2000" dirty="0" smtClean="0"/>
              <a:t>LSTM</a:t>
            </a:r>
            <a:r>
              <a:rPr lang="zh-CN" altLang="en-US" sz="2000" dirty="0" smtClean="0"/>
              <a:t>进行提升预测准确度与缩减训练耗时的优化研究</a:t>
            </a:r>
            <a:endParaRPr lang="en-US" altLang="zh-CN" sz="2000" dirty="0" smtClean="0"/>
          </a:p>
          <a:p>
            <a:pPr lvl="1"/>
            <a:r>
              <a:rPr lang="zh-CN" altLang="en-US" sz="2000" dirty="0" smtClean="0"/>
              <a:t>将</a:t>
            </a:r>
            <a:r>
              <a:rPr lang="en-US" altLang="zh-CN" sz="2000" dirty="0" smtClean="0"/>
              <a:t>LSTM</a:t>
            </a:r>
            <a:r>
              <a:rPr lang="zh-CN" altLang="en-US" sz="2000" dirty="0" smtClean="0"/>
              <a:t>与其他时间序列预测方法进行对比分析</a:t>
            </a:r>
            <a:endParaRPr lang="en-US" altLang="zh-CN" sz="2000" dirty="0" smtClean="0"/>
          </a:p>
        </p:txBody>
      </p:sp>
      <p:sp>
        <p:nvSpPr>
          <p:cNvPr id="3" name="标题 2"/>
          <p:cNvSpPr>
            <a:spLocks noGrp="1"/>
          </p:cNvSpPr>
          <p:nvPr>
            <p:ph type="title"/>
          </p:nvPr>
        </p:nvSpPr>
        <p:spPr/>
        <p:txBody>
          <a:bodyPr/>
          <a:lstStyle/>
          <a:p>
            <a:r>
              <a:rPr lang="zh-CN" altLang="en-US" dirty="0" smtClean="0"/>
              <a:t>总结</a:t>
            </a:r>
            <a:endParaRPr lang="zh-CN" altLang="en-US" dirty="0"/>
          </a:p>
        </p:txBody>
      </p:sp>
    </p:spTree>
    <p:extLst>
      <p:ext uri="{BB962C8B-B14F-4D97-AF65-F5344CB8AC3E}">
        <p14:creationId xmlns:p14="http://schemas.microsoft.com/office/powerpoint/2010/main" val="3095996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359271" y="2378697"/>
            <a:ext cx="8372163" cy="3415711"/>
          </a:xfrm>
        </p:spPr>
        <p:txBody>
          <a:bodyPr>
            <a:normAutofit/>
          </a:bodyPr>
          <a:lstStyle/>
          <a:p>
            <a:r>
              <a:rPr lang="zh-CN" altLang="en-US" sz="2400" b="1" dirty="0" smtClean="0"/>
              <a:t>主要创新点：</a:t>
            </a:r>
            <a:endParaRPr lang="en-US" altLang="zh-CN" sz="2400" b="1" dirty="0" smtClean="0"/>
          </a:p>
          <a:p>
            <a:pPr lvl="1">
              <a:spcAft>
                <a:spcPts val="1200"/>
              </a:spcAft>
            </a:pPr>
            <a:r>
              <a:rPr lang="zh-CN" altLang="zh-CN" sz="2000" dirty="0"/>
              <a:t>设计并实现了一种基于</a:t>
            </a:r>
            <a:r>
              <a:rPr lang="en-US" altLang="zh-CN" sz="2000" dirty="0"/>
              <a:t>STFT</a:t>
            </a:r>
            <a:r>
              <a:rPr lang="zh-CN" altLang="zh-CN" sz="2000" dirty="0"/>
              <a:t>与</a:t>
            </a:r>
            <a:r>
              <a:rPr lang="en-US" altLang="zh-CN" sz="2000" dirty="0"/>
              <a:t>LSTM</a:t>
            </a:r>
            <a:r>
              <a:rPr lang="zh-CN" altLang="zh-CN" sz="2000" dirty="0"/>
              <a:t>的</a:t>
            </a:r>
            <a:r>
              <a:rPr lang="zh-CN" altLang="zh-CN" sz="2000" b="1" dirty="0"/>
              <a:t>高时效性</a:t>
            </a:r>
            <a:r>
              <a:rPr lang="zh-CN" altLang="zh-CN" sz="2000" dirty="0"/>
              <a:t>异常检测模型，有效地解决了当前其他</a:t>
            </a:r>
            <a:r>
              <a:rPr lang="zh-CN" altLang="zh-CN" sz="2000" b="1" dirty="0"/>
              <a:t>面向电源频域</a:t>
            </a:r>
            <a:r>
              <a:rPr lang="zh-CN" altLang="zh-CN" sz="2000" dirty="0"/>
              <a:t>品质参数异常检测方法时效性差的缺陷</a:t>
            </a:r>
            <a:r>
              <a:rPr lang="zh-CN" altLang="zh-CN" sz="2000" dirty="0" smtClean="0"/>
              <a:t>。</a:t>
            </a:r>
            <a:endParaRPr lang="en-US" altLang="zh-CN" sz="2000" dirty="0" smtClean="0"/>
          </a:p>
          <a:p>
            <a:pPr lvl="1">
              <a:spcAft>
                <a:spcPts val="1200"/>
              </a:spcAft>
            </a:pPr>
            <a:r>
              <a:rPr lang="zh-CN" altLang="en-US" sz="2000" dirty="0" smtClean="0"/>
              <a:t>该</a:t>
            </a:r>
            <a:r>
              <a:rPr lang="zh-CN" altLang="zh-CN" sz="2000" dirty="0" smtClean="0"/>
              <a:t>频域</a:t>
            </a:r>
            <a:r>
              <a:rPr lang="zh-CN" altLang="zh-CN" sz="2000" dirty="0"/>
              <a:t>异常检测模型与当前其他类似的电源频域异常检测模型相比，有着</a:t>
            </a:r>
            <a:r>
              <a:rPr lang="zh-CN" altLang="zh-CN" sz="2000" b="1" dirty="0"/>
              <a:t>更高的检测</a:t>
            </a:r>
            <a:r>
              <a:rPr lang="zh-CN" altLang="zh-CN" sz="2000" b="1" dirty="0" smtClean="0"/>
              <a:t>准确度</a:t>
            </a:r>
            <a:r>
              <a:rPr lang="zh-CN" altLang="en-US" sz="2000" dirty="0" smtClean="0"/>
              <a:t>，</a:t>
            </a:r>
            <a:r>
              <a:rPr lang="zh-CN" altLang="zh-CN" sz="2000" dirty="0"/>
              <a:t>可以将当前其他方法的</a:t>
            </a:r>
            <a:r>
              <a:rPr lang="zh-CN" altLang="zh-CN" sz="2000" b="1" dirty="0"/>
              <a:t>虚警数目降低</a:t>
            </a:r>
            <a:r>
              <a:rPr lang="en-US" altLang="zh-CN" sz="2000" b="1" dirty="0"/>
              <a:t>50%</a:t>
            </a:r>
            <a:r>
              <a:rPr lang="zh-CN" altLang="zh-CN" sz="2000" dirty="0"/>
              <a:t>左右</a:t>
            </a:r>
            <a:r>
              <a:rPr lang="zh-CN" altLang="zh-CN" sz="2000" dirty="0" smtClean="0"/>
              <a:t>。</a:t>
            </a:r>
            <a:endParaRPr lang="en-US" altLang="zh-CN" sz="2000" dirty="0"/>
          </a:p>
        </p:txBody>
      </p:sp>
      <p:sp>
        <p:nvSpPr>
          <p:cNvPr id="3" name="标题 2"/>
          <p:cNvSpPr>
            <a:spLocks noGrp="1"/>
          </p:cNvSpPr>
          <p:nvPr>
            <p:ph type="title"/>
          </p:nvPr>
        </p:nvSpPr>
        <p:spPr/>
        <p:txBody>
          <a:bodyPr/>
          <a:lstStyle/>
          <a:p>
            <a:r>
              <a:rPr lang="zh-CN" altLang="en-US" dirty="0" smtClean="0"/>
              <a:t>总结</a:t>
            </a:r>
            <a:endParaRPr lang="zh-CN" altLang="en-US" dirty="0"/>
          </a:p>
        </p:txBody>
      </p:sp>
    </p:spTree>
    <p:extLst>
      <p:ext uri="{BB962C8B-B14F-4D97-AF65-F5344CB8AC3E}">
        <p14:creationId xmlns:p14="http://schemas.microsoft.com/office/powerpoint/2010/main" val="3735238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349646" y="2252312"/>
            <a:ext cx="8372163" cy="3436219"/>
          </a:xfrm>
        </p:spPr>
        <p:txBody>
          <a:bodyPr>
            <a:normAutofit/>
          </a:bodyPr>
          <a:lstStyle/>
          <a:p>
            <a:r>
              <a:rPr lang="zh-CN" altLang="zh-CN" sz="2400" dirty="0"/>
              <a:t>后续可以继续进行</a:t>
            </a:r>
            <a:r>
              <a:rPr lang="zh-CN" altLang="zh-CN" sz="2400" dirty="0" smtClean="0"/>
              <a:t>异常故障</a:t>
            </a:r>
            <a:r>
              <a:rPr lang="zh-CN" altLang="zh-CN" sz="2400" dirty="0"/>
              <a:t>的</a:t>
            </a:r>
            <a:r>
              <a:rPr lang="zh-CN" altLang="zh-CN" sz="2400" dirty="0" smtClean="0"/>
              <a:t>定位</a:t>
            </a:r>
            <a:r>
              <a:rPr lang="zh-CN" altLang="en-US" sz="2400" dirty="0" smtClean="0"/>
              <a:t>及分类</a:t>
            </a:r>
            <a:r>
              <a:rPr lang="zh-CN" altLang="zh-CN" sz="2400" dirty="0" smtClean="0"/>
              <a:t>，</a:t>
            </a:r>
            <a:r>
              <a:rPr lang="zh-CN" altLang="zh-CN" sz="2400" dirty="0"/>
              <a:t>可以考虑从两个地方进行改进</a:t>
            </a:r>
            <a:r>
              <a:rPr lang="zh-CN" altLang="zh-CN" sz="2400" dirty="0" smtClean="0"/>
              <a:t>：</a:t>
            </a:r>
            <a:endParaRPr lang="en-US" altLang="zh-CN" sz="2400" dirty="0" smtClean="0"/>
          </a:p>
          <a:p>
            <a:pPr lvl="1"/>
            <a:r>
              <a:rPr lang="zh-CN" altLang="zh-CN" sz="2000" dirty="0" smtClean="0"/>
              <a:t>设计</a:t>
            </a:r>
            <a:r>
              <a:rPr lang="zh-CN" altLang="zh-CN" sz="2000" dirty="0"/>
              <a:t>一种输出分类结果的异常检测模型，以当前异常检测模型的输出作为其输入，输出异常状态的具体</a:t>
            </a:r>
            <a:r>
              <a:rPr lang="zh-CN" altLang="zh-CN" sz="2000" dirty="0" smtClean="0"/>
              <a:t>故障定位</a:t>
            </a:r>
            <a:r>
              <a:rPr lang="zh-CN" altLang="en-US" sz="2000" dirty="0" smtClean="0"/>
              <a:t>。</a:t>
            </a:r>
            <a:endParaRPr lang="en-US" altLang="zh-CN" sz="2000" dirty="0" smtClean="0"/>
          </a:p>
          <a:p>
            <a:pPr lvl="1"/>
            <a:r>
              <a:rPr lang="zh-CN" altLang="zh-CN" sz="2000" dirty="0"/>
              <a:t>结合异常知识库进行改进，另外建立一个异常专家知识库，归档保存检测到的异常分类信号帧数据</a:t>
            </a:r>
            <a:r>
              <a:rPr lang="zh-CN" altLang="zh-CN" sz="2000" dirty="0" smtClean="0"/>
              <a:t>。</a:t>
            </a:r>
            <a:endParaRPr lang="zh-CN" altLang="en-US" sz="2000" dirty="0"/>
          </a:p>
        </p:txBody>
      </p:sp>
      <p:sp>
        <p:nvSpPr>
          <p:cNvPr id="3" name="标题 2"/>
          <p:cNvSpPr>
            <a:spLocks noGrp="1"/>
          </p:cNvSpPr>
          <p:nvPr>
            <p:ph type="title"/>
          </p:nvPr>
        </p:nvSpPr>
        <p:spPr/>
        <p:txBody>
          <a:bodyPr/>
          <a:lstStyle/>
          <a:p>
            <a:r>
              <a:rPr lang="zh-CN" altLang="en-US" dirty="0" smtClean="0"/>
              <a:t>后续研究工作：</a:t>
            </a:r>
            <a:endParaRPr lang="zh-CN" altLang="en-US" dirty="0"/>
          </a:p>
        </p:txBody>
      </p:sp>
    </p:spTree>
    <p:extLst>
      <p:ext uri="{BB962C8B-B14F-4D97-AF65-F5344CB8AC3E}">
        <p14:creationId xmlns:p14="http://schemas.microsoft.com/office/powerpoint/2010/main" val="4056992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mn-ea"/>
                <a:ea typeface="+mn-ea"/>
              </a:rPr>
              <a:t>谢谢！</a:t>
            </a:r>
            <a:endParaRPr lang="zh-CN" altLang="en-US" dirty="0">
              <a:latin typeface="+mn-ea"/>
              <a:ea typeface="+mn-ea"/>
            </a:endParaRPr>
          </a:p>
        </p:txBody>
      </p:sp>
    </p:spTree>
    <p:extLst>
      <p:ext uri="{BB962C8B-B14F-4D97-AF65-F5344CB8AC3E}">
        <p14:creationId xmlns:p14="http://schemas.microsoft.com/office/powerpoint/2010/main" val="1362973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7908830" cy="4484116"/>
          </a:xfrm>
        </p:spPr>
        <p:txBody>
          <a:bodyPr>
            <a:normAutofit/>
          </a:bodyPr>
          <a:lstStyle/>
          <a:p>
            <a:pPr>
              <a:lnSpc>
                <a:spcPct val="150000"/>
              </a:lnSpc>
            </a:pPr>
            <a:r>
              <a:rPr lang="zh-CN" altLang="zh-CN" b="1" dirty="0"/>
              <a:t>航空大</a:t>
            </a:r>
            <a:r>
              <a:rPr lang="zh-CN" altLang="zh-CN" b="1" dirty="0" smtClean="0"/>
              <a:t>数据</a:t>
            </a:r>
            <a:r>
              <a:rPr lang="zh-CN" altLang="en-US" dirty="0" smtClean="0"/>
              <a:t>是</a:t>
            </a:r>
            <a:r>
              <a:rPr lang="zh-CN" altLang="zh-CN" dirty="0" smtClean="0"/>
              <a:t>航空</a:t>
            </a:r>
            <a:r>
              <a:rPr lang="zh-CN" altLang="zh-CN" dirty="0"/>
              <a:t>工业内产生的大数据，它是航空飞行器在生产、测试和运行过程中产生的</a:t>
            </a:r>
            <a:r>
              <a:rPr lang="zh-CN" altLang="zh-CN" b="1" dirty="0"/>
              <a:t>海量</a:t>
            </a:r>
            <a:r>
              <a:rPr lang="zh-CN" altLang="zh-CN" b="1" dirty="0" smtClean="0"/>
              <a:t>数据</a:t>
            </a:r>
            <a:r>
              <a:rPr lang="zh-CN" altLang="en-US" dirty="0"/>
              <a:t>。</a:t>
            </a:r>
            <a:r>
              <a:rPr lang="zh-CN" altLang="en-US" dirty="0" smtClean="0"/>
              <a:t>其</a:t>
            </a:r>
            <a:r>
              <a:rPr lang="zh-CN" altLang="zh-CN" dirty="0"/>
              <a:t>量级一般是</a:t>
            </a:r>
            <a:r>
              <a:rPr lang="en-US" altLang="zh-CN" b="1" dirty="0"/>
              <a:t>TB</a:t>
            </a:r>
            <a:r>
              <a:rPr lang="zh-CN" altLang="zh-CN" dirty="0"/>
              <a:t>、</a:t>
            </a:r>
            <a:r>
              <a:rPr lang="en-US" altLang="zh-CN" b="1" dirty="0"/>
              <a:t>PB</a:t>
            </a:r>
            <a:r>
              <a:rPr lang="zh-CN" altLang="zh-CN" dirty="0" smtClean="0"/>
              <a:t>级</a:t>
            </a:r>
            <a:r>
              <a:rPr lang="zh-CN" altLang="en-US" dirty="0"/>
              <a:t>，</a:t>
            </a:r>
            <a:r>
              <a:rPr lang="zh-CN" altLang="zh-CN" dirty="0" smtClean="0"/>
              <a:t>从中可以</a:t>
            </a:r>
            <a:r>
              <a:rPr lang="zh-CN" altLang="zh-CN" dirty="0"/>
              <a:t>获取到航空飞行系统中各个模块的真实工作状态，也可以借此了解到航空飞行器一些具体的设计细节和制造</a:t>
            </a:r>
            <a:r>
              <a:rPr lang="zh-CN" altLang="zh-CN" dirty="0" smtClean="0"/>
              <a:t>标准</a:t>
            </a:r>
            <a:r>
              <a:rPr lang="zh-CN" altLang="en-US" dirty="0" smtClean="0"/>
              <a:t>。</a:t>
            </a:r>
            <a:endParaRPr lang="en-US" altLang="zh-CN" dirty="0" smtClean="0"/>
          </a:p>
          <a:p>
            <a:pPr>
              <a:lnSpc>
                <a:spcPct val="150000"/>
              </a:lnSpc>
            </a:pPr>
            <a:r>
              <a:rPr lang="zh-CN" altLang="zh-CN" dirty="0"/>
              <a:t>我国</a:t>
            </a:r>
            <a:r>
              <a:rPr lang="zh-CN" altLang="zh-CN" dirty="0" smtClean="0"/>
              <a:t>在</a:t>
            </a:r>
            <a:r>
              <a:rPr lang="zh-CN" altLang="en-US" dirty="0" smtClean="0"/>
              <a:t>大型民航客机</a:t>
            </a:r>
            <a:r>
              <a:rPr lang="zh-CN" altLang="zh-CN" dirty="0" smtClean="0"/>
              <a:t>的</a:t>
            </a:r>
            <a:r>
              <a:rPr lang="zh-CN" altLang="zh-CN" dirty="0"/>
              <a:t>设计研发上起步较晚，</a:t>
            </a:r>
            <a:r>
              <a:rPr lang="zh-CN" altLang="zh-CN" dirty="0" smtClean="0"/>
              <a:t>对</a:t>
            </a:r>
            <a:r>
              <a:rPr lang="zh-CN" altLang="en-US" dirty="0" smtClean="0"/>
              <a:t>相应的</a:t>
            </a:r>
            <a:r>
              <a:rPr lang="zh-CN" altLang="zh-CN" dirty="0" smtClean="0"/>
              <a:t>航空</a:t>
            </a:r>
            <a:r>
              <a:rPr lang="zh-CN" altLang="zh-CN" dirty="0"/>
              <a:t>大数据的</a:t>
            </a:r>
            <a:r>
              <a:rPr lang="zh-CN" altLang="zh-CN" b="1" dirty="0"/>
              <a:t>积累不足</a:t>
            </a:r>
            <a:r>
              <a:rPr lang="zh-CN" altLang="zh-CN" dirty="0"/>
              <a:t>，同时也缺乏对航空大数据的高效</a:t>
            </a:r>
            <a:r>
              <a:rPr lang="zh-CN" altLang="zh-CN" b="1" dirty="0"/>
              <a:t>处理分析手段</a:t>
            </a:r>
            <a:r>
              <a:rPr lang="zh-CN" altLang="zh-CN" dirty="0" smtClean="0"/>
              <a:t>。</a:t>
            </a:r>
            <a:r>
              <a:rPr lang="zh-CN" altLang="en-US" dirty="0" smtClean="0"/>
              <a:t>在这方面一直受到</a:t>
            </a:r>
            <a:r>
              <a:rPr lang="zh-CN" altLang="zh-CN" dirty="0"/>
              <a:t>外国航空公司与机构的</a:t>
            </a:r>
            <a:r>
              <a:rPr lang="zh-CN" altLang="zh-CN" b="1" dirty="0"/>
              <a:t>技术</a:t>
            </a:r>
            <a:r>
              <a:rPr lang="zh-CN" altLang="zh-CN" b="1" dirty="0" smtClean="0"/>
              <a:t>封锁</a:t>
            </a:r>
            <a:r>
              <a:rPr lang="zh-CN" altLang="en-US" dirty="0" smtClean="0"/>
              <a:t>。</a:t>
            </a:r>
            <a:endParaRPr lang="en-US" altLang="zh-CN" dirty="0" smtClean="0"/>
          </a:p>
          <a:p>
            <a:pPr>
              <a:lnSpc>
                <a:spcPct val="150000"/>
              </a:lnSpc>
            </a:pPr>
            <a:r>
              <a:rPr lang="zh-CN" altLang="zh-CN" dirty="0"/>
              <a:t>本</a:t>
            </a:r>
            <a:r>
              <a:rPr lang="zh-CN" altLang="zh-CN" dirty="0" smtClean="0"/>
              <a:t>次</a:t>
            </a:r>
            <a:r>
              <a:rPr lang="zh-CN" altLang="en-US" dirty="0"/>
              <a:t>研究</a:t>
            </a:r>
            <a:r>
              <a:rPr lang="zh-CN" altLang="zh-CN" dirty="0" smtClean="0"/>
              <a:t>依托</a:t>
            </a:r>
            <a:r>
              <a:rPr lang="zh-CN" altLang="zh-CN" dirty="0"/>
              <a:t>于商飞</a:t>
            </a:r>
            <a:r>
              <a:rPr lang="en-US" altLang="zh-CN" dirty="0"/>
              <a:t>C919</a:t>
            </a:r>
            <a:r>
              <a:rPr lang="zh-CN" altLang="zh-CN" dirty="0"/>
              <a:t>大型民航客机的相关项目，以机载</a:t>
            </a:r>
            <a:r>
              <a:rPr lang="zh-CN" altLang="zh-CN" dirty="0" smtClean="0"/>
              <a:t>交流电源</a:t>
            </a:r>
            <a:r>
              <a:rPr lang="zh-CN" altLang="en-US" b="1" dirty="0" smtClean="0"/>
              <a:t>频域部分</a:t>
            </a:r>
            <a:r>
              <a:rPr lang="zh-CN" altLang="en-US" dirty="0" smtClean="0"/>
              <a:t>的</a:t>
            </a:r>
            <a:r>
              <a:rPr lang="zh-CN" altLang="zh-CN" dirty="0" smtClean="0"/>
              <a:t>关键</a:t>
            </a:r>
            <a:r>
              <a:rPr lang="zh-CN" altLang="zh-CN" dirty="0"/>
              <a:t>品质</a:t>
            </a:r>
            <a:r>
              <a:rPr lang="zh-CN" altLang="zh-CN" b="1" dirty="0" smtClean="0"/>
              <a:t>参数异常</a:t>
            </a:r>
            <a:r>
              <a:rPr lang="zh-CN" altLang="zh-CN" b="1" dirty="0"/>
              <a:t>检测</a:t>
            </a:r>
            <a:r>
              <a:rPr lang="zh-CN" altLang="zh-CN" dirty="0"/>
              <a:t>为研究</a:t>
            </a:r>
            <a:r>
              <a:rPr lang="zh-CN" altLang="zh-CN" dirty="0" smtClean="0"/>
              <a:t>内容</a:t>
            </a:r>
            <a:r>
              <a:rPr lang="zh-CN" altLang="en-US" dirty="0" smtClean="0"/>
              <a:t>。</a:t>
            </a:r>
            <a:endParaRPr lang="en-US" altLang="zh-CN" dirty="0" smtClean="0"/>
          </a:p>
          <a:p>
            <a:pPr>
              <a:lnSpc>
                <a:spcPct val="150000"/>
              </a:lnSpc>
            </a:pPr>
            <a:endParaRPr lang="zh-CN" altLang="en-US" dirty="0" smtClean="0"/>
          </a:p>
          <a:p>
            <a:pPr marL="0" indent="0">
              <a:lnSpc>
                <a:spcPct val="150000"/>
              </a:lnSpc>
              <a:buNone/>
            </a:pPr>
            <a:endParaRPr lang="en-US" altLang="zh-CN" dirty="0" smtClean="0"/>
          </a:p>
        </p:txBody>
      </p:sp>
      <p:sp>
        <p:nvSpPr>
          <p:cNvPr id="3" name="标题 2"/>
          <p:cNvSpPr>
            <a:spLocks noGrp="1"/>
          </p:cNvSpPr>
          <p:nvPr>
            <p:ph type="title"/>
          </p:nvPr>
        </p:nvSpPr>
        <p:spPr/>
        <p:txBody>
          <a:bodyPr/>
          <a:lstStyle/>
          <a:p>
            <a:r>
              <a:rPr lang="zh-CN" altLang="en-US" dirty="0" smtClean="0"/>
              <a:t>研究背景</a:t>
            </a:r>
            <a:endParaRPr lang="zh-CN" altLang="en-US" dirty="0"/>
          </a:p>
        </p:txBody>
      </p:sp>
    </p:spTree>
    <p:extLst>
      <p:ext uri="{BB962C8B-B14F-4D97-AF65-F5344CB8AC3E}">
        <p14:creationId xmlns:p14="http://schemas.microsoft.com/office/powerpoint/2010/main" val="233054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研究现状</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457005670"/>
              </p:ext>
            </p:extLst>
          </p:nvPr>
        </p:nvGraphicFramePr>
        <p:xfrm>
          <a:off x="667347" y="2589194"/>
          <a:ext cx="7956888" cy="2918804"/>
        </p:xfrm>
        <a:graphic>
          <a:graphicData uri="http://schemas.openxmlformats.org/drawingml/2006/table">
            <a:tbl>
              <a:tblPr firstRow="1" bandRow="1">
                <a:tableStyleId>{5C22544A-7EE6-4342-B048-85BDC9FD1C3A}</a:tableStyleId>
              </a:tblPr>
              <a:tblGrid>
                <a:gridCol w="1989222"/>
                <a:gridCol w="1989222"/>
                <a:gridCol w="1989222"/>
                <a:gridCol w="1989222"/>
              </a:tblGrid>
              <a:tr h="533031">
                <a:tc>
                  <a:txBody>
                    <a:bodyPr/>
                    <a:lstStyle/>
                    <a:p>
                      <a:pPr algn="ctr"/>
                      <a:r>
                        <a:rPr lang="zh-CN" altLang="en-US" dirty="0" smtClean="0"/>
                        <a:t>当前频域异常检测方法</a:t>
                      </a:r>
                      <a:endParaRPr lang="zh-CN" altLang="en-US" dirty="0"/>
                    </a:p>
                  </a:txBody>
                  <a:tcPr/>
                </a:tc>
                <a:tc>
                  <a:txBody>
                    <a:bodyPr/>
                    <a:lstStyle/>
                    <a:p>
                      <a:pPr algn="ctr"/>
                      <a:r>
                        <a:rPr lang="zh-CN" altLang="en-US" dirty="0" smtClean="0"/>
                        <a:t>方法目标</a:t>
                      </a:r>
                      <a:endParaRPr lang="zh-CN" altLang="en-US" dirty="0"/>
                    </a:p>
                  </a:txBody>
                  <a:tcPr/>
                </a:tc>
                <a:tc>
                  <a:txBody>
                    <a:bodyPr/>
                    <a:lstStyle/>
                    <a:p>
                      <a:pPr algn="ctr"/>
                      <a:r>
                        <a:rPr lang="zh-CN" altLang="en-US" dirty="0" smtClean="0"/>
                        <a:t>时效性</a:t>
                      </a:r>
                      <a:endParaRPr lang="zh-CN" altLang="en-US" dirty="0"/>
                    </a:p>
                  </a:txBody>
                  <a:tcPr/>
                </a:tc>
                <a:tc>
                  <a:txBody>
                    <a:bodyPr/>
                    <a:lstStyle/>
                    <a:p>
                      <a:pPr algn="ctr"/>
                      <a:r>
                        <a:rPr lang="zh-CN" altLang="en-US" dirty="0" smtClean="0"/>
                        <a:t>检测准确度</a:t>
                      </a:r>
                      <a:endParaRPr lang="zh-CN" altLang="en-US" dirty="0"/>
                    </a:p>
                  </a:txBody>
                  <a:tcPr/>
                </a:tc>
              </a:tr>
              <a:tr h="679631">
                <a:tc>
                  <a:txBody>
                    <a:bodyPr/>
                    <a:lstStyle/>
                    <a:p>
                      <a:pPr algn="ctr"/>
                      <a:r>
                        <a:rPr lang="en-US" altLang="zh-CN" dirty="0" smtClean="0"/>
                        <a:t>STFT+</a:t>
                      </a:r>
                      <a:r>
                        <a:rPr lang="zh-CN" altLang="en-US" dirty="0" smtClean="0"/>
                        <a:t>阈值筛选法</a:t>
                      </a:r>
                      <a:endParaRPr lang="zh-CN" altLang="en-US" dirty="0"/>
                    </a:p>
                  </a:txBody>
                  <a:tcPr/>
                </a:tc>
                <a:tc>
                  <a:txBody>
                    <a:bodyPr/>
                    <a:lstStyle/>
                    <a:p>
                      <a:pPr algn="ctr"/>
                      <a:r>
                        <a:rPr lang="zh-CN" altLang="en-US" dirty="0" smtClean="0"/>
                        <a:t>实际测量</a:t>
                      </a:r>
                      <a:endParaRPr lang="zh-CN" altLang="en-US" dirty="0"/>
                    </a:p>
                  </a:txBody>
                  <a:tcPr/>
                </a:tc>
                <a:tc>
                  <a:txBody>
                    <a:bodyPr/>
                    <a:lstStyle/>
                    <a:p>
                      <a:pPr algn="ctr"/>
                      <a:r>
                        <a:rPr lang="zh-CN" altLang="en-US" dirty="0" smtClean="0"/>
                        <a:t>无法实现</a:t>
                      </a:r>
                      <a:endParaRPr lang="zh-CN" altLang="en-US" dirty="0"/>
                    </a:p>
                  </a:txBody>
                  <a:tcPr/>
                </a:tc>
                <a:tc>
                  <a:txBody>
                    <a:bodyPr/>
                    <a:lstStyle/>
                    <a:p>
                      <a:pPr algn="ctr"/>
                      <a:r>
                        <a:rPr lang="en-US" altLang="zh-CN" dirty="0" smtClean="0"/>
                        <a:t>__</a:t>
                      </a:r>
                      <a:endParaRPr lang="zh-CN" altLang="en-US" dirty="0"/>
                    </a:p>
                  </a:txBody>
                  <a:tcPr/>
                </a:tc>
              </a:tr>
              <a:tr h="533031">
                <a:tc>
                  <a:txBody>
                    <a:bodyPr/>
                    <a:lstStyle/>
                    <a:p>
                      <a:pPr algn="ctr"/>
                      <a:r>
                        <a:rPr lang="en-US" altLang="zh-CN" dirty="0" smtClean="0"/>
                        <a:t>STFT+</a:t>
                      </a:r>
                      <a:r>
                        <a:rPr lang="zh-CN" altLang="en-US" dirty="0" smtClean="0"/>
                        <a:t>奇异值分解</a:t>
                      </a:r>
                      <a:endParaRPr lang="zh-CN" altLang="en-US" dirty="0"/>
                    </a:p>
                  </a:txBody>
                  <a:tcPr/>
                </a:tc>
                <a:tc>
                  <a:txBody>
                    <a:bodyPr/>
                    <a:lstStyle/>
                    <a:p>
                      <a:pPr algn="ctr"/>
                      <a:r>
                        <a:rPr lang="zh-CN" altLang="en-US" dirty="0" smtClean="0"/>
                        <a:t>实际测量</a:t>
                      </a:r>
                      <a:endParaRPr lang="zh-CN" altLang="en-US" dirty="0"/>
                    </a:p>
                  </a:txBody>
                  <a:tcPr/>
                </a:tc>
                <a:tc>
                  <a:txBody>
                    <a:bodyPr/>
                    <a:lstStyle/>
                    <a:p>
                      <a:pPr algn="ctr"/>
                      <a:r>
                        <a:rPr lang="zh-CN" altLang="en-US" dirty="0" smtClean="0"/>
                        <a:t>无法实现</a:t>
                      </a:r>
                      <a:endParaRPr lang="zh-CN" altLang="en-US" dirty="0"/>
                    </a:p>
                  </a:txBody>
                  <a:tcPr/>
                </a:tc>
                <a:tc>
                  <a:txBody>
                    <a:bodyPr/>
                    <a:lstStyle/>
                    <a:p>
                      <a:pPr algn="ctr"/>
                      <a:r>
                        <a:rPr lang="en-US" altLang="zh-CN" dirty="0" smtClean="0"/>
                        <a:t>__</a:t>
                      </a:r>
                      <a:endParaRPr lang="zh-CN" altLang="en-US" dirty="0"/>
                    </a:p>
                  </a:txBody>
                  <a:tcPr/>
                </a:tc>
              </a:tr>
              <a:tr h="533031">
                <a:tc>
                  <a:txBody>
                    <a:bodyPr/>
                    <a:lstStyle/>
                    <a:p>
                      <a:pPr algn="ctr"/>
                      <a:r>
                        <a:rPr lang="en-US" altLang="zh-CN" dirty="0" smtClean="0"/>
                        <a:t>WT+BP</a:t>
                      </a:r>
                      <a:r>
                        <a:rPr lang="zh-CN" altLang="en-US" dirty="0" smtClean="0"/>
                        <a:t>神经网络</a:t>
                      </a:r>
                      <a:endParaRPr lang="zh-CN" altLang="en-US" dirty="0"/>
                    </a:p>
                  </a:txBody>
                  <a:tcPr/>
                </a:tc>
                <a:tc>
                  <a:txBody>
                    <a:bodyPr/>
                    <a:lstStyle/>
                    <a:p>
                      <a:pPr algn="ctr"/>
                      <a:r>
                        <a:rPr lang="zh-CN" altLang="en-US" dirty="0" smtClean="0"/>
                        <a:t>检测分析</a:t>
                      </a:r>
                      <a:endParaRPr lang="zh-CN" altLang="en-US" dirty="0"/>
                    </a:p>
                  </a:txBody>
                  <a:tcPr/>
                </a:tc>
                <a:tc>
                  <a:txBody>
                    <a:bodyPr/>
                    <a:lstStyle/>
                    <a:p>
                      <a:pPr algn="ctr"/>
                      <a:r>
                        <a:rPr lang="zh-CN" altLang="en-US" dirty="0" smtClean="0"/>
                        <a:t>可实现</a:t>
                      </a:r>
                      <a:endParaRPr lang="zh-CN" altLang="en-US" dirty="0"/>
                    </a:p>
                  </a:txBody>
                  <a:tcPr/>
                </a:tc>
                <a:tc>
                  <a:txBody>
                    <a:bodyPr/>
                    <a:lstStyle/>
                    <a:p>
                      <a:pPr algn="ctr"/>
                      <a:r>
                        <a:rPr lang="zh-CN" altLang="en-US" dirty="0" smtClean="0"/>
                        <a:t>低</a:t>
                      </a:r>
                      <a:endParaRPr lang="zh-CN" altLang="en-US" dirty="0"/>
                    </a:p>
                  </a:txBody>
                  <a:tcPr/>
                </a:tc>
              </a:tr>
              <a:tr h="533031">
                <a:tc>
                  <a:txBody>
                    <a:bodyPr/>
                    <a:lstStyle/>
                    <a:p>
                      <a:pPr algn="ctr"/>
                      <a:r>
                        <a:rPr lang="en-US" altLang="zh-CN" dirty="0" smtClean="0"/>
                        <a:t>STFT+BP</a:t>
                      </a:r>
                      <a:r>
                        <a:rPr lang="zh-CN" altLang="en-US" dirty="0" smtClean="0"/>
                        <a:t>神经网络</a:t>
                      </a:r>
                      <a:endParaRPr lang="zh-CN" altLang="en-US" dirty="0"/>
                    </a:p>
                  </a:txBody>
                  <a:tcPr/>
                </a:tc>
                <a:tc>
                  <a:txBody>
                    <a:bodyPr/>
                    <a:lstStyle/>
                    <a:p>
                      <a:pPr algn="ctr"/>
                      <a:r>
                        <a:rPr lang="zh-CN" altLang="en-US" dirty="0" smtClean="0"/>
                        <a:t>检测分析</a:t>
                      </a:r>
                      <a:endParaRPr lang="zh-CN" altLang="en-US" dirty="0"/>
                    </a:p>
                  </a:txBody>
                  <a:tcPr/>
                </a:tc>
                <a:tc>
                  <a:txBody>
                    <a:bodyPr/>
                    <a:lstStyle/>
                    <a:p>
                      <a:pPr algn="ctr"/>
                      <a:r>
                        <a:rPr lang="zh-CN" altLang="en-US" dirty="0" smtClean="0"/>
                        <a:t>可实现</a:t>
                      </a:r>
                      <a:endParaRPr lang="zh-CN" altLang="en-US" dirty="0"/>
                    </a:p>
                  </a:txBody>
                  <a:tcPr/>
                </a:tc>
                <a:tc>
                  <a:txBody>
                    <a:bodyPr/>
                    <a:lstStyle/>
                    <a:p>
                      <a:pPr algn="ctr"/>
                      <a:r>
                        <a:rPr lang="zh-CN" altLang="en-US" dirty="0" smtClean="0"/>
                        <a:t>低</a:t>
                      </a:r>
                      <a:endParaRPr lang="zh-CN" altLang="en-US" dirty="0"/>
                    </a:p>
                  </a:txBody>
                  <a:tcPr/>
                </a:tc>
              </a:tr>
            </a:tbl>
          </a:graphicData>
        </a:graphic>
      </p:graphicFrame>
    </p:spTree>
    <p:extLst>
      <p:ext uri="{BB962C8B-B14F-4D97-AF65-F5344CB8AC3E}">
        <p14:creationId xmlns:p14="http://schemas.microsoft.com/office/powerpoint/2010/main" val="3713844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94025" y="1685678"/>
            <a:ext cx="8372163" cy="4830625"/>
          </a:xfrm>
        </p:spPr>
        <p:txBody>
          <a:bodyPr>
            <a:normAutofit fontScale="85000" lnSpcReduction="10000"/>
          </a:bodyPr>
          <a:lstStyle/>
          <a:p>
            <a:pPr marL="0" indent="0">
              <a:buNone/>
            </a:pPr>
            <a:r>
              <a:rPr lang="zh-CN" altLang="en-US" sz="2400" dirty="0"/>
              <a:t>解决</a:t>
            </a:r>
            <a:r>
              <a:rPr lang="zh-CN" altLang="en-US" sz="2400" dirty="0" smtClean="0"/>
              <a:t>现有电源信号频域参数异常检测方法研究不足，分析手段落后的问题，具体研究意义体现在以下几点：</a:t>
            </a:r>
            <a:endParaRPr lang="en-US" altLang="zh-CN" sz="2400" dirty="0" smtClean="0"/>
          </a:p>
          <a:p>
            <a:r>
              <a:rPr lang="zh-CN" altLang="en-US" sz="2400" dirty="0" smtClean="0"/>
              <a:t>提出新的基于</a:t>
            </a:r>
            <a:r>
              <a:rPr lang="zh-CN" altLang="en-US" sz="2400" b="1" dirty="0" smtClean="0"/>
              <a:t>预测机制</a:t>
            </a:r>
            <a:r>
              <a:rPr lang="zh-CN" altLang="en-US" sz="2400" dirty="0" smtClean="0"/>
              <a:t>的异常检测方法模型，实现对机载电源频域关键参数</a:t>
            </a:r>
            <a:r>
              <a:rPr lang="en-US" altLang="zh-CN" sz="2400" dirty="0" smtClean="0"/>
              <a:t>——</a:t>
            </a:r>
            <a:r>
              <a:rPr lang="zh-CN" altLang="en-US" sz="2400" dirty="0" smtClean="0"/>
              <a:t>基波与谐波含量的</a:t>
            </a:r>
            <a:r>
              <a:rPr lang="zh-CN" altLang="en-US" sz="2400" b="1" dirty="0" smtClean="0"/>
              <a:t>超前预测</a:t>
            </a:r>
            <a:r>
              <a:rPr lang="zh-CN" altLang="en-US" sz="2400" dirty="0" smtClean="0"/>
              <a:t>，解决当前方法</a:t>
            </a:r>
            <a:r>
              <a:rPr lang="zh-CN" altLang="en-US" sz="2400" b="1" dirty="0" smtClean="0"/>
              <a:t>时效性差</a:t>
            </a:r>
            <a:r>
              <a:rPr lang="zh-CN" altLang="en-US" sz="2400" dirty="0" smtClean="0"/>
              <a:t>的问题。为切换至容灾备份电源提供缓冲时间，避免出现无法接受的损失。</a:t>
            </a:r>
            <a:endParaRPr lang="en-US" altLang="zh-CN" sz="2400" dirty="0" smtClean="0"/>
          </a:p>
          <a:p>
            <a:r>
              <a:rPr lang="zh-CN" altLang="en-US" sz="2400" dirty="0" smtClean="0"/>
              <a:t>该模型具有</a:t>
            </a:r>
            <a:r>
              <a:rPr lang="zh-CN" altLang="en-US" sz="2400" b="1" dirty="0" smtClean="0"/>
              <a:t>更高的检测准确度</a:t>
            </a:r>
            <a:r>
              <a:rPr lang="zh-CN" altLang="en-US" sz="2400" dirty="0" smtClean="0"/>
              <a:t>，可以比现有方法模型的虚警数目降低</a:t>
            </a:r>
            <a:r>
              <a:rPr lang="en-US" altLang="zh-CN" sz="2400" b="1" dirty="0" smtClean="0"/>
              <a:t>50%</a:t>
            </a:r>
            <a:r>
              <a:rPr lang="zh-CN" altLang="en-US" sz="2400" dirty="0" smtClean="0"/>
              <a:t>左右，整体的</a:t>
            </a:r>
            <a:r>
              <a:rPr lang="zh-CN" altLang="en-US" sz="2400" b="1" dirty="0" smtClean="0"/>
              <a:t>可靠性更高</a:t>
            </a:r>
            <a:r>
              <a:rPr lang="zh-CN" altLang="en-US" sz="2400" dirty="0" smtClean="0"/>
              <a:t>。</a:t>
            </a:r>
            <a:endParaRPr lang="en-US" altLang="zh-CN" sz="2400" dirty="0" smtClean="0"/>
          </a:p>
          <a:p>
            <a:r>
              <a:rPr lang="zh-CN" altLang="en-US" sz="2400" dirty="0" smtClean="0"/>
              <a:t>建立机载电源异常故障知识库，既可以形成对</a:t>
            </a:r>
            <a:r>
              <a:rPr lang="zh-CN" altLang="en-US" sz="2400" b="1" dirty="0" smtClean="0"/>
              <a:t>故障经验数据的积累</a:t>
            </a:r>
            <a:r>
              <a:rPr lang="zh-CN" altLang="en-US" sz="2400" dirty="0" smtClean="0"/>
              <a:t>，又可以形成</a:t>
            </a:r>
            <a:r>
              <a:rPr lang="zh-CN" altLang="en-US" sz="2400" b="1" dirty="0" smtClean="0"/>
              <a:t>正反馈</a:t>
            </a:r>
            <a:r>
              <a:rPr lang="zh-CN" altLang="en-US" sz="2400" dirty="0" smtClean="0"/>
              <a:t>对模型进行</a:t>
            </a:r>
            <a:r>
              <a:rPr lang="zh-CN" altLang="en-US" sz="2400" b="1" dirty="0" smtClean="0"/>
              <a:t>优化</a:t>
            </a:r>
            <a:endParaRPr lang="en-US" altLang="zh-CN" sz="2400" b="1" dirty="0" smtClean="0"/>
          </a:p>
          <a:p>
            <a:r>
              <a:rPr lang="zh-CN" altLang="en-US" sz="2400" dirty="0" smtClean="0"/>
              <a:t>该面向频域参数的高可靠异常检测方法，可以</a:t>
            </a:r>
            <a:r>
              <a:rPr lang="zh-CN" altLang="en-US" sz="2400" b="1" dirty="0" smtClean="0"/>
              <a:t>推广应用</a:t>
            </a:r>
            <a:r>
              <a:rPr lang="zh-CN" altLang="en-US" sz="2400" dirty="0" smtClean="0"/>
              <a:t>在其他的许多</a:t>
            </a:r>
            <a:r>
              <a:rPr lang="zh-CN" altLang="zh-CN" sz="2400" dirty="0"/>
              <a:t>涉及</a:t>
            </a:r>
            <a:r>
              <a:rPr lang="zh-CN" altLang="zh-CN" sz="2400" b="1" dirty="0"/>
              <a:t>时频域信号分析</a:t>
            </a:r>
            <a:r>
              <a:rPr lang="zh-CN" altLang="zh-CN" sz="2400" dirty="0"/>
              <a:t>的</a:t>
            </a:r>
            <a:r>
              <a:rPr lang="zh-CN" altLang="en-US" sz="2400" dirty="0" smtClean="0"/>
              <a:t>场景中，比如</a:t>
            </a:r>
            <a:r>
              <a:rPr lang="zh-CN" altLang="zh-CN" sz="2400" dirty="0"/>
              <a:t>设备中关键器件振动分析</a:t>
            </a:r>
            <a:r>
              <a:rPr lang="zh-CN" altLang="zh-CN" sz="2400" dirty="0" smtClean="0"/>
              <a:t>等</a:t>
            </a:r>
            <a:r>
              <a:rPr lang="zh-CN" altLang="en-US" sz="2400" dirty="0" smtClean="0"/>
              <a:t>。</a:t>
            </a:r>
            <a:endParaRPr lang="en-US" altLang="zh-CN" sz="2400" dirty="0" smtClean="0"/>
          </a:p>
        </p:txBody>
      </p:sp>
      <p:sp>
        <p:nvSpPr>
          <p:cNvPr id="3" name="标题 2"/>
          <p:cNvSpPr>
            <a:spLocks noGrp="1"/>
          </p:cNvSpPr>
          <p:nvPr>
            <p:ph type="title"/>
          </p:nvPr>
        </p:nvSpPr>
        <p:spPr/>
        <p:txBody>
          <a:bodyPr>
            <a:normAutofit/>
          </a:bodyPr>
          <a:lstStyle/>
          <a:p>
            <a:r>
              <a:rPr lang="zh-CN" altLang="en-US" dirty="0" smtClean="0"/>
              <a:t>研究意义</a:t>
            </a:r>
            <a:endParaRPr lang="zh-CN" altLang="en-US" dirty="0"/>
          </a:p>
        </p:txBody>
      </p:sp>
    </p:spTree>
    <p:extLst>
      <p:ext uri="{BB962C8B-B14F-4D97-AF65-F5344CB8AC3E}">
        <p14:creationId xmlns:p14="http://schemas.microsoft.com/office/powerpoint/2010/main" val="3673908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研究</a:t>
            </a:r>
            <a:r>
              <a:rPr lang="zh-CN" altLang="en-US" dirty="0" smtClean="0"/>
              <a:t>路线与内容</a:t>
            </a:r>
            <a:endParaRPr lang="zh-CN" altLang="en-US" dirty="0"/>
          </a:p>
        </p:txBody>
      </p:sp>
      <p:graphicFrame>
        <p:nvGraphicFramePr>
          <p:cNvPr id="7" name="内容占位符 6"/>
          <p:cNvGraphicFramePr>
            <a:graphicFrameLocks noGrp="1"/>
          </p:cNvGraphicFramePr>
          <p:nvPr>
            <p:ph sz="quarter" idx="10"/>
            <p:extLst>
              <p:ext uri="{D42A27DB-BD31-4B8C-83A1-F6EECF244321}">
                <p14:modId xmlns:p14="http://schemas.microsoft.com/office/powerpoint/2010/main" val="3577003367"/>
              </p:ext>
            </p:extLst>
          </p:nvPr>
        </p:nvGraphicFramePr>
        <p:xfrm>
          <a:off x="5295901" y="1693739"/>
          <a:ext cx="2984499" cy="4651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内容占位符 1"/>
          <p:cNvSpPr txBox="1">
            <a:spLocks/>
          </p:cNvSpPr>
          <p:nvPr/>
        </p:nvSpPr>
        <p:spPr>
          <a:xfrm>
            <a:off x="494024" y="1558678"/>
            <a:ext cx="8372163" cy="492149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提出一种高可靠频域异常检测模型</a:t>
            </a:r>
            <a:endParaRPr lang="en-US" altLang="zh-CN" b="1" dirty="0" smtClean="0"/>
          </a:p>
          <a:p>
            <a:pPr lvl="1"/>
            <a:r>
              <a:rPr lang="zh-CN" altLang="en-US" dirty="0" smtClean="0"/>
              <a:t>时频转换处理</a:t>
            </a:r>
            <a:endParaRPr lang="en-US" altLang="zh-CN" dirty="0" smtClean="0"/>
          </a:p>
          <a:p>
            <a:pPr lvl="1"/>
            <a:r>
              <a:rPr lang="zh-CN" altLang="en-US" dirty="0" smtClean="0"/>
              <a:t>时间序列预测</a:t>
            </a:r>
            <a:endParaRPr lang="en-US" altLang="zh-CN" dirty="0" smtClean="0"/>
          </a:p>
          <a:p>
            <a:r>
              <a:rPr lang="zh-CN" altLang="en-US" b="1" dirty="0" smtClean="0"/>
              <a:t>高可靠频域</a:t>
            </a:r>
            <a:r>
              <a:rPr lang="zh-CN" altLang="en-US" b="1" dirty="0"/>
              <a:t>异常</a:t>
            </a:r>
            <a:r>
              <a:rPr lang="zh-CN" altLang="en-US" b="1" dirty="0" smtClean="0"/>
              <a:t>检测模型的具体实现</a:t>
            </a:r>
            <a:endParaRPr lang="en-US" altLang="zh-CN" b="1" dirty="0" smtClean="0"/>
          </a:p>
          <a:p>
            <a:pPr lvl="1"/>
            <a:r>
              <a:rPr lang="zh-CN" altLang="en-US" dirty="0" smtClean="0"/>
              <a:t>短时傅里叶变换</a:t>
            </a:r>
            <a:r>
              <a:rPr lang="en-US" altLang="zh-CN" dirty="0" smtClean="0"/>
              <a:t>(STFT)</a:t>
            </a:r>
          </a:p>
          <a:p>
            <a:pPr lvl="1"/>
            <a:r>
              <a:rPr lang="zh-CN" altLang="en-US" dirty="0" smtClean="0"/>
              <a:t>数据预处理与超前重构</a:t>
            </a:r>
            <a:endParaRPr lang="en-US" altLang="zh-CN" dirty="0" smtClean="0"/>
          </a:p>
          <a:p>
            <a:pPr lvl="1"/>
            <a:r>
              <a:rPr lang="zh-CN" altLang="en-US" dirty="0" smtClean="0"/>
              <a:t>长短期记忆网络模型</a:t>
            </a:r>
            <a:r>
              <a:rPr lang="en-US" altLang="zh-CN" dirty="0" smtClean="0"/>
              <a:t>(LSTM)</a:t>
            </a:r>
          </a:p>
          <a:p>
            <a:r>
              <a:rPr lang="zh-CN" altLang="en-US" b="1" dirty="0" smtClean="0"/>
              <a:t>不同实现方法的对比分析</a:t>
            </a:r>
            <a:endParaRPr lang="en-US" altLang="zh-CN" b="1" dirty="0" smtClean="0"/>
          </a:p>
          <a:p>
            <a:pPr lvl="1"/>
            <a:r>
              <a:rPr lang="zh-CN" altLang="en-US" dirty="0" smtClean="0"/>
              <a:t>时频处理对比：</a:t>
            </a:r>
            <a:r>
              <a:rPr lang="en-US" altLang="zh-CN" dirty="0" smtClean="0"/>
              <a:t>STFT</a:t>
            </a:r>
            <a:r>
              <a:rPr lang="zh-CN" altLang="en-US" dirty="0" smtClean="0"/>
              <a:t>与</a:t>
            </a:r>
            <a:r>
              <a:rPr lang="en-US" altLang="zh-CN" dirty="0" smtClean="0"/>
              <a:t>WT</a:t>
            </a:r>
            <a:r>
              <a:rPr lang="zh-CN" altLang="en-US" dirty="0" smtClean="0"/>
              <a:t>、</a:t>
            </a:r>
            <a:r>
              <a:rPr lang="en-US" altLang="zh-CN" dirty="0" smtClean="0"/>
              <a:t>HHT</a:t>
            </a:r>
            <a:r>
              <a:rPr lang="zh-CN" altLang="en-US" dirty="0" smtClean="0"/>
              <a:t>对比</a:t>
            </a:r>
            <a:endParaRPr lang="en-US" altLang="zh-CN" dirty="0" smtClean="0"/>
          </a:p>
          <a:p>
            <a:pPr lvl="1"/>
            <a:r>
              <a:rPr lang="en-US" altLang="zh-CN" dirty="0" smtClean="0"/>
              <a:t>LSTM</a:t>
            </a:r>
            <a:r>
              <a:rPr lang="zh-CN" altLang="en-US" dirty="0" smtClean="0"/>
              <a:t>部分优化：多步长</a:t>
            </a:r>
            <a:r>
              <a:rPr lang="en-US" altLang="zh-CN" dirty="0" smtClean="0"/>
              <a:t>LSTM</a:t>
            </a:r>
            <a:r>
              <a:rPr lang="zh-CN" altLang="en-US" dirty="0" smtClean="0"/>
              <a:t>、变体</a:t>
            </a:r>
            <a:r>
              <a:rPr lang="en-US" altLang="zh-CN" dirty="0" smtClean="0"/>
              <a:t>GRU</a:t>
            </a:r>
            <a:r>
              <a:rPr lang="zh-CN" altLang="en-US" dirty="0" smtClean="0"/>
              <a:t>模型</a:t>
            </a:r>
            <a:endParaRPr lang="en-US" altLang="zh-CN" dirty="0" smtClean="0"/>
          </a:p>
          <a:p>
            <a:pPr lvl="1"/>
            <a:r>
              <a:rPr lang="zh-CN" altLang="en-US" dirty="0" smtClean="0"/>
              <a:t>时间序列预测部分对比：</a:t>
            </a:r>
            <a:r>
              <a:rPr lang="en-US" altLang="zh-CN" dirty="0" smtClean="0"/>
              <a:t>LSTM</a:t>
            </a:r>
            <a:r>
              <a:rPr lang="zh-CN" altLang="en-US" dirty="0" smtClean="0"/>
              <a:t>与</a:t>
            </a:r>
            <a:r>
              <a:rPr lang="en-US" altLang="zh-CN" dirty="0" smtClean="0"/>
              <a:t>ARIMA</a:t>
            </a:r>
            <a:r>
              <a:rPr lang="zh-CN" altLang="en-US" dirty="0" smtClean="0"/>
              <a:t>、</a:t>
            </a:r>
            <a:r>
              <a:rPr lang="en-US" altLang="zh-CN" dirty="0" err="1" smtClean="0"/>
              <a:t>XGBoost</a:t>
            </a:r>
            <a:r>
              <a:rPr lang="zh-CN" altLang="en-US" dirty="0" smtClean="0"/>
              <a:t>对比</a:t>
            </a:r>
            <a:endParaRPr lang="en-US" altLang="zh-CN" dirty="0"/>
          </a:p>
          <a:p>
            <a:r>
              <a:rPr lang="zh-CN" altLang="en-US" b="1" dirty="0" smtClean="0"/>
              <a:t>实验验证</a:t>
            </a:r>
            <a:endParaRPr lang="en-US" altLang="zh-CN" b="1" dirty="0" smtClean="0"/>
          </a:p>
          <a:p>
            <a:pPr lvl="1"/>
            <a:r>
              <a:rPr lang="zh-CN" altLang="en-US" dirty="0" smtClean="0"/>
              <a:t>与当前方法的准确度进行对比</a:t>
            </a:r>
            <a:endParaRPr lang="en-US" altLang="zh-CN" dirty="0" smtClean="0"/>
          </a:p>
          <a:p>
            <a:pPr lvl="1"/>
            <a:r>
              <a:rPr lang="zh-CN" altLang="en-US" dirty="0" smtClean="0"/>
              <a:t>与</a:t>
            </a:r>
            <a:r>
              <a:rPr lang="zh-CN" altLang="en-US" dirty="0"/>
              <a:t>当前方法</a:t>
            </a:r>
            <a:r>
              <a:rPr lang="zh-CN" altLang="en-US" dirty="0" smtClean="0"/>
              <a:t>的时效性进行</a:t>
            </a:r>
            <a:r>
              <a:rPr lang="zh-CN" altLang="en-US" dirty="0"/>
              <a:t>对比</a:t>
            </a:r>
            <a:endParaRPr lang="en-US" altLang="zh-CN" dirty="0"/>
          </a:p>
          <a:p>
            <a:pPr lvl="1"/>
            <a:r>
              <a:rPr lang="zh-CN" altLang="en-US" dirty="0" smtClean="0"/>
              <a:t>分模块与其他实现方法进行对比</a:t>
            </a:r>
            <a:endParaRPr lang="en-US" altLang="zh-CN" dirty="0" smtClean="0"/>
          </a:p>
        </p:txBody>
      </p:sp>
    </p:spTree>
    <p:extLst>
      <p:ext uri="{BB962C8B-B14F-4D97-AF65-F5344CB8AC3E}">
        <p14:creationId xmlns:p14="http://schemas.microsoft.com/office/powerpoint/2010/main" val="3882816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研究现状与研究内容</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频域异常检测模型设计</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频域异常检测模型实现</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t>模型实验结果与分析</a:t>
            </a:r>
            <a:endParaRPr lang="zh-CN" altLang="en-US" sz="2400" dirty="0"/>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t>对比实验结果与分析</a:t>
            </a:r>
            <a:endParaRPr lang="zh-CN" altLang="en-US" sz="2400" dirty="0"/>
          </a:p>
        </p:txBody>
      </p:sp>
    </p:spTree>
    <p:extLst>
      <p:ext uri="{BB962C8B-B14F-4D97-AF65-F5344CB8AC3E}">
        <p14:creationId xmlns:p14="http://schemas.microsoft.com/office/powerpoint/2010/main" val="1149142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smtClean="0"/>
              <a:t>时频处理</a:t>
            </a:r>
            <a:endParaRPr lang="zh-CN" altLang="en-US" dirty="0"/>
          </a:p>
        </p:txBody>
      </p:sp>
      <p:sp>
        <p:nvSpPr>
          <p:cNvPr id="2" name="Rectangle 2"/>
          <p:cNvSpPr>
            <a:spLocks noChangeArrowheads="1"/>
          </p:cNvSpPr>
          <p:nvPr/>
        </p:nvSpPr>
        <p:spPr bwMode="auto">
          <a:xfrm>
            <a:off x="837398" y="2541068"/>
            <a:ext cx="99194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nvPr>
        </p:nvGraphicFramePr>
        <p:xfrm>
          <a:off x="-1357971" y="1925053"/>
          <a:ext cx="7513253" cy="3771911"/>
        </p:xfrm>
        <a:graphic>
          <a:graphicData uri="http://schemas.openxmlformats.org/presentationml/2006/ole">
            <mc:AlternateContent xmlns:mc="http://schemas.openxmlformats.org/markup-compatibility/2006">
              <mc:Choice xmlns:v="urn:schemas-microsoft-com:vml" Requires="v">
                <p:oleObj spid="_x0000_s6157" name="Visio" r:id="rId4" imgW="8690760" imgH="4388400" progId="Visio.Drawing.15">
                  <p:embed/>
                </p:oleObj>
              </mc:Choice>
              <mc:Fallback>
                <p:oleObj name="Visio" r:id="rId4" imgW="8690760" imgH="4388400" progId="Visio.Drawing.15">
                  <p:embed/>
                  <p:pic>
                    <p:nvPicPr>
                      <p:cNvPr id="0" name=""/>
                      <p:cNvPicPr>
                        <a:picLocks noChangeAspect="1" noChangeArrowheads="1"/>
                      </p:cNvPicPr>
                      <p:nvPr/>
                    </p:nvPicPr>
                    <p:blipFill>
                      <a:blip r:embed="rId5"/>
                      <a:srcRect/>
                      <a:stretch>
                        <a:fillRect/>
                      </a:stretch>
                    </p:blipFill>
                    <p:spPr bwMode="auto">
                      <a:xfrm>
                        <a:off x="-1357971" y="1925053"/>
                        <a:ext cx="7513253" cy="3771911"/>
                      </a:xfrm>
                      <a:prstGeom prst="rect">
                        <a:avLst/>
                      </a:prstGeom>
                      <a:noFill/>
                    </p:spPr>
                  </p:pic>
                </p:oleObj>
              </mc:Fallback>
            </mc:AlternateContent>
          </a:graphicData>
        </a:graphic>
      </p:graphicFrame>
      <p:sp>
        <p:nvSpPr>
          <p:cNvPr id="6" name="内容占位符 1"/>
          <p:cNvSpPr>
            <a:spLocks noGrp="1"/>
          </p:cNvSpPr>
          <p:nvPr>
            <p:ph sz="quarter" idx="10"/>
          </p:nvPr>
        </p:nvSpPr>
        <p:spPr>
          <a:xfrm>
            <a:off x="4700265" y="2290216"/>
            <a:ext cx="4366733" cy="3041583"/>
          </a:xfrm>
        </p:spPr>
        <p:txBody>
          <a:bodyPr>
            <a:normAutofit/>
          </a:bodyPr>
          <a:lstStyle/>
          <a:p>
            <a:pPr marL="0" indent="0">
              <a:buNone/>
            </a:pPr>
            <a:r>
              <a:rPr lang="zh-CN" altLang="en-US" sz="2400" dirty="0" smtClean="0"/>
              <a:t>时频数据是由一系列单帧频谱数据按照时序连接而成的数据：</a:t>
            </a:r>
            <a:endParaRPr lang="en-US" altLang="zh-CN" sz="2400" dirty="0" smtClean="0"/>
          </a:p>
          <a:p>
            <a:r>
              <a:rPr lang="zh-CN" altLang="en-US" sz="2400" dirty="0"/>
              <a:t>既</a:t>
            </a:r>
            <a:r>
              <a:rPr lang="zh-CN" altLang="en-US" sz="2400" dirty="0" smtClean="0"/>
              <a:t>包含信号的详细频谱信息。</a:t>
            </a:r>
            <a:endParaRPr lang="en-US" altLang="zh-CN" sz="2400" dirty="0" smtClean="0"/>
          </a:p>
          <a:p>
            <a:r>
              <a:rPr lang="zh-CN" altLang="en-US" sz="2400" dirty="0" smtClean="0"/>
              <a:t>又可以获取到这些频谱信息发生时所对应的时刻信息。</a:t>
            </a:r>
            <a:endParaRPr lang="en-US" altLang="zh-CN" sz="2400" dirty="0" smtClean="0"/>
          </a:p>
        </p:txBody>
      </p:sp>
    </p:spTree>
    <p:extLst>
      <p:ext uri="{BB962C8B-B14F-4D97-AF65-F5344CB8AC3E}">
        <p14:creationId xmlns:p14="http://schemas.microsoft.com/office/powerpoint/2010/main" val="3207585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上海交通大学模板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3817</TotalTime>
  <Words>2956</Words>
  <Application>Microsoft Office PowerPoint</Application>
  <PresentationFormat>全屏显示(4:3)</PresentationFormat>
  <Paragraphs>363</Paragraphs>
  <Slides>33</Slides>
  <Notes>21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4" baseType="lpstr">
      <vt:lpstr>等线</vt:lpstr>
      <vt:lpstr>等线 Light</vt:lpstr>
      <vt:lpstr>宋体</vt:lpstr>
      <vt:lpstr>微软雅黑</vt:lpstr>
      <vt:lpstr>Arial</vt:lpstr>
      <vt:lpstr>Calibri</vt:lpstr>
      <vt:lpstr>Cambria Math</vt:lpstr>
      <vt:lpstr>Symbol</vt:lpstr>
      <vt:lpstr>Times New Roman</vt:lpstr>
      <vt:lpstr>上海交通大学模板蓝</vt:lpstr>
      <vt:lpstr>Visio</vt:lpstr>
      <vt:lpstr>基于STFT与LSTM的商用大飞机电源数据异常检测</vt:lpstr>
      <vt:lpstr>目录 Contents</vt:lpstr>
      <vt:lpstr>目录 Contents</vt:lpstr>
      <vt:lpstr>研究背景</vt:lpstr>
      <vt:lpstr>研究现状</vt:lpstr>
      <vt:lpstr>研究意义</vt:lpstr>
      <vt:lpstr>研究路线与内容</vt:lpstr>
      <vt:lpstr>目录 Contents</vt:lpstr>
      <vt:lpstr>时频处理</vt:lpstr>
      <vt:lpstr>时频处理</vt:lpstr>
      <vt:lpstr>时间序列预测</vt:lpstr>
      <vt:lpstr>时间序列预测</vt:lpstr>
      <vt:lpstr>时间序列预测</vt:lpstr>
      <vt:lpstr>基于STFT与LSTM的异常检测模型</vt:lpstr>
      <vt:lpstr>目录 Contents</vt:lpstr>
      <vt:lpstr>频域异常检测模型的实现</vt:lpstr>
      <vt:lpstr>时间序列预测</vt:lpstr>
      <vt:lpstr>目录 Contents</vt:lpstr>
      <vt:lpstr>实验环境说明</vt:lpstr>
      <vt:lpstr>预测结果波形对比</vt:lpstr>
      <vt:lpstr>预测结果波形对比</vt:lpstr>
      <vt:lpstr>与当前方法的预测准确度对比</vt:lpstr>
      <vt:lpstr>与当前方法的预测准确度对比</vt:lpstr>
      <vt:lpstr>与当前方法的时效性对比</vt:lpstr>
      <vt:lpstr>目录 Contents</vt:lpstr>
      <vt:lpstr>多步长LSTM的性能提升</vt:lpstr>
      <vt:lpstr>GRU模型对训练耗时的缩减</vt:lpstr>
      <vt:lpstr>其他时频处理方法</vt:lpstr>
      <vt:lpstr>其他时间序列预测方法</vt:lpstr>
      <vt:lpstr>总结</vt:lpstr>
      <vt:lpstr>总结</vt:lpstr>
      <vt:lpstr>后续研究工作：</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Windows 用户</cp:lastModifiedBy>
  <cp:revision>160</cp:revision>
  <dcterms:created xsi:type="dcterms:W3CDTF">2016-04-20T02:59:17Z</dcterms:created>
  <dcterms:modified xsi:type="dcterms:W3CDTF">2020-01-07T14:06:50Z</dcterms:modified>
</cp:coreProperties>
</file>