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handoutMasterIdLst>
    <p:handoutMasterId r:id="rId34"/>
  </p:handoutMasterIdLst>
  <p:sldIdLst>
    <p:sldId id="256" r:id="rId3"/>
    <p:sldId id="262" r:id="rId4"/>
    <p:sldId id="264" r:id="rId5"/>
    <p:sldId id="257" r:id="rId6"/>
    <p:sldId id="258" r:id="rId7"/>
    <p:sldId id="263" r:id="rId8"/>
    <p:sldId id="265" r:id="rId9"/>
    <p:sldId id="266" r:id="rId10"/>
    <p:sldId id="267" r:id="rId11"/>
    <p:sldId id="304" r:id="rId12"/>
    <p:sldId id="305" r:id="rId13"/>
    <p:sldId id="306" r:id="rId14"/>
    <p:sldId id="307" r:id="rId15"/>
    <p:sldId id="308" r:id="rId16"/>
    <p:sldId id="309" r:id="rId17"/>
    <p:sldId id="324" r:id="rId18"/>
    <p:sldId id="311" r:id="rId19"/>
    <p:sldId id="312" r:id="rId20"/>
    <p:sldId id="328" r:id="rId21"/>
    <p:sldId id="313" r:id="rId22"/>
    <p:sldId id="314" r:id="rId23"/>
    <p:sldId id="315" r:id="rId24"/>
    <p:sldId id="316" r:id="rId25"/>
    <p:sldId id="268" r:id="rId26"/>
    <p:sldId id="317" r:id="rId27"/>
    <p:sldId id="318" r:id="rId28"/>
    <p:sldId id="319" r:id="rId29"/>
    <p:sldId id="320" r:id="rId30"/>
    <p:sldId id="321" r:id="rId31"/>
    <p:sldId id="322"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688" autoAdjust="0"/>
    <p:restoredTop sz="94666"/>
  </p:normalViewPr>
  <p:slideViewPr>
    <p:cSldViewPr snapToGrid="0" snapToObjects="1">
      <p:cViewPr varScale="1">
        <p:scale>
          <a:sx n="115" d="100"/>
          <a:sy n="115" d="100"/>
        </p:scale>
        <p:origin x="906" y="96"/>
      </p:cViewPr>
      <p:guideLst/>
    </p:cSldViewPr>
  </p:slideViewPr>
  <p:notesTextViewPr>
    <p:cViewPr>
      <p:scale>
        <a:sx n="1" d="1"/>
        <a:sy n="1" d="1"/>
      </p:scale>
      <p:origin x="0" y="0"/>
    </p:cViewPr>
  </p:notesTextViewPr>
  <p:notesViewPr>
    <p:cSldViewPr snapToGrid="0" snapToObjects="1">
      <p:cViewPr varScale="1">
        <p:scale>
          <a:sx n="113" d="100"/>
          <a:sy n="113" d="100"/>
        </p:scale>
        <p:origin x="4256" y="19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51D4C7-F137-A842-B1C5-8CE3EB04C0FA}"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B9F84A-E9F6-6B4A-A92D-0F03C16BE472}"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8F545F-0463-3244-9FD0-76CB0920EB87}"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E704D7-9025-2945-9BB0-1BE2C77FF139}"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B51E9B9D-6D9A-4547-831C-052C4623EFAE}"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93B6B63-E8CB-064C-A39B-C85A04F66953}"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B51E9B9D-6D9A-4547-831C-052C4623EFAE}"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93B6B63-E8CB-064C-A39B-C85A04F66953}"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B51E9B9D-6D9A-4547-831C-052C4623EFAE}"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93B6B63-E8CB-064C-A39B-C85A04F66953}"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94675" y="884420"/>
            <a:ext cx="11242624" cy="5216577"/>
          </a:xfrm>
        </p:spPr>
        <p:txBody>
          <a:bodyPr/>
          <a:lstStyle/>
          <a:p>
            <a:pPr lvl="0"/>
            <a:r>
              <a:rPr kumimoji="1" lang="zh-CN" altLang="en-US" dirty="0"/>
              <a:t>单击此处编辑母版文本样式</a:t>
            </a:r>
            <a:endParaRPr kumimoji="1" lang="zh-CN" altLang="en-US" dirty="0"/>
          </a:p>
          <a:p>
            <a:pPr lvl="1"/>
            <a:r>
              <a:rPr kumimoji="1" lang="zh-CN" altLang="en-US" dirty="0"/>
              <a:t>二级</a:t>
            </a:r>
            <a:endParaRPr kumimoji="1" lang="zh-CN" altLang="en-US" dirty="0"/>
          </a:p>
          <a:p>
            <a:pPr lvl="2"/>
            <a:r>
              <a:rPr kumimoji="1" lang="zh-CN" altLang="en-US" dirty="0"/>
              <a:t>三级</a:t>
            </a:r>
            <a:endParaRPr kumimoji="1" lang="zh-CN" altLang="en-US" dirty="0"/>
          </a:p>
          <a:p>
            <a:pPr lvl="3"/>
            <a:r>
              <a:rPr kumimoji="1" lang="zh-CN" altLang="en-US" dirty="0"/>
              <a:t>四级</a:t>
            </a:r>
            <a:endParaRPr kumimoji="1" lang="zh-CN" altLang="en-US" dirty="0"/>
          </a:p>
          <a:p>
            <a:pPr lvl="4"/>
            <a:r>
              <a:rPr kumimoji="1" lang="zh-CN" altLang="en-US" dirty="0"/>
              <a:t>五级</a:t>
            </a:r>
            <a:endParaRPr kumimoji="1"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B51E9B9D-6D9A-4547-831C-052C4623EFAE}"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93B6B63-E8CB-064C-A39B-C85A04F66953}"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B51E9B9D-6D9A-4547-831C-052C4623EFAE}"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93B6B63-E8CB-064C-A39B-C85A04F66953}"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B51E9B9D-6D9A-4547-831C-052C4623EFAE}"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93B6B63-E8CB-064C-A39B-C85A04F66953}"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B51E9B9D-6D9A-4547-831C-052C4623EFAE}"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93B6B63-E8CB-064C-A39B-C85A04F66953}"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51E9B9D-6D9A-4547-831C-052C4623EFAE}"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93B6B63-E8CB-064C-A39B-C85A04F66953}"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B51E9B9D-6D9A-4547-831C-052C4623EFAE}"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93B6B63-E8CB-064C-A39B-C85A04F66953}"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B51E9B9D-6D9A-4547-831C-052C4623EFAE}"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93B6B63-E8CB-064C-A39B-C85A04F66953}"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1E9B9D-6D9A-4547-831C-052C4623EFAE}"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3B6B63-E8CB-064C-A39B-C85A04F66953}" type="slidenum">
              <a:rPr kumimoji="1" lang="zh-CN" altLang="en-US" smtClean="0"/>
            </a:fld>
            <a:endParaRPr kumimoji="1" lang="zh-CN" altLang="en-US"/>
          </a:p>
        </p:txBody>
      </p:sp>
      <p:pic>
        <p:nvPicPr>
          <p:cNvPr id="9" name="图片 8"/>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945168" y="130627"/>
            <a:ext cx="2121093" cy="430887"/>
          </a:xfrm>
          <a:prstGeom prst="rect">
            <a:avLst/>
          </a:prstGeom>
          <a:noFill/>
        </p:spPr>
        <p:txBody>
          <a:bodyPr wrap="none" rtlCol="0">
            <a:spAutoFit/>
          </a:bodyPr>
          <a:lstStyle/>
          <a:p>
            <a:r>
              <a:rPr kumimoji="1" lang="en-US" altLang="zh-CN" sz="2200" dirty="0" err="1">
                <a:latin typeface="微软雅黑" panose="020B0503020204020204" charset="-122"/>
                <a:ea typeface="微软雅黑" panose="020B0503020204020204" charset="-122"/>
                <a:cs typeface="微软雅黑" panose="020B0503020204020204" charset="-122"/>
              </a:rPr>
              <a:t>Php</a:t>
            </a:r>
            <a:r>
              <a:rPr kumimoji="1" lang="zh-CN" altLang="en-US" sz="2200" dirty="0">
                <a:latin typeface="微软雅黑" panose="020B0503020204020204" charset="-122"/>
                <a:ea typeface="微软雅黑" panose="020B0503020204020204" charset="-122"/>
                <a:cs typeface="微软雅黑" panose="020B0503020204020204" charset="-122"/>
              </a:rPr>
              <a:t>函数的调用</a:t>
            </a:r>
            <a:endParaRPr kumimoji="1" lang="zh-CN" altLang="en-US" sz="2200" dirty="0">
              <a:latin typeface="微软雅黑" panose="020B0503020204020204" charset="-122"/>
              <a:ea typeface="微软雅黑" panose="020B0503020204020204" charset="-122"/>
              <a:cs typeface="微软雅黑" panose="020B0503020204020204" charset="-122"/>
            </a:endParaRPr>
          </a:p>
        </p:txBody>
      </p:sp>
      <p:sp>
        <p:nvSpPr>
          <p:cNvPr id="5" name="内容占位符 2"/>
          <p:cNvSpPr>
            <a:spLocks noGrp="1"/>
          </p:cNvSpPr>
          <p:nvPr>
            <p:ph idx="1"/>
          </p:nvPr>
        </p:nvSpPr>
        <p:spPr>
          <a:xfrm>
            <a:off x="494675" y="947921"/>
            <a:ext cx="11242624" cy="4424180"/>
          </a:xfrm>
        </p:spPr>
        <p:txBody>
          <a:bodyPr>
            <a:normAutofit/>
          </a:bodyPr>
          <a:lstStyle/>
          <a:p>
            <a:r>
              <a:rPr kumimoji="1" lang="en-US" altLang="zh-CN" dirty="0"/>
              <a:t>PHP</a:t>
            </a:r>
            <a:r>
              <a:rPr kumimoji="1" lang="zh-CN" altLang="en-US" dirty="0"/>
              <a:t>函数的调用</a:t>
            </a:r>
            <a:endParaRPr kumimoji="1" lang="en-US" altLang="zh-CN" dirty="0"/>
          </a:p>
          <a:p>
            <a:endParaRPr kumimoji="1" lang="en-US" altLang="zh-CN" dirty="0"/>
          </a:p>
          <a:p>
            <a:pPr marL="457200" lvl="1" indent="0">
              <a:lnSpc>
                <a:spcPct val="150000"/>
              </a:lnSpc>
              <a:buNone/>
            </a:pPr>
            <a:r>
              <a:rPr kumimoji="1" lang="en-US" altLang="zh-CN" dirty="0" err="1"/>
              <a:t>fun_name</a:t>
            </a:r>
            <a:r>
              <a:rPr kumimoji="1" lang="en-US" altLang="zh-CN" dirty="0"/>
              <a:t>(parameters); </a:t>
            </a:r>
            <a:endParaRPr kumimoji="1" lang="en-US" altLang="zh-CN" dirty="0"/>
          </a:p>
          <a:p>
            <a:pPr marL="457200" lvl="1" indent="0">
              <a:lnSpc>
                <a:spcPct val="150000"/>
              </a:lnSpc>
              <a:buNone/>
            </a:pPr>
            <a:endParaRPr kumimoji="1" lang="en-US" altLang="zh-CN" dirty="0"/>
          </a:p>
          <a:p>
            <a:pPr marL="457200" lvl="1" indent="0">
              <a:lnSpc>
                <a:spcPct val="150000"/>
              </a:lnSpc>
              <a:buNone/>
            </a:pPr>
            <a:r>
              <a:rPr kumimoji="1" lang="zh-CN" altLang="en-US" dirty="0"/>
              <a:t>例： </a:t>
            </a:r>
            <a:endParaRPr kumimoji="1" lang="en-US" altLang="zh-CN" dirty="0"/>
          </a:p>
          <a:p>
            <a:pPr marL="457200" lvl="1" indent="0">
              <a:lnSpc>
                <a:spcPct val="150000"/>
              </a:lnSpc>
              <a:buNone/>
            </a:pPr>
            <a:r>
              <a:rPr kumimoji="1" lang="en-US" altLang="zh-CN" dirty="0"/>
              <a:t>	$</a:t>
            </a:r>
            <a:r>
              <a:rPr kumimoji="1" lang="en-US" altLang="zh-CN" dirty="0" err="1"/>
              <a:t>val</a:t>
            </a:r>
            <a:r>
              <a:rPr kumimoji="1" lang="en-US" altLang="zh-CN" dirty="0"/>
              <a:t> = pow(4, 2); </a:t>
            </a:r>
            <a:endParaRPr kumimoji="1" lang="en-US" altLang="zh-CN" dirty="0"/>
          </a:p>
          <a:p>
            <a:pPr marL="457200" lvl="1" indent="0">
              <a:lnSpc>
                <a:spcPct val="150000"/>
              </a:lnSpc>
              <a:buNone/>
            </a:pPr>
            <a:r>
              <a:rPr kumimoji="1" lang="en-US" altLang="zh-CN" dirty="0"/>
              <a:t>	echo pow(3, 3);</a:t>
            </a:r>
            <a:endParaRPr kumimoji="1" lang="en-US" altLang="zh-CN" dirty="0"/>
          </a:p>
          <a:p>
            <a:pPr marL="0" indent="0">
              <a:buNone/>
            </a:pPr>
            <a:endParaRPr kumimoji="1"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40268" y="130627"/>
            <a:ext cx="3249608" cy="430887"/>
          </a:xfrm>
          <a:prstGeom prst="rect">
            <a:avLst/>
          </a:prstGeom>
          <a:noFill/>
        </p:spPr>
        <p:txBody>
          <a:bodyPr wrap="none" rtlCol="0">
            <a:spAutoFit/>
          </a:bodyPr>
          <a:lstStyle/>
          <a:p>
            <a:r>
              <a:rPr kumimoji="1" lang="zh-CN" altLang="en-US" sz="2200" dirty="0">
                <a:latin typeface="微软雅黑" panose="020B0503020204020204" charset="-122"/>
                <a:ea typeface="微软雅黑" panose="020B0503020204020204" charset="-122"/>
                <a:cs typeface="微软雅黑" panose="020B0503020204020204" charset="-122"/>
              </a:rPr>
              <a:t>二、</a:t>
            </a:r>
            <a:r>
              <a:rPr kumimoji="1" lang="en-US" altLang="zh-CN" sz="2200" dirty="0" err="1">
                <a:latin typeface="微软雅黑" panose="020B0503020204020204" charset="-122"/>
                <a:ea typeface="微软雅黑" panose="020B0503020204020204" charset="-122"/>
                <a:cs typeface="微软雅黑" panose="020B0503020204020204" charset="-122"/>
              </a:rPr>
              <a:t>Php</a:t>
            </a:r>
            <a:r>
              <a:rPr kumimoji="1" lang="zh-CN" altLang="en-US" sz="2200" dirty="0">
                <a:latin typeface="微软雅黑" panose="020B0503020204020204" charset="-122"/>
                <a:ea typeface="微软雅黑" panose="020B0503020204020204" charset="-122"/>
                <a:cs typeface="微软雅黑" panose="020B0503020204020204" charset="-122"/>
              </a:rPr>
              <a:t>函数的参数传递</a:t>
            </a:r>
            <a:endParaRPr kumimoji="1" lang="zh-CN" altLang="en-US" sz="2200" dirty="0">
              <a:latin typeface="微软雅黑" panose="020B0503020204020204" charset="-122"/>
              <a:ea typeface="微软雅黑" panose="020B0503020204020204" charset="-122"/>
              <a:cs typeface="微软雅黑" panose="020B0503020204020204" charset="-122"/>
            </a:endParaRPr>
          </a:p>
        </p:txBody>
      </p:sp>
      <p:sp>
        <p:nvSpPr>
          <p:cNvPr id="5" name="内容占位符 2"/>
          <p:cNvSpPr>
            <a:spLocks noGrp="1"/>
          </p:cNvSpPr>
          <p:nvPr>
            <p:ph idx="1"/>
          </p:nvPr>
        </p:nvSpPr>
        <p:spPr>
          <a:xfrm>
            <a:off x="494675" y="947920"/>
            <a:ext cx="11242624" cy="5363979"/>
          </a:xfrm>
        </p:spPr>
        <p:txBody>
          <a:bodyPr>
            <a:normAutofit lnSpcReduction="10000"/>
          </a:bodyPr>
          <a:lstStyle/>
          <a:p>
            <a:r>
              <a:rPr kumimoji="1" lang="en-US" altLang="zh-CN" dirty="0"/>
              <a:t>PHP</a:t>
            </a:r>
            <a:r>
              <a:rPr kumimoji="1" lang="zh-CN" altLang="en-US" dirty="0"/>
              <a:t>函数的参数传递</a:t>
            </a:r>
            <a:r>
              <a:rPr kumimoji="1" lang="en-US" altLang="zh-CN" dirty="0"/>
              <a:t>—</a:t>
            </a:r>
            <a:r>
              <a:rPr kumimoji="1" lang="zh-CN" altLang="en-US" dirty="0"/>
              <a:t>值传递</a:t>
            </a:r>
            <a:endParaRPr kumimoji="1" lang="en-US" altLang="zh-CN" dirty="0"/>
          </a:p>
          <a:p>
            <a:endParaRPr kumimoji="1" lang="en-US" altLang="zh-CN" dirty="0"/>
          </a:p>
          <a:p>
            <a:pPr marL="0" indent="0">
              <a:buNone/>
            </a:pPr>
            <a:r>
              <a:rPr kumimoji="1" lang="en-US" altLang="zh-CN" dirty="0"/>
              <a:t>	</a:t>
            </a:r>
            <a:r>
              <a:rPr kumimoji="1" lang="zh-CN" altLang="en-US" dirty="0"/>
              <a:t>值传递</a:t>
            </a:r>
            <a:r>
              <a:rPr kumimoji="1" lang="en-US" altLang="zh-CN" dirty="0"/>
              <a:t>(</a:t>
            </a:r>
            <a:r>
              <a:rPr kumimoji="1" lang="zh-CN" altLang="en-US" dirty="0"/>
              <a:t>传值</a:t>
            </a:r>
            <a:r>
              <a:rPr kumimoji="1" lang="en-US" altLang="zh-CN" dirty="0"/>
              <a:t>)----</a:t>
            </a:r>
            <a:r>
              <a:rPr kumimoji="1" lang="zh-CN" altLang="en-US" dirty="0"/>
              <a:t>函数内对参数值的改变不会影响函数外部的值</a:t>
            </a:r>
            <a:r>
              <a:rPr kumimoji="1" lang="en-US" altLang="zh-CN" dirty="0"/>
              <a:t>;</a:t>
            </a:r>
            <a:endParaRPr kumimoji="1" lang="en-US" altLang="zh-CN" dirty="0"/>
          </a:p>
          <a:p>
            <a:pPr marL="0" indent="0">
              <a:buNone/>
            </a:pPr>
            <a:r>
              <a:rPr kumimoji="1" lang="en-US" altLang="zh-CN" dirty="0"/>
              <a:t>&lt;?</a:t>
            </a:r>
            <a:r>
              <a:rPr kumimoji="1" lang="en-US" altLang="zh-CN" dirty="0" err="1"/>
              <a:t>php</a:t>
            </a:r>
            <a:r>
              <a:rPr kumimoji="1" lang="en-US" altLang="zh-CN" dirty="0"/>
              <a:t> </a:t>
            </a:r>
            <a:endParaRPr kumimoji="1" lang="en-US" altLang="zh-CN" dirty="0"/>
          </a:p>
          <a:p>
            <a:pPr marL="0" indent="0">
              <a:buNone/>
            </a:pPr>
            <a:endParaRPr kumimoji="1" lang="en-US" altLang="zh-CN" dirty="0"/>
          </a:p>
          <a:p>
            <a:pPr marL="457200" lvl="1" indent="0">
              <a:buNone/>
            </a:pPr>
            <a:r>
              <a:rPr kumimoji="1" lang="en-US" altLang="zh-CN" dirty="0"/>
              <a:t>//</a:t>
            </a:r>
            <a:r>
              <a:rPr kumimoji="1" lang="zh-CN" altLang="en-US" dirty="0"/>
              <a:t>值传递</a:t>
            </a:r>
            <a:endParaRPr kumimoji="1" lang="en-US" altLang="zh-CN" dirty="0"/>
          </a:p>
          <a:p>
            <a:pPr marL="457200" lvl="1" indent="0">
              <a:buNone/>
            </a:pPr>
            <a:r>
              <a:rPr kumimoji="1" lang="en-US" altLang="zh-CN" dirty="0"/>
              <a:t>function sum($</a:t>
            </a:r>
            <a:r>
              <a:rPr kumimoji="1" lang="en-US" altLang="zh-CN" dirty="0" err="1"/>
              <a:t>a,$b</a:t>
            </a:r>
            <a:r>
              <a:rPr kumimoji="1" lang="en-US" altLang="zh-CN" dirty="0"/>
              <a:t>){ $a++; return $a + $b; }</a:t>
            </a:r>
            <a:endParaRPr kumimoji="1" lang="en-US" altLang="zh-CN" dirty="0"/>
          </a:p>
          <a:p>
            <a:pPr marL="457200" lvl="1" indent="0">
              <a:buNone/>
            </a:pPr>
            <a:r>
              <a:rPr kumimoji="1" lang="en-US" altLang="zh-CN" dirty="0"/>
              <a:t>$a = 10; </a:t>
            </a:r>
            <a:endParaRPr kumimoji="1" lang="en-US" altLang="zh-CN" dirty="0"/>
          </a:p>
          <a:p>
            <a:pPr marL="457200" lvl="1" indent="0">
              <a:buNone/>
            </a:pPr>
            <a:r>
              <a:rPr kumimoji="1" lang="en-US" altLang="zh-CN" dirty="0"/>
              <a:t>echo sum($a,35); //46 </a:t>
            </a:r>
            <a:endParaRPr kumimoji="1" lang="en-US" altLang="zh-CN" dirty="0"/>
          </a:p>
          <a:p>
            <a:pPr marL="457200" lvl="1" indent="0">
              <a:buNone/>
            </a:pPr>
            <a:r>
              <a:rPr kumimoji="1" lang="en-US" altLang="zh-CN" dirty="0"/>
              <a:t>echo "&lt;</a:t>
            </a:r>
            <a:r>
              <a:rPr kumimoji="1" lang="en-US" altLang="zh-CN" dirty="0" err="1"/>
              <a:t>br</a:t>
            </a:r>
            <a:r>
              <a:rPr kumimoji="1" lang="en-US" altLang="zh-CN" dirty="0"/>
              <a:t>&gt;"; </a:t>
            </a:r>
            <a:endParaRPr kumimoji="1" lang="en-US" altLang="zh-CN" dirty="0"/>
          </a:p>
          <a:p>
            <a:pPr marL="457200" lvl="1" indent="0">
              <a:buNone/>
            </a:pPr>
            <a:r>
              <a:rPr kumimoji="1" lang="en-US" altLang="zh-CN" dirty="0"/>
              <a:t>echo $a; //10</a:t>
            </a:r>
            <a:endParaRPr kumimoji="1" lang="en-US" altLang="zh-CN" dirty="0"/>
          </a:p>
          <a:p>
            <a:pPr marL="0" indent="0">
              <a:buNone/>
            </a:pPr>
            <a:r>
              <a:rPr kumimoji="1" lang="en-US" altLang="zh-CN" dirty="0"/>
              <a:t>?&gt;</a:t>
            </a:r>
            <a:endParaRPr kumimoji="1" lang="en-US" altLang="zh-CN" dirty="0"/>
          </a:p>
          <a:p>
            <a:pPr marL="0" indent="0">
              <a:buNone/>
            </a:pPr>
            <a:endParaRPr kumimoji="1"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494675" y="947920"/>
            <a:ext cx="11242624" cy="5363979"/>
          </a:xfrm>
        </p:spPr>
        <p:txBody>
          <a:bodyPr>
            <a:normAutofit/>
          </a:bodyPr>
          <a:lstStyle/>
          <a:p>
            <a:r>
              <a:rPr kumimoji="1" lang="en-US" altLang="zh-CN" dirty="0"/>
              <a:t>PHP</a:t>
            </a:r>
            <a:r>
              <a:rPr kumimoji="1" lang="zh-CN" altLang="en-US" dirty="0"/>
              <a:t>函数的参数传递</a:t>
            </a:r>
            <a:r>
              <a:rPr kumimoji="1" lang="en-US" altLang="zh-CN" dirty="0"/>
              <a:t>—</a:t>
            </a:r>
            <a:r>
              <a:rPr kumimoji="1" lang="zh-CN" altLang="en-US" dirty="0"/>
              <a:t>址传递</a:t>
            </a:r>
            <a:endParaRPr kumimoji="1" lang="en-US" altLang="zh-CN" dirty="0"/>
          </a:p>
          <a:p>
            <a:endParaRPr kumimoji="1" lang="en-US" altLang="zh-CN" dirty="0"/>
          </a:p>
          <a:p>
            <a:pPr marL="0" indent="0">
              <a:buNone/>
            </a:pPr>
            <a:r>
              <a:rPr kumimoji="1" lang="en-US" altLang="zh-CN" dirty="0"/>
              <a:t>     </a:t>
            </a:r>
            <a:r>
              <a:rPr kumimoji="1" lang="zh-CN" altLang="en-US" dirty="0"/>
              <a:t>址传递</a:t>
            </a:r>
            <a:r>
              <a:rPr kumimoji="1" lang="en-US" altLang="zh-CN" dirty="0"/>
              <a:t>(</a:t>
            </a:r>
            <a:r>
              <a:rPr kumimoji="1" lang="zh-CN" altLang="en-US" dirty="0"/>
              <a:t>引用传递</a:t>
            </a:r>
            <a:r>
              <a:rPr kumimoji="1" lang="en-US" altLang="zh-CN" dirty="0"/>
              <a:t>)----</a:t>
            </a:r>
            <a:r>
              <a:rPr kumimoji="1" lang="zh-CN" altLang="en-US" dirty="0"/>
              <a:t>函数体内变量的变化，会影响到原变量本身</a:t>
            </a:r>
            <a:r>
              <a:rPr kumimoji="1" lang="en-US" altLang="zh-CN" dirty="0"/>
              <a:t>;</a:t>
            </a:r>
            <a:endParaRPr kumimoji="1" lang="en-US" altLang="zh-CN" dirty="0"/>
          </a:p>
          <a:p>
            <a:pPr marL="0" indent="0">
              <a:lnSpc>
                <a:spcPct val="150000"/>
              </a:lnSpc>
              <a:buNone/>
            </a:pPr>
            <a:endParaRPr kumimoji="1" lang="en-US" altLang="zh-CN" dirty="0"/>
          </a:p>
          <a:p>
            <a:pPr marL="0" indent="0">
              <a:lnSpc>
                <a:spcPct val="150000"/>
              </a:lnSpc>
              <a:buNone/>
            </a:pPr>
            <a:r>
              <a:rPr kumimoji="1" lang="zh-CN" altLang="en-US" dirty="0"/>
              <a:t>有些情况下，可能希望在函数体内对参数的修改在函数体外也能反映</a:t>
            </a:r>
            <a:r>
              <a:rPr kumimoji="1" lang="en-US" altLang="zh-CN" dirty="0"/>
              <a:t>; </a:t>
            </a:r>
            <a:r>
              <a:rPr kumimoji="1" lang="zh-CN" altLang="en-US" dirty="0"/>
              <a:t>使用引用传递参数要在参数前加上</a:t>
            </a:r>
            <a:r>
              <a:rPr kumimoji="1" lang="en-US" altLang="zh-CN" dirty="0"/>
              <a:t>&amp;</a:t>
            </a:r>
            <a:r>
              <a:rPr kumimoji="1" lang="zh-CN" altLang="en-US" dirty="0"/>
              <a:t>符号</a:t>
            </a:r>
            <a:r>
              <a:rPr kumimoji="1" lang="en-US" altLang="zh-CN" dirty="0"/>
              <a:t>; </a:t>
            </a:r>
            <a:endParaRPr kumimoji="1" lang="en-US" altLang="zh-CN" dirty="0"/>
          </a:p>
          <a:p>
            <a:pPr marL="0" indent="0">
              <a:lnSpc>
                <a:spcPct val="150000"/>
              </a:lnSpc>
              <a:buNone/>
            </a:pPr>
            <a:r>
              <a:rPr kumimoji="1" lang="zh-CN" altLang="en-US" dirty="0"/>
              <a:t>变量本身传入，传入后的变量与原变量建立联系</a:t>
            </a:r>
            <a:r>
              <a:rPr kumimoji="1" lang="en-US" altLang="zh-CN" dirty="0"/>
              <a:t>;</a:t>
            </a:r>
            <a:endParaRPr kumimoji="1" lang="en-US" altLang="zh-CN" dirty="0"/>
          </a:p>
          <a:p>
            <a:pPr marL="0" indent="0">
              <a:buNone/>
            </a:pPr>
            <a:endParaRPr kumimoji="1" lang="zh-CN" altLang="en-US" dirty="0"/>
          </a:p>
        </p:txBody>
      </p:sp>
      <p:sp>
        <p:nvSpPr>
          <p:cNvPr id="6" name="文本框 5"/>
          <p:cNvSpPr txBox="1"/>
          <p:nvPr/>
        </p:nvSpPr>
        <p:spPr>
          <a:xfrm>
            <a:off x="8840268" y="130627"/>
            <a:ext cx="3249608" cy="430887"/>
          </a:xfrm>
          <a:prstGeom prst="rect">
            <a:avLst/>
          </a:prstGeom>
          <a:noFill/>
        </p:spPr>
        <p:txBody>
          <a:bodyPr wrap="none" rtlCol="0">
            <a:spAutoFit/>
          </a:bodyPr>
          <a:lstStyle/>
          <a:p>
            <a:r>
              <a:rPr kumimoji="1" lang="zh-CN" altLang="en-US" sz="2200" dirty="0">
                <a:latin typeface="微软雅黑" panose="020B0503020204020204" charset="-122"/>
                <a:ea typeface="微软雅黑" panose="020B0503020204020204" charset="-122"/>
                <a:cs typeface="微软雅黑" panose="020B0503020204020204" charset="-122"/>
              </a:rPr>
              <a:t>二、</a:t>
            </a:r>
            <a:r>
              <a:rPr kumimoji="1" lang="en-US" altLang="zh-CN" sz="2200" dirty="0" err="1">
                <a:latin typeface="微软雅黑" panose="020B0503020204020204" charset="-122"/>
                <a:ea typeface="微软雅黑" panose="020B0503020204020204" charset="-122"/>
                <a:cs typeface="微软雅黑" panose="020B0503020204020204" charset="-122"/>
              </a:rPr>
              <a:t>Php</a:t>
            </a:r>
            <a:r>
              <a:rPr kumimoji="1" lang="zh-CN" altLang="en-US" sz="2200" dirty="0">
                <a:latin typeface="微软雅黑" panose="020B0503020204020204" charset="-122"/>
                <a:ea typeface="微软雅黑" panose="020B0503020204020204" charset="-122"/>
                <a:cs typeface="微软雅黑" panose="020B0503020204020204" charset="-122"/>
              </a:rPr>
              <a:t>函数的参数传递</a:t>
            </a:r>
            <a:endParaRPr kumimoji="1"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494675" y="947920"/>
            <a:ext cx="11242624" cy="5363979"/>
          </a:xfrm>
        </p:spPr>
        <p:txBody>
          <a:bodyPr>
            <a:normAutofit lnSpcReduction="10000"/>
          </a:bodyPr>
          <a:lstStyle/>
          <a:p>
            <a:r>
              <a:rPr kumimoji="1" lang="en-US" altLang="zh-CN" dirty="0"/>
              <a:t>PHP</a:t>
            </a:r>
            <a:r>
              <a:rPr kumimoji="1" lang="zh-CN" altLang="en-US" dirty="0"/>
              <a:t>函数的参数传递</a:t>
            </a:r>
            <a:r>
              <a:rPr kumimoji="1" lang="en-US" altLang="zh-CN" dirty="0"/>
              <a:t>—</a:t>
            </a:r>
            <a:r>
              <a:rPr kumimoji="1" lang="zh-CN" altLang="en-US" dirty="0"/>
              <a:t>址传递</a:t>
            </a:r>
            <a:endParaRPr kumimoji="1" lang="en-US" altLang="zh-CN" dirty="0"/>
          </a:p>
          <a:p>
            <a:pPr marL="457200" lvl="1" indent="0">
              <a:buNone/>
            </a:pPr>
            <a:r>
              <a:rPr kumimoji="1" lang="en-US" altLang="zh-CN" sz="2800" dirty="0"/>
              <a:t>&lt;?</a:t>
            </a:r>
            <a:r>
              <a:rPr kumimoji="1" lang="en-US" altLang="zh-CN" sz="2800" dirty="0" err="1"/>
              <a:t>php</a:t>
            </a:r>
            <a:r>
              <a:rPr kumimoji="1" lang="en-US" altLang="zh-CN" sz="2800" dirty="0"/>
              <a:t> </a:t>
            </a:r>
            <a:endParaRPr kumimoji="1" lang="en-US" altLang="zh-CN" sz="2800" dirty="0"/>
          </a:p>
          <a:p>
            <a:pPr marL="914400" lvl="2" indent="0">
              <a:buNone/>
            </a:pPr>
            <a:r>
              <a:rPr kumimoji="1" lang="en-US" altLang="zh-CN" sz="2800" dirty="0"/>
              <a:t>echo "&lt;</a:t>
            </a:r>
            <a:r>
              <a:rPr kumimoji="1" lang="en-US" altLang="zh-CN" sz="2800" dirty="0" err="1"/>
              <a:t>hr</a:t>
            </a:r>
            <a:r>
              <a:rPr kumimoji="1" lang="en-US" altLang="zh-CN" sz="2800" dirty="0"/>
              <a:t>&gt;"; </a:t>
            </a:r>
            <a:endParaRPr kumimoji="1" lang="en-US" altLang="zh-CN" sz="2800" dirty="0"/>
          </a:p>
          <a:p>
            <a:pPr marL="914400" lvl="2" indent="0">
              <a:buNone/>
            </a:pPr>
            <a:r>
              <a:rPr kumimoji="1" lang="en-US" altLang="zh-CN" sz="2800" dirty="0"/>
              <a:t>//</a:t>
            </a:r>
            <a:r>
              <a:rPr kumimoji="1" lang="zh-CN" altLang="en-US" sz="2800" dirty="0"/>
              <a:t>引用传递 </a:t>
            </a:r>
            <a:endParaRPr kumimoji="1" lang="en-US" altLang="zh-CN" sz="2800" dirty="0"/>
          </a:p>
          <a:p>
            <a:pPr marL="914400" lvl="2" indent="0">
              <a:buNone/>
            </a:pPr>
            <a:r>
              <a:rPr kumimoji="1" lang="en-US" altLang="zh-CN" sz="2800" dirty="0"/>
              <a:t>function add(&amp;$</a:t>
            </a:r>
            <a:r>
              <a:rPr kumimoji="1" lang="en-US" altLang="zh-CN" sz="2800" dirty="0" err="1"/>
              <a:t>a,$b</a:t>
            </a:r>
            <a:r>
              <a:rPr kumimoji="1" lang="en-US" altLang="zh-CN" sz="2800" dirty="0"/>
              <a:t>){ </a:t>
            </a:r>
            <a:endParaRPr kumimoji="1" lang="en-US" altLang="zh-CN" sz="2800" dirty="0"/>
          </a:p>
          <a:p>
            <a:pPr marL="914400" lvl="2" indent="0">
              <a:buNone/>
            </a:pPr>
            <a:r>
              <a:rPr kumimoji="1" lang="en-US" altLang="zh-CN" sz="2800" dirty="0"/>
              <a:t>	$a++; </a:t>
            </a:r>
            <a:endParaRPr kumimoji="1" lang="en-US" altLang="zh-CN" sz="2800" dirty="0"/>
          </a:p>
          <a:p>
            <a:pPr marL="914400" lvl="2" indent="0">
              <a:buNone/>
            </a:pPr>
            <a:r>
              <a:rPr kumimoji="1" lang="en-US" altLang="zh-CN" sz="2800" dirty="0"/>
              <a:t>	return $a + $b;</a:t>
            </a:r>
            <a:endParaRPr kumimoji="1" lang="en-US" altLang="zh-CN" sz="2800" dirty="0"/>
          </a:p>
          <a:p>
            <a:pPr marL="914400" lvl="2" indent="0">
              <a:buNone/>
            </a:pPr>
            <a:r>
              <a:rPr kumimoji="1" lang="en-US" altLang="zh-CN" sz="2800" dirty="0"/>
              <a:t> }</a:t>
            </a:r>
            <a:endParaRPr kumimoji="1" lang="en-US" altLang="zh-CN" sz="2800" dirty="0"/>
          </a:p>
          <a:p>
            <a:pPr marL="914400" lvl="2" indent="0">
              <a:buNone/>
            </a:pPr>
            <a:r>
              <a:rPr kumimoji="1" lang="en-US" altLang="zh-CN" sz="2800" dirty="0"/>
              <a:t>$a = 10;</a:t>
            </a:r>
            <a:endParaRPr kumimoji="1" lang="en-US" altLang="zh-CN" sz="2800" dirty="0"/>
          </a:p>
          <a:p>
            <a:pPr marL="914400" lvl="2" indent="0">
              <a:buNone/>
            </a:pPr>
            <a:r>
              <a:rPr kumimoji="1" lang="en-US" altLang="zh-CN" sz="2800" dirty="0"/>
              <a:t>echo add($a,35); //46 </a:t>
            </a:r>
            <a:endParaRPr kumimoji="1" lang="en-US" altLang="zh-CN" sz="2800" dirty="0"/>
          </a:p>
          <a:p>
            <a:pPr marL="914400" lvl="2" indent="0">
              <a:buNone/>
            </a:pPr>
            <a:r>
              <a:rPr kumimoji="1" lang="en-US" altLang="zh-CN" sz="2800" dirty="0"/>
              <a:t>echo "&lt;</a:t>
            </a:r>
            <a:r>
              <a:rPr kumimoji="1" lang="en-US" altLang="zh-CN" sz="2800" dirty="0" err="1"/>
              <a:t>br</a:t>
            </a:r>
            <a:r>
              <a:rPr kumimoji="1" lang="en-US" altLang="zh-CN" sz="2800" dirty="0"/>
              <a:t>&gt;"; </a:t>
            </a:r>
            <a:endParaRPr kumimoji="1" lang="en-US" altLang="zh-CN" sz="2800" dirty="0"/>
          </a:p>
          <a:p>
            <a:pPr marL="914400" lvl="2" indent="0">
              <a:buNone/>
            </a:pPr>
            <a:r>
              <a:rPr kumimoji="1" lang="en-US" altLang="zh-CN" sz="2800" dirty="0"/>
              <a:t>echo $a; //11</a:t>
            </a:r>
            <a:endParaRPr kumimoji="1" lang="en-US" altLang="zh-CN" sz="2800" dirty="0"/>
          </a:p>
          <a:p>
            <a:pPr marL="457200" lvl="1" indent="0">
              <a:buNone/>
            </a:pPr>
            <a:r>
              <a:rPr kumimoji="1" lang="en-US" altLang="zh-CN" sz="2800" dirty="0"/>
              <a:t>?&gt;</a:t>
            </a:r>
            <a:endParaRPr kumimoji="1" lang="en-US" altLang="zh-CN" sz="2800" dirty="0"/>
          </a:p>
        </p:txBody>
      </p:sp>
      <p:sp>
        <p:nvSpPr>
          <p:cNvPr id="6" name="文本框 5"/>
          <p:cNvSpPr txBox="1"/>
          <p:nvPr/>
        </p:nvSpPr>
        <p:spPr>
          <a:xfrm>
            <a:off x="8840268" y="130627"/>
            <a:ext cx="3249608" cy="430887"/>
          </a:xfrm>
          <a:prstGeom prst="rect">
            <a:avLst/>
          </a:prstGeom>
          <a:noFill/>
        </p:spPr>
        <p:txBody>
          <a:bodyPr wrap="none" rtlCol="0">
            <a:spAutoFit/>
          </a:bodyPr>
          <a:lstStyle/>
          <a:p>
            <a:r>
              <a:rPr kumimoji="1" lang="zh-CN" altLang="en-US" sz="2200" dirty="0">
                <a:latin typeface="微软雅黑" panose="020B0503020204020204" charset="-122"/>
                <a:ea typeface="微软雅黑" panose="020B0503020204020204" charset="-122"/>
                <a:cs typeface="微软雅黑" panose="020B0503020204020204" charset="-122"/>
              </a:rPr>
              <a:t>二、</a:t>
            </a:r>
            <a:r>
              <a:rPr kumimoji="1" lang="en-US" altLang="zh-CN" sz="2200" dirty="0" err="1">
                <a:latin typeface="微软雅黑" panose="020B0503020204020204" charset="-122"/>
                <a:ea typeface="微软雅黑" panose="020B0503020204020204" charset="-122"/>
                <a:cs typeface="微软雅黑" panose="020B0503020204020204" charset="-122"/>
              </a:rPr>
              <a:t>Php</a:t>
            </a:r>
            <a:r>
              <a:rPr kumimoji="1" lang="zh-CN" altLang="en-US" sz="2200" dirty="0">
                <a:latin typeface="微软雅黑" panose="020B0503020204020204" charset="-122"/>
                <a:ea typeface="微软雅黑" panose="020B0503020204020204" charset="-122"/>
                <a:cs typeface="微软雅黑" panose="020B0503020204020204" charset="-122"/>
              </a:rPr>
              <a:t>函数的参数传递</a:t>
            </a:r>
            <a:endParaRPr kumimoji="1"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4675" y="947920"/>
            <a:ext cx="11242624" cy="5135379"/>
          </a:xfrm>
        </p:spPr>
        <p:txBody>
          <a:bodyPr/>
          <a:lstStyle/>
          <a:p>
            <a:r>
              <a:rPr kumimoji="1" lang="en-US" altLang="zh-CN" dirty="0"/>
              <a:t>PHP</a:t>
            </a:r>
            <a:r>
              <a:rPr kumimoji="1" lang="zh-CN" altLang="en-US" dirty="0"/>
              <a:t>函数的参数</a:t>
            </a:r>
            <a:endParaRPr kumimoji="1" lang="en-US" altLang="zh-CN" dirty="0"/>
          </a:p>
          <a:p>
            <a:endParaRPr kumimoji="1" lang="en-US" altLang="zh-CN" dirty="0"/>
          </a:p>
          <a:p>
            <a:pPr lvl="1"/>
            <a:r>
              <a:rPr kumimoji="1" lang="zh-CN" altLang="en-US" b="1" dirty="0"/>
              <a:t>可选参数</a:t>
            </a:r>
            <a:endParaRPr kumimoji="1" lang="en-US" altLang="zh-CN" b="1" dirty="0"/>
          </a:p>
          <a:p>
            <a:pPr lvl="1"/>
            <a:endParaRPr kumimoji="1" lang="zh-CN" altLang="en-US" b="1" dirty="0"/>
          </a:p>
          <a:p>
            <a:pPr lvl="2"/>
            <a:r>
              <a:rPr kumimoji="1" lang="zh-CN" altLang="en-US" dirty="0"/>
              <a:t>可以指定某个参数为可选参数，这些参数需要放在参数列表的末尾，需且要指定其默认值为空</a:t>
            </a:r>
            <a:r>
              <a:rPr kumimoji="1" lang="en-US" altLang="zh-CN" dirty="0"/>
              <a:t>;</a:t>
            </a:r>
            <a:endParaRPr kumimoji="1" lang="en-US" altLang="zh-CN" dirty="0"/>
          </a:p>
          <a:p>
            <a:pPr lvl="2"/>
            <a:r>
              <a:rPr kumimoji="1" lang="zh-CN" altLang="en-US" dirty="0"/>
              <a:t>如果指定了多个可选参数，可以选择性地传递某些参数</a:t>
            </a:r>
            <a:r>
              <a:rPr kumimoji="1" lang="en-US" altLang="zh-CN" dirty="0"/>
              <a:t>;</a:t>
            </a:r>
            <a:endParaRPr kumimoji="1" lang="en-US" altLang="zh-CN" dirty="0"/>
          </a:p>
          <a:p>
            <a:pPr lvl="1"/>
            <a:endParaRPr kumimoji="1" lang="en-US" altLang="zh-CN" dirty="0"/>
          </a:p>
          <a:p>
            <a:pPr lvl="1"/>
            <a:r>
              <a:rPr kumimoji="1" lang="zh-CN" altLang="en-US" b="1" dirty="0"/>
              <a:t>默认参数值</a:t>
            </a:r>
            <a:endParaRPr kumimoji="1" lang="en-US" altLang="zh-CN" b="1" dirty="0"/>
          </a:p>
          <a:p>
            <a:pPr lvl="1"/>
            <a:endParaRPr kumimoji="1" lang="zh-CN" altLang="en-US" b="1" dirty="0"/>
          </a:p>
          <a:p>
            <a:pPr lvl="2"/>
            <a:r>
              <a:rPr kumimoji="1" lang="zh-CN" altLang="en-US" dirty="0"/>
              <a:t>可以为参数指定默认值，在没有提供其他值的情况下，则将默认值自动赋给该参数</a:t>
            </a:r>
            <a:r>
              <a:rPr kumimoji="1" lang="en-US" altLang="zh-CN" dirty="0"/>
              <a:t>;</a:t>
            </a:r>
            <a:endParaRPr kumimoji="1" lang="zh-CN" altLang="en-US" dirty="0"/>
          </a:p>
        </p:txBody>
      </p:sp>
      <p:sp>
        <p:nvSpPr>
          <p:cNvPr id="4" name="文本框 3"/>
          <p:cNvSpPr txBox="1"/>
          <p:nvPr/>
        </p:nvSpPr>
        <p:spPr>
          <a:xfrm>
            <a:off x="9775372" y="130627"/>
            <a:ext cx="1863011" cy="430887"/>
          </a:xfrm>
          <a:prstGeom prst="rect">
            <a:avLst/>
          </a:prstGeom>
          <a:noFill/>
        </p:spPr>
        <p:txBody>
          <a:bodyPr wrap="none" rtlCol="0">
            <a:spAutoFit/>
          </a:bodyPr>
          <a:lstStyle/>
          <a:p>
            <a:r>
              <a:rPr kumimoji="1" lang="zh-CN" altLang="en-US" sz="2200" dirty="0">
                <a:latin typeface="微软雅黑" panose="020B0503020204020204" charset="-122"/>
                <a:ea typeface="微软雅黑" panose="020B0503020204020204" charset="-122"/>
                <a:cs typeface="微软雅黑" panose="020B0503020204020204" charset="-122"/>
              </a:rPr>
              <a:t>二、</a:t>
            </a:r>
            <a:r>
              <a:rPr kumimoji="1" lang="en-US" altLang="zh-CN" sz="2200" dirty="0">
                <a:latin typeface="微软雅黑" panose="020B0503020204020204" charset="-122"/>
                <a:ea typeface="微软雅黑" panose="020B0503020204020204" charset="-122"/>
                <a:cs typeface="微软雅黑" panose="020B0503020204020204" charset="-122"/>
              </a:rPr>
              <a:t>PHP</a:t>
            </a:r>
            <a:r>
              <a:rPr kumimoji="1" lang="zh-CN" altLang="en-US" sz="2200" dirty="0">
                <a:latin typeface="微软雅黑" panose="020B0503020204020204" charset="-122"/>
                <a:ea typeface="微软雅黑" panose="020B0503020204020204" charset="-122"/>
                <a:cs typeface="微软雅黑" panose="020B0503020204020204" charset="-122"/>
              </a:rPr>
              <a:t>函数</a:t>
            </a:r>
            <a:endParaRPr kumimoji="1"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4675" y="947920"/>
            <a:ext cx="11242624" cy="5135379"/>
          </a:xfrm>
        </p:spPr>
        <p:txBody>
          <a:bodyPr/>
          <a:lstStyle/>
          <a:p>
            <a:r>
              <a:rPr kumimoji="1" lang="en-US" altLang="zh-CN" dirty="0"/>
              <a:t>PHP</a:t>
            </a:r>
            <a:r>
              <a:rPr kumimoji="1" lang="zh-CN" altLang="en-US" dirty="0"/>
              <a:t>函数的参数</a:t>
            </a:r>
            <a:endParaRPr kumimoji="1" lang="en-US" altLang="zh-CN" dirty="0"/>
          </a:p>
          <a:p>
            <a:endParaRPr kumimoji="1" lang="en-US" altLang="zh-CN" dirty="0"/>
          </a:p>
          <a:p>
            <a:pPr lvl="1"/>
            <a:r>
              <a:rPr kumimoji="1" lang="zh-CN" altLang="en-US" b="1" dirty="0"/>
              <a:t>可变参数</a:t>
            </a:r>
            <a:endParaRPr kumimoji="1" lang="en-US" altLang="zh-CN" b="1" dirty="0"/>
          </a:p>
          <a:p>
            <a:pPr lvl="1"/>
            <a:endParaRPr kumimoji="1" lang="zh-CN" altLang="en-US" b="1" dirty="0"/>
          </a:p>
          <a:p>
            <a:pPr lvl="2"/>
            <a:r>
              <a:rPr kumimoji="1" lang="en-US" altLang="zh-CN" dirty="0" err="1"/>
              <a:t>func_get_args</a:t>
            </a:r>
            <a:r>
              <a:rPr kumimoji="1" lang="en-US" altLang="zh-CN" dirty="0"/>
              <a:t> — </a:t>
            </a:r>
            <a:r>
              <a:rPr kumimoji="1" lang="zh-CN" altLang="en-US" dirty="0"/>
              <a:t>返回一个包含函数参数列表的数组</a:t>
            </a:r>
            <a:endParaRPr kumimoji="1" lang="zh-CN" altLang="en-US" dirty="0"/>
          </a:p>
          <a:p>
            <a:pPr lvl="2"/>
            <a:r>
              <a:rPr kumimoji="1" lang="en-US" altLang="zh-CN" dirty="0"/>
              <a:t>array </a:t>
            </a:r>
            <a:r>
              <a:rPr kumimoji="1" lang="en-US" altLang="zh-CN" dirty="0" err="1"/>
              <a:t>func_get_args</a:t>
            </a:r>
            <a:r>
              <a:rPr kumimoji="1" lang="en-US" altLang="zh-CN" dirty="0"/>
              <a:t> ( void ) </a:t>
            </a:r>
            <a:r>
              <a:rPr kumimoji="1" lang="zh-CN" altLang="en-US" dirty="0"/>
              <a:t>获取函数参数列表的数组。</a:t>
            </a:r>
            <a:endParaRPr kumimoji="1" lang="zh-CN" altLang="en-US" dirty="0"/>
          </a:p>
          <a:p>
            <a:pPr lvl="2"/>
            <a:r>
              <a:rPr kumimoji="1" lang="zh-CN" altLang="en-US" dirty="0"/>
              <a:t>该函数可以配合 </a:t>
            </a:r>
            <a:r>
              <a:rPr kumimoji="1" lang="en-US" altLang="zh-CN" dirty="0" err="1"/>
              <a:t>func_get_arg</a:t>
            </a:r>
            <a:r>
              <a:rPr kumimoji="1" lang="en-US" altLang="zh-CN" dirty="0"/>
              <a:t>() </a:t>
            </a:r>
            <a:r>
              <a:rPr kumimoji="1" lang="zh-CN" altLang="en-US" dirty="0"/>
              <a:t>和 </a:t>
            </a:r>
            <a:r>
              <a:rPr kumimoji="1" lang="en-US" altLang="zh-CN" dirty="0" err="1"/>
              <a:t>func_num_args</a:t>
            </a:r>
            <a:r>
              <a:rPr kumimoji="1" lang="en-US" altLang="zh-CN" dirty="0"/>
              <a:t>() </a:t>
            </a:r>
            <a:endParaRPr kumimoji="1" lang="en-US" altLang="zh-CN" dirty="0"/>
          </a:p>
          <a:p>
            <a:pPr lvl="2"/>
            <a:r>
              <a:rPr kumimoji="1" lang="zh-CN" altLang="en-US" dirty="0"/>
              <a:t>一起使用，从而使得用户自定义函数可以接受自定义个数的参数列表。</a:t>
            </a:r>
            <a:endParaRPr kumimoji="1" lang="zh-CN" altLang="en-US" dirty="0"/>
          </a:p>
          <a:p>
            <a:pPr lvl="2"/>
            <a:r>
              <a:rPr kumimoji="1" lang="zh-CN" altLang="en-US" dirty="0"/>
              <a:t>返回一个数组，其中每个元素都是目前用户自定义函数的参数列表的相应元素的副本。</a:t>
            </a:r>
            <a:endParaRPr kumimoji="1" lang="zh-CN" altLang="en-US" dirty="0"/>
          </a:p>
          <a:p>
            <a:pPr lvl="2"/>
            <a:r>
              <a:rPr kumimoji="1" lang="en-US" altLang="zh-CN" dirty="0" err="1"/>
              <a:t>func_get_arg</a:t>
            </a:r>
            <a:r>
              <a:rPr kumimoji="1" lang="en-US" altLang="zh-CN" dirty="0"/>
              <a:t> — </a:t>
            </a:r>
            <a:r>
              <a:rPr kumimoji="1" lang="zh-CN" altLang="en-US" dirty="0"/>
              <a:t>返回参数列表的某一项</a:t>
            </a:r>
            <a:endParaRPr kumimoji="1" lang="zh-CN" altLang="en-US" dirty="0"/>
          </a:p>
          <a:p>
            <a:pPr lvl="2"/>
            <a:r>
              <a:rPr kumimoji="1" lang="en-US" altLang="zh-CN" dirty="0" err="1"/>
              <a:t>func_num_args</a:t>
            </a:r>
            <a:r>
              <a:rPr kumimoji="1" lang="en-US" altLang="zh-CN" dirty="0"/>
              <a:t> — </a:t>
            </a:r>
            <a:r>
              <a:rPr kumimoji="1" lang="zh-CN" altLang="en-US" dirty="0"/>
              <a:t>返回参数列表中参数的个数</a:t>
            </a:r>
            <a:endParaRPr kumimoji="1" lang="zh-CN" altLang="en-US" dirty="0"/>
          </a:p>
        </p:txBody>
      </p:sp>
      <p:sp>
        <p:nvSpPr>
          <p:cNvPr id="4" name="文本框 3"/>
          <p:cNvSpPr txBox="1"/>
          <p:nvPr/>
        </p:nvSpPr>
        <p:spPr>
          <a:xfrm>
            <a:off x="9775372" y="130627"/>
            <a:ext cx="1863011" cy="430887"/>
          </a:xfrm>
          <a:prstGeom prst="rect">
            <a:avLst/>
          </a:prstGeom>
          <a:noFill/>
        </p:spPr>
        <p:txBody>
          <a:bodyPr wrap="none" rtlCol="0">
            <a:spAutoFit/>
          </a:bodyPr>
          <a:lstStyle/>
          <a:p>
            <a:r>
              <a:rPr kumimoji="1" lang="zh-CN" altLang="en-US" sz="2200" dirty="0">
                <a:latin typeface="微软雅黑" panose="020B0503020204020204" charset="-122"/>
                <a:ea typeface="微软雅黑" panose="020B0503020204020204" charset="-122"/>
                <a:cs typeface="微软雅黑" panose="020B0503020204020204" charset="-122"/>
              </a:rPr>
              <a:t>二、</a:t>
            </a:r>
            <a:r>
              <a:rPr kumimoji="1" lang="en-US" altLang="zh-CN" sz="2200" dirty="0">
                <a:latin typeface="微软雅黑" panose="020B0503020204020204" charset="-122"/>
                <a:ea typeface="微软雅黑" panose="020B0503020204020204" charset="-122"/>
                <a:cs typeface="微软雅黑" panose="020B0503020204020204" charset="-122"/>
              </a:rPr>
              <a:t>PHP</a:t>
            </a:r>
            <a:r>
              <a:rPr kumimoji="1" lang="zh-CN" altLang="en-US" sz="2200" dirty="0">
                <a:latin typeface="微软雅黑" panose="020B0503020204020204" charset="-122"/>
                <a:ea typeface="微软雅黑" panose="020B0503020204020204" charset="-122"/>
                <a:cs typeface="微软雅黑" panose="020B0503020204020204" charset="-122"/>
              </a:rPr>
              <a:t>函数</a:t>
            </a:r>
            <a:endParaRPr kumimoji="1"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4675" y="947920"/>
            <a:ext cx="11242624" cy="5135379"/>
          </a:xfrm>
        </p:spPr>
        <p:txBody>
          <a:bodyPr/>
          <a:lstStyle/>
          <a:p>
            <a:r>
              <a:rPr kumimoji="1" lang="zh-CN" altLang="en-US" dirty="0"/>
              <a:t>func_get_args()     </a:t>
            </a:r>
            <a:endParaRPr kumimoji="1" lang="zh-CN" altLang="en-US" dirty="0"/>
          </a:p>
          <a:p>
            <a:r>
              <a:rPr kumimoji="1" lang="zh-CN" altLang="en-US" dirty="0"/>
              <a:t>这个函数返回的是包含当前函数所有参数的一个数组</a:t>
            </a:r>
            <a:endParaRPr kumimoji="1" lang="zh-CN" altLang="en-US" dirty="0"/>
          </a:p>
          <a:p>
            <a:endParaRPr kumimoji="1" lang="zh-CN" altLang="en-US" dirty="0"/>
          </a:p>
          <a:p>
            <a:r>
              <a:rPr kumimoji="1" lang="zh-CN" altLang="en-US" dirty="0"/>
              <a:t>func_get_arg()       </a:t>
            </a:r>
            <a:endParaRPr kumimoji="1" lang="zh-CN" altLang="en-US" dirty="0"/>
          </a:p>
          <a:p>
            <a:r>
              <a:rPr kumimoji="1" lang="zh-CN" altLang="en-US" dirty="0"/>
              <a:t>函数返回的是指定位置的参数的值</a:t>
            </a:r>
            <a:endParaRPr kumimoji="1" lang="zh-CN" altLang="en-US" dirty="0"/>
          </a:p>
          <a:p>
            <a:endParaRPr kumimoji="1" lang="zh-CN" altLang="en-US" dirty="0"/>
          </a:p>
          <a:p>
            <a:r>
              <a:rPr kumimoji="1" lang="zh-CN" altLang="en-US" dirty="0"/>
              <a:t>func_num_args()  </a:t>
            </a:r>
            <a:endParaRPr kumimoji="1" lang="zh-CN" altLang="en-US" dirty="0"/>
          </a:p>
          <a:p>
            <a:r>
              <a:rPr kumimoji="1" lang="zh-CN" altLang="en-US" dirty="0"/>
              <a:t>这个函数返回的是当前函数的参数数量 返回的是数字</a:t>
            </a:r>
            <a:endParaRPr kumimoji="1" lang="zh-CN" altLang="en-US" dirty="0"/>
          </a:p>
        </p:txBody>
      </p:sp>
      <p:sp>
        <p:nvSpPr>
          <p:cNvPr id="4" name="文本框 3"/>
          <p:cNvSpPr txBox="1"/>
          <p:nvPr/>
        </p:nvSpPr>
        <p:spPr>
          <a:xfrm>
            <a:off x="9775372" y="130627"/>
            <a:ext cx="1863011" cy="430887"/>
          </a:xfrm>
          <a:prstGeom prst="rect">
            <a:avLst/>
          </a:prstGeom>
          <a:noFill/>
        </p:spPr>
        <p:txBody>
          <a:bodyPr wrap="none" rtlCol="0">
            <a:spAutoFit/>
          </a:bodyPr>
          <a:lstStyle/>
          <a:p>
            <a:r>
              <a:rPr kumimoji="1" lang="zh-CN" altLang="en-US" sz="2200" dirty="0">
                <a:latin typeface="微软雅黑" panose="020B0503020204020204" charset="-122"/>
                <a:ea typeface="微软雅黑" panose="020B0503020204020204" charset="-122"/>
                <a:cs typeface="微软雅黑" panose="020B0503020204020204" charset="-122"/>
              </a:rPr>
              <a:t>二、</a:t>
            </a:r>
            <a:r>
              <a:rPr kumimoji="1" lang="en-US" altLang="zh-CN" sz="2200" dirty="0">
                <a:latin typeface="微软雅黑" panose="020B0503020204020204" charset="-122"/>
                <a:ea typeface="微软雅黑" panose="020B0503020204020204" charset="-122"/>
                <a:cs typeface="微软雅黑" panose="020B0503020204020204" charset="-122"/>
              </a:rPr>
              <a:t>PHP</a:t>
            </a:r>
            <a:r>
              <a:rPr kumimoji="1" lang="zh-CN" altLang="en-US" sz="2200" dirty="0">
                <a:latin typeface="微软雅黑" panose="020B0503020204020204" charset="-122"/>
                <a:ea typeface="微软雅黑" panose="020B0503020204020204" charset="-122"/>
                <a:cs typeface="微软雅黑" panose="020B0503020204020204" charset="-122"/>
              </a:rPr>
              <a:t>函数</a:t>
            </a:r>
            <a:endParaRPr kumimoji="1"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4675" y="947920"/>
            <a:ext cx="11242624" cy="5440180"/>
          </a:xfrm>
        </p:spPr>
        <p:txBody>
          <a:bodyPr>
            <a:normAutofit lnSpcReduction="10000"/>
          </a:bodyPr>
          <a:lstStyle/>
          <a:p>
            <a:r>
              <a:rPr kumimoji="1" lang="en-US" altLang="zh-CN" dirty="0"/>
              <a:t>PHP</a:t>
            </a:r>
            <a:r>
              <a:rPr kumimoji="1" lang="zh-CN" altLang="en-US" dirty="0"/>
              <a:t>函数的作用域</a:t>
            </a:r>
            <a:endParaRPr kumimoji="1" lang="en-US" altLang="zh-CN" dirty="0"/>
          </a:p>
          <a:p>
            <a:endParaRPr kumimoji="1" lang="en-US" altLang="zh-CN" dirty="0"/>
          </a:p>
          <a:p>
            <a:pPr lvl="1"/>
            <a:r>
              <a:rPr kumimoji="1" lang="zh-CN" altLang="en-US" b="1" dirty="0"/>
              <a:t>局部变量声明</a:t>
            </a:r>
            <a:endParaRPr kumimoji="1" lang="zh-CN" altLang="en-US" b="1" dirty="0"/>
          </a:p>
          <a:p>
            <a:pPr lvl="1"/>
            <a:endParaRPr kumimoji="1" lang="zh-CN" altLang="en-US" b="1" dirty="0"/>
          </a:p>
          <a:p>
            <a:pPr marL="914400" lvl="2" indent="0">
              <a:buNone/>
            </a:pPr>
            <a:r>
              <a:rPr kumimoji="1" lang="zh-CN" altLang="en-US" dirty="0"/>
              <a:t>函数体内定义的变量为局部变量，只在函数体内可见</a:t>
            </a:r>
            <a:r>
              <a:rPr kumimoji="1" lang="en-US" altLang="zh-CN" dirty="0"/>
              <a:t>;</a:t>
            </a:r>
            <a:endParaRPr kumimoji="1" lang="en-US" altLang="zh-CN" dirty="0"/>
          </a:p>
          <a:p>
            <a:pPr marL="914400" lvl="2" indent="0">
              <a:buNone/>
            </a:pPr>
            <a:r>
              <a:rPr kumimoji="1" lang="zh-CN" altLang="en-US" dirty="0"/>
              <a:t>局部变量的作用域：从声明它的那条语句开始到函数结束；</a:t>
            </a:r>
            <a:endParaRPr kumimoji="1" lang="en-US" altLang="zh-CN" dirty="0"/>
          </a:p>
          <a:p>
            <a:pPr marL="914400" lvl="2" indent="0">
              <a:buNone/>
            </a:pPr>
            <a:endParaRPr kumimoji="1" lang="zh-CN" altLang="en-US" dirty="0"/>
          </a:p>
          <a:p>
            <a:pPr marL="914400" lvl="2" indent="0">
              <a:buNone/>
            </a:pPr>
            <a:r>
              <a:rPr kumimoji="1" lang="zh-CN" altLang="en-US" dirty="0"/>
              <a:t>示例：</a:t>
            </a:r>
            <a:endParaRPr kumimoji="1" lang="en-US" altLang="zh-CN" dirty="0"/>
          </a:p>
          <a:p>
            <a:pPr marL="914400" lvl="2" indent="0">
              <a:buNone/>
            </a:pPr>
            <a:r>
              <a:rPr kumimoji="1" lang="zh-CN" altLang="en-US" dirty="0"/>
              <a:t> </a:t>
            </a:r>
            <a:endParaRPr kumimoji="1" lang="en-US" altLang="zh-CN" dirty="0"/>
          </a:p>
          <a:p>
            <a:pPr marL="914400" lvl="2" indent="0">
              <a:buNone/>
            </a:pPr>
            <a:r>
              <a:rPr kumimoji="1" lang="en-US" altLang="zh-CN" dirty="0"/>
              <a:t>//</a:t>
            </a:r>
            <a:r>
              <a:rPr kumimoji="1" lang="zh-CN" altLang="en-US" dirty="0"/>
              <a:t>变量作用域</a:t>
            </a:r>
            <a:endParaRPr kumimoji="1" lang="en-US" altLang="zh-CN" dirty="0"/>
          </a:p>
          <a:p>
            <a:pPr marL="914400" lvl="2" indent="0">
              <a:buNone/>
            </a:pPr>
            <a:r>
              <a:rPr kumimoji="1" lang="zh-CN" altLang="en-US" dirty="0"/>
              <a:t> </a:t>
            </a:r>
            <a:r>
              <a:rPr kumimoji="1" lang="en-US" altLang="zh-CN" dirty="0"/>
              <a:t>function </a:t>
            </a:r>
            <a:r>
              <a:rPr kumimoji="1" lang="en-US" altLang="zh-CN" dirty="0" err="1"/>
              <a:t>aFn</a:t>
            </a:r>
            <a:r>
              <a:rPr kumimoji="1" lang="en-US" altLang="zh-CN" dirty="0"/>
              <a:t>(){</a:t>
            </a:r>
            <a:endParaRPr kumimoji="1" lang="en-US" altLang="zh-CN" dirty="0"/>
          </a:p>
          <a:p>
            <a:pPr marL="914400" lvl="2" indent="0">
              <a:buNone/>
            </a:pPr>
            <a:r>
              <a:rPr kumimoji="1" lang="en-US" altLang="zh-CN" dirty="0"/>
              <a:t> 	$a = 50; //</a:t>
            </a:r>
            <a:r>
              <a:rPr kumimoji="1" lang="zh-CN" altLang="en-US" dirty="0"/>
              <a:t>局部声明 局部变量 </a:t>
            </a:r>
            <a:r>
              <a:rPr kumimoji="1" lang="en-US" altLang="zh-CN" dirty="0"/>
              <a:t>echo $a;   //50</a:t>
            </a:r>
            <a:endParaRPr kumimoji="1" lang="en-US" altLang="zh-CN" dirty="0"/>
          </a:p>
          <a:p>
            <a:pPr marL="914400" lvl="2" indent="0">
              <a:buNone/>
            </a:pPr>
            <a:r>
              <a:rPr kumimoji="1" lang="en-US" altLang="zh-CN" dirty="0"/>
              <a:t> } </a:t>
            </a:r>
            <a:endParaRPr kumimoji="1" lang="en-US" altLang="zh-CN" dirty="0"/>
          </a:p>
          <a:p>
            <a:pPr marL="914400" lvl="2" indent="0">
              <a:buNone/>
            </a:pPr>
            <a:r>
              <a:rPr kumimoji="1" lang="en-US" altLang="zh-CN" dirty="0" err="1"/>
              <a:t>aFn</a:t>
            </a:r>
            <a:r>
              <a:rPr kumimoji="1" lang="en-US" altLang="zh-CN" dirty="0"/>
              <a:t>();</a:t>
            </a:r>
            <a:endParaRPr kumimoji="1" lang="en-US" altLang="zh-CN" dirty="0"/>
          </a:p>
          <a:p>
            <a:pPr marL="914400" lvl="2" indent="0">
              <a:buNone/>
            </a:pPr>
            <a:r>
              <a:rPr kumimoji="1" lang="en-US" altLang="zh-CN" dirty="0"/>
              <a:t> </a:t>
            </a:r>
            <a:r>
              <a:rPr kumimoji="1" lang="en-US" altLang="zh-CN" dirty="0" err="1"/>
              <a:t>var_dump</a:t>
            </a:r>
            <a:r>
              <a:rPr kumimoji="1" lang="en-US" altLang="zh-CN" dirty="0"/>
              <a:t>($a); //null</a:t>
            </a:r>
            <a:endParaRPr kumimoji="1" lang="en-US" altLang="zh-CN" dirty="0"/>
          </a:p>
          <a:p>
            <a:pPr marL="914400" lvl="2" indent="0">
              <a:buNone/>
            </a:pPr>
            <a:endParaRPr kumimoji="1" lang="zh-CN" altLang="en-US" dirty="0"/>
          </a:p>
        </p:txBody>
      </p:sp>
      <p:sp>
        <p:nvSpPr>
          <p:cNvPr id="4" name="文本框 3"/>
          <p:cNvSpPr txBox="1"/>
          <p:nvPr/>
        </p:nvSpPr>
        <p:spPr>
          <a:xfrm>
            <a:off x="9775372" y="130627"/>
            <a:ext cx="1863011" cy="430887"/>
          </a:xfrm>
          <a:prstGeom prst="rect">
            <a:avLst/>
          </a:prstGeom>
          <a:noFill/>
        </p:spPr>
        <p:txBody>
          <a:bodyPr wrap="none" rtlCol="0">
            <a:spAutoFit/>
          </a:bodyPr>
          <a:lstStyle/>
          <a:p>
            <a:r>
              <a:rPr kumimoji="1" lang="zh-CN" altLang="en-US" sz="2200" dirty="0">
                <a:latin typeface="微软雅黑" panose="020B0503020204020204" charset="-122"/>
                <a:ea typeface="微软雅黑" panose="020B0503020204020204" charset="-122"/>
                <a:cs typeface="微软雅黑" panose="020B0503020204020204" charset="-122"/>
              </a:rPr>
              <a:t>二、</a:t>
            </a:r>
            <a:r>
              <a:rPr kumimoji="1" lang="en-US" altLang="zh-CN" sz="2200" dirty="0">
                <a:latin typeface="微软雅黑" panose="020B0503020204020204" charset="-122"/>
                <a:ea typeface="微软雅黑" panose="020B0503020204020204" charset="-122"/>
                <a:cs typeface="微软雅黑" panose="020B0503020204020204" charset="-122"/>
              </a:rPr>
              <a:t>PHP</a:t>
            </a:r>
            <a:r>
              <a:rPr kumimoji="1" lang="zh-CN" altLang="en-US" sz="2200" dirty="0">
                <a:latin typeface="微软雅黑" panose="020B0503020204020204" charset="-122"/>
                <a:ea typeface="微软雅黑" panose="020B0503020204020204" charset="-122"/>
                <a:cs typeface="微软雅黑" panose="020B0503020204020204" charset="-122"/>
              </a:rPr>
              <a:t>函数</a:t>
            </a:r>
            <a:endParaRPr kumimoji="1"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4675" y="846320"/>
            <a:ext cx="11242624" cy="5440180"/>
          </a:xfrm>
        </p:spPr>
        <p:txBody>
          <a:bodyPr>
            <a:normAutofit lnSpcReduction="10000"/>
          </a:bodyPr>
          <a:lstStyle/>
          <a:p>
            <a:r>
              <a:rPr kumimoji="1" lang="en-US" altLang="zh-CN" dirty="0"/>
              <a:t>PHP</a:t>
            </a:r>
            <a:r>
              <a:rPr kumimoji="1" lang="zh-CN" altLang="en-US" dirty="0"/>
              <a:t>函数的作用域</a:t>
            </a:r>
            <a:endParaRPr kumimoji="1" lang="en-US" altLang="zh-CN" dirty="0"/>
          </a:p>
          <a:p>
            <a:endParaRPr kumimoji="1" lang="en-US" altLang="zh-CN" dirty="0"/>
          </a:p>
          <a:p>
            <a:pPr lvl="1"/>
            <a:r>
              <a:rPr kumimoji="1" lang="zh-CN" altLang="en-US" b="1" dirty="0"/>
              <a:t>全局变量声明</a:t>
            </a:r>
            <a:endParaRPr kumimoji="1" lang="zh-CN" altLang="en-US" b="1" dirty="0"/>
          </a:p>
          <a:p>
            <a:pPr lvl="1"/>
            <a:endParaRPr kumimoji="1" lang="zh-CN" altLang="en-US" b="1" dirty="0"/>
          </a:p>
          <a:p>
            <a:pPr marL="914400" lvl="2" indent="0">
              <a:buNone/>
            </a:pPr>
            <a:r>
              <a:rPr kumimoji="1" lang="zh-CN" altLang="en-US" dirty="0"/>
              <a:t>函数体外定义的变量为全局变量，与局部变量相反，全局变量可以在程序的任何地方访问</a:t>
            </a:r>
            <a:r>
              <a:rPr kumimoji="1" lang="en-US" altLang="zh-CN" dirty="0"/>
              <a:t>;</a:t>
            </a:r>
            <a:endParaRPr kumimoji="1" lang="en-US" altLang="zh-CN" dirty="0"/>
          </a:p>
          <a:p>
            <a:pPr marL="914400" lvl="2" indent="0">
              <a:buNone/>
            </a:pPr>
            <a:r>
              <a:rPr kumimoji="1" lang="zh-CN" altLang="en-US" dirty="0"/>
              <a:t>全局变量的作用域：从声明它的那条语句开始到文件末尾</a:t>
            </a:r>
            <a:r>
              <a:rPr kumimoji="1" lang="en-US" altLang="zh-CN" dirty="0"/>
              <a:t>;</a:t>
            </a:r>
            <a:endParaRPr kumimoji="1" lang="en-US" altLang="zh-CN" dirty="0"/>
          </a:p>
          <a:p>
            <a:pPr marL="914400" lvl="2" indent="0">
              <a:buNone/>
            </a:pPr>
            <a:endParaRPr kumimoji="1" lang="zh-CN" altLang="en-US" dirty="0"/>
          </a:p>
          <a:p>
            <a:pPr marL="914400" lvl="2" indent="0">
              <a:buNone/>
            </a:pPr>
            <a:r>
              <a:rPr kumimoji="1" lang="en-US" altLang="zh-CN" dirty="0"/>
              <a:t>$a = 50;//</a:t>
            </a:r>
            <a:r>
              <a:rPr kumimoji="1" lang="zh-CN" altLang="en-US" dirty="0"/>
              <a:t>全局声明 </a:t>
            </a:r>
            <a:endParaRPr kumimoji="1" lang="en-US" altLang="zh-CN" dirty="0"/>
          </a:p>
          <a:p>
            <a:pPr marL="914400" lvl="2" indent="0">
              <a:buNone/>
            </a:pPr>
            <a:r>
              <a:rPr kumimoji="1" lang="en-US" altLang="zh-CN" dirty="0"/>
              <a:t>$cc = 123;</a:t>
            </a:r>
            <a:endParaRPr kumimoji="1" lang="en-US" altLang="zh-CN" dirty="0"/>
          </a:p>
          <a:p>
            <a:pPr marL="914400" lvl="2" indent="0">
              <a:buNone/>
            </a:pPr>
            <a:r>
              <a:rPr kumimoji="1" lang="en-US" altLang="zh-CN" dirty="0"/>
              <a:t> function </a:t>
            </a:r>
            <a:r>
              <a:rPr kumimoji="1" lang="en-US" altLang="zh-CN" dirty="0" err="1"/>
              <a:t>aFn</a:t>
            </a:r>
            <a:r>
              <a:rPr kumimoji="1" lang="en-US" altLang="zh-CN" dirty="0"/>
              <a:t>(){ </a:t>
            </a:r>
            <a:endParaRPr kumimoji="1" lang="en-US" altLang="zh-CN" dirty="0"/>
          </a:p>
          <a:p>
            <a:pPr marL="914400" lvl="2" indent="0">
              <a:buNone/>
            </a:pPr>
            <a:r>
              <a:rPr kumimoji="1" lang="en-US" altLang="zh-CN" dirty="0"/>
              <a:t>	//global $a;//</a:t>
            </a:r>
            <a:r>
              <a:rPr kumimoji="1" lang="zh-CN" altLang="en-US" dirty="0"/>
              <a:t>全局变量访问 </a:t>
            </a:r>
            <a:endParaRPr kumimoji="1" lang="en-US" altLang="zh-CN" dirty="0"/>
          </a:p>
          <a:p>
            <a:pPr marL="914400" lvl="2" indent="0">
              <a:buNone/>
            </a:pPr>
            <a:r>
              <a:rPr kumimoji="1" lang="en-US" altLang="zh-CN" dirty="0"/>
              <a:t>	echo $a;//50 </a:t>
            </a:r>
            <a:endParaRPr kumimoji="1" lang="en-US" altLang="zh-CN" dirty="0"/>
          </a:p>
          <a:p>
            <a:pPr marL="914400" lvl="2" indent="0">
              <a:buNone/>
            </a:pPr>
            <a:r>
              <a:rPr kumimoji="1" lang="en-US" altLang="zh-CN" dirty="0"/>
              <a:t>	echo $GLOBALS["cc"] . " G" .$GLOBALS["a"] ; </a:t>
            </a:r>
            <a:endParaRPr kumimoji="1" lang="en-US" altLang="zh-CN" dirty="0"/>
          </a:p>
          <a:p>
            <a:pPr marL="914400" lvl="2" indent="0">
              <a:buNone/>
            </a:pPr>
            <a:r>
              <a:rPr kumimoji="1" lang="en-US" altLang="zh-CN" dirty="0"/>
              <a:t>} </a:t>
            </a:r>
            <a:endParaRPr kumimoji="1" lang="en-US" altLang="zh-CN" dirty="0"/>
          </a:p>
          <a:p>
            <a:pPr marL="914400" lvl="2" indent="0">
              <a:buNone/>
            </a:pPr>
            <a:r>
              <a:rPr kumimoji="1" lang="en-US" altLang="zh-CN" dirty="0" err="1"/>
              <a:t>aFn</a:t>
            </a:r>
            <a:r>
              <a:rPr kumimoji="1" lang="en-US" altLang="zh-CN" dirty="0"/>
              <a:t>();</a:t>
            </a:r>
            <a:endParaRPr kumimoji="1" lang="en-US" altLang="zh-CN" dirty="0"/>
          </a:p>
          <a:p>
            <a:pPr marL="914400" lvl="2" indent="0">
              <a:buNone/>
            </a:pPr>
            <a:r>
              <a:rPr kumimoji="1" lang="en-US" altLang="zh-CN" dirty="0"/>
              <a:t>@</a:t>
            </a:r>
            <a:r>
              <a:rPr kumimoji="1" lang="en-US" altLang="zh-CN" dirty="0" err="1"/>
              <a:t>var_dump</a:t>
            </a:r>
            <a:r>
              <a:rPr kumimoji="1" lang="en-US" altLang="zh-CN" dirty="0"/>
              <a:t>($a);//</a:t>
            </a:r>
            <a:r>
              <a:rPr kumimoji="1" lang="en-US" altLang="zh-CN" dirty="0" err="1"/>
              <a:t>int</a:t>
            </a:r>
            <a:r>
              <a:rPr kumimoji="1" lang="en-US" altLang="zh-CN" dirty="0"/>
              <a:t> 50         </a:t>
            </a:r>
            <a:r>
              <a:rPr kumimoji="1" lang="en-US" altLang="zh-CN" dirty="0" err="1"/>
              <a:t>var_dump</a:t>
            </a:r>
            <a:r>
              <a:rPr kumimoji="1" lang="en-US" altLang="zh-CN" dirty="0"/>
              <a:t>($GLOBALS);</a:t>
            </a:r>
            <a:endParaRPr kumimoji="1" lang="en-US" altLang="zh-CN" dirty="0"/>
          </a:p>
          <a:p>
            <a:pPr marL="914400" lvl="2" indent="0">
              <a:buNone/>
            </a:pPr>
            <a:endParaRPr kumimoji="1" lang="zh-CN" altLang="en-US" dirty="0"/>
          </a:p>
        </p:txBody>
      </p:sp>
      <p:sp>
        <p:nvSpPr>
          <p:cNvPr id="4" name="文本框 3"/>
          <p:cNvSpPr txBox="1"/>
          <p:nvPr/>
        </p:nvSpPr>
        <p:spPr>
          <a:xfrm>
            <a:off x="9775372" y="130627"/>
            <a:ext cx="1863011" cy="430887"/>
          </a:xfrm>
          <a:prstGeom prst="rect">
            <a:avLst/>
          </a:prstGeom>
          <a:noFill/>
        </p:spPr>
        <p:txBody>
          <a:bodyPr wrap="none" rtlCol="0">
            <a:spAutoFit/>
          </a:bodyPr>
          <a:lstStyle/>
          <a:p>
            <a:r>
              <a:rPr kumimoji="1" lang="zh-CN" altLang="en-US" sz="2200" dirty="0">
                <a:latin typeface="微软雅黑" panose="020B0503020204020204" charset="-122"/>
                <a:ea typeface="微软雅黑" panose="020B0503020204020204" charset="-122"/>
                <a:cs typeface="微软雅黑" panose="020B0503020204020204" charset="-122"/>
              </a:rPr>
              <a:t>二、</a:t>
            </a:r>
            <a:r>
              <a:rPr kumimoji="1" lang="en-US" altLang="zh-CN" sz="2200" dirty="0">
                <a:latin typeface="微软雅黑" panose="020B0503020204020204" charset="-122"/>
                <a:ea typeface="微软雅黑" panose="020B0503020204020204" charset="-122"/>
                <a:cs typeface="微软雅黑" panose="020B0503020204020204" charset="-122"/>
              </a:rPr>
              <a:t>PHP</a:t>
            </a:r>
            <a:r>
              <a:rPr kumimoji="1" lang="zh-CN" altLang="en-US" sz="2200" dirty="0">
                <a:latin typeface="微软雅黑" panose="020B0503020204020204" charset="-122"/>
                <a:ea typeface="微软雅黑" panose="020B0503020204020204" charset="-122"/>
                <a:cs typeface="微软雅黑" panose="020B0503020204020204" charset="-122"/>
              </a:rPr>
              <a:t>函数</a:t>
            </a:r>
            <a:endParaRPr kumimoji="1"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4675" y="846320"/>
            <a:ext cx="11242624" cy="5440180"/>
          </a:xfrm>
        </p:spPr>
        <p:txBody>
          <a:bodyPr>
            <a:normAutofit lnSpcReduction="10000"/>
          </a:bodyPr>
          <a:lstStyle/>
          <a:p>
            <a:pPr marL="914400" lvl="2" indent="0">
              <a:buNone/>
            </a:pPr>
            <a:endParaRPr kumimoji="1" lang="zh-CN" altLang="en-US" dirty="0"/>
          </a:p>
          <a:p>
            <a:pPr marL="914400" lvl="2" indent="0">
              <a:buNone/>
            </a:pPr>
            <a:endParaRPr kumimoji="1" lang="zh-CN" altLang="en-US" dirty="0"/>
          </a:p>
          <a:p>
            <a:pPr marL="914400" lvl="2" indent="0">
              <a:buNone/>
            </a:pPr>
            <a:endParaRPr kumimoji="1" lang="zh-CN" altLang="en-US" dirty="0"/>
          </a:p>
          <a:p>
            <a:pPr marL="914400" lvl="2" indent="0" fontAlgn="auto">
              <a:lnSpc>
                <a:spcPct val="150000"/>
              </a:lnSpc>
              <a:buNone/>
            </a:pPr>
            <a:r>
              <a:rPr kumimoji="1" lang="zh-CN" altLang="en-US" sz="3600" dirty="0"/>
              <a:t>　$GLOBALS['var']是外部的全局变量本身</a:t>
            </a:r>
            <a:endParaRPr kumimoji="1" lang="zh-CN" altLang="en-US" sz="3600" dirty="0"/>
          </a:p>
          <a:p>
            <a:pPr marL="914400" lvl="2" indent="0" fontAlgn="auto">
              <a:lnSpc>
                <a:spcPct val="150000"/>
              </a:lnSpc>
              <a:buNone/>
            </a:pPr>
            <a:endParaRPr kumimoji="1" lang="zh-CN" altLang="en-US" sz="3600" dirty="0"/>
          </a:p>
          <a:p>
            <a:pPr marL="914400" lvl="2" indent="0" fontAlgn="auto">
              <a:lnSpc>
                <a:spcPct val="150000"/>
              </a:lnSpc>
              <a:buNone/>
            </a:pPr>
            <a:r>
              <a:rPr kumimoji="1" lang="zh-CN" altLang="en-US" sz="3600" dirty="0"/>
              <a:t>　global $var是对外部$var的同名变量的引用或者指针，并不是真正的赋值</a:t>
            </a:r>
            <a:endParaRPr kumimoji="1" lang="zh-CN" altLang="en-US" sz="3600" dirty="0"/>
          </a:p>
        </p:txBody>
      </p:sp>
      <p:sp>
        <p:nvSpPr>
          <p:cNvPr id="4" name="文本框 3"/>
          <p:cNvSpPr txBox="1"/>
          <p:nvPr/>
        </p:nvSpPr>
        <p:spPr>
          <a:xfrm>
            <a:off x="9775372" y="130627"/>
            <a:ext cx="1863011" cy="430887"/>
          </a:xfrm>
          <a:prstGeom prst="rect">
            <a:avLst/>
          </a:prstGeom>
          <a:noFill/>
        </p:spPr>
        <p:txBody>
          <a:bodyPr wrap="none" rtlCol="0">
            <a:spAutoFit/>
          </a:bodyPr>
          <a:lstStyle/>
          <a:p>
            <a:r>
              <a:rPr kumimoji="1" lang="zh-CN" altLang="en-US" sz="2200" dirty="0">
                <a:latin typeface="微软雅黑" panose="020B0503020204020204" charset="-122"/>
                <a:ea typeface="微软雅黑" panose="020B0503020204020204" charset="-122"/>
                <a:cs typeface="微软雅黑" panose="020B0503020204020204" charset="-122"/>
              </a:rPr>
              <a:t>二、</a:t>
            </a:r>
            <a:r>
              <a:rPr kumimoji="1" lang="en-US" altLang="zh-CN" sz="2200" dirty="0">
                <a:latin typeface="微软雅黑" panose="020B0503020204020204" charset="-122"/>
                <a:ea typeface="微软雅黑" panose="020B0503020204020204" charset="-122"/>
                <a:cs typeface="微软雅黑" panose="020B0503020204020204" charset="-122"/>
              </a:rPr>
              <a:t>PHP</a:t>
            </a:r>
            <a:r>
              <a:rPr kumimoji="1" lang="zh-CN" altLang="en-US" sz="2200" dirty="0">
                <a:latin typeface="微软雅黑" panose="020B0503020204020204" charset="-122"/>
                <a:ea typeface="微软雅黑" panose="020B0503020204020204" charset="-122"/>
                <a:cs typeface="微软雅黑" panose="020B0503020204020204" charset="-122"/>
              </a:rPr>
              <a:t>函数</a:t>
            </a:r>
            <a:endParaRPr kumimoji="1"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5081139" y="3870328"/>
            <a:ext cx="2029723" cy="646331"/>
          </a:xfrm>
          <a:prstGeom prst="rect">
            <a:avLst/>
          </a:prstGeom>
          <a:noFill/>
        </p:spPr>
        <p:txBody>
          <a:bodyPr wrap="none" rtlCol="0">
            <a:spAutoFit/>
          </a:bodyPr>
          <a:lstStyle/>
          <a:p>
            <a:r>
              <a:rPr kumimoji="1" lang="en-US" altLang="zh-CN" sz="36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PHP</a:t>
            </a:r>
            <a:r>
              <a:rPr kumimoji="1" lang="zh-CN" altLang="en-US" sz="36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函数</a:t>
            </a:r>
            <a:endParaRPr kumimoji="1" lang="zh-CN" altLang="en-US" sz="36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5311170" y="4676927"/>
            <a:ext cx="1569660" cy="369332"/>
          </a:xfrm>
          <a:prstGeom prst="rect">
            <a:avLst/>
          </a:prstGeom>
          <a:noFill/>
        </p:spPr>
        <p:txBody>
          <a:bodyPr wrap="none" rtlCol="0">
            <a:spAutoFit/>
          </a:bodyPr>
          <a:lstStyle/>
          <a:p>
            <a:r>
              <a:rPr kumimoji="1" lang="zh-CN" altLang="en-US"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主讲：闫亚兵</a:t>
            </a:r>
            <a:endParaRPr kumimoji="1" lang="zh-CN" altLang="en-US"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2"/>
          <a:stretch>
            <a:fillRect/>
          </a:stretch>
        </p:blipFill>
        <p:spPr>
          <a:xfrm>
            <a:off x="4839511" y="1721915"/>
            <a:ext cx="2512978" cy="171510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4675" y="846320"/>
            <a:ext cx="11242624" cy="5440180"/>
          </a:xfrm>
        </p:spPr>
        <p:txBody>
          <a:bodyPr>
            <a:normAutofit lnSpcReduction="10000"/>
          </a:bodyPr>
          <a:lstStyle/>
          <a:p>
            <a:r>
              <a:rPr kumimoji="1" lang="en-US" altLang="zh-CN" dirty="0"/>
              <a:t>PHP</a:t>
            </a:r>
            <a:r>
              <a:rPr kumimoji="1" lang="zh-CN" altLang="en-US" dirty="0"/>
              <a:t>函数的作用域</a:t>
            </a:r>
            <a:endParaRPr kumimoji="1" lang="en-US" altLang="zh-CN" dirty="0"/>
          </a:p>
          <a:p>
            <a:endParaRPr kumimoji="1" lang="en-US" altLang="zh-CN" dirty="0"/>
          </a:p>
          <a:p>
            <a:pPr lvl="1"/>
            <a:r>
              <a:rPr kumimoji="1" lang="zh-CN" altLang="en-US" b="1" dirty="0"/>
              <a:t>静态变量声明</a:t>
            </a:r>
            <a:endParaRPr kumimoji="1" lang="zh-CN" altLang="en-US" b="1" dirty="0"/>
          </a:p>
          <a:p>
            <a:pPr lvl="1"/>
            <a:endParaRPr kumimoji="1" lang="zh-CN" altLang="en-US" b="1" dirty="0"/>
          </a:p>
          <a:p>
            <a:pPr marL="914400" lvl="2" indent="0">
              <a:buNone/>
            </a:pPr>
            <a:r>
              <a:rPr kumimoji="1" lang="zh-CN" altLang="en-US" dirty="0"/>
              <a:t>局部变量在函数退出时会被撤消，与局部变量不同，静态变量在函数退出时不会丢失值，并且再次调用 函数时还能保留这个值</a:t>
            </a:r>
            <a:r>
              <a:rPr kumimoji="1" lang="en-US" altLang="zh-CN" dirty="0"/>
              <a:t>;</a:t>
            </a:r>
            <a:endParaRPr kumimoji="1" lang="en-US" altLang="zh-CN" dirty="0"/>
          </a:p>
          <a:p>
            <a:pPr marL="914400" lvl="2" indent="0">
              <a:buNone/>
            </a:pPr>
            <a:r>
              <a:rPr kumimoji="1" lang="zh-CN" altLang="en-US" dirty="0"/>
              <a:t>在变量名前面加上 </a:t>
            </a:r>
            <a:r>
              <a:rPr kumimoji="1" lang="en-US" altLang="zh-CN" dirty="0"/>
              <a:t>static </a:t>
            </a:r>
            <a:r>
              <a:rPr kumimoji="1" lang="zh-CN" altLang="en-US" dirty="0"/>
              <a:t>关键字就可以声明一个静态变量</a:t>
            </a:r>
            <a:r>
              <a:rPr kumimoji="1" lang="en-US" altLang="zh-CN" dirty="0"/>
              <a:t>;</a:t>
            </a:r>
            <a:endParaRPr kumimoji="1" lang="en-US" altLang="zh-CN" dirty="0"/>
          </a:p>
          <a:p>
            <a:pPr marL="914400" lvl="2" indent="0">
              <a:buNone/>
            </a:pPr>
            <a:endParaRPr kumimoji="1" lang="en-US" altLang="zh-CN" dirty="0"/>
          </a:p>
          <a:p>
            <a:pPr marL="914400" lvl="2" indent="0">
              <a:buNone/>
            </a:pPr>
            <a:r>
              <a:rPr kumimoji="1" lang="en-US" altLang="zh-CN" dirty="0"/>
              <a:t>function </a:t>
            </a:r>
            <a:r>
              <a:rPr kumimoji="1" lang="en-US" altLang="zh-CN" dirty="0" err="1"/>
              <a:t>aFn</a:t>
            </a:r>
            <a:r>
              <a:rPr kumimoji="1" lang="en-US" altLang="zh-CN" dirty="0"/>
              <a:t>(){</a:t>
            </a:r>
            <a:endParaRPr kumimoji="1" lang="en-US" altLang="zh-CN" dirty="0"/>
          </a:p>
          <a:p>
            <a:pPr marL="914400" lvl="2" indent="0">
              <a:buNone/>
            </a:pPr>
            <a:r>
              <a:rPr kumimoji="1" lang="en-US" altLang="zh-CN" dirty="0"/>
              <a:t> 	static $a = 20;//</a:t>
            </a:r>
            <a:r>
              <a:rPr kumimoji="1" lang="zh-CN" altLang="en-US" dirty="0"/>
              <a:t>静态变量声明</a:t>
            </a:r>
            <a:endParaRPr kumimoji="1" lang="en-US" altLang="zh-CN" dirty="0"/>
          </a:p>
          <a:p>
            <a:pPr marL="914400" lvl="2" indent="0">
              <a:buNone/>
            </a:pPr>
            <a:r>
              <a:rPr kumimoji="1" lang="en-US" altLang="zh-CN" dirty="0"/>
              <a:t>	$a += 5; </a:t>
            </a:r>
            <a:endParaRPr kumimoji="1" lang="en-US" altLang="zh-CN" dirty="0"/>
          </a:p>
          <a:p>
            <a:pPr marL="914400" lvl="2" indent="0">
              <a:buNone/>
            </a:pPr>
            <a:r>
              <a:rPr kumimoji="1" lang="en-US" altLang="zh-CN" dirty="0"/>
              <a:t>	echo $a."&lt;</a:t>
            </a:r>
            <a:r>
              <a:rPr kumimoji="1" lang="en-US" altLang="zh-CN" dirty="0" err="1"/>
              <a:t>br</a:t>
            </a:r>
            <a:r>
              <a:rPr kumimoji="1" lang="en-US" altLang="zh-CN" dirty="0"/>
              <a:t> /&gt;"; </a:t>
            </a:r>
            <a:endParaRPr kumimoji="1" lang="en-US" altLang="zh-CN" dirty="0"/>
          </a:p>
          <a:p>
            <a:pPr marL="914400" lvl="2" indent="0">
              <a:buNone/>
            </a:pPr>
            <a:r>
              <a:rPr kumimoji="1" lang="en-US" altLang="zh-CN" dirty="0"/>
              <a:t>} </a:t>
            </a:r>
            <a:endParaRPr kumimoji="1" lang="en-US" altLang="zh-CN" dirty="0"/>
          </a:p>
          <a:p>
            <a:pPr marL="914400" lvl="2" indent="0">
              <a:buNone/>
            </a:pPr>
            <a:r>
              <a:rPr kumimoji="1" lang="en-US" altLang="zh-CN" dirty="0" err="1"/>
              <a:t>aFn</a:t>
            </a:r>
            <a:r>
              <a:rPr kumimoji="1" lang="en-US" altLang="zh-CN" dirty="0"/>
              <a:t>(); //25 </a:t>
            </a:r>
            <a:endParaRPr kumimoji="1" lang="en-US" altLang="zh-CN" dirty="0"/>
          </a:p>
          <a:p>
            <a:pPr marL="914400" lvl="2" indent="0">
              <a:buNone/>
            </a:pPr>
            <a:r>
              <a:rPr kumimoji="1" lang="en-US" altLang="zh-CN" dirty="0" err="1"/>
              <a:t>aFn</a:t>
            </a:r>
            <a:r>
              <a:rPr kumimoji="1" lang="en-US" altLang="zh-CN" dirty="0"/>
              <a:t>(); //30 </a:t>
            </a:r>
            <a:endParaRPr kumimoji="1" lang="en-US" altLang="zh-CN" dirty="0"/>
          </a:p>
          <a:p>
            <a:pPr marL="914400" lvl="2" indent="0">
              <a:buNone/>
            </a:pPr>
            <a:r>
              <a:rPr kumimoji="1" lang="en-US" altLang="zh-CN" dirty="0" err="1"/>
              <a:t>aFn</a:t>
            </a:r>
            <a:r>
              <a:rPr kumimoji="1" lang="en-US" altLang="zh-CN" dirty="0"/>
              <a:t>(); //35</a:t>
            </a:r>
            <a:endParaRPr kumimoji="1" lang="en-US" altLang="zh-CN" dirty="0"/>
          </a:p>
          <a:p>
            <a:pPr marL="914400" lvl="2" indent="0">
              <a:buNone/>
            </a:pPr>
            <a:endParaRPr kumimoji="1" lang="zh-CN" altLang="en-US" dirty="0"/>
          </a:p>
        </p:txBody>
      </p:sp>
      <p:sp>
        <p:nvSpPr>
          <p:cNvPr id="4" name="文本框 3"/>
          <p:cNvSpPr txBox="1"/>
          <p:nvPr/>
        </p:nvSpPr>
        <p:spPr>
          <a:xfrm>
            <a:off x="9775372" y="130627"/>
            <a:ext cx="1863011" cy="430887"/>
          </a:xfrm>
          <a:prstGeom prst="rect">
            <a:avLst/>
          </a:prstGeom>
          <a:noFill/>
        </p:spPr>
        <p:txBody>
          <a:bodyPr wrap="none" rtlCol="0">
            <a:spAutoFit/>
          </a:bodyPr>
          <a:lstStyle/>
          <a:p>
            <a:r>
              <a:rPr kumimoji="1" lang="zh-CN" altLang="en-US" sz="2200" dirty="0">
                <a:latin typeface="微软雅黑" panose="020B0503020204020204" charset="-122"/>
                <a:ea typeface="微软雅黑" panose="020B0503020204020204" charset="-122"/>
                <a:cs typeface="微软雅黑" panose="020B0503020204020204" charset="-122"/>
              </a:rPr>
              <a:t>二、</a:t>
            </a:r>
            <a:r>
              <a:rPr kumimoji="1" lang="en-US" altLang="zh-CN" sz="2200" dirty="0">
                <a:latin typeface="微软雅黑" panose="020B0503020204020204" charset="-122"/>
                <a:ea typeface="微软雅黑" panose="020B0503020204020204" charset="-122"/>
                <a:cs typeface="微软雅黑" panose="020B0503020204020204" charset="-122"/>
              </a:rPr>
              <a:t>PHP</a:t>
            </a:r>
            <a:r>
              <a:rPr kumimoji="1" lang="zh-CN" altLang="en-US" sz="2200" dirty="0">
                <a:latin typeface="微软雅黑" panose="020B0503020204020204" charset="-122"/>
                <a:ea typeface="微软雅黑" panose="020B0503020204020204" charset="-122"/>
                <a:cs typeface="微软雅黑" panose="020B0503020204020204" charset="-122"/>
              </a:rPr>
              <a:t>函数</a:t>
            </a:r>
            <a:endParaRPr kumimoji="1"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2574" y="846320"/>
            <a:ext cx="11786225" cy="5440180"/>
          </a:xfrm>
        </p:spPr>
        <p:txBody>
          <a:bodyPr>
            <a:normAutofit/>
          </a:bodyPr>
          <a:lstStyle/>
          <a:p>
            <a:r>
              <a:rPr kumimoji="1" lang="en-US" altLang="zh-CN" dirty="0"/>
              <a:t>PHP</a:t>
            </a:r>
            <a:r>
              <a:rPr kumimoji="1" lang="zh-CN" altLang="en-US" dirty="0"/>
              <a:t>函数的</a:t>
            </a:r>
            <a:r>
              <a:rPr kumimoji="1" lang="en-US" altLang="zh-CN" dirty="0"/>
              <a:t>return</a:t>
            </a:r>
            <a:endParaRPr kumimoji="1" lang="en-US" altLang="zh-CN" dirty="0"/>
          </a:p>
          <a:p>
            <a:endParaRPr kumimoji="1" lang="en-US" altLang="zh-CN" dirty="0"/>
          </a:p>
          <a:p>
            <a:pPr marL="457200" lvl="1" indent="0">
              <a:buNone/>
            </a:pPr>
            <a:r>
              <a:rPr kumimoji="1" lang="zh-CN" altLang="en-US" dirty="0"/>
              <a:t>通常情况下，只依靠函数做某些事情还不够</a:t>
            </a:r>
            <a:r>
              <a:rPr kumimoji="1" lang="en-US" altLang="zh-CN" dirty="0"/>
              <a:t>; </a:t>
            </a:r>
            <a:r>
              <a:rPr kumimoji="1" lang="zh-CN" altLang="en-US" dirty="0"/>
              <a:t>需要将函数的执行结果返回给调用者，这时可以使用 </a:t>
            </a:r>
            <a:r>
              <a:rPr kumimoji="1" lang="en-US" altLang="zh-CN" dirty="0"/>
              <a:t>return </a:t>
            </a:r>
            <a:r>
              <a:rPr kumimoji="1" lang="zh-CN" altLang="en-US" dirty="0"/>
              <a:t>语句返回结果</a:t>
            </a:r>
            <a:r>
              <a:rPr kumimoji="1" lang="en-US" altLang="zh-CN" dirty="0"/>
              <a:t>;</a:t>
            </a:r>
            <a:endParaRPr kumimoji="1" lang="en-US" altLang="zh-CN" dirty="0"/>
          </a:p>
          <a:p>
            <a:pPr marL="457200" lvl="1" indent="0">
              <a:buNone/>
            </a:pPr>
            <a:r>
              <a:rPr kumimoji="1" lang="en-US" altLang="zh-CN" dirty="0"/>
              <a:t> return </a:t>
            </a:r>
            <a:r>
              <a:rPr kumimoji="1" lang="zh-CN" altLang="en-US" dirty="0"/>
              <a:t>语句变执行后，将使得函数立即结束运行，并且将控制权返回被调用的行</a:t>
            </a:r>
            <a:r>
              <a:rPr kumimoji="1" lang="en-US" altLang="zh-CN" dirty="0"/>
              <a:t>;</a:t>
            </a:r>
            <a:endParaRPr kumimoji="1" lang="en-US" altLang="zh-CN" dirty="0"/>
          </a:p>
          <a:p>
            <a:pPr marL="914400" lvl="2" indent="0">
              <a:buNone/>
            </a:pPr>
            <a:endParaRPr kumimoji="1" lang="en-US" altLang="zh-CN" dirty="0"/>
          </a:p>
          <a:p>
            <a:pPr marL="914400" lvl="2" indent="0">
              <a:buNone/>
            </a:pPr>
            <a:r>
              <a:rPr kumimoji="1" lang="en-US" altLang="zh-CN" dirty="0"/>
              <a:t>function </a:t>
            </a:r>
            <a:r>
              <a:rPr kumimoji="1" lang="en-US" altLang="zh-CN" dirty="0" err="1"/>
              <a:t>mysquare</a:t>
            </a:r>
            <a:r>
              <a:rPr kumimoji="1" lang="en-US" altLang="zh-CN" dirty="0"/>
              <a:t>($</a:t>
            </a:r>
            <a:r>
              <a:rPr kumimoji="1" lang="en-US" altLang="zh-CN" dirty="0" err="1"/>
              <a:t>num</a:t>
            </a:r>
            <a:r>
              <a:rPr kumimoji="1" lang="en-US" altLang="zh-CN" dirty="0"/>
              <a:t>){ </a:t>
            </a:r>
            <a:endParaRPr kumimoji="1" lang="en-US" altLang="zh-CN" dirty="0"/>
          </a:p>
          <a:p>
            <a:pPr marL="914400" lvl="2" indent="0">
              <a:buNone/>
            </a:pPr>
            <a:r>
              <a:rPr kumimoji="1" lang="en-US" altLang="zh-CN" dirty="0"/>
              <a:t>	if($</a:t>
            </a:r>
            <a:r>
              <a:rPr kumimoji="1" lang="en-US" altLang="zh-CN" dirty="0" err="1"/>
              <a:t>num</a:t>
            </a:r>
            <a:r>
              <a:rPr kumimoji="1" lang="en-US" altLang="zh-CN" dirty="0"/>
              <a:t> == ‘’){</a:t>
            </a:r>
            <a:endParaRPr kumimoji="1" lang="en-US" altLang="zh-CN" dirty="0"/>
          </a:p>
          <a:p>
            <a:pPr marL="914400" lvl="2" indent="0">
              <a:buNone/>
            </a:pPr>
            <a:r>
              <a:rPr kumimoji="1" lang="en-US" altLang="zh-CN" dirty="0"/>
              <a:t> 		return; //</a:t>
            </a:r>
            <a:r>
              <a:rPr kumimoji="1" lang="zh-CN" altLang="en-US" dirty="0"/>
              <a:t>结束 </a:t>
            </a:r>
            <a:endParaRPr kumimoji="1" lang="en-US" altLang="zh-CN" dirty="0"/>
          </a:p>
          <a:p>
            <a:pPr marL="914400" lvl="2" indent="0">
              <a:buNone/>
            </a:pPr>
            <a:r>
              <a:rPr kumimoji="1" lang="en-US" altLang="zh-CN" dirty="0"/>
              <a:t>	} </a:t>
            </a:r>
            <a:endParaRPr kumimoji="1" lang="en-US" altLang="zh-CN" dirty="0"/>
          </a:p>
          <a:p>
            <a:pPr marL="914400" lvl="2" indent="0">
              <a:buNone/>
            </a:pPr>
            <a:r>
              <a:rPr kumimoji="1" lang="en-US" altLang="zh-CN" dirty="0"/>
              <a:t>	$res = $x * $x; </a:t>
            </a:r>
            <a:endParaRPr kumimoji="1" lang="en-US" altLang="zh-CN" dirty="0"/>
          </a:p>
          <a:p>
            <a:pPr marL="914400" lvl="2" indent="0">
              <a:buNone/>
            </a:pPr>
            <a:r>
              <a:rPr kumimoji="1" lang="en-US" altLang="zh-CN" dirty="0"/>
              <a:t>	return $res; </a:t>
            </a:r>
            <a:endParaRPr kumimoji="1" lang="en-US" altLang="zh-CN" dirty="0"/>
          </a:p>
          <a:p>
            <a:pPr marL="914400" lvl="2" indent="0">
              <a:buNone/>
            </a:pPr>
            <a:r>
              <a:rPr kumimoji="1" lang="en-US" altLang="zh-CN" dirty="0"/>
              <a:t>         } </a:t>
            </a:r>
            <a:endParaRPr kumimoji="1" lang="en-US" altLang="zh-CN" dirty="0"/>
          </a:p>
          <a:p>
            <a:pPr marL="914400" lvl="2" indent="0">
              <a:buNone/>
            </a:pPr>
            <a:r>
              <a:rPr kumimoji="1" lang="en-US" altLang="zh-CN" dirty="0"/>
              <a:t>echo </a:t>
            </a:r>
            <a:r>
              <a:rPr kumimoji="1" lang="en-US" altLang="zh-CN" dirty="0" err="1"/>
              <a:t>mysquare</a:t>
            </a:r>
            <a:r>
              <a:rPr kumimoji="1" lang="en-US" altLang="zh-CN" dirty="0"/>
              <a:t>(4);</a:t>
            </a:r>
            <a:endParaRPr kumimoji="1" lang="en-US" altLang="zh-CN" dirty="0"/>
          </a:p>
          <a:p>
            <a:pPr marL="914400" lvl="2" indent="0">
              <a:buNone/>
            </a:pPr>
            <a:endParaRPr kumimoji="1" lang="zh-CN" altLang="en-US" dirty="0"/>
          </a:p>
        </p:txBody>
      </p:sp>
      <p:sp>
        <p:nvSpPr>
          <p:cNvPr id="4" name="文本框 3"/>
          <p:cNvSpPr txBox="1"/>
          <p:nvPr/>
        </p:nvSpPr>
        <p:spPr>
          <a:xfrm>
            <a:off x="9775372" y="130627"/>
            <a:ext cx="1863011" cy="430887"/>
          </a:xfrm>
          <a:prstGeom prst="rect">
            <a:avLst/>
          </a:prstGeom>
          <a:noFill/>
        </p:spPr>
        <p:txBody>
          <a:bodyPr wrap="none" rtlCol="0">
            <a:spAutoFit/>
          </a:bodyPr>
          <a:lstStyle/>
          <a:p>
            <a:r>
              <a:rPr kumimoji="1" lang="zh-CN" altLang="en-US" sz="2200" dirty="0">
                <a:latin typeface="微软雅黑" panose="020B0503020204020204" charset="-122"/>
                <a:ea typeface="微软雅黑" panose="020B0503020204020204" charset="-122"/>
                <a:cs typeface="微软雅黑" panose="020B0503020204020204" charset="-122"/>
              </a:rPr>
              <a:t>二、</a:t>
            </a:r>
            <a:r>
              <a:rPr kumimoji="1" lang="en-US" altLang="zh-CN" sz="2200" dirty="0">
                <a:latin typeface="微软雅黑" panose="020B0503020204020204" charset="-122"/>
                <a:ea typeface="微软雅黑" panose="020B0503020204020204" charset="-122"/>
                <a:cs typeface="微软雅黑" panose="020B0503020204020204" charset="-122"/>
              </a:rPr>
              <a:t>PHP</a:t>
            </a:r>
            <a:r>
              <a:rPr kumimoji="1" lang="zh-CN" altLang="en-US" sz="2200" dirty="0">
                <a:latin typeface="微软雅黑" panose="020B0503020204020204" charset="-122"/>
                <a:ea typeface="微软雅黑" panose="020B0503020204020204" charset="-122"/>
                <a:cs typeface="微软雅黑" panose="020B0503020204020204" charset="-122"/>
              </a:rPr>
              <a:t>函数</a:t>
            </a:r>
            <a:endParaRPr kumimoji="1"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2574" y="846320"/>
            <a:ext cx="11786225" cy="5440180"/>
          </a:xfrm>
        </p:spPr>
        <p:txBody>
          <a:bodyPr>
            <a:normAutofit/>
          </a:bodyPr>
          <a:lstStyle/>
          <a:p>
            <a:r>
              <a:rPr kumimoji="1" lang="en-US" altLang="zh-CN" dirty="0"/>
              <a:t>PHP</a:t>
            </a:r>
            <a:r>
              <a:rPr kumimoji="1" lang="zh-CN" altLang="en-US" dirty="0"/>
              <a:t>函数库</a:t>
            </a:r>
            <a:endParaRPr kumimoji="1" lang="en-US" altLang="zh-CN" dirty="0"/>
          </a:p>
          <a:p>
            <a:endParaRPr kumimoji="1" lang="en-US" altLang="zh-CN" dirty="0"/>
          </a:p>
          <a:p>
            <a:pPr marL="457200" lvl="1" indent="0">
              <a:buNone/>
            </a:pPr>
            <a:r>
              <a:rPr kumimoji="1" lang="en-US" altLang="zh-CN" sz="2800" b="1" dirty="0"/>
              <a:t>1.include() </a:t>
            </a:r>
            <a:endParaRPr kumimoji="1" lang="en-US" altLang="zh-CN" sz="2800" b="1" dirty="0"/>
          </a:p>
          <a:p>
            <a:pPr marL="457200" lvl="1" indent="0">
              <a:buNone/>
            </a:pPr>
            <a:endParaRPr kumimoji="1" lang="en-US" altLang="zh-CN" sz="2800" b="1" dirty="0"/>
          </a:p>
          <a:p>
            <a:pPr marL="457200" lvl="1" indent="0">
              <a:buNone/>
            </a:pPr>
            <a:r>
              <a:rPr kumimoji="1" lang="en-US" altLang="zh-CN" sz="2800" dirty="0"/>
              <a:t>include()</a:t>
            </a:r>
            <a:r>
              <a:rPr kumimoji="1" lang="zh-CN" altLang="en-US" sz="2800" dirty="0"/>
              <a:t>语句将在其被调用的位置处包含一个文件。</a:t>
            </a:r>
            <a:endParaRPr kumimoji="1" lang="en-US" altLang="zh-CN" sz="2800" dirty="0"/>
          </a:p>
          <a:p>
            <a:pPr marL="457200" lvl="1" indent="0">
              <a:buNone/>
            </a:pPr>
            <a:r>
              <a:rPr kumimoji="1" lang="zh-CN" altLang="en-US" sz="2800" dirty="0"/>
              <a:t> </a:t>
            </a:r>
            <a:endParaRPr kumimoji="1" lang="en-US" altLang="zh-CN" sz="2800" dirty="0"/>
          </a:p>
          <a:p>
            <a:pPr marL="457200" lvl="1" indent="0">
              <a:buNone/>
            </a:pPr>
            <a:r>
              <a:rPr kumimoji="1" lang="zh-CN" altLang="en-US" sz="2800" dirty="0"/>
              <a:t>例：</a:t>
            </a:r>
            <a:endParaRPr kumimoji="1" lang="en-US" altLang="zh-CN" sz="2800" dirty="0"/>
          </a:p>
          <a:p>
            <a:pPr marL="457200" lvl="1" indent="0">
              <a:buNone/>
            </a:pPr>
            <a:r>
              <a:rPr kumimoji="1" lang="zh-CN" altLang="en-US" sz="2800" dirty="0"/>
              <a:t> </a:t>
            </a:r>
            <a:r>
              <a:rPr kumimoji="1" lang="en-US" altLang="zh-CN" sz="2800" dirty="0"/>
              <a:t>	include("</a:t>
            </a:r>
            <a:r>
              <a:rPr kumimoji="1" lang="en-US" altLang="zh-CN" sz="2800" dirty="0" err="1"/>
              <a:t>init.php</a:t>
            </a:r>
            <a:r>
              <a:rPr kumimoji="1" lang="en-US" altLang="zh-CN" sz="2800" dirty="0"/>
              <a:t>"); </a:t>
            </a:r>
            <a:endParaRPr kumimoji="1" lang="en-US" altLang="zh-CN" sz="2800" dirty="0"/>
          </a:p>
          <a:p>
            <a:pPr marL="457200" lvl="1" indent="0">
              <a:buNone/>
            </a:pPr>
            <a:endParaRPr kumimoji="1" lang="en-US" altLang="zh-CN" sz="2800" dirty="0"/>
          </a:p>
          <a:p>
            <a:pPr marL="457200" lvl="1" indent="0">
              <a:buNone/>
            </a:pPr>
            <a:r>
              <a:rPr kumimoji="1" lang="en-US" altLang="zh-CN" sz="2800" dirty="0"/>
              <a:t>	</a:t>
            </a:r>
            <a:r>
              <a:rPr kumimoji="1" lang="en-US" altLang="zh-CN" sz="2800" dirty="0" err="1"/>
              <a:t>include_once</a:t>
            </a:r>
            <a:r>
              <a:rPr kumimoji="1" lang="en-US" altLang="zh-CN" sz="2800" dirty="0"/>
              <a:t>() </a:t>
            </a:r>
            <a:r>
              <a:rPr kumimoji="1" lang="en-US" altLang="zh-CN" sz="2800" dirty="0" err="1"/>
              <a:t>include_once</a:t>
            </a:r>
            <a:r>
              <a:rPr kumimoji="1" lang="en-US" altLang="zh-CN" sz="2800" dirty="0"/>
              <a:t>()</a:t>
            </a:r>
            <a:r>
              <a:rPr kumimoji="1" lang="zh-CN" altLang="en-US" sz="2800" dirty="0"/>
              <a:t>的作用与</a:t>
            </a:r>
            <a:r>
              <a:rPr kumimoji="1" lang="en-US" altLang="zh-CN" sz="2800" dirty="0"/>
              <a:t>include()</a:t>
            </a:r>
            <a:r>
              <a:rPr kumimoji="1" lang="zh-CN" altLang="en-US" sz="2800" dirty="0"/>
              <a:t>相同，不过它会首先验证是否已经包含了该文件，如果已经包含，则不再 执行</a:t>
            </a:r>
            <a:r>
              <a:rPr kumimoji="1" lang="en-US" altLang="zh-CN" sz="2800" dirty="0" err="1"/>
              <a:t>include_once</a:t>
            </a:r>
            <a:r>
              <a:rPr kumimoji="1" lang="en-US" altLang="zh-CN" sz="2800" dirty="0"/>
              <a:t>();</a:t>
            </a:r>
            <a:endParaRPr kumimoji="1" lang="zh-CN" altLang="en-US" sz="2800" dirty="0"/>
          </a:p>
        </p:txBody>
      </p:sp>
      <p:sp>
        <p:nvSpPr>
          <p:cNvPr id="4" name="文本框 3"/>
          <p:cNvSpPr txBox="1"/>
          <p:nvPr/>
        </p:nvSpPr>
        <p:spPr>
          <a:xfrm>
            <a:off x="9775372" y="130627"/>
            <a:ext cx="2204450" cy="430887"/>
          </a:xfrm>
          <a:prstGeom prst="rect">
            <a:avLst/>
          </a:prstGeom>
          <a:noFill/>
        </p:spPr>
        <p:txBody>
          <a:bodyPr wrap="none" rtlCol="0">
            <a:spAutoFit/>
          </a:bodyPr>
          <a:lstStyle/>
          <a:p>
            <a:r>
              <a:rPr kumimoji="1" lang="zh-CN" altLang="en-US" sz="2200" dirty="0">
                <a:latin typeface="微软雅黑" panose="020B0503020204020204" charset="-122"/>
                <a:ea typeface="微软雅黑" panose="020B0503020204020204" charset="-122"/>
                <a:cs typeface="微软雅黑" panose="020B0503020204020204" charset="-122"/>
              </a:rPr>
              <a:t>三、</a:t>
            </a:r>
            <a:r>
              <a:rPr kumimoji="1" lang="en-US" altLang="zh-CN" sz="2200" dirty="0">
                <a:latin typeface="微软雅黑" panose="020B0503020204020204" charset="-122"/>
                <a:ea typeface="微软雅黑" panose="020B0503020204020204" charset="-122"/>
                <a:cs typeface="微软雅黑" panose="020B0503020204020204" charset="-122"/>
              </a:rPr>
              <a:t>PHP</a:t>
            </a:r>
            <a:r>
              <a:rPr kumimoji="1" lang="zh-CN" altLang="en-US" sz="2200" dirty="0">
                <a:latin typeface="微软雅黑" panose="020B0503020204020204" charset="-122"/>
                <a:ea typeface="微软雅黑" panose="020B0503020204020204" charset="-122"/>
                <a:cs typeface="微软雅黑" panose="020B0503020204020204" charset="-122"/>
              </a:rPr>
              <a:t>函数库</a:t>
            </a:r>
            <a:endParaRPr kumimoji="1"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2574" y="846320"/>
            <a:ext cx="11786225" cy="5440180"/>
          </a:xfrm>
        </p:spPr>
        <p:txBody>
          <a:bodyPr>
            <a:normAutofit/>
          </a:bodyPr>
          <a:lstStyle/>
          <a:p>
            <a:r>
              <a:rPr kumimoji="1" lang="en-US" altLang="zh-CN" dirty="0"/>
              <a:t>PHP</a:t>
            </a:r>
            <a:r>
              <a:rPr kumimoji="1" lang="zh-CN" altLang="en-US" dirty="0"/>
              <a:t>函数库</a:t>
            </a:r>
            <a:endParaRPr kumimoji="1" lang="en-US" altLang="zh-CN" dirty="0"/>
          </a:p>
          <a:p>
            <a:endParaRPr kumimoji="1" lang="en-US" altLang="zh-CN" dirty="0"/>
          </a:p>
          <a:p>
            <a:pPr marL="457200" lvl="1" indent="0">
              <a:buNone/>
            </a:pPr>
            <a:r>
              <a:rPr kumimoji="1" lang="en-US" altLang="zh-CN" sz="2800" b="1" dirty="0"/>
              <a:t>2. require() </a:t>
            </a:r>
            <a:endParaRPr kumimoji="1" lang="en-US" altLang="zh-CN" sz="2800" b="1" dirty="0"/>
          </a:p>
          <a:p>
            <a:pPr marL="457200" lvl="1" indent="0">
              <a:buNone/>
            </a:pPr>
            <a:endParaRPr kumimoji="1" lang="en-US" altLang="zh-CN" sz="2800" b="1" dirty="0"/>
          </a:p>
          <a:p>
            <a:pPr marL="457200" lvl="1" indent="0">
              <a:buNone/>
            </a:pPr>
            <a:r>
              <a:rPr kumimoji="1" lang="en-US" altLang="zh-CN" sz="2800" dirty="0"/>
              <a:t>	include()</a:t>
            </a:r>
            <a:r>
              <a:rPr kumimoji="1" lang="zh-CN" altLang="en-US" sz="2800" dirty="0"/>
              <a:t>语句将在其被调用的位置处包含一个文件。</a:t>
            </a:r>
            <a:endParaRPr kumimoji="1" lang="en-US" altLang="zh-CN" sz="2800" dirty="0"/>
          </a:p>
          <a:p>
            <a:pPr marL="457200" lvl="1" indent="0">
              <a:buNone/>
            </a:pPr>
            <a:r>
              <a:rPr kumimoji="1" lang="zh-CN" altLang="en-US" sz="2800" dirty="0"/>
              <a:t> </a:t>
            </a:r>
            <a:endParaRPr kumimoji="1" lang="en-US" altLang="zh-CN" sz="2800" dirty="0"/>
          </a:p>
          <a:p>
            <a:pPr marL="457200" lvl="1" indent="0">
              <a:buNone/>
            </a:pPr>
            <a:r>
              <a:rPr kumimoji="1" lang="en-US" altLang="zh-CN" sz="2800" dirty="0"/>
              <a:t>	1.require() </a:t>
            </a:r>
            <a:endParaRPr kumimoji="1" lang="en-US" altLang="zh-CN" sz="2800" dirty="0"/>
          </a:p>
          <a:p>
            <a:pPr marL="457200" lvl="1" indent="0">
              <a:buNone/>
            </a:pPr>
            <a:r>
              <a:rPr kumimoji="1" lang="en-US" altLang="zh-CN" sz="2800" dirty="0"/>
              <a:t>     2.require_once()</a:t>
            </a:r>
            <a:endParaRPr kumimoji="1" lang="en-US" altLang="zh-CN" sz="2800" dirty="0"/>
          </a:p>
        </p:txBody>
      </p:sp>
      <p:sp>
        <p:nvSpPr>
          <p:cNvPr id="4" name="文本框 3"/>
          <p:cNvSpPr txBox="1"/>
          <p:nvPr/>
        </p:nvSpPr>
        <p:spPr>
          <a:xfrm>
            <a:off x="9775372" y="130627"/>
            <a:ext cx="2204450" cy="430887"/>
          </a:xfrm>
          <a:prstGeom prst="rect">
            <a:avLst/>
          </a:prstGeom>
          <a:noFill/>
        </p:spPr>
        <p:txBody>
          <a:bodyPr wrap="none" rtlCol="0">
            <a:spAutoFit/>
          </a:bodyPr>
          <a:lstStyle/>
          <a:p>
            <a:r>
              <a:rPr kumimoji="1" lang="zh-CN" altLang="en-US" sz="2200" dirty="0">
                <a:latin typeface="微软雅黑" panose="020B0503020204020204" charset="-122"/>
                <a:ea typeface="微软雅黑" panose="020B0503020204020204" charset="-122"/>
                <a:cs typeface="微软雅黑" panose="020B0503020204020204" charset="-122"/>
              </a:rPr>
              <a:t>三、</a:t>
            </a:r>
            <a:r>
              <a:rPr kumimoji="1" lang="en-US" altLang="zh-CN" sz="2200" dirty="0">
                <a:latin typeface="微软雅黑" panose="020B0503020204020204" charset="-122"/>
                <a:ea typeface="微软雅黑" panose="020B0503020204020204" charset="-122"/>
                <a:cs typeface="微软雅黑" panose="020B0503020204020204" charset="-122"/>
              </a:rPr>
              <a:t>PHP</a:t>
            </a:r>
            <a:r>
              <a:rPr kumimoji="1" lang="zh-CN" altLang="en-US" sz="2200" dirty="0">
                <a:latin typeface="微软雅黑" panose="020B0503020204020204" charset="-122"/>
                <a:ea typeface="微软雅黑" panose="020B0503020204020204" charset="-122"/>
                <a:cs typeface="微软雅黑" panose="020B0503020204020204" charset="-122"/>
              </a:rPr>
              <a:t>函数库</a:t>
            </a:r>
            <a:endParaRPr kumimoji="1"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202574" y="846320"/>
            <a:ext cx="11786225" cy="5440180"/>
          </a:xfrm>
        </p:spPr>
        <p:txBody>
          <a:bodyPr>
            <a:normAutofit/>
          </a:bodyPr>
          <a:lstStyle/>
          <a:p>
            <a:r>
              <a:rPr kumimoji="1" lang="en-US" altLang="zh-CN" dirty="0"/>
              <a:t>PHP</a:t>
            </a:r>
            <a:r>
              <a:rPr kumimoji="1" lang="zh-CN" altLang="en-US" dirty="0"/>
              <a:t>函数库</a:t>
            </a:r>
            <a:endParaRPr kumimoji="1" lang="en-US" altLang="zh-CN" dirty="0"/>
          </a:p>
          <a:p>
            <a:endParaRPr kumimoji="1" lang="en-US" altLang="zh-CN" dirty="0"/>
          </a:p>
          <a:p>
            <a:pPr marL="457200" lvl="1" indent="0">
              <a:buNone/>
            </a:pPr>
            <a:r>
              <a:rPr kumimoji="1" lang="en-US" altLang="zh-CN" sz="2800" b="1" dirty="0"/>
              <a:t>Include</a:t>
            </a:r>
            <a:r>
              <a:rPr kumimoji="1" lang="zh-CN" altLang="en-US" sz="2800" b="1" dirty="0"/>
              <a:t>和</a:t>
            </a:r>
            <a:r>
              <a:rPr kumimoji="1" lang="en-US" altLang="zh-CN" sz="2800" b="1" dirty="0"/>
              <a:t>require</a:t>
            </a:r>
            <a:r>
              <a:rPr kumimoji="1" lang="zh-CN" altLang="en-US" sz="2800" b="1" dirty="0"/>
              <a:t>的区别</a:t>
            </a:r>
            <a:endParaRPr kumimoji="1" lang="en-US" altLang="zh-CN" sz="2800" b="1" dirty="0"/>
          </a:p>
          <a:p>
            <a:pPr marL="457200" lvl="1" indent="0">
              <a:buNone/>
            </a:pPr>
            <a:endParaRPr kumimoji="1" lang="en-US" altLang="zh-CN" sz="2800" b="1" dirty="0"/>
          </a:p>
          <a:p>
            <a:pPr marL="457200" lvl="1" indent="0">
              <a:lnSpc>
                <a:spcPct val="150000"/>
              </a:lnSpc>
              <a:buNone/>
            </a:pPr>
            <a:r>
              <a:rPr kumimoji="1" lang="en-US" altLang="zh-CN" sz="2800" dirty="0"/>
              <a:t>	require </a:t>
            </a:r>
            <a:r>
              <a:rPr kumimoji="1" lang="zh-CN" altLang="en-US" sz="2800" dirty="0"/>
              <a:t>和 </a:t>
            </a:r>
            <a:r>
              <a:rPr kumimoji="1" lang="en-US" altLang="zh-CN" sz="2800" dirty="0"/>
              <a:t>include </a:t>
            </a:r>
            <a:r>
              <a:rPr kumimoji="1" lang="zh-CN" altLang="en-US" sz="2800" dirty="0"/>
              <a:t>几乎完全一样，除了处理失败的方式不同之外。</a:t>
            </a:r>
            <a:endParaRPr kumimoji="1" lang="en-US" altLang="zh-CN" sz="2800" dirty="0"/>
          </a:p>
          <a:p>
            <a:pPr marL="457200" lvl="1" indent="0">
              <a:lnSpc>
                <a:spcPct val="150000"/>
              </a:lnSpc>
              <a:buNone/>
            </a:pPr>
            <a:r>
              <a:rPr kumimoji="1" lang="zh-CN" altLang="en-US" sz="2800" dirty="0"/>
              <a:t> </a:t>
            </a:r>
            <a:r>
              <a:rPr kumimoji="1" lang="en-US" altLang="zh-CN" sz="2800" dirty="0"/>
              <a:t>	require </a:t>
            </a:r>
            <a:r>
              <a:rPr kumimoji="1" lang="zh-CN" altLang="en-US" sz="2800" dirty="0"/>
              <a:t>在出错时产生 </a:t>
            </a:r>
            <a:r>
              <a:rPr kumimoji="1" lang="en-US" altLang="zh-CN" sz="2800" dirty="0"/>
              <a:t>E_COMPILE_ERROR </a:t>
            </a:r>
            <a:r>
              <a:rPr kumimoji="1" lang="zh-CN" altLang="en-US" sz="2800" dirty="0"/>
              <a:t>级别的错误。 换句话说将   导致脚本中止而 </a:t>
            </a:r>
            <a:r>
              <a:rPr kumimoji="1" lang="en-US" altLang="zh-CN" sz="2800" dirty="0"/>
              <a:t>include </a:t>
            </a:r>
            <a:r>
              <a:rPr kumimoji="1" lang="zh-CN" altLang="en-US" sz="2800" dirty="0"/>
              <a:t>只产生警告（</a:t>
            </a:r>
            <a:r>
              <a:rPr kumimoji="1" lang="en-US" altLang="zh-CN" sz="2800" dirty="0"/>
              <a:t>E_WARNING</a:t>
            </a:r>
            <a:r>
              <a:rPr kumimoji="1" lang="zh-CN" altLang="en-US" sz="2800" dirty="0"/>
              <a:t>），脚本会继续运行。</a:t>
            </a:r>
            <a:endParaRPr kumimoji="1" lang="zh-CN" altLang="en-US" sz="2800" dirty="0"/>
          </a:p>
          <a:p>
            <a:pPr marL="457200" lvl="1" indent="0">
              <a:buNone/>
            </a:pPr>
            <a:endParaRPr kumimoji="1" lang="en-US" altLang="zh-CN" sz="2800" dirty="0"/>
          </a:p>
        </p:txBody>
      </p:sp>
      <p:sp>
        <p:nvSpPr>
          <p:cNvPr id="7" name="文本框 6"/>
          <p:cNvSpPr txBox="1"/>
          <p:nvPr/>
        </p:nvSpPr>
        <p:spPr>
          <a:xfrm>
            <a:off x="9775372" y="130627"/>
            <a:ext cx="2204450" cy="430887"/>
          </a:xfrm>
          <a:prstGeom prst="rect">
            <a:avLst/>
          </a:prstGeom>
          <a:noFill/>
        </p:spPr>
        <p:txBody>
          <a:bodyPr wrap="none" rtlCol="0">
            <a:spAutoFit/>
          </a:bodyPr>
          <a:lstStyle/>
          <a:p>
            <a:r>
              <a:rPr kumimoji="1" lang="zh-CN" altLang="en-US" sz="2200" dirty="0">
                <a:latin typeface="微软雅黑" panose="020B0503020204020204" charset="-122"/>
                <a:ea typeface="微软雅黑" panose="020B0503020204020204" charset="-122"/>
                <a:cs typeface="微软雅黑" panose="020B0503020204020204" charset="-122"/>
              </a:rPr>
              <a:t>三、</a:t>
            </a:r>
            <a:r>
              <a:rPr kumimoji="1" lang="en-US" altLang="zh-CN" sz="2200" dirty="0">
                <a:latin typeface="微软雅黑" panose="020B0503020204020204" charset="-122"/>
                <a:ea typeface="微软雅黑" panose="020B0503020204020204" charset="-122"/>
                <a:cs typeface="微软雅黑" panose="020B0503020204020204" charset="-122"/>
              </a:rPr>
              <a:t>PHP</a:t>
            </a:r>
            <a:r>
              <a:rPr kumimoji="1" lang="zh-CN" altLang="en-US" sz="2200" dirty="0">
                <a:latin typeface="微软雅黑" panose="020B0503020204020204" charset="-122"/>
                <a:ea typeface="微软雅黑" panose="020B0503020204020204" charset="-122"/>
                <a:cs typeface="微软雅黑" panose="020B0503020204020204" charset="-122"/>
              </a:rPr>
              <a:t>函数库</a:t>
            </a:r>
            <a:endParaRPr kumimoji="1"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202574" y="846320"/>
            <a:ext cx="11786225" cy="5440180"/>
          </a:xfrm>
        </p:spPr>
        <p:txBody>
          <a:bodyPr>
            <a:normAutofit/>
          </a:bodyPr>
          <a:lstStyle/>
          <a:p>
            <a:r>
              <a:rPr kumimoji="1" lang="zh-CN" altLang="en-US" b="1" dirty="0"/>
              <a:t>递归函数</a:t>
            </a:r>
            <a:endParaRPr kumimoji="1" lang="en-US" altLang="zh-CN" b="1" dirty="0"/>
          </a:p>
          <a:p>
            <a:endParaRPr kumimoji="1" lang="en-US" altLang="zh-CN" b="1" dirty="0"/>
          </a:p>
          <a:p>
            <a:pPr marL="457200" lvl="1" indent="0">
              <a:buNone/>
            </a:pPr>
            <a:r>
              <a:rPr kumimoji="1" lang="zh-CN" altLang="en-US" sz="2800" dirty="0"/>
              <a:t>递归函数是一个可以重复调用自身的函数，直到满足某个条件为止</a:t>
            </a:r>
            <a:r>
              <a:rPr kumimoji="1" lang="en-US" altLang="zh-CN" sz="2800" dirty="0"/>
              <a:t>; </a:t>
            </a:r>
            <a:endParaRPr kumimoji="1" lang="en-US" altLang="zh-CN" sz="2800" dirty="0"/>
          </a:p>
          <a:p>
            <a:pPr marL="457200" lvl="1" indent="0">
              <a:buNone/>
            </a:pPr>
            <a:r>
              <a:rPr kumimoji="1" lang="zh-CN" altLang="en-US" sz="2800" dirty="0"/>
              <a:t>递归函数常用来解决一些重复的问题</a:t>
            </a:r>
            <a:r>
              <a:rPr kumimoji="1" lang="en-US" altLang="zh-CN" sz="2800" dirty="0"/>
              <a:t>; </a:t>
            </a:r>
            <a:endParaRPr kumimoji="1" lang="en-US" altLang="zh-CN" sz="2800" dirty="0"/>
          </a:p>
          <a:p>
            <a:pPr marL="457200" lvl="1" indent="0">
              <a:buNone/>
            </a:pPr>
            <a:r>
              <a:rPr kumimoji="1" lang="zh-CN" altLang="en-US" sz="2800" dirty="0"/>
              <a:t>递归应该特别注意结束条件，防止进入死循环中。</a:t>
            </a:r>
            <a:endParaRPr kumimoji="1" lang="zh-CN" altLang="en-US" sz="2800" dirty="0"/>
          </a:p>
          <a:p>
            <a:pPr marL="457200" lvl="1" indent="0">
              <a:buNone/>
            </a:pPr>
            <a:endParaRPr kumimoji="1" lang="en-US" altLang="zh-CN" sz="2800" dirty="0"/>
          </a:p>
        </p:txBody>
      </p:sp>
      <p:sp>
        <p:nvSpPr>
          <p:cNvPr id="7" name="文本框 6"/>
          <p:cNvSpPr txBox="1"/>
          <p:nvPr/>
        </p:nvSpPr>
        <p:spPr>
          <a:xfrm>
            <a:off x="9775372" y="130627"/>
            <a:ext cx="1877437" cy="430887"/>
          </a:xfrm>
          <a:prstGeom prst="rect">
            <a:avLst/>
          </a:prstGeom>
          <a:noFill/>
        </p:spPr>
        <p:txBody>
          <a:bodyPr wrap="none" rtlCol="0">
            <a:spAutoFit/>
          </a:bodyPr>
          <a:lstStyle/>
          <a:p>
            <a:r>
              <a:rPr kumimoji="1" lang="zh-CN" altLang="en-US" sz="2200" dirty="0">
                <a:latin typeface="微软雅黑" panose="020B0503020204020204" charset="-122"/>
                <a:ea typeface="微软雅黑" panose="020B0503020204020204" charset="-122"/>
                <a:cs typeface="微软雅黑" panose="020B0503020204020204" charset="-122"/>
              </a:rPr>
              <a:t>三、递归函数</a:t>
            </a:r>
            <a:endParaRPr kumimoji="1"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202574" y="846320"/>
            <a:ext cx="11786225" cy="5440180"/>
          </a:xfrm>
        </p:spPr>
        <p:txBody>
          <a:bodyPr>
            <a:normAutofit/>
          </a:bodyPr>
          <a:lstStyle/>
          <a:p>
            <a:r>
              <a:rPr kumimoji="1" lang="zh-CN" altLang="en-US" b="1" dirty="0"/>
              <a:t>递归函数</a:t>
            </a:r>
            <a:endParaRPr kumimoji="1" lang="en-US" altLang="zh-CN" b="1" dirty="0"/>
          </a:p>
          <a:p>
            <a:endParaRPr kumimoji="1" lang="en-US" altLang="zh-CN" b="1" dirty="0"/>
          </a:p>
          <a:p>
            <a:pPr marL="457200" lvl="1" indent="0">
              <a:buNone/>
            </a:pPr>
            <a:endParaRPr kumimoji="1" lang="en-US" altLang="zh-CN" sz="2800" dirty="0"/>
          </a:p>
        </p:txBody>
      </p:sp>
      <p:sp>
        <p:nvSpPr>
          <p:cNvPr id="7" name="文本框 6"/>
          <p:cNvSpPr txBox="1"/>
          <p:nvPr/>
        </p:nvSpPr>
        <p:spPr>
          <a:xfrm>
            <a:off x="9775372" y="130627"/>
            <a:ext cx="1877437" cy="430887"/>
          </a:xfrm>
          <a:prstGeom prst="rect">
            <a:avLst/>
          </a:prstGeom>
          <a:noFill/>
        </p:spPr>
        <p:txBody>
          <a:bodyPr wrap="none" rtlCol="0">
            <a:spAutoFit/>
          </a:bodyPr>
          <a:lstStyle/>
          <a:p>
            <a:r>
              <a:rPr kumimoji="1" lang="zh-CN" altLang="en-US" sz="2200" dirty="0">
                <a:latin typeface="微软雅黑" panose="020B0503020204020204" charset="-122"/>
                <a:ea typeface="微软雅黑" panose="020B0503020204020204" charset="-122"/>
                <a:cs typeface="微软雅黑" panose="020B0503020204020204" charset="-122"/>
              </a:rPr>
              <a:t>三、递归函数</a:t>
            </a:r>
            <a:endParaRPr kumimoji="1" lang="zh-CN" altLang="en-US" sz="2200" dirty="0">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1"/>
          <a:stretch>
            <a:fillRect/>
          </a:stretch>
        </p:blipFill>
        <p:spPr>
          <a:xfrm>
            <a:off x="2576853" y="706620"/>
            <a:ext cx="5220948" cy="56049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202574" y="846320"/>
            <a:ext cx="11786225" cy="5440180"/>
          </a:xfrm>
        </p:spPr>
        <p:txBody>
          <a:bodyPr>
            <a:normAutofit fontScale="85000" lnSpcReduction="20000"/>
          </a:bodyPr>
          <a:lstStyle/>
          <a:p>
            <a:r>
              <a:rPr kumimoji="1" lang="zh-CN" altLang="en-US" b="1" dirty="0"/>
              <a:t>快速排序</a:t>
            </a:r>
            <a:endParaRPr kumimoji="1" lang="en-US" altLang="zh-CN" b="1" dirty="0"/>
          </a:p>
          <a:p>
            <a:endParaRPr kumimoji="1" lang="en-US" altLang="zh-CN" b="1" dirty="0"/>
          </a:p>
          <a:p>
            <a:pPr marL="457200" lvl="1" indent="0">
              <a:buNone/>
            </a:pPr>
            <a:r>
              <a:rPr kumimoji="1" lang="zh-CN" altLang="en-US" sz="2800" dirty="0"/>
              <a:t>快速排序的原理：</a:t>
            </a:r>
            <a:endParaRPr kumimoji="1" lang="en-US" altLang="zh-CN" sz="2800" dirty="0"/>
          </a:p>
          <a:p>
            <a:pPr marL="457200" lvl="1" indent="0">
              <a:lnSpc>
                <a:spcPct val="120000"/>
              </a:lnSpc>
              <a:buNone/>
            </a:pPr>
            <a:endParaRPr kumimoji="1" lang="zh-CN" altLang="en-US" sz="2800" dirty="0"/>
          </a:p>
          <a:p>
            <a:pPr marL="914400" lvl="2" indent="0">
              <a:lnSpc>
                <a:spcPct val="120000"/>
              </a:lnSpc>
              <a:buNone/>
            </a:pPr>
            <a:r>
              <a:rPr kumimoji="1" lang="zh-CN" altLang="en-US" dirty="0"/>
              <a:t>找到当前数组中的任意一个元素（一般选择第一个元素），作为标准，新建两个空数组，遍历整个数组元素，</a:t>
            </a:r>
            <a:endParaRPr kumimoji="1" lang="en-US" altLang="zh-CN" dirty="0"/>
          </a:p>
          <a:p>
            <a:pPr marL="914400" lvl="2" indent="0">
              <a:lnSpc>
                <a:spcPct val="120000"/>
              </a:lnSpc>
              <a:buNone/>
            </a:pPr>
            <a:endParaRPr kumimoji="1" lang="zh-CN" altLang="en-US" dirty="0"/>
          </a:p>
          <a:p>
            <a:pPr marL="914400" lvl="2" indent="0">
              <a:lnSpc>
                <a:spcPct val="120000"/>
              </a:lnSpc>
              <a:buNone/>
            </a:pPr>
            <a:r>
              <a:rPr kumimoji="1" lang="zh-CN" altLang="en-US" dirty="0"/>
              <a:t>如果遍历到的元素比当前的元素要小，那么就放到左边的数组，否则放到右面的数组，然后再对左右两个新数组分别再进行相同的操作</a:t>
            </a:r>
            <a:endParaRPr kumimoji="1" lang="en-US" altLang="zh-CN" dirty="0"/>
          </a:p>
          <a:p>
            <a:pPr marL="914400" lvl="2" indent="0">
              <a:lnSpc>
                <a:spcPct val="120000"/>
              </a:lnSpc>
              <a:buNone/>
            </a:pPr>
            <a:endParaRPr kumimoji="1" lang="en-US" altLang="zh-CN" dirty="0"/>
          </a:p>
          <a:p>
            <a:pPr marL="914400" lvl="2" indent="0">
              <a:lnSpc>
                <a:spcPct val="120000"/>
              </a:lnSpc>
              <a:buNone/>
            </a:pPr>
            <a:r>
              <a:rPr kumimoji="1" lang="zh-CN" altLang="en-US" dirty="0"/>
              <a:t>使用递归，则需要找到递归点和递归出口：</a:t>
            </a:r>
            <a:endParaRPr kumimoji="1" lang="en-US" altLang="zh-CN" dirty="0"/>
          </a:p>
          <a:p>
            <a:pPr marL="914400" lvl="2" indent="0">
              <a:lnSpc>
                <a:spcPct val="120000"/>
              </a:lnSpc>
              <a:buNone/>
            </a:pPr>
            <a:endParaRPr kumimoji="1" lang="zh-CN" altLang="en-US" dirty="0"/>
          </a:p>
          <a:p>
            <a:pPr marL="914400" lvl="2" indent="0">
              <a:lnSpc>
                <a:spcPct val="120000"/>
              </a:lnSpc>
              <a:buNone/>
            </a:pPr>
            <a:r>
              <a:rPr kumimoji="1" lang="zh-CN" altLang="en-US" dirty="0"/>
              <a:t>递归点：如果数组的元素大于</a:t>
            </a:r>
            <a:r>
              <a:rPr kumimoji="1" lang="en-US" altLang="zh-CN" dirty="0"/>
              <a:t>1</a:t>
            </a:r>
            <a:r>
              <a:rPr kumimoji="1" lang="zh-CN" altLang="en-US" dirty="0"/>
              <a:t>，就需要再进行分解，所以我们的递归点就是新构造的数组元素个数大于</a:t>
            </a:r>
            <a:r>
              <a:rPr kumimoji="1" lang="en-US" altLang="zh-CN" dirty="0"/>
              <a:t>1</a:t>
            </a:r>
            <a:endParaRPr kumimoji="1" lang="en-US" altLang="zh-CN" dirty="0"/>
          </a:p>
          <a:p>
            <a:pPr marL="914400" lvl="2" indent="0">
              <a:lnSpc>
                <a:spcPct val="120000"/>
              </a:lnSpc>
              <a:buNone/>
            </a:pPr>
            <a:endParaRPr kumimoji="1" lang="en-US" altLang="zh-CN" dirty="0"/>
          </a:p>
          <a:p>
            <a:pPr marL="914400" lvl="2" indent="0">
              <a:lnSpc>
                <a:spcPct val="120000"/>
              </a:lnSpc>
              <a:buNone/>
            </a:pPr>
            <a:r>
              <a:rPr kumimoji="1" lang="zh-CN" altLang="en-US" dirty="0"/>
              <a:t>递归出口：我们什么时候不需要再对新数组不进行排序了呢？就是当数组元素个数变成</a:t>
            </a:r>
            <a:r>
              <a:rPr kumimoji="1" lang="en-US" altLang="zh-CN" dirty="0"/>
              <a:t>1</a:t>
            </a:r>
            <a:r>
              <a:rPr kumimoji="1" lang="zh-CN" altLang="en-US" dirty="0"/>
              <a:t>的时候，所以这就</a:t>
            </a:r>
            <a:endParaRPr kumimoji="1" lang="en-US" altLang="zh-CN" dirty="0"/>
          </a:p>
          <a:p>
            <a:pPr marL="914400" lvl="2" indent="0">
              <a:lnSpc>
                <a:spcPct val="120000"/>
              </a:lnSpc>
              <a:buNone/>
            </a:pPr>
            <a:endParaRPr kumimoji="1" lang="zh-CN" altLang="en-US" dirty="0"/>
          </a:p>
          <a:p>
            <a:pPr marL="914400" lvl="2" indent="0">
              <a:lnSpc>
                <a:spcPct val="120000"/>
              </a:lnSpc>
              <a:buNone/>
            </a:pPr>
            <a:r>
              <a:rPr kumimoji="1" lang="zh-CN" altLang="en-US" dirty="0"/>
              <a:t>是我们的出口。</a:t>
            </a:r>
            <a:endParaRPr kumimoji="1" lang="zh-CN" altLang="en-US" dirty="0"/>
          </a:p>
          <a:p>
            <a:pPr marL="914400" lvl="2" indent="0">
              <a:buNone/>
            </a:pPr>
            <a:endParaRPr kumimoji="1" lang="zh-CN" altLang="en-US" sz="2400" dirty="0"/>
          </a:p>
          <a:p>
            <a:pPr marL="457200" lvl="1" indent="0">
              <a:buNone/>
            </a:pPr>
            <a:endParaRPr kumimoji="1" lang="en-US" altLang="zh-CN" sz="2800" dirty="0"/>
          </a:p>
        </p:txBody>
      </p:sp>
      <p:sp>
        <p:nvSpPr>
          <p:cNvPr id="7" name="文本框 6"/>
          <p:cNvSpPr txBox="1"/>
          <p:nvPr/>
        </p:nvSpPr>
        <p:spPr>
          <a:xfrm>
            <a:off x="9775372" y="130627"/>
            <a:ext cx="1877437" cy="430887"/>
          </a:xfrm>
          <a:prstGeom prst="rect">
            <a:avLst/>
          </a:prstGeom>
          <a:noFill/>
        </p:spPr>
        <p:txBody>
          <a:bodyPr wrap="none" rtlCol="0">
            <a:spAutoFit/>
          </a:bodyPr>
          <a:lstStyle/>
          <a:p>
            <a:r>
              <a:rPr kumimoji="1" lang="zh-CN" altLang="en-US" sz="2200" dirty="0">
                <a:latin typeface="微软雅黑" panose="020B0503020204020204" charset="-122"/>
                <a:ea typeface="微软雅黑" panose="020B0503020204020204" charset="-122"/>
                <a:cs typeface="微软雅黑" panose="020B0503020204020204" charset="-122"/>
              </a:rPr>
              <a:t>三、递归函数</a:t>
            </a:r>
            <a:endParaRPr kumimoji="1"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202574" y="846320"/>
            <a:ext cx="11786225" cy="5440180"/>
          </a:xfrm>
        </p:spPr>
        <p:txBody>
          <a:bodyPr>
            <a:normAutofit/>
          </a:bodyPr>
          <a:lstStyle/>
          <a:p>
            <a:r>
              <a:rPr kumimoji="1" lang="zh-CN" altLang="en-US" b="1" dirty="0"/>
              <a:t>快速排序</a:t>
            </a:r>
            <a:r>
              <a:rPr kumimoji="1" lang="en-US" altLang="zh-CN" b="1" dirty="0"/>
              <a:t>-</a:t>
            </a:r>
            <a:r>
              <a:rPr kumimoji="1" lang="zh-CN" altLang="en-US" b="1" dirty="0"/>
              <a:t>实现</a:t>
            </a:r>
            <a:endParaRPr kumimoji="1" lang="zh-CN" altLang="en-US" sz="2800" dirty="0"/>
          </a:p>
          <a:p>
            <a:pPr marL="914400" lvl="2" indent="0">
              <a:buNone/>
            </a:pPr>
            <a:r>
              <a:rPr kumimoji="1" lang="en-US" altLang="zh-CN" sz="2400" dirty="0"/>
              <a:t>&lt;?</a:t>
            </a:r>
            <a:r>
              <a:rPr kumimoji="1" lang="en-US" altLang="zh-CN" sz="2400" dirty="0" err="1"/>
              <a:t>php</a:t>
            </a:r>
            <a:r>
              <a:rPr kumimoji="1" lang="en-US" altLang="zh-CN" sz="2400" dirty="0"/>
              <a:t>    </a:t>
            </a:r>
            <a:endParaRPr kumimoji="1" lang="en-US" altLang="zh-CN" sz="2400" dirty="0"/>
          </a:p>
          <a:p>
            <a:pPr marL="914400" lvl="2" indent="0">
              <a:buNone/>
            </a:pPr>
            <a:endParaRPr kumimoji="1" lang="en-US" altLang="zh-CN" sz="2400" dirty="0"/>
          </a:p>
          <a:p>
            <a:pPr marL="1371600" lvl="3" indent="0">
              <a:buNone/>
            </a:pPr>
            <a:r>
              <a:rPr kumimoji="1" lang="en-US" altLang="zh-CN" sz="2400" dirty="0"/>
              <a:t>//</a:t>
            </a:r>
            <a:r>
              <a:rPr kumimoji="1" lang="zh-CN" altLang="en-US" sz="2400" dirty="0"/>
              <a:t>快速排序    </a:t>
            </a:r>
            <a:r>
              <a:rPr kumimoji="1" lang="en-US" altLang="zh-CN" sz="2400" dirty="0"/>
              <a:t>//</a:t>
            </a:r>
            <a:r>
              <a:rPr kumimoji="1" lang="zh-CN" altLang="en-US" sz="2400" dirty="0"/>
              <a:t>待排序数组    </a:t>
            </a:r>
            <a:endParaRPr kumimoji="1" lang="en-US" altLang="zh-CN" sz="2400" dirty="0"/>
          </a:p>
          <a:p>
            <a:pPr marL="1371600" lvl="3" indent="0">
              <a:buNone/>
            </a:pPr>
            <a:r>
              <a:rPr kumimoji="1" lang="en-US" altLang="zh-CN" sz="2400" dirty="0"/>
              <a:t>	$</a:t>
            </a:r>
            <a:r>
              <a:rPr kumimoji="1" lang="en-US" altLang="zh-CN" sz="2400" dirty="0" err="1"/>
              <a:t>arr</a:t>
            </a:r>
            <a:r>
              <a:rPr kumimoji="1" lang="en-US" altLang="zh-CN" sz="2400" dirty="0"/>
              <a:t>=array(6,3,8,6,4,2,9,5,1);    </a:t>
            </a:r>
            <a:endParaRPr kumimoji="1" lang="en-US" altLang="zh-CN" sz="2400" dirty="0"/>
          </a:p>
          <a:p>
            <a:pPr marL="1371600" lvl="3" indent="0">
              <a:buNone/>
            </a:pPr>
            <a:r>
              <a:rPr kumimoji="1" lang="en-US" altLang="zh-CN" sz="2400" dirty="0"/>
              <a:t>//</a:t>
            </a:r>
            <a:r>
              <a:rPr kumimoji="1" lang="zh-CN" altLang="en-US" sz="2400" dirty="0"/>
              <a:t>函数实现快速排序    </a:t>
            </a:r>
            <a:endParaRPr kumimoji="1" lang="en-US" altLang="zh-CN" sz="2400" dirty="0"/>
          </a:p>
          <a:p>
            <a:pPr marL="1371600" lvl="3" indent="0">
              <a:buNone/>
            </a:pPr>
            <a:r>
              <a:rPr kumimoji="1" lang="en-US" altLang="zh-CN" sz="2400" dirty="0"/>
              <a:t>	function </a:t>
            </a:r>
            <a:r>
              <a:rPr kumimoji="1" lang="en-US" altLang="zh-CN" sz="2400" dirty="0" err="1"/>
              <a:t>quick_sort</a:t>
            </a:r>
            <a:r>
              <a:rPr kumimoji="1" lang="en-US" altLang="zh-CN" sz="2400" dirty="0"/>
              <a:t>($</a:t>
            </a:r>
            <a:r>
              <a:rPr kumimoji="1" lang="en-US" altLang="zh-CN" sz="2400" dirty="0" err="1"/>
              <a:t>arr</a:t>
            </a:r>
            <a:r>
              <a:rPr kumimoji="1" lang="en-US" altLang="zh-CN" sz="2400" dirty="0"/>
              <a:t>)    {       </a:t>
            </a:r>
            <a:endParaRPr kumimoji="1" lang="en-US" altLang="zh-CN" sz="2400" dirty="0"/>
          </a:p>
          <a:p>
            <a:pPr marL="1371600" lvl="3" indent="0">
              <a:buNone/>
            </a:pPr>
            <a:r>
              <a:rPr kumimoji="1" lang="en-US" altLang="zh-CN" sz="2400" dirty="0"/>
              <a:t> //</a:t>
            </a:r>
            <a:r>
              <a:rPr kumimoji="1" lang="zh-CN" altLang="en-US" sz="2400" dirty="0"/>
              <a:t>判断参数是否是一个数组        </a:t>
            </a:r>
            <a:endParaRPr kumimoji="1" lang="en-US" altLang="zh-CN" sz="2400" dirty="0"/>
          </a:p>
          <a:p>
            <a:pPr marL="1371600" lvl="3" indent="0">
              <a:buNone/>
            </a:pPr>
            <a:r>
              <a:rPr kumimoji="1" lang="en-US" altLang="zh-CN" sz="2400" dirty="0"/>
              <a:t>	if(!</a:t>
            </a:r>
            <a:r>
              <a:rPr kumimoji="1" lang="en-US" altLang="zh-CN" sz="2400" dirty="0" err="1"/>
              <a:t>is_array</a:t>
            </a:r>
            <a:r>
              <a:rPr kumimoji="1" lang="en-US" altLang="zh-CN" sz="2400" dirty="0"/>
              <a:t>($</a:t>
            </a:r>
            <a:r>
              <a:rPr kumimoji="1" lang="en-US" altLang="zh-CN" sz="2400" dirty="0" err="1"/>
              <a:t>arr</a:t>
            </a:r>
            <a:r>
              <a:rPr kumimoji="1" lang="en-US" altLang="zh-CN" sz="2400" dirty="0"/>
              <a:t>)) return false;        //</a:t>
            </a:r>
            <a:r>
              <a:rPr kumimoji="1" lang="zh-CN" altLang="en-US" sz="2400" dirty="0"/>
              <a:t>递归出口</a:t>
            </a:r>
            <a:r>
              <a:rPr kumimoji="1" lang="en-US" altLang="zh-CN" sz="2400" dirty="0"/>
              <a:t>:</a:t>
            </a:r>
            <a:r>
              <a:rPr kumimoji="1" lang="zh-CN" altLang="en-US" sz="2400" dirty="0"/>
              <a:t>数组长度为</a:t>
            </a:r>
            <a:r>
              <a:rPr kumimoji="1" lang="en-US" altLang="zh-CN" sz="2400" dirty="0"/>
              <a:t>1</a:t>
            </a:r>
            <a:r>
              <a:rPr kumimoji="1" lang="zh-CN" altLang="en-US" sz="2400" dirty="0"/>
              <a:t>，直接返回数组        </a:t>
            </a:r>
            <a:r>
              <a:rPr kumimoji="1" lang="en-US" altLang="zh-CN" sz="2400" dirty="0"/>
              <a:t>	$length=count($</a:t>
            </a:r>
            <a:r>
              <a:rPr kumimoji="1" lang="en-US" altLang="zh-CN" sz="2400" dirty="0" err="1"/>
              <a:t>arr</a:t>
            </a:r>
            <a:r>
              <a:rPr kumimoji="1" lang="en-US" altLang="zh-CN" sz="2400" dirty="0"/>
              <a:t>);        </a:t>
            </a:r>
            <a:endParaRPr kumimoji="1" lang="en-US" altLang="zh-CN" sz="2400" dirty="0"/>
          </a:p>
          <a:p>
            <a:pPr marL="1371600" lvl="3" indent="0">
              <a:buNone/>
            </a:pPr>
            <a:r>
              <a:rPr kumimoji="1" lang="en-US" altLang="zh-CN" sz="2400" dirty="0"/>
              <a:t>	if($length&lt;=1) </a:t>
            </a:r>
            <a:endParaRPr kumimoji="1" lang="en-US" altLang="zh-CN" sz="2400" dirty="0"/>
          </a:p>
          <a:p>
            <a:pPr marL="1371600" lvl="3" indent="0">
              <a:buNone/>
            </a:pPr>
            <a:r>
              <a:rPr kumimoji="1" lang="en-US" altLang="zh-CN" sz="2400" dirty="0"/>
              <a:t>	return $</a:t>
            </a:r>
            <a:r>
              <a:rPr kumimoji="1" lang="en-US" altLang="zh-CN" sz="2400" dirty="0" err="1"/>
              <a:t>arr</a:t>
            </a:r>
            <a:r>
              <a:rPr kumimoji="1" lang="en-US" altLang="zh-CN" sz="2400" dirty="0"/>
              <a:t>;      </a:t>
            </a:r>
            <a:endParaRPr kumimoji="1" lang="en-US" altLang="zh-CN" sz="2400" dirty="0"/>
          </a:p>
          <a:p>
            <a:pPr marL="1371600" lvl="3" indent="0">
              <a:buNone/>
            </a:pPr>
            <a:r>
              <a:rPr kumimoji="1" lang="en-US" altLang="zh-CN" sz="2400" dirty="0"/>
              <a:t> //</a:t>
            </a:r>
            <a:r>
              <a:rPr kumimoji="1" lang="zh-CN" altLang="en-US" sz="2400" dirty="0"/>
              <a:t>数组元素有多个</a:t>
            </a:r>
            <a:r>
              <a:rPr kumimoji="1" lang="en-US" altLang="zh-CN" sz="2400" dirty="0"/>
              <a:t>,</a:t>
            </a:r>
            <a:r>
              <a:rPr kumimoji="1" lang="zh-CN" altLang="en-US" sz="2400" dirty="0"/>
              <a:t>则定义两个空数组</a:t>
            </a:r>
            <a:endParaRPr kumimoji="1" lang="zh-CN" altLang="en-US" sz="2400" dirty="0"/>
          </a:p>
          <a:p>
            <a:pPr marL="457200" lvl="1" indent="0">
              <a:buNone/>
            </a:pPr>
            <a:endParaRPr kumimoji="1" lang="en-US" altLang="zh-CN" sz="2800" dirty="0"/>
          </a:p>
        </p:txBody>
      </p:sp>
      <p:sp>
        <p:nvSpPr>
          <p:cNvPr id="7" name="文本框 6"/>
          <p:cNvSpPr txBox="1"/>
          <p:nvPr/>
        </p:nvSpPr>
        <p:spPr>
          <a:xfrm>
            <a:off x="9775372" y="130627"/>
            <a:ext cx="1877437" cy="430887"/>
          </a:xfrm>
          <a:prstGeom prst="rect">
            <a:avLst/>
          </a:prstGeom>
          <a:noFill/>
        </p:spPr>
        <p:txBody>
          <a:bodyPr wrap="none" rtlCol="0">
            <a:spAutoFit/>
          </a:bodyPr>
          <a:lstStyle/>
          <a:p>
            <a:r>
              <a:rPr kumimoji="1" lang="zh-CN" altLang="en-US" sz="2200" dirty="0">
                <a:latin typeface="微软雅黑" panose="020B0503020204020204" charset="-122"/>
                <a:ea typeface="微软雅黑" panose="020B0503020204020204" charset="-122"/>
                <a:cs typeface="微软雅黑" panose="020B0503020204020204" charset="-122"/>
              </a:rPr>
              <a:t>三、递归函数</a:t>
            </a:r>
            <a:endParaRPr kumimoji="1"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202574" y="846320"/>
            <a:ext cx="11786225" cy="5440180"/>
          </a:xfrm>
        </p:spPr>
        <p:txBody>
          <a:bodyPr>
            <a:normAutofit/>
          </a:bodyPr>
          <a:lstStyle/>
          <a:p>
            <a:r>
              <a:rPr kumimoji="1" lang="zh-CN" altLang="en-US" b="1" dirty="0"/>
              <a:t>快速排序</a:t>
            </a:r>
            <a:r>
              <a:rPr kumimoji="1" lang="en-US" altLang="zh-CN" b="1" dirty="0"/>
              <a:t>-</a:t>
            </a:r>
            <a:r>
              <a:rPr kumimoji="1" lang="zh-CN" altLang="en-US" b="1" dirty="0"/>
              <a:t>实现</a:t>
            </a:r>
            <a:endParaRPr kumimoji="1" lang="en-US" altLang="zh-CN" b="1" dirty="0"/>
          </a:p>
          <a:p>
            <a:endParaRPr kumimoji="1" lang="zh-CN" altLang="en-US" sz="2800" dirty="0"/>
          </a:p>
          <a:p>
            <a:pPr marL="457200" lvl="1" indent="0">
              <a:buNone/>
            </a:pPr>
            <a:r>
              <a:rPr kumimoji="1" lang="en-US" altLang="zh-CN" sz="2800" dirty="0"/>
              <a:t> $left=$right=array();       </a:t>
            </a:r>
            <a:endParaRPr kumimoji="1" lang="en-US" altLang="zh-CN" sz="2800" dirty="0"/>
          </a:p>
          <a:p>
            <a:pPr marL="457200" lvl="1" indent="0">
              <a:buNone/>
            </a:pPr>
            <a:r>
              <a:rPr kumimoji="1" lang="en-US" altLang="zh-CN" sz="2800" dirty="0"/>
              <a:t> //</a:t>
            </a:r>
            <a:r>
              <a:rPr kumimoji="1" lang="zh-CN" altLang="en-US" sz="2800" dirty="0"/>
              <a:t>使用</a:t>
            </a:r>
            <a:r>
              <a:rPr kumimoji="1" lang="en-US" altLang="zh-CN" sz="2800" dirty="0"/>
              <a:t>for</a:t>
            </a:r>
            <a:r>
              <a:rPr kumimoji="1" lang="zh-CN" altLang="en-US" sz="2800" dirty="0"/>
              <a:t>循环进行遍历，把第一个元素当做比较的对象        </a:t>
            </a:r>
            <a:r>
              <a:rPr kumimoji="1" lang="en-US" altLang="zh-CN" sz="2800" dirty="0"/>
              <a:t>for($</a:t>
            </a:r>
            <a:r>
              <a:rPr kumimoji="1" lang="en-US" altLang="zh-CN" sz="2800" dirty="0" err="1"/>
              <a:t>i</a:t>
            </a:r>
            <a:r>
              <a:rPr kumimoji="1" lang="en-US" altLang="zh-CN" sz="2800" dirty="0"/>
              <a:t>=1;$</a:t>
            </a:r>
            <a:r>
              <a:rPr kumimoji="1" lang="en-US" altLang="zh-CN" sz="2800" dirty="0" err="1"/>
              <a:t>i</a:t>
            </a:r>
            <a:r>
              <a:rPr kumimoji="1" lang="en-US" altLang="zh-CN" sz="2800" dirty="0"/>
              <a:t>&lt;$length;$</a:t>
            </a:r>
            <a:r>
              <a:rPr kumimoji="1" lang="en-US" altLang="zh-CN" sz="2800" dirty="0" err="1"/>
              <a:t>i</a:t>
            </a:r>
            <a:r>
              <a:rPr kumimoji="1" lang="en-US" altLang="zh-CN" sz="2800" dirty="0"/>
              <a:t>++){        </a:t>
            </a:r>
            <a:endParaRPr kumimoji="1" lang="en-US" altLang="zh-CN" sz="2800" dirty="0"/>
          </a:p>
          <a:p>
            <a:pPr marL="457200" lvl="1" indent="0">
              <a:buNone/>
            </a:pPr>
            <a:r>
              <a:rPr kumimoji="1" lang="en-US" altLang="zh-CN" sz="2800" dirty="0"/>
              <a:t>    //</a:t>
            </a:r>
            <a:r>
              <a:rPr kumimoji="1" lang="zh-CN" altLang="en-US" sz="2800" dirty="0"/>
              <a:t>判断当前元素的大小           </a:t>
            </a:r>
            <a:endParaRPr kumimoji="1" lang="en-US" altLang="zh-CN" sz="2800" dirty="0"/>
          </a:p>
          <a:p>
            <a:pPr marL="457200" lvl="1" indent="0">
              <a:buNone/>
            </a:pPr>
            <a:r>
              <a:rPr kumimoji="1" lang="zh-CN" altLang="en-US" sz="2800" dirty="0"/>
              <a:t> </a:t>
            </a:r>
            <a:r>
              <a:rPr kumimoji="1" lang="en-US" altLang="zh-CN" sz="2800" dirty="0"/>
              <a:t>	if($</a:t>
            </a:r>
            <a:r>
              <a:rPr kumimoji="1" lang="en-US" altLang="zh-CN" sz="2800" dirty="0" err="1"/>
              <a:t>arr</a:t>
            </a:r>
            <a:r>
              <a:rPr kumimoji="1" lang="en-US" altLang="zh-CN" sz="2800" dirty="0"/>
              <a:t>[$</a:t>
            </a:r>
            <a:r>
              <a:rPr kumimoji="1" lang="en-US" altLang="zh-CN" sz="2800" dirty="0" err="1"/>
              <a:t>i</a:t>
            </a:r>
            <a:r>
              <a:rPr kumimoji="1" lang="en-US" altLang="zh-CN" sz="2800" dirty="0"/>
              <a:t>]&lt;$</a:t>
            </a:r>
            <a:r>
              <a:rPr kumimoji="1" lang="en-US" altLang="zh-CN" sz="2800" dirty="0" err="1"/>
              <a:t>arr</a:t>
            </a:r>
            <a:r>
              <a:rPr kumimoji="1" lang="en-US" altLang="zh-CN" sz="2800" dirty="0"/>
              <a:t>[0]){              </a:t>
            </a:r>
            <a:endParaRPr kumimoji="1" lang="en-US" altLang="zh-CN" sz="2800" dirty="0"/>
          </a:p>
          <a:p>
            <a:pPr marL="457200" lvl="1" indent="0">
              <a:buNone/>
            </a:pPr>
            <a:r>
              <a:rPr kumimoji="1" lang="en-US" altLang="zh-CN" sz="2800" dirty="0"/>
              <a:t>  		$left[]=$</a:t>
            </a:r>
            <a:r>
              <a:rPr kumimoji="1" lang="en-US" altLang="zh-CN" sz="2800" dirty="0" err="1"/>
              <a:t>arr</a:t>
            </a:r>
            <a:r>
              <a:rPr kumimoji="1" lang="en-US" altLang="zh-CN" sz="2800" dirty="0"/>
              <a:t>[$</a:t>
            </a:r>
            <a:r>
              <a:rPr kumimoji="1" lang="en-US" altLang="zh-CN" sz="2800" dirty="0" err="1"/>
              <a:t>i</a:t>
            </a:r>
            <a:r>
              <a:rPr kumimoji="1" lang="en-US" altLang="zh-CN" sz="2800" dirty="0"/>
              <a:t>];           </a:t>
            </a:r>
            <a:endParaRPr kumimoji="1" lang="en-US" altLang="zh-CN" sz="2800" dirty="0"/>
          </a:p>
          <a:p>
            <a:pPr marL="457200" lvl="1" indent="0">
              <a:buNone/>
            </a:pPr>
            <a:r>
              <a:rPr kumimoji="1" lang="en-US" altLang="zh-CN" sz="2800" dirty="0"/>
              <a:t> 	}else{               </a:t>
            </a:r>
            <a:endParaRPr kumimoji="1" lang="en-US" altLang="zh-CN" sz="2800" dirty="0"/>
          </a:p>
          <a:p>
            <a:pPr marL="457200" lvl="1" indent="0">
              <a:buNone/>
            </a:pPr>
            <a:r>
              <a:rPr kumimoji="1" lang="en-US" altLang="zh-CN" sz="2800" dirty="0"/>
              <a:t> 		$right[]=$</a:t>
            </a:r>
            <a:r>
              <a:rPr kumimoji="1" lang="en-US" altLang="zh-CN" sz="2800" dirty="0" err="1"/>
              <a:t>arr</a:t>
            </a:r>
            <a:r>
              <a:rPr kumimoji="1" lang="en-US" altLang="zh-CN" sz="2800" dirty="0"/>
              <a:t>[$</a:t>
            </a:r>
            <a:r>
              <a:rPr kumimoji="1" lang="en-US" altLang="zh-CN" sz="2800" dirty="0" err="1"/>
              <a:t>i</a:t>
            </a:r>
            <a:r>
              <a:rPr kumimoji="1" lang="en-US" altLang="zh-CN" sz="2800" dirty="0"/>
              <a:t>];     </a:t>
            </a:r>
            <a:endParaRPr kumimoji="1" lang="en-US" altLang="zh-CN" sz="2800" dirty="0"/>
          </a:p>
          <a:p>
            <a:pPr marL="457200" lvl="1" indent="0">
              <a:buNone/>
            </a:pPr>
            <a:r>
              <a:rPr kumimoji="1" lang="en-US" altLang="zh-CN" sz="2800" dirty="0"/>
              <a:t>       }       </a:t>
            </a:r>
            <a:endParaRPr kumimoji="1" lang="en-US" altLang="zh-CN" sz="2800" dirty="0"/>
          </a:p>
          <a:p>
            <a:pPr marL="457200" lvl="1" indent="0">
              <a:buNone/>
            </a:pPr>
            <a:r>
              <a:rPr kumimoji="1" lang="en-US" altLang="zh-CN" sz="2800" dirty="0"/>
              <a:t> }</a:t>
            </a:r>
            <a:endParaRPr kumimoji="1" lang="en-US" altLang="zh-CN" sz="2800" dirty="0"/>
          </a:p>
        </p:txBody>
      </p:sp>
      <p:sp>
        <p:nvSpPr>
          <p:cNvPr id="7" name="文本框 6"/>
          <p:cNvSpPr txBox="1"/>
          <p:nvPr/>
        </p:nvSpPr>
        <p:spPr>
          <a:xfrm>
            <a:off x="9775372" y="130627"/>
            <a:ext cx="1877437" cy="430887"/>
          </a:xfrm>
          <a:prstGeom prst="rect">
            <a:avLst/>
          </a:prstGeom>
          <a:noFill/>
        </p:spPr>
        <p:txBody>
          <a:bodyPr wrap="none" rtlCol="0">
            <a:spAutoFit/>
          </a:bodyPr>
          <a:lstStyle/>
          <a:p>
            <a:r>
              <a:rPr kumimoji="1" lang="zh-CN" altLang="en-US" sz="2200" dirty="0">
                <a:latin typeface="微软雅黑" panose="020B0503020204020204" charset="-122"/>
                <a:ea typeface="微软雅黑" panose="020B0503020204020204" charset="-122"/>
                <a:cs typeface="微软雅黑" panose="020B0503020204020204" charset="-122"/>
              </a:rPr>
              <a:t>三、递归函数</a:t>
            </a:r>
            <a:endParaRPr kumimoji="1"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 24"/>
          <p:cNvGrpSpPr/>
          <p:nvPr/>
        </p:nvGrpSpPr>
        <p:grpSpPr>
          <a:xfrm>
            <a:off x="3049995" y="1889385"/>
            <a:ext cx="5882151" cy="2952328"/>
            <a:chOff x="2005297" y="1889385"/>
            <a:chExt cx="5882151" cy="2952328"/>
          </a:xfrm>
        </p:grpSpPr>
        <p:sp>
          <p:nvSpPr>
            <p:cNvPr id="3" name="文本框 2"/>
            <p:cNvSpPr txBox="1"/>
            <p:nvPr/>
          </p:nvSpPr>
          <p:spPr>
            <a:xfrm>
              <a:off x="2005297" y="2752349"/>
              <a:ext cx="1789272" cy="646331"/>
            </a:xfrm>
            <a:prstGeom prst="rect">
              <a:avLst/>
            </a:prstGeom>
            <a:noFill/>
          </p:spPr>
          <p:txBody>
            <a:bodyPr wrap="none" rtlCol="0">
              <a:spAutoFit/>
            </a:bodyPr>
            <a:lstStyle/>
            <a:p>
              <a:r>
                <a:rPr kumimoji="1" lang="zh-CN" altLang="en-US" sz="3600">
                  <a:solidFill>
                    <a:srgbClr val="FF0000"/>
                  </a:solidFill>
                  <a:latin typeface="微软雅黑" panose="020B0503020204020204" charset="-122"/>
                  <a:ea typeface="微软雅黑" panose="020B0503020204020204" charset="-122"/>
                  <a:cs typeface="微软雅黑" panose="020B0503020204020204" charset="-122"/>
                </a:rPr>
                <a:t>目     </a:t>
              </a:r>
              <a:r>
                <a:rPr kumimoji="1" lang="zh-CN" altLang="en-US" sz="3600" dirty="0">
                  <a:solidFill>
                    <a:srgbClr val="FF0000"/>
                  </a:solidFill>
                  <a:latin typeface="微软雅黑" panose="020B0503020204020204" charset="-122"/>
                  <a:ea typeface="微软雅黑" panose="020B0503020204020204" charset="-122"/>
                  <a:cs typeface="微软雅黑" panose="020B0503020204020204" charset="-122"/>
                </a:rPr>
                <a:t>录</a:t>
              </a:r>
              <a:endParaRPr kumimoji="1" lang="zh-CN" altLang="en-US" sz="3600"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2041395" y="3334988"/>
              <a:ext cx="1765996" cy="461665"/>
            </a:xfrm>
            <a:prstGeom prst="rect">
              <a:avLst/>
            </a:prstGeom>
            <a:noFill/>
          </p:spPr>
          <p:txBody>
            <a:bodyPr wrap="none" rtlCol="0">
              <a:spAutoFit/>
            </a:bodyPr>
            <a:lstStyle/>
            <a:p>
              <a:r>
                <a:rPr kumimoji="1" lang="en-US" altLang="zh-CN" sz="2400" spc="300"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rPr>
                <a:t>contents</a:t>
              </a:r>
              <a:endParaRPr kumimoji="1" lang="zh-CN" altLang="en-US" sz="2400" spc="300"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bwMode="auto">
            <a:xfrm>
              <a:off x="5137672" y="1889385"/>
              <a:ext cx="361950" cy="361950"/>
            </a:xfrm>
            <a:prstGeom prst="ellipse">
              <a:avLst/>
            </a:prstGeom>
            <a:solidFill>
              <a:srgbClr val="EC1C24"/>
            </a:solidFill>
            <a:ln w="9525" cap="flat" cmpd="sng" algn="ctr">
              <a:solidFill>
                <a:schemeClr val="accent1">
                  <a:alpha val="0"/>
                </a:schemeClr>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 name="文本框 5"/>
            <p:cNvSpPr txBox="1"/>
            <p:nvPr/>
          </p:nvSpPr>
          <p:spPr>
            <a:xfrm>
              <a:off x="5175018" y="1910608"/>
              <a:ext cx="287258" cy="338554"/>
            </a:xfrm>
            <a:prstGeom prst="rect">
              <a:avLst/>
            </a:prstGeom>
            <a:noFill/>
          </p:spPr>
          <p:txBody>
            <a:bodyPr wrap="none" rtlCol="0">
              <a:spAutoFit/>
            </a:bodyPr>
            <a:lstStyle/>
            <a:p>
              <a:pPr algn="ctr"/>
              <a:r>
                <a:rPr kumimoji="1" lang="en-US" altLang="zh-CN" sz="1600" dirty="0">
                  <a:solidFill>
                    <a:schemeClr val="bg1"/>
                  </a:solidFill>
                  <a:latin typeface="黑体" panose="02010609060101010101" charset="-122"/>
                  <a:ea typeface="黑体" panose="02010609060101010101" charset="-122"/>
                  <a:cs typeface="黑体" panose="02010609060101010101" charset="-122"/>
                </a:rPr>
                <a:t>1</a:t>
              </a:r>
              <a:endParaRPr kumimoji="1" lang="zh-CN" altLang="en-US" sz="1600" dirty="0">
                <a:solidFill>
                  <a:schemeClr val="bg1"/>
                </a:solidFill>
                <a:latin typeface="黑体" panose="02010609060101010101" charset="-122"/>
                <a:ea typeface="黑体" panose="02010609060101010101" charset="-122"/>
                <a:cs typeface="黑体" panose="02010609060101010101" charset="-122"/>
              </a:endParaRPr>
            </a:p>
          </p:txBody>
        </p:sp>
        <p:sp>
          <p:nvSpPr>
            <p:cNvPr id="7" name="文本框 6"/>
            <p:cNvSpPr txBox="1"/>
            <p:nvPr/>
          </p:nvSpPr>
          <p:spPr>
            <a:xfrm>
              <a:off x="5718697" y="1929658"/>
              <a:ext cx="1083951" cy="369332"/>
            </a:xfrm>
            <a:prstGeom prst="rect">
              <a:avLst/>
            </a:prstGeom>
            <a:noFill/>
          </p:spPr>
          <p:txBody>
            <a:bodyPr wrap="none" rtlCol="0">
              <a:spAutoFit/>
            </a:bodyPr>
            <a:lstStyle/>
            <a:p>
              <a:r>
                <a:rPr kumimoji="1" lang="en-US" altLang="zh-CN" dirty="0" err="1">
                  <a:latin typeface="微软雅黑" panose="020B0503020204020204" charset="-122"/>
                  <a:ea typeface="微软雅黑" panose="020B0503020204020204" charset="-122"/>
                  <a:cs typeface="微软雅黑" panose="020B0503020204020204" charset="-122"/>
                </a:rPr>
                <a:t>Php</a:t>
              </a:r>
              <a:r>
                <a:rPr kumimoji="1" lang="zh-CN" altLang="en-US" dirty="0">
                  <a:latin typeface="微软雅黑" panose="020B0503020204020204" charset="-122"/>
                  <a:ea typeface="微软雅黑" panose="020B0503020204020204" charset="-122"/>
                  <a:cs typeface="微软雅黑" panose="020B0503020204020204" charset="-122"/>
                </a:rPr>
                <a:t>函数</a:t>
              </a:r>
              <a:endParaRPr kumimoji="1" lang="zh-CN" altLang="en-US" dirty="0">
                <a:latin typeface="微软雅黑" panose="020B0503020204020204" charset="-122"/>
                <a:ea typeface="微软雅黑" panose="020B0503020204020204" charset="-122"/>
                <a:cs typeface="微软雅黑" panose="020B0503020204020204" charset="-122"/>
              </a:endParaRPr>
            </a:p>
          </p:txBody>
        </p:sp>
        <p:cxnSp>
          <p:nvCxnSpPr>
            <p:cNvPr id="8" name="直线连接符 7"/>
            <p:cNvCxnSpPr/>
            <p:nvPr/>
          </p:nvCxnSpPr>
          <p:spPr bwMode="auto">
            <a:xfrm>
              <a:off x="5137672" y="2365635"/>
              <a:ext cx="2407166" cy="0"/>
            </a:xfrm>
            <a:prstGeom prst="line">
              <a:avLst/>
            </a:prstGeom>
            <a:solidFill>
              <a:schemeClr val="accent1"/>
            </a:solidFill>
            <a:ln w="9525" cap="flat" cmpd="sng" algn="ctr">
              <a:solidFill>
                <a:srgbClr val="FF4200"/>
              </a:solidFill>
              <a:prstDash val="lgDash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 name="椭圆 8"/>
            <p:cNvSpPr/>
            <p:nvPr/>
          </p:nvSpPr>
          <p:spPr bwMode="auto">
            <a:xfrm>
              <a:off x="5137672" y="2729192"/>
              <a:ext cx="361950" cy="361950"/>
            </a:xfrm>
            <a:prstGeom prst="ellipse">
              <a:avLst/>
            </a:prstGeom>
            <a:solidFill>
              <a:srgbClr val="EC1C24"/>
            </a:solidFill>
            <a:ln w="9525" cap="flat" cmpd="sng" algn="ctr">
              <a:solidFill>
                <a:schemeClr val="accent1">
                  <a:alpha val="0"/>
                </a:schemeClr>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 name="文本框 9"/>
            <p:cNvSpPr txBox="1"/>
            <p:nvPr/>
          </p:nvSpPr>
          <p:spPr>
            <a:xfrm>
              <a:off x="5175018" y="2750415"/>
              <a:ext cx="287258" cy="338554"/>
            </a:xfrm>
            <a:prstGeom prst="rect">
              <a:avLst/>
            </a:prstGeom>
            <a:noFill/>
          </p:spPr>
          <p:txBody>
            <a:bodyPr wrap="none" rtlCol="0">
              <a:spAutoFit/>
            </a:bodyPr>
            <a:lstStyle/>
            <a:p>
              <a:pPr algn="ctr"/>
              <a:r>
                <a:rPr kumimoji="1" lang="en-US" altLang="zh-CN" sz="1600" dirty="0">
                  <a:solidFill>
                    <a:schemeClr val="bg1"/>
                  </a:solidFill>
                  <a:latin typeface="黑体" panose="02010609060101010101" charset="-122"/>
                  <a:ea typeface="黑体" panose="02010609060101010101" charset="-122"/>
                  <a:cs typeface="黑体" panose="02010609060101010101" charset="-122"/>
                </a:rPr>
                <a:t>2</a:t>
              </a:r>
              <a:endParaRPr kumimoji="1" lang="zh-CN" altLang="en-US" sz="1600" dirty="0">
                <a:solidFill>
                  <a:schemeClr val="bg1"/>
                </a:solidFill>
                <a:latin typeface="黑体" panose="02010609060101010101" charset="-122"/>
                <a:ea typeface="黑体" panose="02010609060101010101" charset="-122"/>
                <a:cs typeface="黑体" panose="02010609060101010101" charset="-122"/>
              </a:endParaRPr>
            </a:p>
          </p:txBody>
        </p:sp>
        <p:sp>
          <p:nvSpPr>
            <p:cNvPr id="11" name="文本框 10"/>
            <p:cNvSpPr txBox="1"/>
            <p:nvPr/>
          </p:nvSpPr>
          <p:spPr>
            <a:xfrm>
              <a:off x="5763667" y="2754475"/>
              <a:ext cx="1083951" cy="369332"/>
            </a:xfrm>
            <a:prstGeom prst="rect">
              <a:avLst/>
            </a:prstGeom>
            <a:noFill/>
          </p:spPr>
          <p:txBody>
            <a:bodyPr wrap="none" rtlCol="0">
              <a:spAutoFit/>
            </a:bodyPr>
            <a:lstStyle/>
            <a:p>
              <a:r>
                <a:rPr kumimoji="1" lang="en-US" altLang="zh-CN" dirty="0" err="1">
                  <a:latin typeface="微软雅黑" panose="020B0503020204020204" charset="-122"/>
                  <a:ea typeface="微软雅黑" panose="020B0503020204020204" charset="-122"/>
                  <a:cs typeface="微软雅黑" panose="020B0503020204020204" charset="-122"/>
                </a:rPr>
                <a:t>Php</a:t>
              </a:r>
              <a:r>
                <a:rPr kumimoji="1" lang="zh-CN" altLang="en-US" dirty="0">
                  <a:latin typeface="微软雅黑" panose="020B0503020204020204" charset="-122"/>
                  <a:ea typeface="微软雅黑" panose="020B0503020204020204" charset="-122"/>
                  <a:cs typeface="微软雅黑" panose="020B0503020204020204" charset="-122"/>
                </a:rPr>
                <a:t>函数</a:t>
              </a:r>
              <a:endParaRPr kumimoji="1" lang="zh-CN" altLang="en-US" dirty="0">
                <a:latin typeface="微软雅黑" panose="020B0503020204020204" charset="-122"/>
                <a:ea typeface="微软雅黑" panose="020B0503020204020204" charset="-122"/>
                <a:cs typeface="微软雅黑" panose="020B0503020204020204" charset="-122"/>
              </a:endParaRPr>
            </a:p>
          </p:txBody>
        </p:sp>
        <p:cxnSp>
          <p:nvCxnSpPr>
            <p:cNvPr id="12" name="直线连接符 11"/>
            <p:cNvCxnSpPr/>
            <p:nvPr/>
          </p:nvCxnSpPr>
          <p:spPr bwMode="auto">
            <a:xfrm>
              <a:off x="5137672" y="3205442"/>
              <a:ext cx="2407166" cy="0"/>
            </a:xfrm>
            <a:prstGeom prst="line">
              <a:avLst/>
            </a:prstGeom>
            <a:solidFill>
              <a:schemeClr val="accent1"/>
            </a:solidFill>
            <a:ln w="9525" cap="flat" cmpd="sng" algn="ctr">
              <a:solidFill>
                <a:srgbClr val="FF4200"/>
              </a:solidFill>
              <a:prstDash val="lgDash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 name="椭圆 12"/>
            <p:cNvSpPr/>
            <p:nvPr/>
          </p:nvSpPr>
          <p:spPr bwMode="auto">
            <a:xfrm>
              <a:off x="5133316" y="3570140"/>
              <a:ext cx="361950" cy="361950"/>
            </a:xfrm>
            <a:prstGeom prst="ellipse">
              <a:avLst/>
            </a:prstGeom>
            <a:solidFill>
              <a:srgbClr val="EC1C24"/>
            </a:solidFill>
            <a:ln w="9525" cap="flat" cmpd="sng" algn="ctr">
              <a:solidFill>
                <a:schemeClr val="accent1">
                  <a:alpha val="0"/>
                </a:schemeClr>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4" name="文本框 13"/>
            <p:cNvSpPr txBox="1"/>
            <p:nvPr/>
          </p:nvSpPr>
          <p:spPr>
            <a:xfrm>
              <a:off x="5170662" y="3591363"/>
              <a:ext cx="287258" cy="338554"/>
            </a:xfrm>
            <a:prstGeom prst="rect">
              <a:avLst/>
            </a:prstGeom>
            <a:noFill/>
          </p:spPr>
          <p:txBody>
            <a:bodyPr wrap="none" rtlCol="0">
              <a:spAutoFit/>
            </a:bodyPr>
            <a:lstStyle/>
            <a:p>
              <a:pPr algn="ctr"/>
              <a:r>
                <a:rPr kumimoji="1" lang="en-US" altLang="zh-CN" sz="1600" dirty="0">
                  <a:solidFill>
                    <a:schemeClr val="bg1"/>
                  </a:solidFill>
                  <a:latin typeface="黑体" panose="02010609060101010101" charset="-122"/>
                  <a:ea typeface="黑体" panose="02010609060101010101" charset="-122"/>
                  <a:cs typeface="黑体" panose="02010609060101010101" charset="-122"/>
                </a:rPr>
                <a:t>3</a:t>
              </a:r>
              <a:endParaRPr kumimoji="1" lang="zh-CN" altLang="en-US" sz="1600" dirty="0">
                <a:solidFill>
                  <a:schemeClr val="bg1"/>
                </a:solidFill>
                <a:latin typeface="黑体" panose="02010609060101010101" charset="-122"/>
                <a:ea typeface="黑体" panose="02010609060101010101" charset="-122"/>
                <a:cs typeface="黑体" panose="02010609060101010101" charset="-122"/>
              </a:endParaRPr>
            </a:p>
          </p:txBody>
        </p:sp>
        <p:sp>
          <p:nvSpPr>
            <p:cNvPr id="15" name="文本框 14"/>
            <p:cNvSpPr txBox="1"/>
            <p:nvPr/>
          </p:nvSpPr>
          <p:spPr>
            <a:xfrm>
              <a:off x="5744321" y="3610413"/>
              <a:ext cx="2143127" cy="646331"/>
            </a:xfrm>
            <a:prstGeom prst="rect">
              <a:avLst/>
            </a:prstGeom>
            <a:noFill/>
          </p:spPr>
          <p:txBody>
            <a:bodyPr wrap="square" rtlCol="0">
              <a:spAutoFit/>
            </a:bodyPr>
            <a:lstStyle/>
            <a:p>
              <a:r>
                <a:rPr kumimoji="1" lang="zh-CN" altLang="en-US" dirty="0">
                  <a:latin typeface="微软雅黑" panose="020B0503020204020204" charset="-122"/>
                  <a:ea typeface="微软雅黑" panose="020B0503020204020204" charset="-122"/>
                  <a:cs typeface="微软雅黑" panose="020B0503020204020204" charset="-122"/>
                </a:rPr>
                <a:t>函数库</a:t>
              </a:r>
              <a:endParaRPr kumimoji="1" lang="en-US" altLang="zh-CN" dirty="0">
                <a:latin typeface="微软雅黑" panose="020B0503020204020204" charset="-122"/>
                <a:ea typeface="微软雅黑" panose="020B0503020204020204" charset="-122"/>
                <a:cs typeface="微软雅黑" panose="020B0503020204020204" charset="-122"/>
              </a:endParaRPr>
            </a:p>
            <a:p>
              <a:endParaRPr kumimoji="1" lang="zh-CN" altLang="en-US" dirty="0">
                <a:latin typeface="微软雅黑" panose="020B0503020204020204" charset="-122"/>
                <a:ea typeface="微软雅黑" panose="020B0503020204020204" charset="-122"/>
                <a:cs typeface="微软雅黑" panose="020B0503020204020204" charset="-122"/>
              </a:endParaRPr>
            </a:p>
          </p:txBody>
        </p:sp>
        <p:cxnSp>
          <p:nvCxnSpPr>
            <p:cNvPr id="16" name="直线连接符 15"/>
            <p:cNvCxnSpPr/>
            <p:nvPr/>
          </p:nvCxnSpPr>
          <p:spPr bwMode="auto">
            <a:xfrm>
              <a:off x="5133316" y="4046390"/>
              <a:ext cx="2411522" cy="0"/>
            </a:xfrm>
            <a:prstGeom prst="line">
              <a:avLst/>
            </a:prstGeom>
            <a:solidFill>
              <a:schemeClr val="accent1"/>
            </a:solidFill>
            <a:ln w="9525" cap="flat" cmpd="sng" algn="ctr">
              <a:solidFill>
                <a:srgbClr val="FF4200"/>
              </a:solidFill>
              <a:prstDash val="lgDash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7" name="椭圆 16"/>
            <p:cNvSpPr/>
            <p:nvPr/>
          </p:nvSpPr>
          <p:spPr bwMode="auto">
            <a:xfrm>
              <a:off x="5133316" y="4365463"/>
              <a:ext cx="361950" cy="361950"/>
            </a:xfrm>
            <a:prstGeom prst="ellipse">
              <a:avLst/>
            </a:prstGeom>
            <a:solidFill>
              <a:srgbClr val="EC1C24"/>
            </a:solidFill>
            <a:ln w="9525" cap="flat" cmpd="sng" algn="ctr">
              <a:solidFill>
                <a:schemeClr val="accent1">
                  <a:alpha val="0"/>
                </a:schemeClr>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8" name="文本框 17"/>
            <p:cNvSpPr txBox="1"/>
            <p:nvPr/>
          </p:nvSpPr>
          <p:spPr>
            <a:xfrm>
              <a:off x="5170661" y="4386686"/>
              <a:ext cx="287259" cy="338554"/>
            </a:xfrm>
            <a:prstGeom prst="rect">
              <a:avLst/>
            </a:prstGeom>
            <a:noFill/>
          </p:spPr>
          <p:txBody>
            <a:bodyPr wrap="none" rtlCol="0">
              <a:spAutoFit/>
            </a:bodyPr>
            <a:lstStyle/>
            <a:p>
              <a:pPr algn="ctr"/>
              <a:r>
                <a:rPr kumimoji="1" lang="en-US" altLang="zh-CN" sz="1600" dirty="0">
                  <a:solidFill>
                    <a:schemeClr val="bg1"/>
                  </a:solidFill>
                  <a:latin typeface="黑体" panose="02010609060101010101" charset="-122"/>
                  <a:ea typeface="黑体" panose="02010609060101010101" charset="-122"/>
                  <a:cs typeface="黑体" panose="02010609060101010101" charset="-122"/>
                </a:rPr>
                <a:t>4</a:t>
              </a:r>
              <a:endParaRPr kumimoji="1" lang="zh-CN" altLang="en-US" sz="1600" dirty="0">
                <a:solidFill>
                  <a:schemeClr val="bg1"/>
                </a:solidFill>
                <a:latin typeface="黑体" panose="02010609060101010101" charset="-122"/>
                <a:ea typeface="黑体" panose="02010609060101010101" charset="-122"/>
                <a:cs typeface="黑体" panose="02010609060101010101" charset="-122"/>
              </a:endParaRPr>
            </a:p>
          </p:txBody>
        </p:sp>
        <p:sp>
          <p:nvSpPr>
            <p:cNvPr id="19" name="文本框 18"/>
            <p:cNvSpPr txBox="1"/>
            <p:nvPr/>
          </p:nvSpPr>
          <p:spPr>
            <a:xfrm>
              <a:off x="5729331" y="4405736"/>
              <a:ext cx="2143127" cy="369332"/>
            </a:xfrm>
            <a:prstGeom prst="rect">
              <a:avLst/>
            </a:prstGeom>
            <a:noFill/>
          </p:spPr>
          <p:txBody>
            <a:bodyPr wrap="square" rtlCol="0">
              <a:spAutoFit/>
            </a:bodyPr>
            <a:lstStyle/>
            <a:p>
              <a:r>
                <a:rPr kumimoji="1" lang="zh-CN" altLang="en-US" dirty="0">
                  <a:latin typeface="微软雅黑" panose="020B0503020204020204" charset="-122"/>
                  <a:ea typeface="微软雅黑" panose="020B0503020204020204" charset="-122"/>
                  <a:cs typeface="微软雅黑" panose="020B0503020204020204" charset="-122"/>
                </a:rPr>
                <a:t>函数的</a:t>
              </a:r>
              <a:r>
                <a:rPr kumimoji="1" lang="en-US" altLang="zh-CN" dirty="0">
                  <a:latin typeface="微软雅黑" panose="020B0503020204020204" charset="-122"/>
                  <a:ea typeface="微软雅黑" panose="020B0503020204020204" charset="-122"/>
                  <a:cs typeface="微软雅黑" panose="020B0503020204020204" charset="-122"/>
                </a:rPr>
                <a:t>return</a:t>
              </a:r>
              <a:endParaRPr kumimoji="1" lang="zh-CN" altLang="en-US" dirty="0">
                <a:latin typeface="微软雅黑" panose="020B0503020204020204" charset="-122"/>
                <a:ea typeface="微软雅黑" panose="020B0503020204020204" charset="-122"/>
                <a:cs typeface="微软雅黑" panose="020B0503020204020204" charset="-122"/>
              </a:endParaRPr>
            </a:p>
          </p:txBody>
        </p:sp>
        <p:cxnSp>
          <p:nvCxnSpPr>
            <p:cNvPr id="20" name="直线连接符 19"/>
            <p:cNvCxnSpPr/>
            <p:nvPr/>
          </p:nvCxnSpPr>
          <p:spPr bwMode="auto">
            <a:xfrm>
              <a:off x="5133316" y="4841713"/>
              <a:ext cx="2411522" cy="0"/>
            </a:xfrm>
            <a:prstGeom prst="line">
              <a:avLst/>
            </a:prstGeom>
            <a:solidFill>
              <a:schemeClr val="accent1"/>
            </a:solidFill>
            <a:ln w="9525" cap="flat" cmpd="sng" algn="ctr">
              <a:solidFill>
                <a:srgbClr val="FF4200"/>
              </a:solidFill>
              <a:prstDash val="lgDash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202574" y="846320"/>
            <a:ext cx="11786225" cy="5440180"/>
          </a:xfrm>
        </p:spPr>
        <p:txBody>
          <a:bodyPr>
            <a:normAutofit/>
          </a:bodyPr>
          <a:lstStyle/>
          <a:p>
            <a:r>
              <a:rPr kumimoji="1" lang="zh-CN" altLang="en-US" b="1" dirty="0"/>
              <a:t>快速排序</a:t>
            </a:r>
            <a:r>
              <a:rPr kumimoji="1" lang="en-US" altLang="zh-CN" b="1" dirty="0"/>
              <a:t>-</a:t>
            </a:r>
            <a:r>
              <a:rPr kumimoji="1" lang="zh-CN" altLang="en-US" b="1" dirty="0"/>
              <a:t>实现</a:t>
            </a:r>
            <a:endParaRPr kumimoji="1" lang="en-US" altLang="zh-CN" b="1" dirty="0"/>
          </a:p>
          <a:p>
            <a:endParaRPr kumimoji="1" lang="en-US" altLang="zh-CN" b="1" dirty="0"/>
          </a:p>
          <a:p>
            <a:pPr marL="457200" lvl="1" indent="0">
              <a:buNone/>
            </a:pPr>
            <a:r>
              <a:rPr kumimoji="1" lang="zh-CN" altLang="en-US" sz="3200" dirty="0"/>
              <a:t> </a:t>
            </a:r>
            <a:r>
              <a:rPr kumimoji="1" lang="en-US" altLang="zh-CN" sz="3200" dirty="0"/>
              <a:t>//</a:t>
            </a:r>
            <a:r>
              <a:rPr kumimoji="1" lang="zh-CN" altLang="en-US" sz="3200" dirty="0"/>
              <a:t>递归调用</a:t>
            </a:r>
            <a:endParaRPr kumimoji="1" lang="en-US" altLang="zh-CN" sz="3200" dirty="0"/>
          </a:p>
          <a:p>
            <a:pPr marL="457200" lvl="1" indent="0">
              <a:buNone/>
            </a:pPr>
            <a:r>
              <a:rPr kumimoji="1" lang="en-US" altLang="zh-CN" sz="3200" dirty="0"/>
              <a:t> $left=</a:t>
            </a:r>
            <a:r>
              <a:rPr kumimoji="1" lang="en-US" altLang="zh-CN" sz="3200" dirty="0" err="1"/>
              <a:t>quick_sort</a:t>
            </a:r>
            <a:r>
              <a:rPr kumimoji="1" lang="en-US" altLang="zh-CN" sz="3200" dirty="0"/>
              <a:t>($left);      </a:t>
            </a:r>
            <a:endParaRPr kumimoji="1" lang="en-US" altLang="zh-CN" sz="3200" dirty="0"/>
          </a:p>
          <a:p>
            <a:pPr marL="457200" lvl="1" indent="0">
              <a:buNone/>
            </a:pPr>
            <a:r>
              <a:rPr kumimoji="1" lang="en-US" altLang="zh-CN" sz="3200" dirty="0"/>
              <a:t> $right=</a:t>
            </a:r>
            <a:r>
              <a:rPr kumimoji="1" lang="en-US" altLang="zh-CN" sz="3200" dirty="0" err="1"/>
              <a:t>quick_sort</a:t>
            </a:r>
            <a:r>
              <a:rPr kumimoji="1" lang="en-US" altLang="zh-CN" sz="3200" dirty="0"/>
              <a:t>($right);        //</a:t>
            </a:r>
            <a:r>
              <a:rPr kumimoji="1" lang="zh-CN" altLang="en-US" sz="3200" dirty="0"/>
              <a:t>将所有的结果合并        </a:t>
            </a:r>
            <a:endParaRPr kumimoji="1" lang="en-US" altLang="zh-CN" sz="3200" dirty="0"/>
          </a:p>
          <a:p>
            <a:pPr marL="457200" lvl="1" indent="0">
              <a:buNone/>
            </a:pPr>
            <a:r>
              <a:rPr kumimoji="1" lang="en-US" altLang="zh-CN" sz="3200" dirty="0"/>
              <a:t> return </a:t>
            </a:r>
            <a:r>
              <a:rPr kumimoji="1" lang="en-US" altLang="zh-CN" sz="3200" dirty="0" err="1"/>
              <a:t>array_merge</a:t>
            </a:r>
            <a:r>
              <a:rPr kumimoji="1" lang="en-US" altLang="zh-CN" sz="3200" dirty="0"/>
              <a:t>($</a:t>
            </a:r>
            <a:r>
              <a:rPr kumimoji="1" lang="en-US" altLang="zh-CN" sz="3200" dirty="0" err="1"/>
              <a:t>left,array</a:t>
            </a:r>
            <a:r>
              <a:rPr kumimoji="1" lang="en-US" altLang="zh-CN" sz="3200" dirty="0"/>
              <a:t>($</a:t>
            </a:r>
            <a:r>
              <a:rPr kumimoji="1" lang="en-US" altLang="zh-CN" sz="3200" dirty="0" err="1"/>
              <a:t>arr</a:t>
            </a:r>
            <a:r>
              <a:rPr kumimoji="1" lang="en-US" altLang="zh-CN" sz="3200" dirty="0"/>
              <a:t>[0]),$right);</a:t>
            </a:r>
            <a:endParaRPr kumimoji="1" lang="en-US" altLang="zh-CN" sz="3200" dirty="0"/>
          </a:p>
          <a:p>
            <a:pPr marL="457200" lvl="1" indent="0">
              <a:buNone/>
            </a:pPr>
            <a:r>
              <a:rPr kumimoji="1" lang="en-US" altLang="zh-CN" sz="3200" dirty="0"/>
              <a:t> }        //</a:t>
            </a:r>
            <a:r>
              <a:rPr kumimoji="1" lang="zh-CN" altLang="en-US" sz="3200" dirty="0"/>
              <a:t>调用      </a:t>
            </a:r>
            <a:endParaRPr kumimoji="1" lang="en-US" altLang="zh-CN" sz="3200" dirty="0"/>
          </a:p>
          <a:p>
            <a:pPr marL="457200" lvl="1" indent="0">
              <a:buNone/>
            </a:pPr>
            <a:r>
              <a:rPr kumimoji="1" lang="zh-CN" altLang="en-US" sz="3200" dirty="0"/>
              <a:t> </a:t>
            </a:r>
            <a:r>
              <a:rPr kumimoji="1" lang="en-US" altLang="zh-CN" sz="3200" dirty="0"/>
              <a:t>echo "&lt;pre&gt;";        </a:t>
            </a:r>
            <a:endParaRPr kumimoji="1" lang="en-US" altLang="zh-CN" sz="3200" dirty="0"/>
          </a:p>
          <a:p>
            <a:pPr marL="457200" lvl="1" indent="0">
              <a:buNone/>
            </a:pPr>
            <a:r>
              <a:rPr kumimoji="1" lang="en-US" altLang="zh-CN" sz="3200" dirty="0" err="1"/>
              <a:t>print_r</a:t>
            </a:r>
            <a:r>
              <a:rPr kumimoji="1" lang="en-US" altLang="zh-CN" sz="3200" dirty="0"/>
              <a:t>(</a:t>
            </a:r>
            <a:r>
              <a:rPr kumimoji="1" lang="en-US" altLang="zh-CN" sz="3200" dirty="0" err="1"/>
              <a:t>quick_sort</a:t>
            </a:r>
            <a:r>
              <a:rPr kumimoji="1" lang="en-US" altLang="zh-CN" sz="3200" dirty="0"/>
              <a:t>($</a:t>
            </a:r>
            <a:r>
              <a:rPr kumimoji="1" lang="en-US" altLang="zh-CN" sz="3200" dirty="0" err="1"/>
              <a:t>arr</a:t>
            </a:r>
            <a:r>
              <a:rPr kumimoji="1" lang="en-US" altLang="zh-CN" sz="3200" dirty="0"/>
              <a:t>));</a:t>
            </a:r>
            <a:endParaRPr kumimoji="1" lang="en-US" altLang="zh-CN" sz="3200" dirty="0"/>
          </a:p>
          <a:p>
            <a:endParaRPr kumimoji="1" lang="zh-CN" altLang="en-US" sz="2800" dirty="0"/>
          </a:p>
        </p:txBody>
      </p:sp>
      <p:sp>
        <p:nvSpPr>
          <p:cNvPr id="7" name="文本框 6"/>
          <p:cNvSpPr txBox="1"/>
          <p:nvPr/>
        </p:nvSpPr>
        <p:spPr>
          <a:xfrm>
            <a:off x="9775372" y="130627"/>
            <a:ext cx="1877437" cy="430887"/>
          </a:xfrm>
          <a:prstGeom prst="rect">
            <a:avLst/>
          </a:prstGeom>
          <a:noFill/>
        </p:spPr>
        <p:txBody>
          <a:bodyPr wrap="none" rtlCol="0">
            <a:spAutoFit/>
          </a:bodyPr>
          <a:lstStyle/>
          <a:p>
            <a:r>
              <a:rPr kumimoji="1" lang="zh-CN" altLang="en-US" sz="2200" dirty="0">
                <a:latin typeface="微软雅黑" panose="020B0503020204020204" charset="-122"/>
                <a:ea typeface="微软雅黑" panose="020B0503020204020204" charset="-122"/>
                <a:cs typeface="微软雅黑" panose="020B0503020204020204" charset="-122"/>
              </a:rPr>
              <a:t>三、递归函数</a:t>
            </a:r>
            <a:endParaRPr kumimoji="1"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内容占位符 2"/>
          <p:cNvSpPr txBox="1"/>
          <p:nvPr/>
        </p:nvSpPr>
        <p:spPr bwMode="auto">
          <a:xfrm>
            <a:off x="576684" y="1124481"/>
            <a:ext cx="7300906" cy="4357718"/>
          </a:xfrm>
          <a:prstGeom prst="rect">
            <a:avLst/>
          </a:prstGeom>
          <a:noFill/>
          <a:ln w="9525">
            <a:noFill/>
            <a:miter lim="800000"/>
          </a:ln>
        </p:spPr>
        <p:txBody>
          <a:bodyPr vert="horz" wrap="square" lIns="91440" tIns="45720" rIns="91440" bIns="45720" numCol="1" anchor="t" anchorCtr="0" compatLnSpc="1"/>
          <a:lstStyle/>
          <a:p>
            <a:pPr>
              <a:lnSpc>
                <a:spcPct val="150000"/>
              </a:lnSpc>
              <a:buClr>
                <a:srgbClr val="FFC000"/>
              </a:buClr>
              <a:buSzPct val="90000"/>
              <a:buFont typeface="Wingdings" panose="05000000000000000000" pitchFamily="2" charset="2"/>
              <a:buBlip>
                <a:blip r:embed="rId2"/>
              </a:buBlip>
            </a:pPr>
            <a:r>
              <a:rPr lang="zh-CN" altLang="en-US" sz="2400" dirty="0">
                <a:latin typeface="微软雅黑" panose="020B0503020204020204" charset="-122"/>
                <a:ea typeface="微软雅黑" panose="020B0503020204020204" charset="-122"/>
              </a:rPr>
              <a:t>  </a:t>
            </a:r>
            <a:r>
              <a:rPr lang="en-US" altLang="zh-CN" sz="2400" dirty="0" err="1">
                <a:latin typeface="微软雅黑" panose="020B0503020204020204" charset="-122"/>
                <a:ea typeface="微软雅黑" panose="020B0503020204020204" charset="-122"/>
              </a:rPr>
              <a:t>wamp</a:t>
            </a:r>
            <a:r>
              <a:rPr lang="zh-CN" altLang="en-US" sz="2400" dirty="0">
                <a:latin typeface="微软雅黑" panose="020B0503020204020204" charset="-122"/>
                <a:ea typeface="微软雅黑" panose="020B0503020204020204" charset="-122"/>
              </a:rPr>
              <a:t>环境配置</a:t>
            </a:r>
            <a:r>
              <a:rPr lang="en-US" altLang="zh-CN" sz="2400" dirty="0">
                <a:latin typeface="微软雅黑" panose="020B0503020204020204" charset="-122"/>
                <a:ea typeface="微软雅黑" panose="020B0503020204020204" charset="-122"/>
              </a:rPr>
              <a:t>-</a:t>
            </a:r>
            <a:r>
              <a:rPr lang="zh-CN" altLang="en-US" sz="2400" dirty="0">
                <a:latin typeface="微软雅黑" panose="020B0503020204020204" charset="-122"/>
                <a:ea typeface="微软雅黑" panose="020B0503020204020204" charset="-122"/>
              </a:rPr>
              <a:t>基本语法</a:t>
            </a:r>
            <a:endParaRPr lang="en-US" altLang="zh-CN" sz="2400" dirty="0">
              <a:latin typeface="微软雅黑" panose="020B0503020204020204" charset="-122"/>
              <a:ea typeface="微软雅黑" panose="020B0503020204020204" charset="-122"/>
            </a:endParaRPr>
          </a:p>
          <a:p>
            <a:pPr>
              <a:lnSpc>
                <a:spcPct val="150000"/>
              </a:lnSpc>
              <a:buClr>
                <a:srgbClr val="FFC000"/>
              </a:buClr>
              <a:buSzPct val="90000"/>
              <a:buFont typeface="Wingdings" panose="05000000000000000000" pitchFamily="2" charset="2"/>
              <a:buBlip>
                <a:blip r:embed="rId2"/>
              </a:buBlip>
            </a:pPr>
            <a:r>
              <a:rPr lang="zh-CN" altLang="en-US" sz="2400" dirty="0">
                <a:latin typeface="微软雅黑" panose="020B0503020204020204" charset="-122"/>
                <a:ea typeface="微软雅黑" panose="020B0503020204020204" charset="-122"/>
              </a:rPr>
              <a:t>  数据类型</a:t>
            </a:r>
            <a:endParaRPr lang="en-US" altLang="zh-CN" sz="2400" dirty="0">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Rectangle 3"/>
          <p:cNvSpPr txBox="1">
            <a:spLocks noChangeArrowheads="1"/>
          </p:cNvSpPr>
          <p:nvPr/>
        </p:nvSpPr>
        <p:spPr>
          <a:xfrm>
            <a:off x="4297753" y="2250723"/>
            <a:ext cx="3596495" cy="23565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marL="342900" indent="-342900" algn="l">
              <a:buClr>
                <a:srgbClr val="FFC000"/>
              </a:buClr>
              <a:buFont typeface="Wingdings" panose="05000000000000000000" pitchFamily="2" charset="2"/>
              <a:buChar char="u"/>
            </a:pPr>
            <a:r>
              <a:rPr lang="en-US" altLang="zh-CN" dirty="0"/>
              <a:t>PHP</a:t>
            </a:r>
            <a:r>
              <a:rPr lang="zh-CN" altLang="en-US" dirty="0"/>
              <a:t>函数的基础操作</a:t>
            </a:r>
            <a:endParaRPr lang="en-US" altLang="zh-CN" dirty="0"/>
          </a:p>
          <a:p>
            <a:pPr marL="342900" indent="-342900" algn="l">
              <a:buClr>
                <a:srgbClr val="FFC000"/>
              </a:buClr>
              <a:buFont typeface="Wingdings" panose="05000000000000000000" pitchFamily="2" charset="2"/>
              <a:buChar char="u"/>
            </a:pPr>
            <a:endParaRPr lang="en-US" altLang="zh-CN" dirty="0"/>
          </a:p>
          <a:p>
            <a:pPr marL="342900" indent="-342900" algn="l">
              <a:buClr>
                <a:srgbClr val="FFC000"/>
              </a:buClr>
              <a:buFont typeface="Wingdings" panose="05000000000000000000" pitchFamily="2" charset="2"/>
              <a:buChar char="u"/>
            </a:pPr>
            <a:r>
              <a:rPr lang="en-US" altLang="zh-CN" dirty="0"/>
              <a:t>PHP</a:t>
            </a:r>
            <a:r>
              <a:rPr lang="zh-CN" altLang="en-US" dirty="0"/>
              <a:t>函数的作用域</a:t>
            </a:r>
            <a:endParaRPr lang="en-US" altLang="zh-CN" dirty="0"/>
          </a:p>
          <a:p>
            <a:pPr marL="342900" indent="-342900" algn="l">
              <a:buClr>
                <a:srgbClr val="FFC000"/>
              </a:buClr>
              <a:buFont typeface="Wingdings" panose="05000000000000000000" pitchFamily="2" charset="2"/>
              <a:buChar char="u"/>
            </a:pPr>
            <a:endParaRPr lang="en-US" altLang="zh-CN" dirty="0"/>
          </a:p>
          <a:p>
            <a:pPr marL="342900" indent="-342900" algn="l">
              <a:buClr>
                <a:srgbClr val="FFC000"/>
              </a:buClr>
              <a:buFont typeface="Wingdings" panose="05000000000000000000" pitchFamily="2" charset="2"/>
              <a:buChar char="u"/>
            </a:pPr>
            <a:r>
              <a:rPr lang="en-US" altLang="zh-CN" dirty="0"/>
              <a:t>PHP</a:t>
            </a:r>
            <a:r>
              <a:rPr lang="zh-CN" altLang="en-US" dirty="0"/>
              <a:t>递归函数</a:t>
            </a:r>
            <a:endParaRPr lang="en-US" altLang="zh-CN" dirty="0"/>
          </a:p>
          <a:p>
            <a:pPr algn="l">
              <a:lnSpc>
                <a:spcPct val="200000"/>
              </a:lnSpc>
              <a:buClr>
                <a:srgbClr val="FF9900"/>
              </a:buClr>
            </a:pPr>
            <a:endParaRPr lang="zh-CN" altLang="en-US" dirty="0">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4675" y="947921"/>
            <a:ext cx="11242624" cy="4424180"/>
          </a:xfrm>
        </p:spPr>
        <p:txBody>
          <a:bodyPr/>
          <a:lstStyle/>
          <a:p>
            <a:r>
              <a:rPr kumimoji="1" lang="en-US" altLang="zh-CN" dirty="0"/>
              <a:t>PHP</a:t>
            </a:r>
            <a:r>
              <a:rPr kumimoji="1" lang="zh-CN" altLang="en-US" dirty="0"/>
              <a:t>函数</a:t>
            </a:r>
            <a:endParaRPr kumimoji="1" lang="en-US" altLang="zh-CN" dirty="0"/>
          </a:p>
          <a:p>
            <a:endParaRPr kumimoji="1" lang="en-US" altLang="zh-CN" dirty="0"/>
          </a:p>
          <a:p>
            <a:pPr lvl="1"/>
            <a:r>
              <a:rPr kumimoji="1" lang="zh-CN" altLang="en-US" dirty="0"/>
              <a:t>函数是用来完成某种特定任务的可重用代码块</a:t>
            </a:r>
            <a:r>
              <a:rPr kumimoji="1" lang="en-US" altLang="zh-CN" dirty="0"/>
              <a:t>; </a:t>
            </a:r>
            <a:endParaRPr kumimoji="1" lang="en-US" altLang="zh-CN" dirty="0"/>
          </a:p>
          <a:p>
            <a:pPr lvl="1"/>
            <a:endParaRPr kumimoji="1" lang="en-US" altLang="zh-CN" dirty="0"/>
          </a:p>
          <a:p>
            <a:pPr lvl="1"/>
            <a:r>
              <a:rPr kumimoji="1" lang="zh-CN" altLang="en-US" dirty="0"/>
              <a:t>函数可以使程序更具模块化</a:t>
            </a:r>
            <a:r>
              <a:rPr kumimoji="1" lang="en-US" altLang="zh-CN" dirty="0"/>
              <a:t>,</a:t>
            </a:r>
            <a:r>
              <a:rPr kumimoji="1" lang="zh-CN" altLang="en-US" dirty="0"/>
              <a:t>拥有良好的结构</a:t>
            </a:r>
            <a:r>
              <a:rPr kumimoji="1" lang="en-US" altLang="zh-CN" dirty="0"/>
              <a:t>; </a:t>
            </a:r>
            <a:endParaRPr kumimoji="1" lang="en-US" altLang="zh-CN" dirty="0"/>
          </a:p>
          <a:p>
            <a:pPr lvl="1"/>
            <a:endParaRPr kumimoji="1" lang="en-US" altLang="zh-CN" dirty="0"/>
          </a:p>
          <a:p>
            <a:pPr lvl="1"/>
            <a:r>
              <a:rPr kumimoji="1" lang="zh-CN" altLang="en-US" dirty="0"/>
              <a:t>函数定义后在程序中可以重复调用</a:t>
            </a:r>
            <a:r>
              <a:rPr kumimoji="1" lang="en-US" altLang="zh-CN" dirty="0"/>
              <a:t>;</a:t>
            </a:r>
            <a:endParaRPr kumimoji="1" lang="en-US" altLang="zh-CN" dirty="0"/>
          </a:p>
          <a:p>
            <a:pPr lvl="1"/>
            <a:endParaRPr kumimoji="1" lang="en-US" altLang="zh-CN" dirty="0"/>
          </a:p>
          <a:p>
            <a:pPr lvl="1"/>
            <a:r>
              <a:rPr kumimoji="1" lang="zh-CN" altLang="en-US" dirty="0"/>
              <a:t>函数分为内置函数和自定义函数</a:t>
            </a:r>
            <a:endParaRPr kumimoji="1" lang="zh-CN" altLang="en-US" dirty="0"/>
          </a:p>
          <a:p>
            <a:endParaRPr kumimoji="1" lang="en-US" altLang="zh-CN" dirty="0"/>
          </a:p>
          <a:p>
            <a:endParaRPr kumimoji="1" lang="zh-CN" altLang="en-US" dirty="0"/>
          </a:p>
        </p:txBody>
      </p:sp>
      <p:sp>
        <p:nvSpPr>
          <p:cNvPr id="4" name="文本框 3"/>
          <p:cNvSpPr txBox="1"/>
          <p:nvPr/>
        </p:nvSpPr>
        <p:spPr>
          <a:xfrm>
            <a:off x="9775372" y="130627"/>
            <a:ext cx="1877437" cy="430887"/>
          </a:xfrm>
          <a:prstGeom prst="rect">
            <a:avLst/>
          </a:prstGeom>
          <a:noFill/>
        </p:spPr>
        <p:txBody>
          <a:bodyPr wrap="none" rtlCol="0">
            <a:spAutoFit/>
          </a:bodyPr>
          <a:lstStyle/>
          <a:p>
            <a:r>
              <a:rPr kumimoji="1" lang="zh-CN" altLang="en-US" sz="2200" dirty="0">
                <a:latin typeface="微软雅黑" panose="020B0503020204020204" charset="-122"/>
                <a:ea typeface="微软雅黑" panose="020B0503020204020204" charset="-122"/>
                <a:cs typeface="微软雅黑" panose="020B0503020204020204" charset="-122"/>
              </a:rPr>
              <a:t>一、</a:t>
            </a:r>
            <a:r>
              <a:rPr kumimoji="1" lang="en-US" altLang="zh-CN" sz="2200" dirty="0">
                <a:latin typeface="微软雅黑" panose="020B0503020204020204" charset="-122"/>
                <a:ea typeface="微软雅黑" panose="020B0503020204020204" charset="-122"/>
                <a:cs typeface="微软雅黑" panose="020B0503020204020204" charset="-122"/>
              </a:rPr>
              <a:t>PHP</a:t>
            </a:r>
            <a:r>
              <a:rPr kumimoji="1" lang="zh-CN" altLang="en-US" sz="2200" dirty="0">
                <a:latin typeface="微软雅黑" panose="020B0503020204020204" charset="-122"/>
                <a:ea typeface="微软雅黑" panose="020B0503020204020204" charset="-122"/>
                <a:cs typeface="微软雅黑" panose="020B0503020204020204" charset="-122"/>
              </a:rPr>
              <a:t>函数</a:t>
            </a:r>
            <a:endParaRPr kumimoji="1"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494675" y="947921"/>
            <a:ext cx="11242624" cy="4424180"/>
          </a:xfrm>
        </p:spPr>
        <p:txBody>
          <a:bodyPr/>
          <a:lstStyle/>
          <a:p>
            <a:r>
              <a:rPr kumimoji="1" lang="en-US" altLang="zh-CN" dirty="0"/>
              <a:t>PHP</a:t>
            </a:r>
            <a:r>
              <a:rPr kumimoji="1" lang="zh-CN" altLang="en-US" dirty="0"/>
              <a:t>函数</a:t>
            </a:r>
            <a:r>
              <a:rPr kumimoji="1" lang="en-US" altLang="zh-CN" dirty="0"/>
              <a:t>—</a:t>
            </a:r>
            <a:r>
              <a:rPr kumimoji="1" lang="zh-CN" altLang="en-US" dirty="0"/>
              <a:t>内置函数</a:t>
            </a:r>
            <a:endParaRPr kumimoji="1" lang="en-US" altLang="zh-CN" dirty="0"/>
          </a:p>
          <a:p>
            <a:endParaRPr kumimoji="1" lang="en-US" altLang="zh-CN" dirty="0"/>
          </a:p>
          <a:p>
            <a:pPr lvl="1"/>
            <a:r>
              <a:rPr kumimoji="1" lang="en-US" altLang="zh-CN" dirty="0"/>
              <a:t>PHP</a:t>
            </a:r>
            <a:r>
              <a:rPr kumimoji="1" lang="zh-CN" altLang="en-US" dirty="0"/>
              <a:t>系统提供了大量功能强大的函数，帮助我们解决各种问题</a:t>
            </a:r>
            <a:r>
              <a:rPr kumimoji="1" lang="en-US" altLang="zh-CN" dirty="0"/>
              <a:t>;</a:t>
            </a:r>
            <a:endParaRPr kumimoji="1" lang="en-US" altLang="zh-CN" dirty="0"/>
          </a:p>
          <a:p>
            <a:pPr lvl="1"/>
            <a:endParaRPr kumimoji="1" lang="en-US" altLang="zh-CN" dirty="0"/>
          </a:p>
          <a:p>
            <a:pPr lvl="1"/>
            <a:r>
              <a:rPr kumimoji="1" lang="zh-CN" altLang="en-US" dirty="0"/>
              <a:t>内置函数有哪些？ </a:t>
            </a:r>
            <a:r>
              <a:rPr kumimoji="1" lang="en-US" altLang="zh-CN" dirty="0"/>
              <a:t>print()</a:t>
            </a:r>
            <a:r>
              <a:rPr kumimoji="1" lang="zh-CN" altLang="en-US" dirty="0"/>
              <a:t>，</a:t>
            </a:r>
            <a:r>
              <a:rPr kumimoji="1" lang="en-US" altLang="zh-CN" dirty="0" err="1"/>
              <a:t>gettype</a:t>
            </a:r>
            <a:r>
              <a:rPr kumimoji="1" lang="en-US" altLang="zh-CN" dirty="0"/>
              <a:t>()</a:t>
            </a:r>
            <a:endParaRPr kumimoji="1" lang="en-US" altLang="zh-CN" dirty="0"/>
          </a:p>
          <a:p>
            <a:endParaRPr kumimoji="1" lang="en-US" altLang="zh-CN" dirty="0"/>
          </a:p>
          <a:p>
            <a:endParaRPr kumimoji="1" lang="zh-CN" altLang="en-US" dirty="0"/>
          </a:p>
        </p:txBody>
      </p:sp>
      <p:sp>
        <p:nvSpPr>
          <p:cNvPr id="7" name="文本框 6"/>
          <p:cNvSpPr txBox="1"/>
          <p:nvPr/>
        </p:nvSpPr>
        <p:spPr>
          <a:xfrm>
            <a:off x="9775372" y="130627"/>
            <a:ext cx="1877437" cy="430887"/>
          </a:xfrm>
          <a:prstGeom prst="rect">
            <a:avLst/>
          </a:prstGeom>
          <a:noFill/>
        </p:spPr>
        <p:txBody>
          <a:bodyPr wrap="none" rtlCol="0">
            <a:spAutoFit/>
          </a:bodyPr>
          <a:lstStyle/>
          <a:p>
            <a:r>
              <a:rPr kumimoji="1" lang="zh-CN" altLang="en-US" sz="2200" dirty="0">
                <a:latin typeface="微软雅黑" panose="020B0503020204020204" charset="-122"/>
                <a:ea typeface="微软雅黑" panose="020B0503020204020204" charset="-122"/>
                <a:cs typeface="微软雅黑" panose="020B0503020204020204" charset="-122"/>
              </a:rPr>
              <a:t>一、</a:t>
            </a:r>
            <a:r>
              <a:rPr kumimoji="1" lang="en-US" altLang="zh-CN" sz="2200" dirty="0">
                <a:latin typeface="微软雅黑" panose="020B0503020204020204" charset="-122"/>
                <a:ea typeface="微软雅黑" panose="020B0503020204020204" charset="-122"/>
                <a:cs typeface="微软雅黑" panose="020B0503020204020204" charset="-122"/>
              </a:rPr>
              <a:t>PHP</a:t>
            </a:r>
            <a:r>
              <a:rPr kumimoji="1" lang="zh-CN" altLang="en-US" sz="2200" dirty="0">
                <a:latin typeface="微软雅黑" panose="020B0503020204020204" charset="-122"/>
                <a:ea typeface="微软雅黑" panose="020B0503020204020204" charset="-122"/>
                <a:cs typeface="微软雅黑" panose="020B0503020204020204" charset="-122"/>
              </a:rPr>
              <a:t>函数</a:t>
            </a:r>
            <a:endParaRPr kumimoji="1"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494675" y="947921"/>
            <a:ext cx="11242624" cy="4424180"/>
          </a:xfrm>
        </p:spPr>
        <p:txBody>
          <a:bodyPr>
            <a:normAutofit fontScale="92500" lnSpcReduction="10000"/>
          </a:bodyPr>
          <a:lstStyle/>
          <a:p>
            <a:r>
              <a:rPr kumimoji="1" lang="en-US" altLang="zh-CN" dirty="0"/>
              <a:t>PHP</a:t>
            </a:r>
            <a:r>
              <a:rPr kumimoji="1" lang="zh-CN" altLang="en-US" dirty="0"/>
              <a:t>函数</a:t>
            </a:r>
            <a:r>
              <a:rPr kumimoji="1" lang="en-US" altLang="zh-CN" dirty="0"/>
              <a:t>—</a:t>
            </a:r>
            <a:r>
              <a:rPr kumimoji="1" lang="zh-CN" altLang="en-US" dirty="0"/>
              <a:t>自定义函数</a:t>
            </a:r>
            <a:endParaRPr kumimoji="1" lang="en-US" altLang="zh-CN" dirty="0"/>
          </a:p>
          <a:p>
            <a:endParaRPr kumimoji="1" lang="en-US" altLang="zh-CN" dirty="0"/>
          </a:p>
          <a:p>
            <a:pPr marL="457200" lvl="1" indent="0">
              <a:buNone/>
            </a:pPr>
            <a:r>
              <a:rPr kumimoji="1" lang="zh-CN" altLang="en-US" dirty="0"/>
              <a:t>创建自定义函数 </a:t>
            </a:r>
            <a:endParaRPr kumimoji="1" lang="en-US" altLang="zh-CN" dirty="0"/>
          </a:p>
          <a:p>
            <a:pPr marL="457200" lvl="1" indent="0">
              <a:buNone/>
            </a:pPr>
            <a:endParaRPr kumimoji="1" lang="en-US" altLang="zh-CN" dirty="0"/>
          </a:p>
          <a:p>
            <a:pPr marL="457200" lvl="1" indent="0">
              <a:buNone/>
            </a:pPr>
            <a:r>
              <a:rPr kumimoji="1" lang="en-US" altLang="zh-CN" dirty="0"/>
              <a:t>function </a:t>
            </a:r>
            <a:r>
              <a:rPr kumimoji="1" lang="en-US" altLang="zh-CN" dirty="0" err="1"/>
              <a:t>function_name</a:t>
            </a:r>
            <a:r>
              <a:rPr kumimoji="1" lang="en-US" altLang="zh-CN" dirty="0"/>
              <a:t>(parameters) {</a:t>
            </a:r>
            <a:endParaRPr kumimoji="1" lang="en-US" altLang="zh-CN" dirty="0"/>
          </a:p>
          <a:p>
            <a:pPr marL="457200" lvl="1" indent="0">
              <a:buNone/>
            </a:pPr>
            <a:r>
              <a:rPr kumimoji="1" lang="en-US" altLang="zh-CN" dirty="0"/>
              <a:t> 	//function body</a:t>
            </a:r>
            <a:endParaRPr kumimoji="1" lang="en-US" altLang="zh-CN" dirty="0"/>
          </a:p>
          <a:p>
            <a:pPr marL="457200" lvl="1" indent="0">
              <a:buNone/>
            </a:pPr>
            <a:r>
              <a:rPr kumimoji="1" lang="en-US" altLang="zh-CN" dirty="0"/>
              <a:t> } </a:t>
            </a:r>
            <a:endParaRPr kumimoji="1" lang="en-US" altLang="zh-CN" dirty="0"/>
          </a:p>
          <a:p>
            <a:pPr marL="457200" lvl="1" indent="0">
              <a:buNone/>
            </a:pPr>
            <a:endParaRPr kumimoji="1" lang="en-US" altLang="zh-CN" dirty="0"/>
          </a:p>
          <a:p>
            <a:pPr marL="457200" lvl="1" indent="0">
              <a:buNone/>
            </a:pPr>
            <a:r>
              <a:rPr kumimoji="1" lang="zh-CN" altLang="en-US" dirty="0"/>
              <a:t>例：</a:t>
            </a:r>
            <a:endParaRPr kumimoji="1" lang="en-US" altLang="zh-CN" dirty="0"/>
          </a:p>
          <a:p>
            <a:pPr marL="457200" lvl="1" indent="0">
              <a:buNone/>
            </a:pPr>
            <a:r>
              <a:rPr kumimoji="1" lang="en-US" altLang="zh-CN" dirty="0"/>
              <a:t>	function </a:t>
            </a:r>
            <a:r>
              <a:rPr kumimoji="1" lang="en-US" altLang="zh-CN" dirty="0" err="1"/>
              <a:t>sayhello</a:t>
            </a:r>
            <a:r>
              <a:rPr kumimoji="1" lang="en-US" altLang="zh-CN" dirty="0"/>
              <a:t>(){ </a:t>
            </a:r>
            <a:endParaRPr kumimoji="1" lang="en-US" altLang="zh-CN" dirty="0"/>
          </a:p>
          <a:p>
            <a:pPr marL="457200" lvl="1" indent="0">
              <a:buNone/>
            </a:pPr>
            <a:r>
              <a:rPr kumimoji="1" lang="en-US" altLang="zh-CN" dirty="0"/>
              <a:t>		echo 'hello’; </a:t>
            </a:r>
            <a:endParaRPr kumimoji="1" lang="en-US" altLang="zh-CN" dirty="0"/>
          </a:p>
          <a:p>
            <a:pPr marL="457200" lvl="1" indent="0">
              <a:buNone/>
            </a:pPr>
            <a:r>
              <a:rPr kumimoji="1" lang="en-US" altLang="zh-CN" dirty="0"/>
              <a:t>	}</a:t>
            </a:r>
            <a:endParaRPr kumimoji="1" lang="en-US" altLang="zh-CN" dirty="0"/>
          </a:p>
          <a:p>
            <a:endParaRPr kumimoji="1" lang="zh-CN" altLang="en-US" dirty="0"/>
          </a:p>
        </p:txBody>
      </p:sp>
      <p:sp>
        <p:nvSpPr>
          <p:cNvPr id="7" name="文本框 6"/>
          <p:cNvSpPr txBox="1"/>
          <p:nvPr/>
        </p:nvSpPr>
        <p:spPr>
          <a:xfrm>
            <a:off x="9775372" y="130627"/>
            <a:ext cx="1877437" cy="430887"/>
          </a:xfrm>
          <a:prstGeom prst="rect">
            <a:avLst/>
          </a:prstGeom>
          <a:noFill/>
        </p:spPr>
        <p:txBody>
          <a:bodyPr wrap="none" rtlCol="0">
            <a:spAutoFit/>
          </a:bodyPr>
          <a:lstStyle/>
          <a:p>
            <a:r>
              <a:rPr kumimoji="1" lang="zh-CN" altLang="en-US" sz="2200" dirty="0">
                <a:latin typeface="微软雅黑" panose="020B0503020204020204" charset="-122"/>
                <a:ea typeface="微软雅黑" panose="020B0503020204020204" charset="-122"/>
                <a:cs typeface="微软雅黑" panose="020B0503020204020204" charset="-122"/>
              </a:rPr>
              <a:t>一、</a:t>
            </a:r>
            <a:r>
              <a:rPr kumimoji="1" lang="en-US" altLang="zh-CN" sz="2200" dirty="0">
                <a:latin typeface="微软雅黑" panose="020B0503020204020204" charset="-122"/>
                <a:ea typeface="微软雅黑" panose="020B0503020204020204" charset="-122"/>
                <a:cs typeface="微软雅黑" panose="020B0503020204020204" charset="-122"/>
              </a:rPr>
              <a:t>PHP</a:t>
            </a:r>
            <a:r>
              <a:rPr kumimoji="1" lang="zh-CN" altLang="en-US" sz="2200" dirty="0">
                <a:latin typeface="微软雅黑" panose="020B0503020204020204" charset="-122"/>
                <a:ea typeface="微软雅黑" panose="020B0503020204020204" charset="-122"/>
                <a:cs typeface="微软雅黑" panose="020B0503020204020204" charset="-122"/>
              </a:rPr>
              <a:t>函数</a:t>
            </a:r>
            <a:endParaRPr kumimoji="1"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945168" y="130627"/>
            <a:ext cx="2121093" cy="430887"/>
          </a:xfrm>
          <a:prstGeom prst="rect">
            <a:avLst/>
          </a:prstGeom>
          <a:noFill/>
        </p:spPr>
        <p:txBody>
          <a:bodyPr wrap="none" rtlCol="0">
            <a:spAutoFit/>
          </a:bodyPr>
          <a:lstStyle/>
          <a:p>
            <a:r>
              <a:rPr kumimoji="1" lang="en-US" altLang="zh-CN" sz="2200" dirty="0" err="1">
                <a:latin typeface="微软雅黑" panose="020B0503020204020204" charset="-122"/>
                <a:ea typeface="微软雅黑" panose="020B0503020204020204" charset="-122"/>
                <a:cs typeface="微软雅黑" panose="020B0503020204020204" charset="-122"/>
              </a:rPr>
              <a:t>Php</a:t>
            </a:r>
            <a:r>
              <a:rPr kumimoji="1" lang="zh-CN" altLang="en-US" sz="2200" dirty="0">
                <a:latin typeface="微软雅黑" panose="020B0503020204020204" charset="-122"/>
                <a:ea typeface="微软雅黑" panose="020B0503020204020204" charset="-122"/>
                <a:cs typeface="微软雅黑" panose="020B0503020204020204" charset="-122"/>
              </a:rPr>
              <a:t>函数的规范</a:t>
            </a:r>
            <a:endParaRPr kumimoji="1" lang="zh-CN" altLang="en-US" sz="2200" dirty="0">
              <a:latin typeface="微软雅黑" panose="020B0503020204020204" charset="-122"/>
              <a:ea typeface="微软雅黑" panose="020B0503020204020204" charset="-122"/>
              <a:cs typeface="微软雅黑" panose="020B0503020204020204" charset="-122"/>
            </a:endParaRPr>
          </a:p>
        </p:txBody>
      </p:sp>
      <p:sp>
        <p:nvSpPr>
          <p:cNvPr id="5" name="内容占位符 2"/>
          <p:cNvSpPr>
            <a:spLocks noGrp="1"/>
          </p:cNvSpPr>
          <p:nvPr>
            <p:ph idx="1"/>
          </p:nvPr>
        </p:nvSpPr>
        <p:spPr>
          <a:xfrm>
            <a:off x="494675" y="947921"/>
            <a:ext cx="11242624" cy="4424180"/>
          </a:xfrm>
        </p:spPr>
        <p:txBody>
          <a:bodyPr>
            <a:normAutofit lnSpcReduction="10000"/>
          </a:bodyPr>
          <a:lstStyle/>
          <a:p>
            <a:r>
              <a:rPr kumimoji="1" lang="en-US" altLang="zh-CN" dirty="0"/>
              <a:t>PHP</a:t>
            </a:r>
            <a:r>
              <a:rPr kumimoji="1" lang="zh-CN" altLang="en-US" dirty="0"/>
              <a:t>函数的规范</a:t>
            </a:r>
            <a:endParaRPr kumimoji="1" lang="en-US" altLang="zh-CN" dirty="0"/>
          </a:p>
          <a:p>
            <a:endParaRPr kumimoji="1" lang="en-US" altLang="zh-CN" dirty="0"/>
          </a:p>
          <a:p>
            <a:pPr lvl="1">
              <a:lnSpc>
                <a:spcPct val="150000"/>
              </a:lnSpc>
              <a:buFont typeface="Wingdings" panose="05000000000000000000" pitchFamily="2" charset="2"/>
              <a:buChar char="Ø"/>
            </a:pPr>
            <a:r>
              <a:rPr kumimoji="1" lang="zh-CN" altLang="en-US" dirty="0"/>
              <a:t>函数用</a:t>
            </a:r>
            <a:r>
              <a:rPr kumimoji="1" lang="en-US" altLang="zh-CN" dirty="0"/>
              <a:t>function</a:t>
            </a:r>
            <a:r>
              <a:rPr kumimoji="1" lang="zh-CN" altLang="en-US" dirty="0"/>
              <a:t>关键字来声明</a:t>
            </a:r>
            <a:r>
              <a:rPr kumimoji="1" lang="en-US" altLang="zh-CN" dirty="0"/>
              <a:t>; </a:t>
            </a:r>
            <a:endParaRPr kumimoji="1" lang="en-US" altLang="zh-CN" dirty="0"/>
          </a:p>
          <a:p>
            <a:pPr lvl="1">
              <a:lnSpc>
                <a:spcPct val="150000"/>
              </a:lnSpc>
              <a:buFont typeface="Wingdings" panose="05000000000000000000" pitchFamily="2" charset="2"/>
              <a:buChar char="Ø"/>
            </a:pPr>
            <a:r>
              <a:rPr kumimoji="1" lang="zh-CN" altLang="en-US" dirty="0"/>
              <a:t>函数名称是由字母或下划线开始</a:t>
            </a:r>
            <a:r>
              <a:rPr kumimoji="1" lang="en-US" altLang="zh-CN" dirty="0"/>
              <a:t>,</a:t>
            </a:r>
            <a:r>
              <a:rPr kumimoji="1" lang="zh-CN" altLang="en-US" dirty="0"/>
              <a:t>中间可以包含数字</a:t>
            </a:r>
            <a:r>
              <a:rPr kumimoji="1" lang="en-US" altLang="zh-CN" dirty="0"/>
              <a:t>; </a:t>
            </a:r>
            <a:endParaRPr kumimoji="1" lang="en-US" altLang="zh-CN" dirty="0"/>
          </a:p>
          <a:p>
            <a:pPr lvl="1">
              <a:lnSpc>
                <a:spcPct val="150000"/>
              </a:lnSpc>
              <a:buFont typeface="Wingdings" panose="05000000000000000000" pitchFamily="2" charset="2"/>
              <a:buChar char="Ø"/>
            </a:pPr>
            <a:r>
              <a:rPr kumimoji="1" lang="zh-CN" altLang="en-US" dirty="0"/>
              <a:t>函数名不区分大小写</a:t>
            </a:r>
            <a:r>
              <a:rPr kumimoji="1" lang="en-US" altLang="zh-CN" dirty="0"/>
              <a:t>,</a:t>
            </a:r>
            <a:r>
              <a:rPr kumimoji="1" lang="zh-CN" altLang="en-US" dirty="0"/>
              <a:t>不过在调用函数的时候，通常使用其在定义时相同的形式</a:t>
            </a:r>
            <a:r>
              <a:rPr kumimoji="1" lang="en-US" altLang="zh-CN" dirty="0"/>
              <a:t>; </a:t>
            </a:r>
            <a:r>
              <a:rPr kumimoji="1" lang="en-US" altLang="zh-CN" dirty="0" err="1"/>
              <a:t>php</a:t>
            </a:r>
            <a:r>
              <a:rPr kumimoji="1" lang="zh-CN" altLang="en-US" dirty="0"/>
              <a:t>不支持函数重载</a:t>
            </a:r>
            <a:r>
              <a:rPr kumimoji="1" lang="en-US" altLang="zh-CN" dirty="0"/>
              <a:t>, </a:t>
            </a:r>
            <a:r>
              <a:rPr kumimoji="1" lang="zh-CN" altLang="en-US" dirty="0"/>
              <a:t>所以自定义函数不能和内置函数重名</a:t>
            </a:r>
            <a:r>
              <a:rPr kumimoji="1" lang="en-US" altLang="zh-CN" dirty="0"/>
              <a:t>;</a:t>
            </a:r>
            <a:endParaRPr kumimoji="1" lang="en-US" altLang="zh-CN" dirty="0"/>
          </a:p>
          <a:p>
            <a:pPr lvl="1">
              <a:lnSpc>
                <a:spcPct val="150000"/>
              </a:lnSpc>
              <a:buFont typeface="Wingdings" panose="05000000000000000000" pitchFamily="2" charset="2"/>
              <a:buChar char="Ø"/>
            </a:pPr>
            <a:r>
              <a:rPr kumimoji="1" lang="zh-CN" altLang="en-US" dirty="0"/>
              <a:t>不能在一个文件中自定义同名的函数</a:t>
            </a:r>
            <a:r>
              <a:rPr kumimoji="1" lang="en-US" altLang="zh-CN" dirty="0"/>
              <a:t>; </a:t>
            </a:r>
            <a:endParaRPr kumimoji="1" lang="en-US" altLang="zh-CN" dirty="0"/>
          </a:p>
          <a:p>
            <a:pPr lvl="1">
              <a:lnSpc>
                <a:spcPct val="150000"/>
              </a:lnSpc>
              <a:buFont typeface="Wingdings" panose="05000000000000000000" pitchFamily="2" charset="2"/>
              <a:buChar char="Ø"/>
            </a:pPr>
            <a:r>
              <a:rPr kumimoji="1" lang="zh-CN" altLang="en-US" dirty="0"/>
              <a:t>参数出现在括号中</a:t>
            </a:r>
            <a:r>
              <a:rPr kumimoji="1" lang="en-US" altLang="zh-CN" dirty="0"/>
              <a:t>,</a:t>
            </a:r>
            <a:r>
              <a:rPr kumimoji="1" lang="zh-CN" altLang="en-US" dirty="0"/>
              <a:t>如果有多个参数用逗号分隔</a:t>
            </a:r>
            <a:r>
              <a:rPr kumimoji="1" lang="en-US" altLang="zh-CN" dirty="0"/>
              <a:t>;</a:t>
            </a:r>
            <a:endParaRPr kumimoji="1" lang="en-US" altLang="zh-CN" dirty="0"/>
          </a:p>
          <a:p>
            <a:endParaRPr kumimoji="1" lang="zh-CN" altLang="en-US" dirty="0"/>
          </a:p>
        </p:txBody>
      </p:sp>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4125</Words>
  <Application>WPS 演示</Application>
  <PresentationFormat>宽屏</PresentationFormat>
  <Paragraphs>372</Paragraphs>
  <Slides>30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30</vt:i4>
      </vt:variant>
    </vt:vector>
  </HeadingPairs>
  <TitlesOfParts>
    <vt:vector size="41" baseType="lpstr">
      <vt:lpstr>Arial</vt:lpstr>
      <vt:lpstr>宋体</vt:lpstr>
      <vt:lpstr>Wingdings</vt:lpstr>
      <vt:lpstr>Arial</vt:lpstr>
      <vt:lpstr>微软雅黑</vt:lpstr>
      <vt:lpstr>黑体</vt:lpstr>
      <vt:lpstr>Arial Unicode MS</vt:lpstr>
      <vt:lpstr>DengXian Light</vt:lpstr>
      <vt:lpstr>Segoe Print</vt:lpstr>
      <vt:lpstr>DengXian</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Administrator</cp:lastModifiedBy>
  <cp:revision>56</cp:revision>
  <dcterms:created xsi:type="dcterms:W3CDTF">2017-12-05T08:44:00Z</dcterms:created>
  <dcterms:modified xsi:type="dcterms:W3CDTF">2018-01-16T02:30:19Z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