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  <p:sldMasterId id="2147483654" r:id="rId4"/>
    <p:sldMasterId id="2147483657" r:id="rId5"/>
    <p:sldMasterId id="2147483660" r:id="rId6"/>
    <p:sldMasterId id="2147483663" r:id="rId7"/>
    <p:sldMasterId id="2147483666" r:id="rId8"/>
    <p:sldMasterId id="2147483669" r:id="rId9"/>
    <p:sldMasterId id="2147483672" r:id="rId10"/>
    <p:sldMasterId id="2147483675" r:id="rId11"/>
    <p:sldMasterId id="2147483678" r:id="rId12"/>
    <p:sldMasterId id="2147483681" r:id="rId13"/>
    <p:sldMasterId id="2147483684" r:id="rId14"/>
    <p:sldMasterId id="2147483687" r:id="rId15"/>
    <p:sldMasterId id="2147483690" r:id="rId16"/>
    <p:sldMasterId id="2147483693" r:id="rId17"/>
    <p:sldMasterId id="2147483696" r:id="rId18"/>
    <p:sldMasterId id="2147483699" r:id="rId19"/>
    <p:sldMasterId id="2147483702" r:id="rId20"/>
    <p:sldMasterId id="2147483705" r:id="rId21"/>
    <p:sldMasterId id="2147483708" r:id="rId22"/>
    <p:sldMasterId id="2147483711" r:id="rId23"/>
    <p:sldMasterId id="2147483720" r:id="rId24"/>
    <p:sldMasterId id="2147483725" r:id="rId25"/>
    <p:sldMasterId id="2147483733" r:id="rId26"/>
    <p:sldMasterId id="2147483738" r:id="rId27"/>
    <p:sldMasterId id="2147483746" r:id="rId28"/>
    <p:sldMasterId id="2147483751" r:id="rId29"/>
    <p:sldMasterId id="2147483759" r:id="rId30"/>
    <p:sldMasterId id="2147483764" r:id="rId31"/>
    <p:sldMasterId id="2147483772" r:id="rId32"/>
    <p:sldMasterId id="2147483777" r:id="rId33"/>
    <p:sldMasterId id="2147483785" r:id="rId34"/>
    <p:sldMasterId id="2147483790" r:id="rId35"/>
    <p:sldMasterId id="2147483798" r:id="rId36"/>
    <p:sldMasterId id="2147483803" r:id="rId37"/>
    <p:sldMasterId id="2147483811" r:id="rId38"/>
    <p:sldMasterId id="2147483816" r:id="rId39"/>
    <p:sldMasterId id="2147483824" r:id="rId40"/>
    <p:sldMasterId id="2147483829" r:id="rId41"/>
    <p:sldMasterId id="2147483837" r:id="rId42"/>
    <p:sldMasterId id="2147483842" r:id="rId43"/>
    <p:sldMasterId id="2147483850" r:id="rId44"/>
    <p:sldMasterId id="2147483855" r:id="rId45"/>
    <p:sldMasterId id="2147483863" r:id="rId46"/>
  </p:sldMasterIdLst>
  <p:notesMasterIdLst>
    <p:notesMasterId r:id="rId63"/>
  </p:notesMasterIdLst>
  <p:handoutMasterIdLst>
    <p:handoutMasterId r:id="rId64"/>
  </p:handoutMasterIdLst>
  <p:sldIdLst>
    <p:sldId id="1304" r:id="rId47"/>
    <p:sldId id="1306" r:id="rId48"/>
    <p:sldId id="1307" r:id="rId49"/>
    <p:sldId id="1313" r:id="rId50"/>
    <p:sldId id="1308" r:id="rId51"/>
    <p:sldId id="1309" r:id="rId52"/>
    <p:sldId id="1314" r:id="rId53"/>
    <p:sldId id="1310" r:id="rId54"/>
    <p:sldId id="1311" r:id="rId55"/>
    <p:sldId id="1319" r:id="rId56"/>
    <p:sldId id="1323" r:id="rId57"/>
    <p:sldId id="1324" r:id="rId58"/>
    <p:sldId id="1325" r:id="rId59"/>
    <p:sldId id="1329" r:id="rId60"/>
    <p:sldId id="1327" r:id="rId61"/>
    <p:sldId id="1328" r:id="rId62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ECFF"/>
    <a:srgbClr val="F8F8F8"/>
    <a:srgbClr val="0000CC"/>
    <a:srgbClr val="922706"/>
    <a:srgbClr val="003366"/>
    <a:srgbClr val="93052E"/>
    <a:srgbClr val="12357C"/>
    <a:srgbClr val="00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70932" autoAdjust="0"/>
  </p:normalViewPr>
  <p:slideViewPr>
    <p:cSldViewPr snapToObjects="1">
      <p:cViewPr varScale="1">
        <p:scale>
          <a:sx n="119" d="100"/>
          <a:sy n="119" d="100"/>
        </p:scale>
        <p:origin x="2706" y="114"/>
      </p:cViewPr>
      <p:guideLst>
        <p:guide orient="horz" pos="22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132" d="100"/>
          <a:sy n="132" d="100"/>
        </p:scale>
        <p:origin x="-1902" y="-84"/>
      </p:cViewPr>
      <p:guideLst>
        <p:guide orient="horz" pos="219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16.xml"/><Relationship Id="rId61" Type="http://schemas.openxmlformats.org/officeDocument/2006/relationships/slide" Target="slides/slide15.xml"/><Relationship Id="rId60" Type="http://schemas.openxmlformats.org/officeDocument/2006/relationships/slide" Target="slides/slide1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3.xml"/><Relationship Id="rId58" Type="http://schemas.openxmlformats.org/officeDocument/2006/relationships/slide" Target="slides/slide12.xml"/><Relationship Id="rId57" Type="http://schemas.openxmlformats.org/officeDocument/2006/relationships/slide" Target="slides/slide11.xml"/><Relationship Id="rId56" Type="http://schemas.openxmlformats.org/officeDocument/2006/relationships/slide" Target="slides/slide10.xml"/><Relationship Id="rId55" Type="http://schemas.openxmlformats.org/officeDocument/2006/relationships/slide" Target="slides/slide9.xml"/><Relationship Id="rId54" Type="http://schemas.openxmlformats.org/officeDocument/2006/relationships/slide" Target="slides/slide8.xml"/><Relationship Id="rId53" Type="http://schemas.openxmlformats.org/officeDocument/2006/relationships/slide" Target="slides/slide7.xml"/><Relationship Id="rId52" Type="http://schemas.openxmlformats.org/officeDocument/2006/relationships/slide" Target="slides/slide6.xml"/><Relationship Id="rId51" Type="http://schemas.openxmlformats.org/officeDocument/2006/relationships/slide" Target="slides/slide5.xml"/><Relationship Id="rId50" Type="http://schemas.openxmlformats.org/officeDocument/2006/relationships/slide" Target="slides/slide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.xml"/><Relationship Id="rId48" Type="http://schemas.openxmlformats.org/officeDocument/2006/relationships/slide" Target="slides/slide2.xml"/><Relationship Id="rId47" Type="http://schemas.openxmlformats.org/officeDocument/2006/relationships/slide" Target="slides/slide1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1CCF88-CAC5-423F-8415-06F8C45503A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13ECF3-00DE-4447-AAAD-A7A1226C76A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3.xml"/></Relationships>
</file>

<file path=ppt/slideLayouts/_rels/slideLayout10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3.xml"/></Relationships>
</file>

<file path=ppt/slideLayouts/_rels/slideLayout108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3.xml"/></Relationships>
</file>

<file path=ppt/slideLayouts/_rels/slideLayout109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3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5.xml"/></Relationships>
</file>

<file path=ppt/slideLayouts/_rels/slideLayout1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5.xml"/></Relationships>
</file>

<file path=ppt/slideLayouts/_rels/slideLayout119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20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7.xml"/></Relationships>
</file>

<file path=ppt/slideLayouts/_rels/slideLayout1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7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30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7.xml"/></Relationships>
</file>

<file path=ppt/slideLayouts/_rels/slideLayout131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1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9.xml"/></Relationships>
</file>

<file path=ppt/slideLayouts/_rels/slideLayout141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9.xml"/></Relationships>
</file>

<file path=ppt/slideLayouts/_rels/slideLayout142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9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1.xml"/></Relationships>
</file>

<file path=ppt/slideLayouts/_rels/slideLayout1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1.xml"/></Relationships>
</file>

<file path=ppt/slideLayouts/_rels/slideLayout152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1.xml"/></Relationships>
</file>

<file path=ppt/slideLayouts/_rels/slideLayout153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3.xml"/></Relationships>
</file>

<file path=ppt/slideLayouts/_rels/slideLayout1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3.xml"/></Relationships>
</file>

<file path=ppt/slideLayouts/_rels/slideLayout163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3.xml"/></Relationships>
</file>

<file path=ppt/slideLayouts/_rels/slideLayout164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3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4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7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5.xml"/></Relationships>
</file>

<file path=ppt/slideLayouts/_rels/slideLayout1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5.xml"/></Relationships>
</file>

<file path=ppt/slideLayouts/_rels/slideLayout174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5.xml"/></Relationships>
</file>

<file path=ppt/slideLayouts/_rels/slideLayout175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53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3.xml"/></Relationships>
</file>

<file path=ppt/slideLayouts/_rels/slideLayout54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7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75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7.xml"/></Relationships>
</file>

<file path=ppt/slideLayouts/_rels/slideLayout76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9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86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9.xml"/></Relationships>
</file>

<file path=ppt/slideLayouts/_rels/slideLayout87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0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0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1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97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1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1.xml"/></Relationships>
</file>

<file path=ppt/slideLayouts/_rels/slideLayout98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1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>
            <a:lvl1pPr algn="l">
              <a:def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580" indent="-44958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9202" y="2106386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10039" y="3001736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Rectangle 9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98638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>
              <a:defRPr lang="zh-CN" altLang="en-US" sz="4000" noProof="0" dirty="0" smtClean="0">
                <a:solidFill>
                  <a:srgbClr val="16388A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20000"/>
              </a:spcBef>
              <a:buSzPct val="120000"/>
              <a:buFontTx/>
              <a:buNone/>
            </a:pPr>
            <a:r>
              <a:rPr lang="zh-CN" altLang="en-US" noProof="0" dirty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57354" name="Rectangle 1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28" y="-105957"/>
            <a:ext cx="2536735" cy="129185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5818" y="202656"/>
            <a:ext cx="802553" cy="60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2780" y="172281"/>
            <a:ext cx="1042271" cy="6114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20344" y="172281"/>
            <a:ext cx="947773" cy="61146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29378" y="176714"/>
            <a:ext cx="906639" cy="60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90523" y="196067"/>
            <a:ext cx="820105" cy="61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299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3"/>
            <a:ext cx="1041402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3"/>
            <a:ext cx="310515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3574936" y="1807491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574936" y="411372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937" y="3817456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59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210" y="6061002"/>
            <a:ext cx="25057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3738" y="6061002"/>
            <a:ext cx="3435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446" y="2609333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90" y="42571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585" y="759873"/>
            <a:ext cx="134683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0651" y="182445"/>
            <a:ext cx="622935" cy="2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38895"/>
            <a:ext cx="3971924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6" y="2138895"/>
            <a:ext cx="3971925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13566" y="117423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253" y="6061002"/>
            <a:ext cx="2303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1446" y="6061002"/>
            <a:ext cx="40805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9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9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" y="2428358"/>
            <a:ext cx="614750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09599" y="1527629"/>
            <a:ext cx="2852057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756229"/>
            <a:ext cx="2509157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9485" y="1566506"/>
            <a:ext cx="4510405" cy="281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7288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091547"/>
            <a:ext cx="9144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6046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280850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1758" y="286129"/>
            <a:ext cx="6460490" cy="570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142317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01832" y="369629"/>
            <a:ext cx="199845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6119813" y="1362836"/>
            <a:ext cx="2596755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673081"/>
            <a:ext cx="20574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673081"/>
            <a:ext cx="20574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673081"/>
            <a:ext cx="20574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8103" y="5138740"/>
            <a:ext cx="20726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33787" y="5138740"/>
            <a:ext cx="18764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9500" y="5138740"/>
            <a:ext cx="18973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148526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2161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6345797"/>
            <a:ext cx="1284515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02445" y="2877828"/>
            <a:ext cx="813792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02445" y="1786122"/>
            <a:ext cx="8137922" cy="107260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4052304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4348575"/>
            <a:ext cx="81379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1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5" Type="http://schemas.openxmlformats.org/officeDocument/2006/relationships/theme" Target="../theme/theme15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5" Type="http://schemas.openxmlformats.org/officeDocument/2006/relationships/theme" Target="../theme/theme16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7.xml.rels><?xml version="1.0" encoding="UTF-8" standalone="yes"?>
<Relationships xmlns="http://schemas.openxmlformats.org/package/2006/relationships"><Relationship Id="rId5" Type="http://schemas.openxmlformats.org/officeDocument/2006/relationships/theme" Target="../theme/theme17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8.xml.rels><?xml version="1.0" encoding="UTF-8" standalone="yes"?>
<Relationships xmlns="http://schemas.openxmlformats.org/package/2006/relationships"><Relationship Id="rId5" Type="http://schemas.openxmlformats.org/officeDocument/2006/relationships/theme" Target="../theme/theme18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19.xml.rels><?xml version="1.0" encoding="UTF-8" standalone="yes"?>
<Relationships xmlns="http://schemas.openxmlformats.org/package/2006/relationships"><Relationship Id="rId5" Type="http://schemas.openxmlformats.org/officeDocument/2006/relationships/theme" Target="../theme/theme19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5" Type="http://schemas.openxmlformats.org/officeDocument/2006/relationships/theme" Target="../theme/theme20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21.xml.rels><?xml version="1.0" encoding="UTF-8" standalone="yes"?>
<Relationships xmlns="http://schemas.openxmlformats.org/package/2006/relationships"><Relationship Id="rId5" Type="http://schemas.openxmlformats.org/officeDocument/2006/relationships/theme" Target="../theme/theme21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43.xml"/></Relationships>
</file>

<file path=ppt/slideMasters/_rels/slideMaster23.xml.rels><?xml version="1.0" encoding="UTF-8" standalone="yes"?>
<Relationships xmlns="http://schemas.openxmlformats.org/package/2006/relationships"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heme" Target="../theme/theme24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25.xml.rels><?xml version="1.0" encoding="UTF-8" standalone="yes"?>
<Relationships xmlns="http://schemas.openxmlformats.org/package/2006/relationships"><Relationship Id="rId5" Type="http://schemas.openxmlformats.org/officeDocument/2006/relationships/theme" Target="../theme/theme25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heme" Target="../theme/theme26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5" Type="http://schemas.openxmlformats.org/officeDocument/2006/relationships/theme" Target="../theme/theme2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theme" Target="../theme/theme28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/Relationships>
</file>

<file path=ppt/slideMasters/_rels/slideMaster29.xml.rels><?xml version="1.0" encoding="UTF-8" standalone="yes"?>
<Relationships xmlns="http://schemas.openxmlformats.org/package/2006/relationships"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heme" Target="../theme/theme30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/Relationships>
</file>

<file path=ppt/slideMasters/_rels/slideMaster31.xml.rels><?xml version="1.0" encoding="UTF-8" standalone="yes"?>
<Relationships xmlns="http://schemas.openxmlformats.org/package/2006/relationships"><Relationship Id="rId5" Type="http://schemas.openxmlformats.org/officeDocument/2006/relationships/theme" Target="../theme/theme31.xml"/><Relationship Id="rId4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heme" Target="../theme/theme32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/Relationships>
</file>

<file path=ppt/slideMasters/_rels/slideMaster3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heme" Target="../theme/theme34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35.xml.rels><?xml version="1.0" encoding="UTF-8" standalone="yes"?>
<Relationships xmlns="http://schemas.openxmlformats.org/package/2006/relationships"><Relationship Id="rId5" Type="http://schemas.openxmlformats.org/officeDocument/2006/relationships/theme" Target="../theme/theme35.xml"/><Relationship Id="rId4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heme" Target="../theme/theme36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/Relationships>
</file>

<file path=ppt/slideMasters/_rels/slideMaster37.xml.rels><?xml version="1.0" encoding="UTF-8" standalone="yes"?>
<Relationships xmlns="http://schemas.openxmlformats.org/package/2006/relationships"><Relationship Id="rId5" Type="http://schemas.openxmlformats.org/officeDocument/2006/relationships/theme" Target="../theme/theme37.xml"/><Relationship Id="rId4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heme" Target="../theme/theme38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/Relationships>
</file>

<file path=ppt/slideMasters/_rels/slideMaster39.xml.rels><?xml version="1.0" encoding="UTF-8" standalone="yes"?>
<Relationships xmlns="http://schemas.openxmlformats.org/package/2006/relationships"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heme" Target="../theme/theme40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/Relationships>
</file>

<file path=ppt/slideMasters/_rels/slideMaster41.xml.rels><?xml version="1.0" encoding="UTF-8" standalone="yes"?>
<Relationships xmlns="http://schemas.openxmlformats.org/package/2006/relationships"><Relationship Id="rId5" Type="http://schemas.openxmlformats.org/officeDocument/2006/relationships/theme" Target="../theme/theme41.xml"/><Relationship Id="rId4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heme" Target="../theme/theme42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/Relationships>
</file>

<file path=ppt/slideMasters/_rels/slideMaster43.xml.rels><?xml version="1.0" encoding="UTF-8" standalone="yes"?>
<Relationships xmlns="http://schemas.openxmlformats.org/package/2006/relationships"><Relationship Id="rId5" Type="http://schemas.openxmlformats.org/officeDocument/2006/relationships/theme" Target="../theme/theme43.xml"/><Relationship Id="rId4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4.xml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45.xml.rels><?xml version="1.0" encoding="UTF-8" standalone="yes"?>
<Relationships xmlns="http://schemas.openxmlformats.org/package/2006/relationships"><Relationship Id="rId5" Type="http://schemas.openxmlformats.org/officeDocument/2006/relationships/theme" Target="../theme/theme45.xml"/><Relationship Id="rId4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7.png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3" y="1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3" y="1123950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2443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3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6583"/>
            <a:ext cx="2220149" cy="639403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180000" bIns="0" numCol="1" anchor="ctr" anchorCtr="0" compatLnSpc="1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66800"/>
            <a:ext cx="82296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C6BDCB-EF78-43F1-A744-FDC34A03A0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800" b="1" dirty="0" smtClean="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FontTx/>
        <a:buBlip>
          <a:blip r:embed="rId4"/>
        </a:buBlip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4.xml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6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基础知识</a:t>
            </a:r>
            <a:endParaRPr lang="en-US" altLang="zh-CN" dirty="0" smtClean="0"/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MNIST</a:t>
            </a:r>
            <a:r>
              <a:rPr lang="zh-CN" altLang="en-US" sz="2000" dirty="0">
                <a:solidFill>
                  <a:schemeClr val="accent2"/>
                </a:solidFill>
              </a:rPr>
              <a:t>数据集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	MNIST</a:t>
            </a:r>
            <a:r>
              <a:rPr lang="zh-CN" altLang="en-US" sz="2000" dirty="0">
                <a:solidFill>
                  <a:schemeClr val="accent2"/>
                </a:solidFill>
              </a:rPr>
              <a:t>数据集相当于编程入门的</a:t>
            </a:r>
            <a:r>
              <a:rPr lang="en-US" altLang="zh-CN" sz="2000" dirty="0">
                <a:solidFill>
                  <a:schemeClr val="accent2"/>
                </a:solidFill>
              </a:rPr>
              <a:t>Hello World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.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</a:rPr>
              <a:t>Label:</a:t>
            </a: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5              0              4             1</a:t>
            </a:r>
            <a:endParaRPr lang="en-US" altLang="zh-CN" dirty="0">
              <a:solidFill>
                <a:srgbClr val="FF0000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Softmax</a:t>
            </a:r>
            <a:r>
              <a:rPr lang="zh-CN" altLang="en-US" sz="2000" dirty="0">
                <a:solidFill>
                  <a:schemeClr val="accent2"/>
                </a:solidFill>
              </a:rPr>
              <a:t>回归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dirty="0"/>
              <a:t>数据集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2218055"/>
            <a:ext cx="2971165" cy="76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3962400"/>
            <a:ext cx="4133215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</a:t>
            </a:r>
            <a:r>
              <a:rPr lang="zh-CN" altLang="en-US" sz="2400" dirty="0" smtClean="0"/>
              <a:t>Sequence Classification</a:t>
            </a:r>
            <a:endParaRPr lang="zh-CN" altLang="en-US" dirty="0" smtClean="0"/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34290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34290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   图像的分类对应上图就是个many to one的问题. 对于mnist来说其图像的size是28*28，如果将其看成28个step，每个step的size是28的话，刚好符合上图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574165"/>
            <a:ext cx="6743065" cy="3314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LSTM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步骤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>
                <a:solidFill>
                  <a:schemeClr val="accent2"/>
                </a:solidFill>
              </a:rPr>
              <a:t>把784个点的字符信息还原成 28 * 28 的图片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步骤</a:t>
            </a:r>
            <a:r>
              <a:rPr lang="en-US" altLang="zh-CN" dirty="0">
                <a:solidFill>
                  <a:schemeClr val="accent2"/>
                </a:solidFill>
              </a:rPr>
              <a:t>2-3</a:t>
            </a:r>
            <a:r>
              <a:rPr lang="zh-CN" altLang="en-US" dirty="0">
                <a:solidFill>
                  <a:schemeClr val="accent2"/>
                </a:solidFill>
              </a:rPr>
              <a:t>：定义多层</a:t>
            </a:r>
            <a:r>
              <a:rPr lang="en-US" altLang="zh-CN" dirty="0">
                <a:solidFill>
                  <a:schemeClr val="accent2"/>
                </a:solidFill>
              </a:rPr>
              <a:t>LSTM</a:t>
            </a:r>
            <a:r>
              <a:rPr lang="zh-CN" altLang="en-US" dirty="0">
                <a:solidFill>
                  <a:schemeClr val="accent2"/>
                </a:solidFill>
              </a:rPr>
              <a:t>模型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tf.nn.rnn_cell.BscicLSTMCell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tf.nn.rnn_cell.MultiRNNCell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785" y="1958975"/>
            <a:ext cx="5410835" cy="398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4306570"/>
            <a:ext cx="7232015" cy="915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85" y="2709545"/>
            <a:ext cx="7649210" cy="1189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5518150"/>
            <a:ext cx="7075170" cy="534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sym typeface="+mn-ea"/>
              </a:rPr>
              <a:t>搭建</a:t>
            </a:r>
            <a:r>
              <a:rPr lang="en-US" altLang="zh-CN" dirty="0" smtClean="0">
                <a:sym typeface="+mn-ea"/>
              </a:rPr>
              <a:t>LSTM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步骤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：用全零来初始化state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步骤</a:t>
            </a:r>
            <a:r>
              <a:rPr lang="en-US" altLang="zh-CN" dirty="0">
                <a:solidFill>
                  <a:schemeClr val="accent2"/>
                </a:solidFill>
              </a:rPr>
              <a:t>5</a:t>
            </a:r>
            <a:r>
              <a:rPr lang="zh-CN" altLang="en-US" dirty="0">
                <a:solidFill>
                  <a:schemeClr val="accent2"/>
                </a:solidFill>
              </a:rPr>
              <a:t>：方法一：按时间步展开计算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方法二：</a:t>
            </a:r>
            <a:r>
              <a:rPr lang="en-US" altLang="zh-CN" dirty="0">
                <a:solidFill>
                  <a:schemeClr val="accent2"/>
                </a:solidFill>
              </a:rPr>
              <a:t>tf.nn.dynamic_rnn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1889760"/>
            <a:ext cx="502158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2684145"/>
            <a:ext cx="5537835" cy="1494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736465"/>
            <a:ext cx="5608320" cy="56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/>
              <a:t>模型输出</a:t>
            </a:r>
            <a:endParaRPr lang="en-US" altLang="zh-CN" dirty="0" smtClean="0"/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080" y="1595755"/>
            <a:ext cx="6579870" cy="3338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611245"/>
            <a:ext cx="684784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>
                <a:sym typeface="+mn-ea"/>
              </a:rPr>
              <a:t>LSTM</a:t>
            </a:r>
            <a:r>
              <a:rPr lang="zh-CN" altLang="en-US" sz="2000" dirty="0" smtClean="0">
                <a:sym typeface="+mn-ea"/>
              </a:rPr>
              <a:t>可视化</a:t>
            </a:r>
            <a:endParaRPr lang="en-US" altLang="zh-CN" dirty="0" smtClean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任找一张图片</a:t>
            </a:r>
            <a:r>
              <a:rPr lang="en-US" altLang="zh-CN" sz="2000" dirty="0">
                <a:solidFill>
                  <a:schemeClr val="accent2"/>
                </a:solidFill>
              </a:rPr>
              <a:t>(123-126</a:t>
            </a:r>
            <a:r>
              <a:rPr lang="zh-CN" altLang="en-US" sz="2000" dirty="0">
                <a:solidFill>
                  <a:schemeClr val="accent2"/>
                </a:solidFill>
              </a:rPr>
              <a:t>行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可视化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  <p:pic>
        <p:nvPicPr>
          <p:cNvPr id="10" name="图片 9" descr="im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1901190"/>
            <a:ext cx="2785110" cy="2071370"/>
          </a:xfrm>
          <a:prstGeom prst="rect">
            <a:avLst/>
          </a:prstGeom>
        </p:spPr>
      </p:pic>
      <p:pic>
        <p:nvPicPr>
          <p:cNvPr id="11" name="图片 10" descr="pl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55" y="2489200"/>
            <a:ext cx="4283710" cy="318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sym typeface="+mn-ea"/>
              </a:rPr>
              <a:t>搭建</a:t>
            </a:r>
            <a:r>
              <a:rPr lang="en-US" altLang="zh-CN" dirty="0" smtClean="0">
                <a:sym typeface="+mn-ea"/>
              </a:rPr>
              <a:t>LSTM</a:t>
            </a:r>
            <a:r>
              <a:rPr lang="zh-CN" altLang="en-US" dirty="0" smtClean="0">
                <a:sym typeface="+mn-ea"/>
              </a:rPr>
              <a:t>基本操作</a:t>
            </a:r>
            <a:endParaRPr lang="en-US" altLang="zh-CN" dirty="0" smtClean="0"/>
          </a:p>
          <a:p>
            <a:pPr lvl="1"/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基本单元</a:t>
            </a:r>
            <a:endParaRPr lang="en-US" altLang="zh-CN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tf.contrib.rnn.BasicRnnCell (num_units,activation)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600" dirty="0">
                <a:solidFill>
                  <a:schemeClr val="accent2"/>
                </a:solidFill>
              </a:rPr>
              <a:t>tf.contrib.rnn.BasicLSTMCell (num_units, forget_bias,activation,state_is_tuple=True)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</a:rPr>
              <a:t>tf.contrib.rnn.GRUCell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(num_units,activation)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forget_bias: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偏置；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activation: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激活函数。</a:t>
            </a:r>
            <a:endParaRPr lang="zh-CN" altLang="en-US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Dropout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</a:rPr>
              <a:t>tf.contrib.rnn.DropoutWrapper (cell, keep_prob)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多层神经网络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</a:rPr>
              <a:t>rnn_cell = tf.contrib.rnn.MultiRNNCell(cells, state_is_tuple=True)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运行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outpusts,state = tf.nn.dynamic_rnn(cell=rnn_cell, inputs=embedding_input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）</a:t>
            </a:r>
            <a:endParaRPr lang="zh-CN" altLang="en-US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全连接层</a:t>
            </a:r>
            <a:endParaRPr lang="zh-CN" altLang="en-US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dense=tf.layers.dense(inputs, units=1024, activation=tf.nn.relu) </a:t>
            </a:r>
            <a:r>
              <a:rPr lang="en-US" altLang="zh-CN" sz="1400" dirty="0">
                <a:solidFill>
                  <a:schemeClr val="accent2"/>
                </a:solidFill>
                <a:sym typeface="+mn-ea"/>
              </a:rPr>
              <a:t>#inputs</a:t>
            </a:r>
            <a:r>
              <a:rPr lang="zh-CN" altLang="en-US" sz="1400" dirty="0">
                <a:solidFill>
                  <a:schemeClr val="accent2"/>
                </a:solidFill>
                <a:sym typeface="+mn-ea"/>
              </a:rPr>
              <a:t>二维张量</a:t>
            </a:r>
            <a:endParaRPr lang="en-US" altLang="zh-CN" sz="14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tf.contrib.layers.dropout(dense, keep_prob)   #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全连接层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dropout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>
                <a:sym typeface="+mn-ea"/>
              </a:rPr>
              <a:t>搭建</a:t>
            </a:r>
            <a:r>
              <a:rPr lang="en-US" altLang="zh-CN" dirty="0" smtClean="0">
                <a:sym typeface="+mn-ea"/>
              </a:rPr>
              <a:t>LSTM</a:t>
            </a:r>
            <a:r>
              <a:rPr lang="zh-CN" altLang="en-US" dirty="0" smtClean="0">
                <a:sym typeface="+mn-ea"/>
              </a:rPr>
              <a:t>基本操作</a:t>
            </a:r>
            <a:endParaRPr lang="en-US" altLang="zh-CN" dirty="0" smtClean="0"/>
          </a:p>
          <a:p>
            <a:pPr lvl="1"/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基本单元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tf.nn.rnn_cell.BasicRnnCell (num_units,activation)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tf.nn.rnn_cell.GRUCell (num_units,activation)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600" dirty="0">
                <a:solidFill>
                  <a:schemeClr val="accent2"/>
                </a:solidFill>
              </a:rPr>
              <a:t>tf.nn.rnn_cell.BasicLSTMCell (num_units, forget_bias,activation,state_is_tuple=True)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forget_bias: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偏置；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activation:</a:t>
            </a:r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激活函数。</a:t>
            </a:r>
            <a:endParaRPr lang="zh-CN" altLang="en-US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Dropout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tf.nn.rnn_cell.DropoutWrapper</a:t>
            </a:r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(cell, keep_prob)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多层神经网络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  <a:sym typeface="+mn-ea"/>
              </a:rPr>
              <a:t>tf.nn.rnn_cell.MultiRNNCell(cells=cells)</a:t>
            </a:r>
            <a:endParaRPr lang="zh-CN" altLang="en-US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一些函数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1800" dirty="0">
                <a:solidFill>
                  <a:schemeClr val="accent2"/>
                </a:solidFill>
                <a:sym typeface="+mn-ea"/>
              </a:rPr>
              <a:t>tf.nn.relu()   tf.nn.softmax   tf.not_equal   tf.arg_max   tf.reduce_mean </a:t>
            </a:r>
            <a:endParaRPr lang="en-US" altLang="zh-CN" sz="1800" dirty="0">
              <a:solidFill>
                <a:schemeClr val="accent2"/>
              </a:solidFill>
              <a:sym typeface="+mn-ea"/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MNIST——RNN &amp; LSTM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</a:t>
            </a:r>
            <a:r>
              <a:rPr lang="en-US" altLang="zh-CN" sz="2000" dirty="0" smtClean="0"/>
              <a:t>BP</a:t>
            </a:r>
            <a:r>
              <a:rPr lang="zh-CN" altLang="en-US" sz="2000" dirty="0" smtClean="0"/>
              <a:t>神经网络</a:t>
            </a:r>
            <a:endParaRPr lang="en-US" altLang="zh-CN" dirty="0" smtClean="0"/>
          </a:p>
          <a:p>
            <a:pPr lvl="1"/>
            <a:r>
              <a:rPr lang="en-US" altLang="zh-CN" sz="1800" dirty="0">
                <a:solidFill>
                  <a:schemeClr val="accent2"/>
                </a:solidFill>
              </a:rPr>
              <a:t>MNIST</a:t>
            </a:r>
            <a:r>
              <a:rPr lang="zh-CN" altLang="en-US" sz="1800" dirty="0">
                <a:solidFill>
                  <a:schemeClr val="accent2"/>
                </a:solidFill>
              </a:rPr>
              <a:t>数据集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</a:rPr>
              <a:t>定义输入输出的</a:t>
            </a:r>
            <a:r>
              <a:rPr lang="en-US" altLang="zh-CN" sz="1800" dirty="0">
                <a:solidFill>
                  <a:schemeClr val="accent2"/>
                </a:solidFill>
              </a:rPr>
              <a:t>placeholder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</a:rPr>
              <a:t>三层的</a:t>
            </a:r>
            <a:r>
              <a:rPr lang="en-US" altLang="zh-CN" sz="1800" dirty="0">
                <a:solidFill>
                  <a:schemeClr val="accent2"/>
                </a:solidFill>
              </a:rPr>
              <a:t>BP</a:t>
            </a:r>
            <a:r>
              <a:rPr lang="zh-CN" altLang="en-US" sz="1800" dirty="0">
                <a:solidFill>
                  <a:schemeClr val="accent2"/>
                </a:solidFill>
              </a:rPr>
              <a:t>神经网络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MNIST——BP</a:t>
            </a:r>
            <a:r>
              <a:rPr dirty="0"/>
              <a:t>神经网络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739900"/>
            <a:ext cx="5527675" cy="643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28790" y="1462405"/>
            <a:ext cx="1858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程序报错可以下载数据集放在代码的文件夹内，不要解压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841625"/>
            <a:ext cx="4940300" cy="725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0" y="3924935"/>
            <a:ext cx="4733290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dirty="0" smtClean="0"/>
              <a:t> BP</a:t>
            </a:r>
            <a:r>
              <a:rPr lang="zh-CN" altLang="en-US" sz="2000" dirty="0" smtClean="0"/>
              <a:t>神经网络</a:t>
            </a:r>
            <a:endParaRPr lang="en-US" altLang="zh-CN" dirty="0" smtClean="0"/>
          </a:p>
          <a:p>
            <a:pPr lvl="1"/>
            <a:r>
              <a:rPr lang="zh-CN" altLang="en-US" sz="1800" dirty="0">
                <a:solidFill>
                  <a:schemeClr val="accent2"/>
                </a:solidFill>
              </a:rPr>
              <a:t>损失函数：交叉熵损失函数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</a:rPr>
              <a:t>优化算法：梯度下降算法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2"/>
                </a:solidFill>
              </a:rPr>
              <a:t>参数初始化和模型评估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MNIST——BP</a:t>
            </a:r>
            <a:r>
              <a:rPr>
                <a:sym typeface="+mn-ea"/>
              </a:rPr>
              <a:t>神经网络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1832610"/>
            <a:ext cx="3930650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710180"/>
            <a:ext cx="7513955" cy="866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913505"/>
            <a:ext cx="6490970" cy="137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000" dirty="0" smtClean="0"/>
              <a:t> BP</a:t>
            </a:r>
            <a:r>
              <a:rPr lang="zh-CN" altLang="en-US" sz="2000" dirty="0" smtClean="0"/>
              <a:t>神经网络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模型训练与结果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MNIST——BP</a:t>
            </a:r>
            <a:r>
              <a:rPr>
                <a:sym typeface="+mn-ea"/>
              </a:rPr>
              <a:t>神经网络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23038"/>
          <a:stretch>
            <a:fillRect/>
          </a:stretch>
        </p:blipFill>
        <p:spPr>
          <a:xfrm>
            <a:off x="1334770" y="1451610"/>
            <a:ext cx="6259195" cy="1750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3201670"/>
            <a:ext cx="3627120" cy="38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3750945"/>
            <a:ext cx="7014210" cy="2606675"/>
          </a:xfrm>
          <a:prstGeom prst="rect">
            <a:avLst/>
          </a:prstGeom>
        </p:spPr>
      </p:pic>
      <p:pic>
        <p:nvPicPr>
          <p:cNvPr id="7" name="图片 -21474826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38" y="3201670"/>
            <a:ext cx="1457325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/>
              <a:t>卷积神经网络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MNIST——CNN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45965" t="4010" r="28778" b="50261"/>
          <a:stretch>
            <a:fillRect/>
          </a:stretch>
        </p:blipFill>
        <p:spPr>
          <a:xfrm rot="16200000">
            <a:off x="2521585" y="229870"/>
            <a:ext cx="1948815" cy="4705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23030"/>
            <a:ext cx="4705350" cy="193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000" dirty="0" smtClean="0"/>
              <a:t>卷积神经网络</a:t>
            </a:r>
            <a:endParaRPr lang="en-US" altLang="zh-CN" dirty="0" smtClean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定义卷积和池化函数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第一层和第二层卷积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MNIST——CNN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827530"/>
            <a:ext cx="5522595" cy="1329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619500"/>
            <a:ext cx="5428615" cy="1384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5088255"/>
            <a:ext cx="5517515" cy="145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卷积神经网络</a:t>
            </a:r>
            <a:endParaRPr lang="en-US" altLang="zh-CN" dirty="0" smtClean="0"/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Dropout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</a:rPr>
              <a:t>Dropout就是在不同的训练过程中随机扔掉一部分神经元。也就是让某个神经元的激活值以一定的概率p，让其停止工作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</a:rPr>
              <a:t>但在测试及验证中：每个神经元都要参加运算，但其输出要乘以概率p。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MNIST——CNN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271395"/>
            <a:ext cx="5276215" cy="299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卷积神经网络</a:t>
            </a:r>
            <a:endParaRPr lang="en-US" altLang="zh-CN" dirty="0" smtClean="0"/>
          </a:p>
          <a:p>
            <a:pPr lvl="1"/>
            <a:r>
              <a:rPr lang="en-US" altLang="zh-CN" sz="2000" dirty="0">
                <a:solidFill>
                  <a:schemeClr val="accent2"/>
                </a:solidFill>
              </a:rPr>
              <a:t>Dropout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MNIST——CNN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899285"/>
            <a:ext cx="6226810" cy="2002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001135"/>
            <a:ext cx="5675630" cy="273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z="2400" dirty="0" smtClean="0"/>
              <a:t>卷积神经网络</a:t>
            </a:r>
            <a:endParaRPr lang="en-US" altLang="zh-CN" dirty="0" smtClean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ADAM优化器来做梯度最速下降</a:t>
            </a:r>
            <a:r>
              <a:rPr lang="en-US" altLang="zh-CN" sz="2000" dirty="0">
                <a:solidFill>
                  <a:schemeClr val="accent2"/>
                </a:solidFill>
              </a:rPr>
              <a:t>(85</a:t>
            </a:r>
            <a:r>
              <a:rPr lang="zh-CN" altLang="en-US" sz="2000" dirty="0">
                <a:solidFill>
                  <a:schemeClr val="accent2"/>
                </a:solidFill>
              </a:rPr>
              <a:t>行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train = tf.train.</a:t>
            </a:r>
            <a:r>
              <a:rPr lang="zh-CN" altLang="en-US" sz="2000" dirty="0">
                <a:solidFill>
                  <a:srgbClr val="FF0000"/>
                </a:solidFill>
              </a:rPr>
              <a:t>AdamOptimizer</a:t>
            </a:r>
            <a:r>
              <a:rPr lang="zh-CN" altLang="en-US" sz="2000" dirty="0">
                <a:solidFill>
                  <a:schemeClr val="tx1"/>
                </a:solidFill>
              </a:rPr>
              <a:t>(1e-4).minimize(cross_entropy)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模型结果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62865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>
              <a:solidFill>
                <a:schemeClr val="accent2"/>
              </a:solidFill>
            </a:endParaRPr>
          </a:p>
          <a:p>
            <a:pPr marL="628650" lvl="1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08CA-87DC-4215-820F-FC39CE0A36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MNIST——CNN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2727325"/>
            <a:ext cx="4333240" cy="3062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85" y="2727325"/>
            <a:ext cx="2632710" cy="306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5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6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6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7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7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8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8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9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9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10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10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11_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1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0</TotalTime>
  <Words>2043</Words>
  <Application>WPS 演示</Application>
  <PresentationFormat>全屏显示(4:3)</PresentationFormat>
  <Paragraphs>338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45</vt:i4>
      </vt:variant>
      <vt:variant>
        <vt:lpstr>幻灯片标题</vt:lpstr>
      </vt:variant>
      <vt:variant>
        <vt:i4>16</vt:i4>
      </vt:variant>
    </vt:vector>
  </HeadingPairs>
  <TitlesOfParts>
    <vt:vector size="71" baseType="lpstr">
      <vt:lpstr>Arial</vt:lpstr>
      <vt:lpstr>宋体</vt:lpstr>
      <vt:lpstr>Wingdings</vt:lpstr>
      <vt:lpstr>黑体</vt:lpstr>
      <vt:lpstr>楷体</vt:lpstr>
      <vt:lpstr>华文新魏</vt:lpstr>
      <vt:lpstr>Times New Roman</vt:lpstr>
      <vt:lpstr>微软雅黑</vt:lpstr>
      <vt:lpstr>Arial Unicode MS</vt:lpstr>
      <vt:lpstr>Segoe UI Light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主题5</vt:lpstr>
      <vt:lpstr>OfficePLUS</vt:lpstr>
      <vt:lpstr>1_主题5</vt:lpstr>
      <vt:lpstr>1_OfficePLUS</vt:lpstr>
      <vt:lpstr>2_主题5</vt:lpstr>
      <vt:lpstr>2_OfficePLUS</vt:lpstr>
      <vt:lpstr>3_主题5</vt:lpstr>
      <vt:lpstr>3_OfficePLUS</vt:lpstr>
      <vt:lpstr>4_主题5</vt:lpstr>
      <vt:lpstr>4_OfficePLUS</vt:lpstr>
      <vt:lpstr>5_主题5</vt:lpstr>
      <vt:lpstr>5_OfficePLUS</vt:lpstr>
      <vt:lpstr>6_主题5</vt:lpstr>
      <vt:lpstr>6_OfficePLUS</vt:lpstr>
      <vt:lpstr>7_主题5</vt:lpstr>
      <vt:lpstr>7_OfficePLUS</vt:lpstr>
      <vt:lpstr>8_主题5</vt:lpstr>
      <vt:lpstr>8_OfficePLUS</vt:lpstr>
      <vt:lpstr>9_主题5</vt:lpstr>
      <vt:lpstr>9_OfficePLUS</vt:lpstr>
      <vt:lpstr>10_主题5</vt:lpstr>
      <vt:lpstr>10_OfficePLUS</vt:lpstr>
      <vt:lpstr>11_主题5</vt:lpstr>
      <vt:lpstr>11_OfficePLUS</vt:lpstr>
      <vt:lpstr>MNIST数据集</vt:lpstr>
      <vt:lpstr>MNIST——BP神经网络</vt:lpstr>
      <vt:lpstr>MNIST——BP神经网络</vt:lpstr>
      <vt:lpstr>MNIST——BP神经网络</vt:lpstr>
      <vt:lpstr>MNIST——CNN</vt:lpstr>
      <vt:lpstr>MNIST——CNN</vt:lpstr>
      <vt:lpstr>MNIST——CNN</vt:lpstr>
      <vt:lpstr>MNIST——CNN</vt:lpstr>
      <vt:lpstr>MNIST——CNN</vt:lpstr>
      <vt:lpstr>MNIST——RNN &amp; LSTM</vt:lpstr>
      <vt:lpstr>MNIST——RNN &amp; LSTM</vt:lpstr>
      <vt:lpstr>MNIST——RNN &amp; LSTM</vt:lpstr>
      <vt:lpstr>MNIST——RNN &amp; LSTM</vt:lpstr>
      <vt:lpstr>MNIST——RNN &amp; LSTM</vt:lpstr>
      <vt:lpstr>MNIST——RNN &amp; LSTM</vt:lpstr>
      <vt:lpstr>MNIST——RNN &amp;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zxh</dc:creator>
  <cp:lastModifiedBy>张浩</cp:lastModifiedBy>
  <cp:revision>3794</cp:revision>
  <cp:lastPrinted>2113-01-01T00:00:00Z</cp:lastPrinted>
  <dcterms:created xsi:type="dcterms:W3CDTF">2113-01-01T00:00:00Z</dcterms:created>
  <dcterms:modified xsi:type="dcterms:W3CDTF">2018-11-27T01:56:13Z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2052-10.1.0.7668</vt:lpwstr>
  </property>
</Properties>
</file>