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7" r:id="rId2"/>
    <p:sldId id="280" r:id="rId3"/>
    <p:sldId id="282" r:id="rId4"/>
    <p:sldId id="277" r:id="rId5"/>
    <p:sldId id="290" r:id="rId6"/>
    <p:sldId id="299" r:id="rId7"/>
    <p:sldId id="295" r:id="rId8"/>
    <p:sldId id="300" r:id="rId9"/>
    <p:sldId id="281" r:id="rId10"/>
    <p:sldId id="301" r:id="rId11"/>
    <p:sldId id="287" r:id="rId12"/>
    <p:sldId id="302" r:id="rId13"/>
    <p:sldId id="289" r:id="rId14"/>
    <p:sldId id="293" r:id="rId15"/>
    <p:sldId id="292" r:id="rId16"/>
    <p:sldId id="298"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D0CA"/>
    <a:srgbClr val="0D1325"/>
    <a:srgbClr val="8EE0DC"/>
    <a:srgbClr val="2A99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showGuides="1">
      <p:cViewPr varScale="1">
        <p:scale>
          <a:sx n="80" d="100"/>
          <a:sy n="80" d="100"/>
        </p:scale>
        <p:origin x="221" y="21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CDDB4-6553-4F69-92A5-864D7528836E}" type="datetimeFigureOut">
              <a:rPr lang="zh-CN" altLang="en-US" smtClean="0"/>
              <a:t>2020/5/12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39D0A-ED8E-4A87-BA33-B024370FBD8A}" type="slidenum">
              <a:rPr lang="zh-CN" altLang="en-US" smtClean="0"/>
              <a:t>‹#›</a:t>
            </a:fld>
            <a:endParaRPr lang="zh-CN" altLang="en-US"/>
          </a:p>
        </p:txBody>
      </p:sp>
    </p:spTree>
    <p:extLst>
      <p:ext uri="{BB962C8B-B14F-4D97-AF65-F5344CB8AC3E}">
        <p14:creationId xmlns:p14="http://schemas.microsoft.com/office/powerpoint/2010/main" val="282067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a:t>
            </a:fld>
            <a:endParaRPr lang="zh-CN" altLang="en-US"/>
          </a:p>
        </p:txBody>
      </p:sp>
    </p:spTree>
    <p:extLst>
      <p:ext uri="{BB962C8B-B14F-4D97-AF65-F5344CB8AC3E}">
        <p14:creationId xmlns:p14="http://schemas.microsoft.com/office/powerpoint/2010/main" val="2215426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10</a:t>
            </a:fld>
            <a:endParaRPr lang="zh-CN" altLang="en-US"/>
          </a:p>
        </p:txBody>
      </p:sp>
    </p:spTree>
    <p:extLst>
      <p:ext uri="{BB962C8B-B14F-4D97-AF65-F5344CB8AC3E}">
        <p14:creationId xmlns:p14="http://schemas.microsoft.com/office/powerpoint/2010/main" val="378983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11</a:t>
            </a:fld>
            <a:endParaRPr lang="zh-CN" altLang="en-US"/>
          </a:p>
        </p:txBody>
      </p:sp>
    </p:spTree>
    <p:extLst>
      <p:ext uri="{BB962C8B-B14F-4D97-AF65-F5344CB8AC3E}">
        <p14:creationId xmlns:p14="http://schemas.microsoft.com/office/powerpoint/2010/main" val="92834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13</a:t>
            </a:fld>
            <a:endParaRPr lang="zh-CN" altLang="en-US"/>
          </a:p>
        </p:txBody>
      </p:sp>
    </p:spTree>
    <p:extLst>
      <p:ext uri="{BB962C8B-B14F-4D97-AF65-F5344CB8AC3E}">
        <p14:creationId xmlns:p14="http://schemas.microsoft.com/office/powerpoint/2010/main" val="353217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14</a:t>
            </a:fld>
            <a:endParaRPr lang="zh-CN" altLang="en-US"/>
          </a:p>
        </p:txBody>
      </p:sp>
    </p:spTree>
    <p:extLst>
      <p:ext uri="{BB962C8B-B14F-4D97-AF65-F5344CB8AC3E}">
        <p14:creationId xmlns:p14="http://schemas.microsoft.com/office/powerpoint/2010/main" val="687484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15</a:t>
            </a:fld>
            <a:endParaRPr lang="zh-CN" altLang="en-US"/>
          </a:p>
        </p:txBody>
      </p:sp>
    </p:spTree>
    <p:extLst>
      <p:ext uri="{BB962C8B-B14F-4D97-AF65-F5344CB8AC3E}">
        <p14:creationId xmlns:p14="http://schemas.microsoft.com/office/powerpoint/2010/main" val="3584362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16</a:t>
            </a:fld>
            <a:endParaRPr lang="zh-CN" altLang="en-US"/>
          </a:p>
        </p:txBody>
      </p:sp>
    </p:spTree>
    <p:extLst>
      <p:ext uri="{BB962C8B-B14F-4D97-AF65-F5344CB8AC3E}">
        <p14:creationId xmlns:p14="http://schemas.microsoft.com/office/powerpoint/2010/main" val="248163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2</a:t>
            </a:fld>
            <a:endParaRPr lang="zh-CN" altLang="en-US"/>
          </a:p>
        </p:txBody>
      </p:sp>
    </p:spTree>
    <p:extLst>
      <p:ext uri="{BB962C8B-B14F-4D97-AF65-F5344CB8AC3E}">
        <p14:creationId xmlns:p14="http://schemas.microsoft.com/office/powerpoint/2010/main" val="128531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3</a:t>
            </a:fld>
            <a:endParaRPr lang="zh-CN" altLang="en-US"/>
          </a:p>
        </p:txBody>
      </p:sp>
    </p:spTree>
    <p:extLst>
      <p:ext uri="{BB962C8B-B14F-4D97-AF65-F5344CB8AC3E}">
        <p14:creationId xmlns:p14="http://schemas.microsoft.com/office/powerpoint/2010/main" val="83117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4</a:t>
            </a:fld>
            <a:endParaRPr lang="zh-CN" altLang="en-US"/>
          </a:p>
        </p:txBody>
      </p:sp>
    </p:spTree>
    <p:extLst>
      <p:ext uri="{BB962C8B-B14F-4D97-AF65-F5344CB8AC3E}">
        <p14:creationId xmlns:p14="http://schemas.microsoft.com/office/powerpoint/2010/main" val="324168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5</a:t>
            </a:fld>
            <a:endParaRPr lang="zh-CN" altLang="en-US"/>
          </a:p>
        </p:txBody>
      </p:sp>
    </p:spTree>
    <p:extLst>
      <p:ext uri="{BB962C8B-B14F-4D97-AF65-F5344CB8AC3E}">
        <p14:creationId xmlns:p14="http://schemas.microsoft.com/office/powerpoint/2010/main" val="42846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6</a:t>
            </a:fld>
            <a:endParaRPr lang="zh-CN" altLang="en-US"/>
          </a:p>
        </p:txBody>
      </p:sp>
    </p:spTree>
    <p:extLst>
      <p:ext uri="{BB962C8B-B14F-4D97-AF65-F5344CB8AC3E}">
        <p14:creationId xmlns:p14="http://schemas.microsoft.com/office/powerpoint/2010/main" val="701849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7</a:t>
            </a:fld>
            <a:endParaRPr lang="zh-CN" altLang="en-US"/>
          </a:p>
        </p:txBody>
      </p:sp>
    </p:spTree>
    <p:extLst>
      <p:ext uri="{BB962C8B-B14F-4D97-AF65-F5344CB8AC3E}">
        <p14:creationId xmlns:p14="http://schemas.microsoft.com/office/powerpoint/2010/main" val="395194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8</a:t>
            </a:fld>
            <a:endParaRPr lang="zh-CN" altLang="en-US"/>
          </a:p>
        </p:txBody>
      </p:sp>
    </p:spTree>
    <p:extLst>
      <p:ext uri="{BB962C8B-B14F-4D97-AF65-F5344CB8AC3E}">
        <p14:creationId xmlns:p14="http://schemas.microsoft.com/office/powerpoint/2010/main" val="829377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D39D0A-ED8E-4A87-BA33-B024370FBD8A}" type="slidenum">
              <a:rPr lang="zh-CN" altLang="en-US" smtClean="0"/>
              <a:t>9</a:t>
            </a:fld>
            <a:endParaRPr lang="zh-CN" altLang="en-US"/>
          </a:p>
        </p:txBody>
      </p:sp>
    </p:spTree>
    <p:extLst>
      <p:ext uri="{BB962C8B-B14F-4D97-AF65-F5344CB8AC3E}">
        <p14:creationId xmlns:p14="http://schemas.microsoft.com/office/powerpoint/2010/main" val="26698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215482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1005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87641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6521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58679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68936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9B093F-DDD8-4FA1-B0B2-6BD78FD0BB34}" type="slidenum">
              <a:rPr lang="zh-CN" altLang="en-US" smtClean="0"/>
              <a:t>‹#›</a:t>
            </a:fld>
            <a:endParaRPr lang="zh-CN" altLang="en-US"/>
          </a:p>
        </p:txBody>
      </p:sp>
      <p:sp>
        <p:nvSpPr>
          <p:cNvPr id="11" name="矩形 10"/>
          <p:cNvSpPr/>
          <p:nvPr userDrawn="1"/>
        </p:nvSpPr>
        <p:spPr>
          <a:xfrm>
            <a:off x="8524733" y="5680901"/>
            <a:ext cx="775136" cy="230832"/>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a:t>
            </a:r>
            <a:r>
              <a:rPr lang="en-US" altLang="zh-CN" sz="100" dirty="0">
                <a:solidFill>
                  <a:prstClr val="white"/>
                </a:solidFill>
                <a:ea typeface="宋体"/>
              </a:rPr>
              <a:t>www.1ppt.com/tubiao/      </a:t>
            </a:r>
          </a:p>
          <a:p>
            <a:r>
              <a:rPr lang="zh-CN" altLang="en-US" sz="100" dirty="0">
                <a:solidFill>
                  <a:prstClr val="white"/>
                </a:solidFill>
                <a:ea typeface="宋体"/>
              </a:rPr>
              <a:t>精美</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PPT</a:t>
            </a:r>
            <a:r>
              <a:rPr lang="zh-CN" altLang="en-US" sz="100" dirty="0">
                <a:solidFill>
                  <a:prstClr val="white"/>
                </a:solidFill>
                <a:ea typeface="宋体"/>
              </a:rPr>
              <a:t>课件：</a:t>
            </a:r>
            <a:r>
              <a:rPr lang="en-US" altLang="zh-CN" sz="100" dirty="0">
                <a:solidFill>
                  <a:prstClr val="white"/>
                </a:solidFill>
                <a:ea typeface="宋体"/>
              </a:rPr>
              <a:t>www.1ppt.com/kejian/             </a:t>
            </a:r>
            <a:r>
              <a:rPr lang="zh-CN" altLang="en-US" sz="100" dirty="0">
                <a:solidFill>
                  <a:prstClr val="white"/>
                </a:solidFill>
                <a:ea typeface="宋体"/>
              </a:rPr>
              <a:t>字体下载：</a:t>
            </a:r>
            <a:r>
              <a:rPr lang="en-US" altLang="zh-CN" sz="100" dirty="0">
                <a:solidFill>
                  <a:prstClr val="white"/>
                </a:solidFill>
                <a:ea typeface="宋体"/>
              </a:rPr>
              <a:t>www.1ppt.com/ziti/</a:t>
            </a:r>
          </a:p>
          <a:p>
            <a:r>
              <a:rPr lang="zh-CN" altLang="en-US" sz="100" dirty="0">
                <a:solidFill>
                  <a:prstClr val="white"/>
                </a:solidFill>
                <a:ea typeface="宋体"/>
              </a:rPr>
              <a:t>工作总结</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www.1ppt.com/xiazai/zongjie/ </a:t>
            </a:r>
            <a:r>
              <a:rPr lang="zh-CN" altLang="en-US" sz="100" dirty="0">
                <a:solidFill>
                  <a:prstClr val="white"/>
                </a:solidFill>
                <a:ea typeface="宋体"/>
              </a:rPr>
              <a:t>工作计划：</a:t>
            </a:r>
            <a:r>
              <a:rPr lang="en-US" altLang="zh-CN" sz="100" dirty="0">
                <a:solidFill>
                  <a:prstClr val="white"/>
                </a:solidFill>
                <a:ea typeface="宋体"/>
              </a:rPr>
              <a:t>www.1ppt.com/xiazai/jihua/</a:t>
            </a:r>
          </a:p>
          <a:p>
            <a:r>
              <a:rPr lang="zh-CN" altLang="en-US" sz="100" dirty="0">
                <a:solidFill>
                  <a:prstClr val="white"/>
                </a:solidFill>
                <a:ea typeface="宋体"/>
              </a:rPr>
              <a:t>商务</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www.1ppt.com/moban/shangwu/  </a:t>
            </a:r>
            <a:r>
              <a:rPr lang="zh-CN" altLang="en-US" sz="100" dirty="0">
                <a:solidFill>
                  <a:prstClr val="white"/>
                </a:solidFill>
                <a:ea typeface="宋体"/>
              </a:rPr>
              <a:t>个人简历</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www.1ppt.com/xiazai/jianli/  </a:t>
            </a:r>
          </a:p>
          <a:p>
            <a:r>
              <a:rPr lang="zh-CN" altLang="en-US" sz="100" dirty="0">
                <a:solidFill>
                  <a:prstClr val="white"/>
                </a:solidFill>
                <a:ea typeface="宋体"/>
              </a:rPr>
              <a:t>毕业答辩</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www.1ppt.com/xiazai/dabian/  </a:t>
            </a:r>
            <a:r>
              <a:rPr lang="zh-CN" altLang="en-US" sz="100" dirty="0">
                <a:solidFill>
                  <a:prstClr val="white"/>
                </a:solidFill>
                <a:ea typeface="宋体"/>
              </a:rPr>
              <a:t>工作汇报</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www.1ppt.com/xiazai/huibao/    </a:t>
            </a:r>
          </a:p>
          <a:p>
            <a:r>
              <a:rPr lang="en-US" altLang="zh-CN" sz="100" dirty="0">
                <a:solidFill>
                  <a:prstClr val="white"/>
                </a:solidFill>
                <a:ea typeface="宋体"/>
              </a:rPr>
              <a:t> </a:t>
            </a:r>
          </a:p>
        </p:txBody>
      </p:sp>
    </p:spTree>
    <p:extLst>
      <p:ext uri="{BB962C8B-B14F-4D97-AF65-F5344CB8AC3E}">
        <p14:creationId xmlns:p14="http://schemas.microsoft.com/office/powerpoint/2010/main" val="209695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29687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2868953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407126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AD4C7-00E1-484E-ADC6-80BED9BCD7E0}" type="datetimeFigureOut">
              <a:rPr lang="zh-CN" altLang="en-US" smtClean="0"/>
              <a:t>2020/5/12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372465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AD4C7-00E1-484E-ADC6-80BED9BCD7E0}" type="datetimeFigureOut">
              <a:rPr lang="zh-CN" altLang="en-US" smtClean="0"/>
              <a:t>2020/5/12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B093F-DDD8-4FA1-B0B2-6BD78FD0BB34}" type="slidenum">
              <a:rPr lang="zh-CN" altLang="en-US" smtClean="0"/>
              <a:t>‹#›</a:t>
            </a:fld>
            <a:endParaRPr lang="zh-CN" altLang="en-US"/>
          </a:p>
        </p:txBody>
      </p:sp>
    </p:spTree>
    <p:extLst>
      <p:ext uri="{BB962C8B-B14F-4D97-AF65-F5344CB8AC3E}">
        <p14:creationId xmlns:p14="http://schemas.microsoft.com/office/powerpoint/2010/main" val="79485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6289658" cy="3743325"/>
          </a:xfrm>
          <a:prstGeom prst="rect">
            <a:avLst/>
          </a:prstGeom>
        </p:spPr>
      </p:pic>
      <p:pic>
        <p:nvPicPr>
          <p:cNvPr id="48" name="图片 4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94961" y="901699"/>
            <a:ext cx="5402077" cy="5407025"/>
          </a:xfrm>
          <a:prstGeom prst="rect">
            <a:avLst/>
          </a:prstGeom>
        </p:spPr>
      </p:pic>
      <p:pic>
        <p:nvPicPr>
          <p:cNvPr id="23" name="图片 22"/>
          <p:cNvPicPr>
            <a:picLocks noChangeAspect="1"/>
          </p:cNvPicPr>
          <p:nvPr/>
        </p:nvPicPr>
        <p:blipFill>
          <a:blip r:embed="rId4" cstate="screen">
            <a:extLst>
              <a:ext uri="{28A0092B-C50C-407E-A947-70E740481C1C}">
                <a14:useLocalDpi xmlns:a14="http://schemas.microsoft.com/office/drawing/2010/main"/>
              </a:ext>
            </a:extLst>
          </a:blip>
          <a:srcRect b="67550"/>
          <a:stretch>
            <a:fillRect/>
          </a:stretch>
        </p:blipFill>
        <p:spPr>
          <a:xfrm rot="19048470">
            <a:off x="7724422" y="2530588"/>
            <a:ext cx="10013678" cy="3252438"/>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sp>
        <p:nvSpPr>
          <p:cNvPr id="50" name="矩形 49"/>
          <p:cNvSpPr/>
          <p:nvPr/>
        </p:nvSpPr>
        <p:spPr>
          <a:xfrm>
            <a:off x="0" y="-50092"/>
            <a:ext cx="12192000" cy="6858000"/>
          </a:xfrm>
          <a:prstGeom prst="rect">
            <a:avLst/>
          </a:prstGeom>
          <a:gradFill flip="none" rotWithShape="1">
            <a:gsLst>
              <a:gs pos="100000">
                <a:srgbClr val="0D1325"/>
              </a:gs>
              <a:gs pos="0">
                <a:srgbClr val="0D1325">
                  <a:alpha val="50000"/>
                </a:srgbClr>
              </a:gs>
              <a:gs pos="44000">
                <a:srgbClr val="0D1325">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2477163" y="2307742"/>
            <a:ext cx="7624990" cy="523220"/>
          </a:xfrm>
          <a:prstGeom prst="rect">
            <a:avLst/>
          </a:prstGeom>
          <a:noFill/>
        </p:spPr>
        <p:txBody>
          <a:bodyPr wrap="square" rtlCol="0">
            <a:spAutoFit/>
          </a:bodyPr>
          <a:lstStyle/>
          <a:p>
            <a:pPr algn="dist"/>
            <a:r>
              <a:rPr lang="zh-CN" altLang="en-US" sz="2800" b="1" dirty="0">
                <a:solidFill>
                  <a:schemeClr val="bg1"/>
                </a:solidFill>
              </a:rPr>
              <a:t>基于</a:t>
            </a:r>
            <a:r>
              <a:rPr lang="en-US" altLang="zh-CN" sz="2800" b="1" dirty="0">
                <a:solidFill>
                  <a:schemeClr val="bg1"/>
                </a:solidFill>
              </a:rPr>
              <a:t>Android</a:t>
            </a:r>
            <a:r>
              <a:rPr lang="zh-CN" altLang="en-US" sz="2800" b="1" dirty="0">
                <a:solidFill>
                  <a:schemeClr val="bg1"/>
                </a:solidFill>
              </a:rPr>
              <a:t>系统的网约导游</a:t>
            </a:r>
            <a:r>
              <a:rPr lang="en-US" altLang="zh-CN" sz="2800" b="1" dirty="0">
                <a:solidFill>
                  <a:schemeClr val="bg1"/>
                </a:solidFill>
              </a:rPr>
              <a:t>APP</a:t>
            </a:r>
            <a:r>
              <a:rPr lang="zh-CN" altLang="en-US" sz="2800" b="1" dirty="0">
                <a:solidFill>
                  <a:schemeClr val="bg1"/>
                </a:solidFill>
              </a:rPr>
              <a:t>的设计与</a:t>
            </a:r>
            <a:r>
              <a:rPr lang="zh-CN" altLang="en-US" sz="2800" b="1" dirty="0" smtClean="0">
                <a:solidFill>
                  <a:schemeClr val="bg1"/>
                </a:solidFill>
              </a:rPr>
              <a:t>开发</a:t>
            </a:r>
            <a:endParaRPr lang="zh-CN" altLang="en-US" sz="2800" b="1" dirty="0">
              <a:solidFill>
                <a:schemeClr val="bg1"/>
              </a:solidFill>
            </a:endParaRPr>
          </a:p>
        </p:txBody>
      </p:sp>
      <p:sp>
        <p:nvSpPr>
          <p:cNvPr id="56" name="文本框 55"/>
          <p:cNvSpPr txBox="1"/>
          <p:nvPr/>
        </p:nvSpPr>
        <p:spPr>
          <a:xfrm>
            <a:off x="4214490" y="2955590"/>
            <a:ext cx="5098967" cy="369332"/>
          </a:xfrm>
          <a:prstGeom prst="rect">
            <a:avLst/>
          </a:prstGeom>
          <a:noFill/>
        </p:spPr>
        <p:txBody>
          <a:bodyPr wrap="square" rtlCol="0">
            <a:spAutoFit/>
          </a:bodyPr>
          <a:lstStyle/>
          <a:p>
            <a:r>
              <a:rPr lang="en-US" altLang="zh-CN" b="1" dirty="0">
                <a:solidFill>
                  <a:schemeClr val="bg1"/>
                </a:solidFill>
              </a:rPr>
              <a:t>— — — —“</a:t>
            </a:r>
            <a:r>
              <a:rPr lang="zh-CN" altLang="en-US" b="1" dirty="0">
                <a:solidFill>
                  <a:schemeClr val="bg1"/>
                </a:solidFill>
              </a:rPr>
              <a:t>旅猫导游</a:t>
            </a:r>
            <a:r>
              <a:rPr lang="zh-CN" altLang="en-US" b="1" dirty="0" smtClean="0">
                <a:solidFill>
                  <a:schemeClr val="bg1"/>
                </a:solidFill>
              </a:rPr>
              <a:t>宝</a:t>
            </a:r>
            <a:r>
              <a:rPr lang="en-US" altLang="zh-CN" b="1" dirty="0" smtClean="0">
                <a:solidFill>
                  <a:schemeClr val="bg1"/>
                </a:solidFill>
              </a:rPr>
              <a:t>”</a:t>
            </a:r>
            <a:endParaRPr lang="zh-CN" altLang="en-US" dirty="0">
              <a:solidFill>
                <a:schemeClr val="bg1"/>
              </a:solidFill>
              <a:latin typeface="Arial" panose="020B0604020202020204" pitchFamily="34" charset="0"/>
              <a:cs typeface="Arial" panose="020B0604020202020204" pitchFamily="34" charset="0"/>
            </a:endParaRPr>
          </a:p>
        </p:txBody>
      </p:sp>
      <p:sp>
        <p:nvSpPr>
          <p:cNvPr id="96" name="圆角矩形 95"/>
          <p:cNvSpPr/>
          <p:nvPr/>
        </p:nvSpPr>
        <p:spPr>
          <a:xfrm>
            <a:off x="5253063" y="4016968"/>
            <a:ext cx="1583076" cy="440074"/>
          </a:xfrm>
          <a:prstGeom prst="roundRect">
            <a:avLst>
              <a:gd name="adj" fmla="val 50000"/>
            </a:avLst>
          </a:prstGeom>
          <a:solidFill>
            <a:srgbClr val="2A999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物联网</a:t>
            </a:r>
            <a:r>
              <a:rPr lang="zh-CN" altLang="en-US" sz="1400" dirty="0" smtClean="0">
                <a:solidFill>
                  <a:schemeClr val="bg1"/>
                </a:solidFill>
              </a:rPr>
              <a:t>工程</a:t>
            </a:r>
            <a:r>
              <a:rPr lang="en-US" altLang="zh-CN" sz="1400" dirty="0" smtClean="0">
                <a:solidFill>
                  <a:schemeClr val="bg1"/>
                </a:solidFill>
              </a:rPr>
              <a:t>1601</a:t>
            </a:r>
            <a:endParaRPr lang="zh-CN" altLang="en-US" sz="1400" dirty="0">
              <a:solidFill>
                <a:schemeClr val="bg1"/>
              </a:solidFill>
            </a:endParaRPr>
          </a:p>
        </p:txBody>
      </p:sp>
      <p:sp>
        <p:nvSpPr>
          <p:cNvPr id="97" name="圆角矩形 96"/>
          <p:cNvSpPr/>
          <p:nvPr/>
        </p:nvSpPr>
        <p:spPr>
          <a:xfrm>
            <a:off x="5253063" y="4637416"/>
            <a:ext cx="1583076" cy="455877"/>
          </a:xfrm>
          <a:prstGeom prst="roundRect">
            <a:avLst>
              <a:gd name="adj" fmla="val 50000"/>
            </a:avLst>
          </a:prstGeom>
          <a:solidFill>
            <a:srgbClr val="2A999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rPr>
              <a:t>佟哲</a:t>
            </a:r>
            <a:endParaRPr lang="zh-CN" altLang="en-US" sz="1400" dirty="0">
              <a:solidFill>
                <a:schemeClr val="bg1"/>
              </a:solidFill>
            </a:endParaRPr>
          </a:p>
        </p:txBody>
      </p:sp>
      <p:sp>
        <p:nvSpPr>
          <p:cNvPr id="98" name="圆角矩形 97"/>
          <p:cNvSpPr/>
          <p:nvPr/>
        </p:nvSpPr>
        <p:spPr>
          <a:xfrm>
            <a:off x="5253063" y="5347283"/>
            <a:ext cx="1583076" cy="517535"/>
          </a:xfrm>
          <a:prstGeom prst="roundRect">
            <a:avLst>
              <a:gd name="adj" fmla="val 50000"/>
            </a:avLst>
          </a:prstGeom>
          <a:solidFill>
            <a:srgbClr val="2A999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201631109053</a:t>
            </a:r>
            <a:endParaRPr lang="zh-CN" altLang="en-US" sz="1400" dirty="0">
              <a:solidFill>
                <a:schemeClr val="bg1"/>
              </a:solidFill>
            </a:endParaRPr>
          </a:p>
        </p:txBody>
      </p:sp>
      <p:sp>
        <p:nvSpPr>
          <p:cNvPr id="4" name="文本框 3"/>
          <p:cNvSpPr txBox="1"/>
          <p:nvPr/>
        </p:nvSpPr>
        <p:spPr>
          <a:xfrm>
            <a:off x="6953596" y="3324922"/>
            <a:ext cx="2000250" cy="369332"/>
          </a:xfrm>
          <a:prstGeom prst="rect">
            <a:avLst/>
          </a:prstGeom>
          <a:noFill/>
        </p:spPr>
        <p:txBody>
          <a:bodyPr wrap="square" rtlCol="0">
            <a:spAutoFit/>
          </a:bodyPr>
          <a:lstStyle/>
          <a:p>
            <a:r>
              <a:rPr lang="zh-CN" altLang="en-US" dirty="0">
                <a:solidFill>
                  <a:schemeClr val="bg1"/>
                </a:solidFill>
              </a:rPr>
              <a:t>指导</a:t>
            </a:r>
            <a:r>
              <a:rPr lang="zh-CN" altLang="en-US" dirty="0" smtClean="0">
                <a:solidFill>
                  <a:schemeClr val="bg1"/>
                </a:solidFill>
              </a:rPr>
              <a:t>教师：谢盈</a:t>
            </a:r>
            <a:endParaRPr lang="zh-CN" altLang="en-US" dirty="0">
              <a:solidFill>
                <a:schemeClr val="bg1"/>
              </a:solidFill>
            </a:endParaRPr>
          </a:p>
        </p:txBody>
      </p:sp>
    </p:spTree>
    <p:extLst>
      <p:ext uri="{BB962C8B-B14F-4D97-AF65-F5344CB8AC3E}">
        <p14:creationId xmlns:p14="http://schemas.microsoft.com/office/powerpoint/2010/main" val="16381346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2000">
                                          <p:cBhvr additive="base">
                                            <p:cTn id="7" dur="1500" fill="hold"/>
                                            <p:tgtEl>
                                              <p:spTgt spid="2"/>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42000">
                                          <p:cBhvr additive="base">
                                            <p:cTn id="11" dur="1500" fill="hold"/>
                                            <p:tgtEl>
                                              <p:spTgt spid="23"/>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2000">
                                          <p:cBhvr additive="base">
                                            <p:cTn id="15" dur="1500" fill="hold"/>
                                            <p:tgtEl>
                                              <p:spTgt spid="48"/>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48"/>
                                            </p:tgtEl>
                                            <p:attrNameLst>
                                              <p:attrName>ppt_y</p:attrName>
                                            </p:attrNameLst>
                                          </p:cBhvr>
                                          <p:tavLst>
                                            <p:tav tm="0">
                                              <p:val>
                                                <p:strVal val="0-#ppt_h/2"/>
                                              </p:val>
                                            </p:tav>
                                            <p:tav tm="100000">
                                              <p:val>
                                                <p:strVal val="#ppt_y"/>
                                              </p:val>
                                            </p:tav>
                                          </p:tavLst>
                                        </p:anim>
                                      </p:childTnLst>
                                    </p:cTn>
                                  </p:par>
                                  <p:par>
                                    <p:cTn id="17" presetID="41" presetClass="entr" presetSubtype="0" fill="hold" grpId="0" nodeType="withEffect">
                                      <p:stCondLst>
                                        <p:cond delay="3000"/>
                                      </p:stCondLst>
                                      <p:iterate type="lt">
                                        <p:tmPct val="10000"/>
                                      </p:iterate>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5"/>
                                            </p:tgtEl>
                                            <p:attrNameLst>
                                              <p:attrName>ppt_y</p:attrName>
                                            </p:attrNameLst>
                                          </p:cBhvr>
                                          <p:tavLst>
                                            <p:tav tm="0">
                                              <p:val>
                                                <p:strVal val="#ppt_y"/>
                                              </p:val>
                                            </p:tav>
                                            <p:tav tm="100000">
                                              <p:val>
                                                <p:strVal val="#ppt_y"/>
                                              </p:val>
                                            </p:tav>
                                          </p:tavLst>
                                        </p:anim>
                                        <p:anim calcmode="lin" valueType="num">
                                          <p:cBhvr>
                                            <p:cTn id="21"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5"/>
                                            </p:tgtEl>
                                          </p:cBhvr>
                                        </p:animEffect>
                                      </p:childTnLst>
                                    </p:cTn>
                                  </p:par>
                                  <p:par>
                                    <p:cTn id="24" presetID="53" presetClass="entr" presetSubtype="16" fill="hold" grpId="0" nodeType="withEffect">
                                      <p:stCondLst>
                                        <p:cond delay="3900"/>
                                      </p:stCondLst>
                                      <p:iterate type="lt">
                                        <p:tmPct val="10000"/>
                                      </p:iterate>
                                      <p:childTnLst>
                                        <p:set>
                                          <p:cBhvr>
                                            <p:cTn id="25" dur="1" fill="hold">
                                              <p:stCondLst>
                                                <p:cond delay="0"/>
                                              </p:stCondLst>
                                            </p:cTn>
                                            <p:tgtEl>
                                              <p:spTgt spid="56"/>
                                            </p:tgtEl>
                                            <p:attrNameLst>
                                              <p:attrName>style.visibility</p:attrName>
                                            </p:attrNameLst>
                                          </p:cBhvr>
                                          <p:to>
                                            <p:strVal val="visible"/>
                                          </p:to>
                                        </p:set>
                                        <p:anim calcmode="lin" valueType="num">
                                          <p:cBhvr>
                                            <p:cTn id="26" dur="250" fill="hold"/>
                                            <p:tgtEl>
                                              <p:spTgt spid="56"/>
                                            </p:tgtEl>
                                            <p:attrNameLst>
                                              <p:attrName>ppt_w</p:attrName>
                                            </p:attrNameLst>
                                          </p:cBhvr>
                                          <p:tavLst>
                                            <p:tav tm="0">
                                              <p:val>
                                                <p:fltVal val="0"/>
                                              </p:val>
                                            </p:tav>
                                            <p:tav tm="100000">
                                              <p:val>
                                                <p:strVal val="#ppt_w"/>
                                              </p:val>
                                            </p:tav>
                                          </p:tavLst>
                                        </p:anim>
                                        <p:anim calcmode="lin" valueType="num">
                                          <p:cBhvr>
                                            <p:cTn id="27" dur="250" fill="hold"/>
                                            <p:tgtEl>
                                              <p:spTgt spid="56"/>
                                            </p:tgtEl>
                                            <p:attrNameLst>
                                              <p:attrName>ppt_h</p:attrName>
                                            </p:attrNameLst>
                                          </p:cBhvr>
                                          <p:tavLst>
                                            <p:tav tm="0">
                                              <p:val>
                                                <p:fltVal val="0"/>
                                              </p:val>
                                            </p:tav>
                                            <p:tav tm="100000">
                                              <p:val>
                                                <p:strVal val="#ppt_h"/>
                                              </p:val>
                                            </p:tav>
                                          </p:tavLst>
                                        </p:anim>
                                        <p:animEffect transition="in" filter="fade">
                                          <p:cBhvr>
                                            <p:cTn id="28" dur="250"/>
                                            <p:tgtEl>
                                              <p:spTgt spid="56"/>
                                            </p:tgtEl>
                                          </p:cBhvr>
                                        </p:animEffect>
                                      </p:childTnLst>
                                    </p:cTn>
                                  </p:par>
                                  <p:par>
                                    <p:cTn id="29" presetID="50" presetClass="entr" presetSubtype="0" decel="100000" fill="hold" grpId="0" nodeType="withEffect">
                                      <p:stCondLst>
                                        <p:cond delay="6250"/>
                                      </p:stCondLst>
                                      <p:childTnLst>
                                        <p:set>
                                          <p:cBhvr>
                                            <p:cTn id="30" dur="1" fill="hold">
                                              <p:stCondLst>
                                                <p:cond delay="0"/>
                                              </p:stCondLst>
                                            </p:cTn>
                                            <p:tgtEl>
                                              <p:spTgt spid="96"/>
                                            </p:tgtEl>
                                            <p:attrNameLst>
                                              <p:attrName>style.visibility</p:attrName>
                                            </p:attrNameLst>
                                          </p:cBhvr>
                                          <p:to>
                                            <p:strVal val="visible"/>
                                          </p:to>
                                        </p:set>
                                        <p:anim calcmode="lin" valueType="num">
                                          <p:cBhvr>
                                            <p:cTn id="31" dur="1000" fill="hold"/>
                                            <p:tgtEl>
                                              <p:spTgt spid="96"/>
                                            </p:tgtEl>
                                            <p:attrNameLst>
                                              <p:attrName>ppt_w</p:attrName>
                                            </p:attrNameLst>
                                          </p:cBhvr>
                                          <p:tavLst>
                                            <p:tav tm="0">
                                              <p:val>
                                                <p:strVal val="#ppt_w+.3"/>
                                              </p:val>
                                            </p:tav>
                                            <p:tav tm="100000">
                                              <p:val>
                                                <p:strVal val="#ppt_w"/>
                                              </p:val>
                                            </p:tav>
                                          </p:tavLst>
                                        </p:anim>
                                        <p:anim calcmode="lin" valueType="num">
                                          <p:cBhvr>
                                            <p:cTn id="32" dur="1000" fill="hold"/>
                                            <p:tgtEl>
                                              <p:spTgt spid="96"/>
                                            </p:tgtEl>
                                            <p:attrNameLst>
                                              <p:attrName>ppt_h</p:attrName>
                                            </p:attrNameLst>
                                          </p:cBhvr>
                                          <p:tavLst>
                                            <p:tav tm="0">
                                              <p:val>
                                                <p:strVal val="#ppt_h"/>
                                              </p:val>
                                            </p:tav>
                                            <p:tav tm="100000">
                                              <p:val>
                                                <p:strVal val="#ppt_h"/>
                                              </p:val>
                                            </p:tav>
                                          </p:tavLst>
                                        </p:anim>
                                        <p:animEffect transition="in" filter="fade">
                                          <p:cBhvr>
                                            <p:cTn id="33" dur="1000"/>
                                            <p:tgtEl>
                                              <p:spTgt spid="96"/>
                                            </p:tgtEl>
                                          </p:cBhvr>
                                        </p:animEffect>
                                      </p:childTnLst>
                                    </p:cTn>
                                  </p:par>
                                  <p:par>
                                    <p:cTn id="34" presetID="50" presetClass="entr" presetSubtype="0" decel="100000" fill="hold" grpId="0" nodeType="withEffect">
                                      <p:stCondLst>
                                        <p:cond delay="6250"/>
                                      </p:stCondLst>
                                      <p:childTnLst>
                                        <p:set>
                                          <p:cBhvr>
                                            <p:cTn id="35" dur="1" fill="hold">
                                              <p:stCondLst>
                                                <p:cond delay="0"/>
                                              </p:stCondLst>
                                            </p:cTn>
                                            <p:tgtEl>
                                              <p:spTgt spid="97"/>
                                            </p:tgtEl>
                                            <p:attrNameLst>
                                              <p:attrName>style.visibility</p:attrName>
                                            </p:attrNameLst>
                                          </p:cBhvr>
                                          <p:to>
                                            <p:strVal val="visible"/>
                                          </p:to>
                                        </p:set>
                                        <p:anim calcmode="lin" valueType="num">
                                          <p:cBhvr>
                                            <p:cTn id="36" dur="1000" fill="hold"/>
                                            <p:tgtEl>
                                              <p:spTgt spid="97"/>
                                            </p:tgtEl>
                                            <p:attrNameLst>
                                              <p:attrName>ppt_w</p:attrName>
                                            </p:attrNameLst>
                                          </p:cBhvr>
                                          <p:tavLst>
                                            <p:tav tm="0">
                                              <p:val>
                                                <p:strVal val="#ppt_w+.3"/>
                                              </p:val>
                                            </p:tav>
                                            <p:tav tm="100000">
                                              <p:val>
                                                <p:strVal val="#ppt_w"/>
                                              </p:val>
                                            </p:tav>
                                          </p:tavLst>
                                        </p:anim>
                                        <p:anim calcmode="lin" valueType="num">
                                          <p:cBhvr>
                                            <p:cTn id="37" dur="1000" fill="hold"/>
                                            <p:tgtEl>
                                              <p:spTgt spid="97"/>
                                            </p:tgtEl>
                                            <p:attrNameLst>
                                              <p:attrName>ppt_h</p:attrName>
                                            </p:attrNameLst>
                                          </p:cBhvr>
                                          <p:tavLst>
                                            <p:tav tm="0">
                                              <p:val>
                                                <p:strVal val="#ppt_h"/>
                                              </p:val>
                                            </p:tav>
                                            <p:tav tm="100000">
                                              <p:val>
                                                <p:strVal val="#ppt_h"/>
                                              </p:val>
                                            </p:tav>
                                          </p:tavLst>
                                        </p:anim>
                                        <p:animEffect transition="in" filter="fade">
                                          <p:cBhvr>
                                            <p:cTn id="38" dur="1000"/>
                                            <p:tgtEl>
                                              <p:spTgt spid="97"/>
                                            </p:tgtEl>
                                          </p:cBhvr>
                                        </p:animEffect>
                                      </p:childTnLst>
                                    </p:cTn>
                                  </p:par>
                                  <p:par>
                                    <p:cTn id="39" presetID="50" presetClass="entr" presetSubtype="0" decel="100000" fill="hold" grpId="0" nodeType="withEffect">
                                      <p:stCondLst>
                                        <p:cond delay="6250"/>
                                      </p:stCondLst>
                                      <p:childTnLst>
                                        <p:set>
                                          <p:cBhvr>
                                            <p:cTn id="40" dur="1" fill="hold">
                                              <p:stCondLst>
                                                <p:cond delay="0"/>
                                              </p:stCondLst>
                                            </p:cTn>
                                            <p:tgtEl>
                                              <p:spTgt spid="98"/>
                                            </p:tgtEl>
                                            <p:attrNameLst>
                                              <p:attrName>style.visibility</p:attrName>
                                            </p:attrNameLst>
                                          </p:cBhvr>
                                          <p:to>
                                            <p:strVal val="visible"/>
                                          </p:to>
                                        </p:set>
                                        <p:anim calcmode="lin" valueType="num">
                                          <p:cBhvr>
                                            <p:cTn id="41" dur="1000" fill="hold"/>
                                            <p:tgtEl>
                                              <p:spTgt spid="98"/>
                                            </p:tgtEl>
                                            <p:attrNameLst>
                                              <p:attrName>ppt_w</p:attrName>
                                            </p:attrNameLst>
                                          </p:cBhvr>
                                          <p:tavLst>
                                            <p:tav tm="0">
                                              <p:val>
                                                <p:strVal val="#ppt_w+.3"/>
                                              </p:val>
                                            </p:tav>
                                            <p:tav tm="100000">
                                              <p:val>
                                                <p:strVal val="#ppt_w"/>
                                              </p:val>
                                            </p:tav>
                                          </p:tavLst>
                                        </p:anim>
                                        <p:anim calcmode="lin" valueType="num">
                                          <p:cBhvr>
                                            <p:cTn id="42" dur="1000" fill="hold"/>
                                            <p:tgtEl>
                                              <p:spTgt spid="98"/>
                                            </p:tgtEl>
                                            <p:attrNameLst>
                                              <p:attrName>ppt_h</p:attrName>
                                            </p:attrNameLst>
                                          </p:cBhvr>
                                          <p:tavLst>
                                            <p:tav tm="0">
                                              <p:val>
                                                <p:strVal val="#ppt_h"/>
                                              </p:val>
                                            </p:tav>
                                            <p:tav tm="100000">
                                              <p:val>
                                                <p:strVal val="#ppt_h"/>
                                              </p:val>
                                            </p:tav>
                                          </p:tavLst>
                                        </p:anim>
                                        <p:animEffect transition="in" filter="fade">
                                          <p:cBhvr>
                                            <p:cTn id="43" dur="1000"/>
                                            <p:tgtEl>
                                              <p:spTgt spid="98"/>
                                            </p:tgtEl>
                                          </p:cBhvr>
                                        </p:animEffect>
                                      </p:childTnLst>
                                    </p:cTn>
                                  </p:par>
                                  <p:par>
                                    <p:cTn id="44" presetID="53" presetClass="entr" presetSubtype="16" fill="hold" grpId="0" nodeType="withEffect">
                                      <p:stCondLst>
                                        <p:cond delay="6250"/>
                                      </p:stCondLst>
                                      <p:childTnLst>
                                        <p:set>
                                          <p:cBhvr>
                                            <p:cTn id="45" dur="1" fill="hold">
                                              <p:stCondLst>
                                                <p:cond delay="0"/>
                                              </p:stCondLst>
                                            </p:cTn>
                                            <p:tgtEl>
                                              <p:spTgt spid="4"/>
                                            </p:tgtEl>
                                            <p:attrNameLst>
                                              <p:attrName>style.visibility</p:attrName>
                                            </p:attrNameLst>
                                          </p:cBhvr>
                                          <p:to>
                                            <p:strVal val="visible"/>
                                          </p:to>
                                        </p:set>
                                        <p:anim calcmode="lin" valueType="num">
                                          <p:cBhvr>
                                            <p:cTn id="46" dur="250" fill="hold"/>
                                            <p:tgtEl>
                                              <p:spTgt spid="4"/>
                                            </p:tgtEl>
                                            <p:attrNameLst>
                                              <p:attrName>ppt_w</p:attrName>
                                            </p:attrNameLst>
                                          </p:cBhvr>
                                          <p:tavLst>
                                            <p:tav tm="0">
                                              <p:val>
                                                <p:fltVal val="0"/>
                                              </p:val>
                                            </p:tav>
                                            <p:tav tm="100000">
                                              <p:val>
                                                <p:strVal val="#ppt_w"/>
                                              </p:val>
                                            </p:tav>
                                          </p:tavLst>
                                        </p:anim>
                                        <p:anim calcmode="lin" valueType="num">
                                          <p:cBhvr>
                                            <p:cTn id="47" dur="250" fill="hold"/>
                                            <p:tgtEl>
                                              <p:spTgt spid="4"/>
                                            </p:tgtEl>
                                            <p:attrNameLst>
                                              <p:attrName>ppt_h</p:attrName>
                                            </p:attrNameLst>
                                          </p:cBhvr>
                                          <p:tavLst>
                                            <p:tav tm="0">
                                              <p:val>
                                                <p:fltVal val="0"/>
                                              </p:val>
                                            </p:tav>
                                            <p:tav tm="100000">
                                              <p:val>
                                                <p:strVal val="#ppt_h"/>
                                              </p:val>
                                            </p:tav>
                                          </p:tavLst>
                                        </p:anim>
                                        <p:animEffect transition="in" filter="fade">
                                          <p:cBhvr>
                                            <p:cTn id="4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96" grpId="0" animBg="1"/>
          <p:bldP spid="97" grpId="0" animBg="1"/>
          <p:bldP spid="98" grpId="0" animBg="1"/>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1+#ppt_w/2"/>
                                              </p:val>
                                            </p:tav>
                                            <p:tav tm="100000">
                                              <p:val>
                                                <p:strVal val="#ppt_x"/>
                                              </p:val>
                                            </p:tav>
                                          </p:tavLst>
                                        </p:anim>
                                        <p:anim calcmode="lin" valueType="num">
                                          <p:cBhvr additive="base">
                                            <p:cTn id="12" dur="1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500" fill="hold"/>
                                            <p:tgtEl>
                                              <p:spTgt spid="48"/>
                                            </p:tgtEl>
                                            <p:attrNameLst>
                                              <p:attrName>ppt_x</p:attrName>
                                            </p:attrNameLst>
                                          </p:cBhvr>
                                          <p:tavLst>
                                            <p:tav tm="0">
                                              <p:val>
                                                <p:strVal val="#ppt_x"/>
                                              </p:val>
                                            </p:tav>
                                            <p:tav tm="100000">
                                              <p:val>
                                                <p:strVal val="#ppt_x"/>
                                              </p:val>
                                            </p:tav>
                                          </p:tavLst>
                                        </p:anim>
                                        <p:anim calcmode="lin" valueType="num">
                                          <p:cBhvr additive="base">
                                            <p:cTn id="16" dur="1500" fill="hold"/>
                                            <p:tgtEl>
                                              <p:spTgt spid="48"/>
                                            </p:tgtEl>
                                            <p:attrNameLst>
                                              <p:attrName>ppt_y</p:attrName>
                                            </p:attrNameLst>
                                          </p:cBhvr>
                                          <p:tavLst>
                                            <p:tav tm="0">
                                              <p:val>
                                                <p:strVal val="0-#ppt_h/2"/>
                                              </p:val>
                                            </p:tav>
                                            <p:tav tm="100000">
                                              <p:val>
                                                <p:strVal val="#ppt_y"/>
                                              </p:val>
                                            </p:tav>
                                          </p:tavLst>
                                        </p:anim>
                                      </p:childTnLst>
                                    </p:cTn>
                                  </p:par>
                                  <p:par>
                                    <p:cTn id="17" presetID="41" presetClass="entr" presetSubtype="0" fill="hold" grpId="0" nodeType="withEffect">
                                      <p:stCondLst>
                                        <p:cond delay="3000"/>
                                      </p:stCondLst>
                                      <p:iterate type="lt">
                                        <p:tmPct val="10000"/>
                                      </p:iterate>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5"/>
                                            </p:tgtEl>
                                            <p:attrNameLst>
                                              <p:attrName>ppt_y</p:attrName>
                                            </p:attrNameLst>
                                          </p:cBhvr>
                                          <p:tavLst>
                                            <p:tav tm="0">
                                              <p:val>
                                                <p:strVal val="#ppt_y"/>
                                              </p:val>
                                            </p:tav>
                                            <p:tav tm="100000">
                                              <p:val>
                                                <p:strVal val="#ppt_y"/>
                                              </p:val>
                                            </p:tav>
                                          </p:tavLst>
                                        </p:anim>
                                        <p:anim calcmode="lin" valueType="num">
                                          <p:cBhvr>
                                            <p:cTn id="21"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5"/>
                                            </p:tgtEl>
                                          </p:cBhvr>
                                        </p:animEffect>
                                      </p:childTnLst>
                                    </p:cTn>
                                  </p:par>
                                  <p:par>
                                    <p:cTn id="24" presetID="53" presetClass="entr" presetSubtype="16" fill="hold" grpId="0" nodeType="withEffect">
                                      <p:stCondLst>
                                        <p:cond delay="3900"/>
                                      </p:stCondLst>
                                      <p:iterate type="lt">
                                        <p:tmPct val="10000"/>
                                      </p:iterate>
                                      <p:childTnLst>
                                        <p:set>
                                          <p:cBhvr>
                                            <p:cTn id="25" dur="1" fill="hold">
                                              <p:stCondLst>
                                                <p:cond delay="0"/>
                                              </p:stCondLst>
                                            </p:cTn>
                                            <p:tgtEl>
                                              <p:spTgt spid="56"/>
                                            </p:tgtEl>
                                            <p:attrNameLst>
                                              <p:attrName>style.visibility</p:attrName>
                                            </p:attrNameLst>
                                          </p:cBhvr>
                                          <p:to>
                                            <p:strVal val="visible"/>
                                          </p:to>
                                        </p:set>
                                        <p:anim calcmode="lin" valueType="num">
                                          <p:cBhvr>
                                            <p:cTn id="26" dur="250" fill="hold"/>
                                            <p:tgtEl>
                                              <p:spTgt spid="56"/>
                                            </p:tgtEl>
                                            <p:attrNameLst>
                                              <p:attrName>ppt_w</p:attrName>
                                            </p:attrNameLst>
                                          </p:cBhvr>
                                          <p:tavLst>
                                            <p:tav tm="0">
                                              <p:val>
                                                <p:fltVal val="0"/>
                                              </p:val>
                                            </p:tav>
                                            <p:tav tm="100000">
                                              <p:val>
                                                <p:strVal val="#ppt_w"/>
                                              </p:val>
                                            </p:tav>
                                          </p:tavLst>
                                        </p:anim>
                                        <p:anim calcmode="lin" valueType="num">
                                          <p:cBhvr>
                                            <p:cTn id="27" dur="250" fill="hold"/>
                                            <p:tgtEl>
                                              <p:spTgt spid="56"/>
                                            </p:tgtEl>
                                            <p:attrNameLst>
                                              <p:attrName>ppt_h</p:attrName>
                                            </p:attrNameLst>
                                          </p:cBhvr>
                                          <p:tavLst>
                                            <p:tav tm="0">
                                              <p:val>
                                                <p:fltVal val="0"/>
                                              </p:val>
                                            </p:tav>
                                            <p:tav tm="100000">
                                              <p:val>
                                                <p:strVal val="#ppt_h"/>
                                              </p:val>
                                            </p:tav>
                                          </p:tavLst>
                                        </p:anim>
                                        <p:animEffect transition="in" filter="fade">
                                          <p:cBhvr>
                                            <p:cTn id="28" dur="250"/>
                                            <p:tgtEl>
                                              <p:spTgt spid="56"/>
                                            </p:tgtEl>
                                          </p:cBhvr>
                                        </p:animEffect>
                                      </p:childTnLst>
                                    </p:cTn>
                                  </p:par>
                                  <p:par>
                                    <p:cTn id="29" presetID="50" presetClass="entr" presetSubtype="0" decel="100000" fill="hold" grpId="0" nodeType="withEffect">
                                      <p:stCondLst>
                                        <p:cond delay="6250"/>
                                      </p:stCondLst>
                                      <p:childTnLst>
                                        <p:set>
                                          <p:cBhvr>
                                            <p:cTn id="30" dur="1" fill="hold">
                                              <p:stCondLst>
                                                <p:cond delay="0"/>
                                              </p:stCondLst>
                                            </p:cTn>
                                            <p:tgtEl>
                                              <p:spTgt spid="96"/>
                                            </p:tgtEl>
                                            <p:attrNameLst>
                                              <p:attrName>style.visibility</p:attrName>
                                            </p:attrNameLst>
                                          </p:cBhvr>
                                          <p:to>
                                            <p:strVal val="visible"/>
                                          </p:to>
                                        </p:set>
                                        <p:anim calcmode="lin" valueType="num">
                                          <p:cBhvr>
                                            <p:cTn id="31" dur="1000" fill="hold"/>
                                            <p:tgtEl>
                                              <p:spTgt spid="96"/>
                                            </p:tgtEl>
                                            <p:attrNameLst>
                                              <p:attrName>ppt_w</p:attrName>
                                            </p:attrNameLst>
                                          </p:cBhvr>
                                          <p:tavLst>
                                            <p:tav tm="0">
                                              <p:val>
                                                <p:strVal val="#ppt_w+.3"/>
                                              </p:val>
                                            </p:tav>
                                            <p:tav tm="100000">
                                              <p:val>
                                                <p:strVal val="#ppt_w"/>
                                              </p:val>
                                            </p:tav>
                                          </p:tavLst>
                                        </p:anim>
                                        <p:anim calcmode="lin" valueType="num">
                                          <p:cBhvr>
                                            <p:cTn id="32" dur="1000" fill="hold"/>
                                            <p:tgtEl>
                                              <p:spTgt spid="96"/>
                                            </p:tgtEl>
                                            <p:attrNameLst>
                                              <p:attrName>ppt_h</p:attrName>
                                            </p:attrNameLst>
                                          </p:cBhvr>
                                          <p:tavLst>
                                            <p:tav tm="0">
                                              <p:val>
                                                <p:strVal val="#ppt_h"/>
                                              </p:val>
                                            </p:tav>
                                            <p:tav tm="100000">
                                              <p:val>
                                                <p:strVal val="#ppt_h"/>
                                              </p:val>
                                            </p:tav>
                                          </p:tavLst>
                                        </p:anim>
                                        <p:animEffect transition="in" filter="fade">
                                          <p:cBhvr>
                                            <p:cTn id="33" dur="1000"/>
                                            <p:tgtEl>
                                              <p:spTgt spid="96"/>
                                            </p:tgtEl>
                                          </p:cBhvr>
                                        </p:animEffect>
                                      </p:childTnLst>
                                    </p:cTn>
                                  </p:par>
                                  <p:par>
                                    <p:cTn id="34" presetID="50" presetClass="entr" presetSubtype="0" decel="100000" fill="hold" grpId="0" nodeType="withEffect">
                                      <p:stCondLst>
                                        <p:cond delay="6250"/>
                                      </p:stCondLst>
                                      <p:childTnLst>
                                        <p:set>
                                          <p:cBhvr>
                                            <p:cTn id="35" dur="1" fill="hold">
                                              <p:stCondLst>
                                                <p:cond delay="0"/>
                                              </p:stCondLst>
                                            </p:cTn>
                                            <p:tgtEl>
                                              <p:spTgt spid="97"/>
                                            </p:tgtEl>
                                            <p:attrNameLst>
                                              <p:attrName>style.visibility</p:attrName>
                                            </p:attrNameLst>
                                          </p:cBhvr>
                                          <p:to>
                                            <p:strVal val="visible"/>
                                          </p:to>
                                        </p:set>
                                        <p:anim calcmode="lin" valueType="num">
                                          <p:cBhvr>
                                            <p:cTn id="36" dur="1000" fill="hold"/>
                                            <p:tgtEl>
                                              <p:spTgt spid="97"/>
                                            </p:tgtEl>
                                            <p:attrNameLst>
                                              <p:attrName>ppt_w</p:attrName>
                                            </p:attrNameLst>
                                          </p:cBhvr>
                                          <p:tavLst>
                                            <p:tav tm="0">
                                              <p:val>
                                                <p:strVal val="#ppt_w+.3"/>
                                              </p:val>
                                            </p:tav>
                                            <p:tav tm="100000">
                                              <p:val>
                                                <p:strVal val="#ppt_w"/>
                                              </p:val>
                                            </p:tav>
                                          </p:tavLst>
                                        </p:anim>
                                        <p:anim calcmode="lin" valueType="num">
                                          <p:cBhvr>
                                            <p:cTn id="37" dur="1000" fill="hold"/>
                                            <p:tgtEl>
                                              <p:spTgt spid="97"/>
                                            </p:tgtEl>
                                            <p:attrNameLst>
                                              <p:attrName>ppt_h</p:attrName>
                                            </p:attrNameLst>
                                          </p:cBhvr>
                                          <p:tavLst>
                                            <p:tav tm="0">
                                              <p:val>
                                                <p:strVal val="#ppt_h"/>
                                              </p:val>
                                            </p:tav>
                                            <p:tav tm="100000">
                                              <p:val>
                                                <p:strVal val="#ppt_h"/>
                                              </p:val>
                                            </p:tav>
                                          </p:tavLst>
                                        </p:anim>
                                        <p:animEffect transition="in" filter="fade">
                                          <p:cBhvr>
                                            <p:cTn id="38" dur="1000"/>
                                            <p:tgtEl>
                                              <p:spTgt spid="97"/>
                                            </p:tgtEl>
                                          </p:cBhvr>
                                        </p:animEffect>
                                      </p:childTnLst>
                                    </p:cTn>
                                  </p:par>
                                  <p:par>
                                    <p:cTn id="39" presetID="50" presetClass="entr" presetSubtype="0" decel="100000" fill="hold" grpId="0" nodeType="withEffect">
                                      <p:stCondLst>
                                        <p:cond delay="6250"/>
                                      </p:stCondLst>
                                      <p:childTnLst>
                                        <p:set>
                                          <p:cBhvr>
                                            <p:cTn id="40" dur="1" fill="hold">
                                              <p:stCondLst>
                                                <p:cond delay="0"/>
                                              </p:stCondLst>
                                            </p:cTn>
                                            <p:tgtEl>
                                              <p:spTgt spid="98"/>
                                            </p:tgtEl>
                                            <p:attrNameLst>
                                              <p:attrName>style.visibility</p:attrName>
                                            </p:attrNameLst>
                                          </p:cBhvr>
                                          <p:to>
                                            <p:strVal val="visible"/>
                                          </p:to>
                                        </p:set>
                                        <p:anim calcmode="lin" valueType="num">
                                          <p:cBhvr>
                                            <p:cTn id="41" dur="1000" fill="hold"/>
                                            <p:tgtEl>
                                              <p:spTgt spid="98"/>
                                            </p:tgtEl>
                                            <p:attrNameLst>
                                              <p:attrName>ppt_w</p:attrName>
                                            </p:attrNameLst>
                                          </p:cBhvr>
                                          <p:tavLst>
                                            <p:tav tm="0">
                                              <p:val>
                                                <p:strVal val="#ppt_w+.3"/>
                                              </p:val>
                                            </p:tav>
                                            <p:tav tm="100000">
                                              <p:val>
                                                <p:strVal val="#ppt_w"/>
                                              </p:val>
                                            </p:tav>
                                          </p:tavLst>
                                        </p:anim>
                                        <p:anim calcmode="lin" valueType="num">
                                          <p:cBhvr>
                                            <p:cTn id="42" dur="1000" fill="hold"/>
                                            <p:tgtEl>
                                              <p:spTgt spid="98"/>
                                            </p:tgtEl>
                                            <p:attrNameLst>
                                              <p:attrName>ppt_h</p:attrName>
                                            </p:attrNameLst>
                                          </p:cBhvr>
                                          <p:tavLst>
                                            <p:tav tm="0">
                                              <p:val>
                                                <p:strVal val="#ppt_h"/>
                                              </p:val>
                                            </p:tav>
                                            <p:tav tm="100000">
                                              <p:val>
                                                <p:strVal val="#ppt_h"/>
                                              </p:val>
                                            </p:tav>
                                          </p:tavLst>
                                        </p:anim>
                                        <p:animEffect transition="in" filter="fade">
                                          <p:cBhvr>
                                            <p:cTn id="43" dur="1000"/>
                                            <p:tgtEl>
                                              <p:spTgt spid="98"/>
                                            </p:tgtEl>
                                          </p:cBhvr>
                                        </p:animEffect>
                                      </p:childTnLst>
                                    </p:cTn>
                                  </p:par>
                                  <p:par>
                                    <p:cTn id="44" presetID="53" presetClass="entr" presetSubtype="16" fill="hold" grpId="0" nodeType="withEffect">
                                      <p:stCondLst>
                                        <p:cond delay="6250"/>
                                      </p:stCondLst>
                                      <p:childTnLst>
                                        <p:set>
                                          <p:cBhvr>
                                            <p:cTn id="45" dur="1" fill="hold">
                                              <p:stCondLst>
                                                <p:cond delay="0"/>
                                              </p:stCondLst>
                                            </p:cTn>
                                            <p:tgtEl>
                                              <p:spTgt spid="4"/>
                                            </p:tgtEl>
                                            <p:attrNameLst>
                                              <p:attrName>style.visibility</p:attrName>
                                            </p:attrNameLst>
                                          </p:cBhvr>
                                          <p:to>
                                            <p:strVal val="visible"/>
                                          </p:to>
                                        </p:set>
                                        <p:anim calcmode="lin" valueType="num">
                                          <p:cBhvr>
                                            <p:cTn id="46" dur="250" fill="hold"/>
                                            <p:tgtEl>
                                              <p:spTgt spid="4"/>
                                            </p:tgtEl>
                                            <p:attrNameLst>
                                              <p:attrName>ppt_w</p:attrName>
                                            </p:attrNameLst>
                                          </p:cBhvr>
                                          <p:tavLst>
                                            <p:tav tm="0">
                                              <p:val>
                                                <p:fltVal val="0"/>
                                              </p:val>
                                            </p:tav>
                                            <p:tav tm="100000">
                                              <p:val>
                                                <p:strVal val="#ppt_w"/>
                                              </p:val>
                                            </p:tav>
                                          </p:tavLst>
                                        </p:anim>
                                        <p:anim calcmode="lin" valueType="num">
                                          <p:cBhvr>
                                            <p:cTn id="47" dur="250" fill="hold"/>
                                            <p:tgtEl>
                                              <p:spTgt spid="4"/>
                                            </p:tgtEl>
                                            <p:attrNameLst>
                                              <p:attrName>ppt_h</p:attrName>
                                            </p:attrNameLst>
                                          </p:cBhvr>
                                          <p:tavLst>
                                            <p:tav tm="0">
                                              <p:val>
                                                <p:fltVal val="0"/>
                                              </p:val>
                                            </p:tav>
                                            <p:tav tm="100000">
                                              <p:val>
                                                <p:strVal val="#ppt_h"/>
                                              </p:val>
                                            </p:tav>
                                          </p:tavLst>
                                        </p:anim>
                                        <p:animEffect transition="in" filter="fade">
                                          <p:cBhvr>
                                            <p:cTn id="4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96" grpId="0" animBg="1"/>
          <p:bldP spid="97" grpId="0" animBg="1"/>
          <p:bldP spid="98" grpId="0" animBg="1"/>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134760" y="3022503"/>
            <a:ext cx="4155430"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vl="0"/>
            <a:r>
              <a:rPr lang="zh-CN" altLang="en-US" sz="3200" dirty="0">
                <a:ea typeface="微软雅黑" pitchFamily="34" charset="-122"/>
              </a:rPr>
              <a:t>技术支持、详细设计</a:t>
            </a: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Rectangle 3"/>
          <p:cNvSpPr txBox="1">
            <a:spLocks noChangeArrowheads="1"/>
          </p:cNvSpPr>
          <p:nvPr/>
        </p:nvSpPr>
        <p:spPr bwMode="auto">
          <a:xfrm>
            <a:off x="5157548" y="3806437"/>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1400" b="0" dirty="0">
                <a:solidFill>
                  <a:prstClr val="white">
                    <a:lumMod val="95000"/>
                  </a:prstClr>
                </a:solidFill>
                <a:effectLst/>
                <a:latin typeface="Calibri" panose="020F0502020204030204" pitchFamily="34" charset="0"/>
              </a:rPr>
              <a:t>01-1. </a:t>
            </a:r>
            <a:r>
              <a:rPr lang="zh-CN" altLang="en-US" sz="1400" b="0" dirty="0" smtClean="0">
                <a:solidFill>
                  <a:prstClr val="white">
                    <a:lumMod val="95000"/>
                  </a:prstClr>
                </a:solidFill>
                <a:effectLst/>
                <a:latin typeface="Calibri" panose="020F0502020204030204" pitchFamily="34" charset="0"/>
              </a:rPr>
              <a:t>技术支持</a:t>
            </a:r>
            <a:endParaRPr lang="en-US" altLang="ko-KR" sz="1400" b="0" dirty="0">
              <a:solidFill>
                <a:prstClr val="white">
                  <a:lumMod val="95000"/>
                </a:prstClr>
              </a:solidFill>
              <a:effectLst/>
              <a:latin typeface="Calibri" panose="020F0502020204030204" pitchFamily="34" charset="0"/>
            </a:endParaRPr>
          </a:p>
        </p:txBody>
      </p:sp>
      <p:sp>
        <p:nvSpPr>
          <p:cNvPr id="60" name="Rectangle 3"/>
          <p:cNvSpPr txBox="1">
            <a:spLocks noChangeArrowheads="1"/>
          </p:cNvSpPr>
          <p:nvPr/>
        </p:nvSpPr>
        <p:spPr bwMode="auto">
          <a:xfrm>
            <a:off x="5157548" y="4379952"/>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1400" b="0" dirty="0" smtClean="0">
                <a:solidFill>
                  <a:prstClr val="white">
                    <a:lumMod val="95000"/>
                  </a:prstClr>
                </a:solidFill>
                <a:effectLst/>
                <a:latin typeface="Calibri" panose="020F0502020204030204" pitchFamily="34" charset="0"/>
              </a:rPr>
              <a:t>01-</a:t>
            </a:r>
            <a:r>
              <a:rPr lang="en-US" altLang="zh-CN" sz="1400" b="0" dirty="0" smtClean="0">
                <a:solidFill>
                  <a:prstClr val="white">
                    <a:lumMod val="95000"/>
                  </a:prstClr>
                </a:solidFill>
                <a:effectLst/>
                <a:latin typeface="Calibri" panose="020F0502020204030204" pitchFamily="34" charset="0"/>
              </a:rPr>
              <a:t>3</a:t>
            </a:r>
            <a:r>
              <a:rPr lang="en-US" altLang="ko-KR" sz="1400" b="0" dirty="0" smtClean="0">
                <a:solidFill>
                  <a:prstClr val="white">
                    <a:lumMod val="95000"/>
                  </a:prstClr>
                </a:solidFill>
                <a:effectLst/>
                <a:latin typeface="Calibri" panose="020F0502020204030204" pitchFamily="34" charset="0"/>
              </a:rPr>
              <a:t>. </a:t>
            </a:r>
            <a:r>
              <a:rPr lang="zh-CN" altLang="en-US" sz="1400" b="0" dirty="0" smtClean="0">
                <a:solidFill>
                  <a:prstClr val="white">
                    <a:lumMod val="95000"/>
                  </a:prstClr>
                </a:solidFill>
                <a:effectLst/>
                <a:latin typeface="Calibri" panose="020F0502020204030204" pitchFamily="34" charset="0"/>
              </a:rPr>
              <a:t>部分核心代码</a:t>
            </a:r>
            <a:endParaRPr lang="en-US" altLang="ko-KR" sz="1400" b="0" dirty="0">
              <a:solidFill>
                <a:prstClr val="white">
                  <a:lumMod val="95000"/>
                </a:prstClr>
              </a:solidFill>
              <a:effectLst/>
              <a:latin typeface="Calibri" panose="020F0502020204030204" pitchFamily="34" charset="0"/>
            </a:endParaRPr>
          </a:p>
        </p:txBody>
      </p:sp>
      <p:sp>
        <p:nvSpPr>
          <p:cNvPr id="61" name="Rectangle 3"/>
          <p:cNvSpPr txBox="1">
            <a:spLocks noChangeArrowheads="1"/>
          </p:cNvSpPr>
          <p:nvPr/>
        </p:nvSpPr>
        <p:spPr bwMode="auto">
          <a:xfrm>
            <a:off x="5157548" y="468951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1400" b="0" dirty="0" smtClean="0">
                <a:solidFill>
                  <a:prstClr val="white">
                    <a:lumMod val="95000"/>
                  </a:prstClr>
                </a:solidFill>
                <a:effectLst/>
                <a:latin typeface="Calibri" panose="020F0502020204030204" pitchFamily="34" charset="0"/>
              </a:rPr>
              <a:t>01-</a:t>
            </a:r>
            <a:r>
              <a:rPr lang="en-US" altLang="zh-CN" sz="1400" b="0" dirty="0" smtClean="0">
                <a:solidFill>
                  <a:prstClr val="white">
                    <a:lumMod val="95000"/>
                  </a:prstClr>
                </a:solidFill>
                <a:effectLst/>
                <a:latin typeface="Calibri" panose="020F0502020204030204" pitchFamily="34" charset="0"/>
              </a:rPr>
              <a:t>4</a:t>
            </a:r>
            <a:r>
              <a:rPr lang="en-US" altLang="ko-KR" sz="1400" b="0" dirty="0" smtClean="0">
                <a:solidFill>
                  <a:prstClr val="white">
                    <a:lumMod val="95000"/>
                  </a:prstClr>
                </a:solidFill>
                <a:effectLst/>
                <a:latin typeface="Calibri" panose="020F0502020204030204" pitchFamily="34" charset="0"/>
              </a:rPr>
              <a:t>. </a:t>
            </a:r>
            <a:r>
              <a:rPr lang="en-US" altLang="zh-CN" sz="1400" b="0" dirty="0" smtClean="0">
                <a:solidFill>
                  <a:prstClr val="white">
                    <a:lumMod val="95000"/>
                  </a:prstClr>
                </a:solidFill>
                <a:effectLst/>
                <a:latin typeface="Calibri" panose="020F0502020204030204" pitchFamily="34" charset="0"/>
              </a:rPr>
              <a:t>API</a:t>
            </a:r>
            <a:r>
              <a:rPr lang="zh-CN" altLang="en-US" sz="1400" b="0" dirty="0" smtClean="0">
                <a:solidFill>
                  <a:prstClr val="white">
                    <a:lumMod val="95000"/>
                  </a:prstClr>
                </a:solidFill>
                <a:effectLst/>
                <a:latin typeface="Calibri" panose="020F0502020204030204" pitchFamily="34" charset="0"/>
              </a:rPr>
              <a:t>介绍</a:t>
            </a:r>
            <a:endParaRPr lang="en-US" altLang="ko-KR" sz="1400" b="0" dirty="0">
              <a:solidFill>
                <a:prstClr val="white">
                  <a:lumMod val="95000"/>
                </a:prstClr>
              </a:solidFill>
              <a:effectLst/>
              <a:latin typeface="Calibri" panose="020F0502020204030204" pitchFamily="34" charset="0"/>
            </a:endParaRPr>
          </a:p>
        </p:txBody>
      </p: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6"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7"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9"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1" name="Freeform 705"/>
            <p:cNvSpPr>
              <a:spLocks/>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2"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3"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4"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5"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2"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8"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9"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2"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4"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5"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6"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1"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2"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4"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6"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7"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8"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9"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0"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7"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3"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4"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7"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9"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0"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1"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 name="组合 1"/>
          <p:cNvGrpSpPr/>
          <p:nvPr/>
        </p:nvGrpSpPr>
        <p:grpSpPr>
          <a:xfrm>
            <a:off x="2553195" y="2115243"/>
            <a:ext cx="3784653" cy="771623"/>
            <a:chOff x="2553195" y="2115243"/>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3968119" y="2115243"/>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a:r>
                <a:rPr lang="en-US" altLang="ko-KR" dirty="0" smtClean="0">
                  <a:solidFill>
                    <a:prstClr val="white"/>
                  </a:solidFill>
                  <a:effectLst/>
                  <a:latin typeface="Calibri" panose="020F0502020204030204" pitchFamily="34" charset="0"/>
                </a:rPr>
                <a:t>04</a:t>
              </a:r>
              <a:endParaRPr lang="en-US" altLang="ko-KR" dirty="0">
                <a:solidFill>
                  <a:prstClr val="white"/>
                </a:solidFill>
                <a:effectLst/>
                <a:latin typeface="Calibri" panose="020F0502020204030204" pitchFamily="34" charset="0"/>
              </a:endParaRPr>
            </a:p>
          </p:txBody>
        </p:sp>
      </p:grpSp>
      <p:sp>
        <p:nvSpPr>
          <p:cNvPr id="3" name="文本框 2"/>
          <p:cNvSpPr txBox="1"/>
          <p:nvPr/>
        </p:nvSpPr>
        <p:spPr>
          <a:xfrm>
            <a:off x="5157548" y="4972374"/>
            <a:ext cx="3950264" cy="307777"/>
          </a:xfrm>
          <a:prstGeom prst="rect">
            <a:avLst/>
          </a:prstGeom>
          <a:noFill/>
        </p:spPr>
        <p:txBody>
          <a:bodyPr wrap="square" rtlCol="0">
            <a:spAutoFit/>
          </a:bodyPr>
          <a:lstStyle/>
          <a:p>
            <a:r>
              <a:rPr lang="en-US" altLang="zh-CN" sz="1400" dirty="0" smtClean="0">
                <a:solidFill>
                  <a:schemeClr val="bg1"/>
                </a:solidFill>
              </a:rPr>
              <a:t>01-5. </a:t>
            </a:r>
            <a:r>
              <a:rPr lang="zh-CN" altLang="en-US" sz="1400" dirty="0" smtClean="0">
                <a:solidFill>
                  <a:schemeClr val="bg1"/>
                </a:solidFill>
              </a:rPr>
              <a:t>数据库设计</a:t>
            </a:r>
            <a:endParaRPr lang="zh-CN" altLang="en-US" sz="1400" dirty="0">
              <a:solidFill>
                <a:schemeClr val="bg1"/>
              </a:solidFill>
            </a:endParaRPr>
          </a:p>
        </p:txBody>
      </p:sp>
      <p:sp>
        <p:nvSpPr>
          <p:cNvPr id="4" name="文本框 3"/>
          <p:cNvSpPr txBox="1"/>
          <p:nvPr/>
        </p:nvSpPr>
        <p:spPr>
          <a:xfrm>
            <a:off x="5164681" y="4116395"/>
            <a:ext cx="3658685" cy="307777"/>
          </a:xfrm>
          <a:prstGeom prst="rect">
            <a:avLst/>
          </a:prstGeom>
          <a:noFill/>
        </p:spPr>
        <p:txBody>
          <a:bodyPr wrap="square" rtlCol="0">
            <a:spAutoFit/>
          </a:bodyPr>
          <a:lstStyle/>
          <a:p>
            <a:r>
              <a:rPr lang="en-US" altLang="zh-CN" sz="1400" dirty="0" smtClean="0">
                <a:solidFill>
                  <a:schemeClr val="bg1"/>
                </a:solidFill>
              </a:rPr>
              <a:t>01-2. </a:t>
            </a:r>
            <a:r>
              <a:rPr lang="zh-CN" altLang="en-US" sz="1400" dirty="0" smtClean="0">
                <a:solidFill>
                  <a:schemeClr val="bg1"/>
                </a:solidFill>
              </a:rPr>
              <a:t>功能</a:t>
            </a:r>
            <a:r>
              <a:rPr lang="zh-CN" altLang="en-US" sz="1400" dirty="0">
                <a:solidFill>
                  <a:schemeClr val="bg1"/>
                </a:solidFill>
              </a:rPr>
              <a:t>流程</a:t>
            </a:r>
          </a:p>
        </p:txBody>
      </p:sp>
    </p:spTree>
    <p:extLst>
      <p:ext uri="{BB962C8B-B14F-4D97-AF65-F5344CB8AC3E}">
        <p14:creationId xmlns:p14="http://schemas.microsoft.com/office/powerpoint/2010/main" val="7897871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90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par>
                          <p:cTn id="29" fill="hold">
                            <p:stCondLst>
                              <p:cond delay="24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transition="in" filter="fade">
                                      <p:cBhvr>
                                        <p:cTn id="34" dur="500"/>
                                        <p:tgtEl>
                                          <p:spTgt spid="59"/>
                                        </p:tgtEl>
                                      </p:cBhvr>
                                    </p:animEffect>
                                  </p:childTnLst>
                                </p:cTn>
                              </p:par>
                              <p:par>
                                <p:cTn id="35" presetID="53" presetClass="entr" presetSubtype="16" fill="hold" grpId="0" nodeType="withEffect">
                                  <p:stCondLst>
                                    <p:cond delay="500"/>
                                  </p:stCondLst>
                                  <p:iterate type="lt">
                                    <p:tmPct val="10000"/>
                                  </p:iterate>
                                  <p:childTnLst>
                                    <p:set>
                                      <p:cBhvr>
                                        <p:cTn id="36" dur="1" fill="hold">
                                          <p:stCondLst>
                                            <p:cond delay="0"/>
                                          </p:stCondLst>
                                        </p:cTn>
                                        <p:tgtEl>
                                          <p:spTgt spid="60"/>
                                        </p:tgtEl>
                                        <p:attrNameLst>
                                          <p:attrName>style.visibility</p:attrName>
                                        </p:attrNameLst>
                                      </p:cBhvr>
                                      <p:to>
                                        <p:strVal val="visible"/>
                                      </p:to>
                                    </p:set>
                                    <p:anim calcmode="lin" valueType="num">
                                      <p:cBhvr>
                                        <p:cTn id="37" dur="500" fill="hold"/>
                                        <p:tgtEl>
                                          <p:spTgt spid="60"/>
                                        </p:tgtEl>
                                        <p:attrNameLst>
                                          <p:attrName>ppt_w</p:attrName>
                                        </p:attrNameLst>
                                      </p:cBhvr>
                                      <p:tavLst>
                                        <p:tav tm="0">
                                          <p:val>
                                            <p:fltVal val="0"/>
                                          </p:val>
                                        </p:tav>
                                        <p:tav tm="100000">
                                          <p:val>
                                            <p:strVal val="#ppt_w"/>
                                          </p:val>
                                        </p:tav>
                                      </p:tavLst>
                                    </p:anim>
                                    <p:anim calcmode="lin" valueType="num">
                                      <p:cBhvr>
                                        <p:cTn id="38" dur="500" fill="hold"/>
                                        <p:tgtEl>
                                          <p:spTgt spid="60"/>
                                        </p:tgtEl>
                                        <p:attrNameLst>
                                          <p:attrName>ppt_h</p:attrName>
                                        </p:attrNameLst>
                                      </p:cBhvr>
                                      <p:tavLst>
                                        <p:tav tm="0">
                                          <p:val>
                                            <p:fltVal val="0"/>
                                          </p:val>
                                        </p:tav>
                                        <p:tav tm="100000">
                                          <p:val>
                                            <p:strVal val="#ppt_h"/>
                                          </p:val>
                                        </p:tav>
                                      </p:tavLst>
                                    </p:anim>
                                    <p:animEffect transition="in" filter="fade">
                                      <p:cBhvr>
                                        <p:cTn id="39" dur="500"/>
                                        <p:tgtEl>
                                          <p:spTgt spid="60"/>
                                        </p:tgtEl>
                                      </p:cBhvr>
                                    </p:animEffect>
                                  </p:childTnLst>
                                </p:cTn>
                              </p:par>
                              <p:par>
                                <p:cTn id="40" presetID="53" presetClass="entr" presetSubtype="16" fill="hold" grpId="0" nodeType="withEffect">
                                  <p:stCondLst>
                                    <p:cond delay="1000"/>
                                  </p:stCondLst>
                                  <p:iterate type="lt">
                                    <p:tmPct val="10000"/>
                                  </p:iterate>
                                  <p:childTnLst>
                                    <p:set>
                                      <p:cBhvr>
                                        <p:cTn id="41" dur="1" fill="hold">
                                          <p:stCondLst>
                                            <p:cond delay="0"/>
                                          </p:stCondLst>
                                        </p:cTn>
                                        <p:tgtEl>
                                          <p:spTgt spid="61"/>
                                        </p:tgtEl>
                                        <p:attrNameLst>
                                          <p:attrName>style.visibility</p:attrName>
                                        </p:attrNameLst>
                                      </p:cBhvr>
                                      <p:to>
                                        <p:strVal val="visible"/>
                                      </p:to>
                                    </p:set>
                                    <p:anim calcmode="lin" valueType="num">
                                      <p:cBhvr>
                                        <p:cTn id="42" dur="500" fill="hold"/>
                                        <p:tgtEl>
                                          <p:spTgt spid="61"/>
                                        </p:tgtEl>
                                        <p:attrNameLst>
                                          <p:attrName>ppt_w</p:attrName>
                                        </p:attrNameLst>
                                      </p:cBhvr>
                                      <p:tavLst>
                                        <p:tav tm="0">
                                          <p:val>
                                            <p:fltVal val="0"/>
                                          </p:val>
                                        </p:tav>
                                        <p:tav tm="100000">
                                          <p:val>
                                            <p:strVal val="#ppt_w"/>
                                          </p:val>
                                        </p:tav>
                                      </p:tavLst>
                                    </p:anim>
                                    <p:anim calcmode="lin" valueType="num">
                                      <p:cBhvr>
                                        <p:cTn id="43" dur="500" fill="hold"/>
                                        <p:tgtEl>
                                          <p:spTgt spid="61"/>
                                        </p:tgtEl>
                                        <p:attrNameLst>
                                          <p:attrName>ppt_h</p:attrName>
                                        </p:attrNameLst>
                                      </p:cBhvr>
                                      <p:tavLst>
                                        <p:tav tm="0">
                                          <p:val>
                                            <p:fltVal val="0"/>
                                          </p:val>
                                        </p:tav>
                                        <p:tav tm="100000">
                                          <p:val>
                                            <p:strVal val="#ppt_h"/>
                                          </p:val>
                                        </p:tav>
                                      </p:tavLst>
                                    </p:anim>
                                    <p:animEffect transition="in" filter="fade">
                                      <p:cBhvr>
                                        <p:cTn id="4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p:bldP spid="60"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447675" y="367239"/>
            <a:ext cx="513548" cy="575736"/>
            <a:chOff x="447675" y="367239"/>
            <a:chExt cx="513548" cy="575736"/>
          </a:xfrm>
        </p:grpSpPr>
        <p:sp>
          <p:nvSpPr>
            <p:cNvPr id="59" name="等腰三角形 58"/>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矩形 60"/>
          <p:cNvSpPr/>
          <p:nvPr/>
        </p:nvSpPr>
        <p:spPr>
          <a:xfrm>
            <a:off x="1017388" y="409286"/>
            <a:ext cx="2563202" cy="400110"/>
          </a:xfrm>
          <a:prstGeom prst="rect">
            <a:avLst/>
          </a:prstGeom>
        </p:spPr>
        <p:txBody>
          <a:bodyPr wrap="none">
            <a:spAutoFit/>
          </a:bodyPr>
          <a:lstStyle/>
          <a:p>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Supporting Technology</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63" name="文本框 62"/>
          <p:cNvSpPr txBox="1"/>
          <p:nvPr/>
        </p:nvSpPr>
        <p:spPr>
          <a:xfrm>
            <a:off x="4341090" y="1091579"/>
            <a:ext cx="3223491" cy="769441"/>
          </a:xfrm>
          <a:prstGeom prst="rect">
            <a:avLst/>
          </a:prstGeom>
          <a:noFill/>
        </p:spPr>
        <p:txBody>
          <a:bodyPr wrap="square" rtlCol="0">
            <a:spAutoFit/>
          </a:bodyPr>
          <a:lstStyle/>
          <a:p>
            <a:r>
              <a:rPr lang="zh-CN" altLang="en-US" sz="4400" b="1" dirty="0">
                <a:solidFill>
                  <a:schemeClr val="bg1"/>
                </a:solidFill>
              </a:rPr>
              <a:t>技术支持</a:t>
            </a:r>
          </a:p>
        </p:txBody>
      </p:sp>
      <p:sp>
        <p:nvSpPr>
          <p:cNvPr id="64" name="文本框 63"/>
          <p:cNvSpPr txBox="1"/>
          <p:nvPr/>
        </p:nvSpPr>
        <p:spPr>
          <a:xfrm>
            <a:off x="1939636" y="2096655"/>
            <a:ext cx="8432800" cy="369332"/>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、用于客户端开发的</a:t>
            </a:r>
            <a:r>
              <a:rPr lang="en-US" altLang="zh-CN" dirty="0">
                <a:solidFill>
                  <a:schemeClr val="bg1"/>
                </a:solidFill>
              </a:rPr>
              <a:t>Java</a:t>
            </a:r>
            <a:r>
              <a:rPr lang="zh-CN" altLang="en-US" dirty="0">
                <a:solidFill>
                  <a:schemeClr val="bg1"/>
                </a:solidFill>
              </a:rPr>
              <a:t>编程语言</a:t>
            </a:r>
          </a:p>
        </p:txBody>
      </p:sp>
      <p:sp>
        <p:nvSpPr>
          <p:cNvPr id="65" name="文本框 64"/>
          <p:cNvSpPr txBox="1"/>
          <p:nvPr/>
        </p:nvSpPr>
        <p:spPr>
          <a:xfrm>
            <a:off x="3075710" y="2812595"/>
            <a:ext cx="8432800" cy="369332"/>
          </a:xfrm>
          <a:prstGeom prst="rect">
            <a:avLst/>
          </a:prstGeom>
          <a:noFill/>
        </p:spPr>
        <p:txBody>
          <a:bodyPr wrap="square" rtlCol="0">
            <a:spAutoFit/>
          </a:bodyPr>
          <a:lstStyle/>
          <a:p>
            <a:r>
              <a:rPr lang="en-US" altLang="zh-CN" dirty="0">
                <a:solidFill>
                  <a:schemeClr val="bg1"/>
                </a:solidFill>
              </a:rPr>
              <a:t> Android</a:t>
            </a:r>
            <a:r>
              <a:rPr lang="zh-CN" altLang="en-US" dirty="0">
                <a:solidFill>
                  <a:schemeClr val="bg1"/>
                </a:solidFill>
              </a:rPr>
              <a:t>开发的网络请求使用了</a:t>
            </a:r>
            <a:r>
              <a:rPr lang="en-US" altLang="zh-CN" dirty="0" smtClean="0">
                <a:solidFill>
                  <a:schemeClr val="bg1"/>
                </a:solidFill>
              </a:rPr>
              <a:t>OK http</a:t>
            </a:r>
            <a:r>
              <a:rPr lang="zh-CN" altLang="en-US" dirty="0">
                <a:solidFill>
                  <a:schemeClr val="bg1"/>
                </a:solidFill>
              </a:rPr>
              <a:t>框架</a:t>
            </a:r>
          </a:p>
        </p:txBody>
      </p:sp>
      <p:sp>
        <p:nvSpPr>
          <p:cNvPr id="66" name="文本框 65"/>
          <p:cNvSpPr txBox="1"/>
          <p:nvPr/>
        </p:nvSpPr>
        <p:spPr>
          <a:xfrm>
            <a:off x="1939636" y="3634570"/>
            <a:ext cx="8432800" cy="369332"/>
          </a:xfrm>
          <a:prstGeom prst="rect">
            <a:avLst/>
          </a:prstGeom>
          <a:noFill/>
        </p:spPr>
        <p:txBody>
          <a:bodyPr wrap="square" rtlCol="0">
            <a:spAutoFit/>
          </a:bodyPr>
          <a:lstStyle/>
          <a:p>
            <a:r>
              <a:rPr lang="en-US" altLang="zh-CN" dirty="0">
                <a:solidFill>
                  <a:schemeClr val="bg1"/>
                </a:solidFill>
              </a:rPr>
              <a:t>2</a:t>
            </a:r>
            <a:r>
              <a:rPr lang="zh-CN" altLang="en-US" dirty="0">
                <a:solidFill>
                  <a:schemeClr val="bg1"/>
                </a:solidFill>
              </a:rPr>
              <a:t>、用于服务器开发的</a:t>
            </a:r>
            <a:r>
              <a:rPr lang="en-US" altLang="zh-CN" dirty="0">
                <a:solidFill>
                  <a:schemeClr val="bg1"/>
                </a:solidFill>
              </a:rPr>
              <a:t>PHP</a:t>
            </a:r>
            <a:r>
              <a:rPr lang="zh-CN" altLang="en-US" dirty="0">
                <a:solidFill>
                  <a:schemeClr val="bg1"/>
                </a:solidFill>
              </a:rPr>
              <a:t>语言</a:t>
            </a:r>
          </a:p>
        </p:txBody>
      </p:sp>
      <p:sp>
        <p:nvSpPr>
          <p:cNvPr id="67" name="文本框 66"/>
          <p:cNvSpPr txBox="1"/>
          <p:nvPr/>
        </p:nvSpPr>
        <p:spPr>
          <a:xfrm>
            <a:off x="3075710" y="4456545"/>
            <a:ext cx="8432800" cy="369332"/>
          </a:xfrm>
          <a:prstGeom prst="rect">
            <a:avLst/>
          </a:prstGeom>
          <a:noFill/>
        </p:spPr>
        <p:txBody>
          <a:bodyPr wrap="square" rtlCol="0">
            <a:spAutoFit/>
          </a:bodyPr>
          <a:lstStyle/>
          <a:p>
            <a:r>
              <a:rPr lang="zh-CN" altLang="en-US" dirty="0">
                <a:solidFill>
                  <a:schemeClr val="bg1"/>
                </a:solidFill>
              </a:rPr>
              <a:t> 使用了</a:t>
            </a:r>
            <a:r>
              <a:rPr lang="en-US" altLang="zh-CN" dirty="0" smtClean="0">
                <a:solidFill>
                  <a:schemeClr val="bg1"/>
                </a:solidFill>
              </a:rPr>
              <a:t>Think </a:t>
            </a:r>
            <a:r>
              <a:rPr lang="en-US" altLang="zh-CN" dirty="0" err="1" smtClean="0">
                <a:solidFill>
                  <a:schemeClr val="bg1"/>
                </a:solidFill>
              </a:rPr>
              <a:t>php</a:t>
            </a:r>
            <a:r>
              <a:rPr lang="zh-CN" altLang="en-US" dirty="0">
                <a:solidFill>
                  <a:schemeClr val="bg1"/>
                </a:solidFill>
              </a:rPr>
              <a:t>框架进行开发</a:t>
            </a:r>
          </a:p>
        </p:txBody>
      </p:sp>
      <p:sp>
        <p:nvSpPr>
          <p:cNvPr id="26" name="文本框 25"/>
          <p:cNvSpPr txBox="1"/>
          <p:nvPr/>
        </p:nvSpPr>
        <p:spPr>
          <a:xfrm>
            <a:off x="1939636" y="5172485"/>
            <a:ext cx="8432800" cy="369332"/>
          </a:xfrm>
          <a:prstGeom prst="rect">
            <a:avLst/>
          </a:prstGeom>
          <a:noFill/>
        </p:spPr>
        <p:txBody>
          <a:bodyPr wrap="square" rtlCol="0">
            <a:spAutoFit/>
          </a:bodyPr>
          <a:lstStyle/>
          <a:p>
            <a:r>
              <a:rPr lang="en-US" altLang="zh-CN" dirty="0">
                <a:solidFill>
                  <a:schemeClr val="bg1"/>
                </a:solidFill>
              </a:rPr>
              <a:t>3</a:t>
            </a:r>
            <a:r>
              <a:rPr lang="zh-CN" altLang="en-US" dirty="0">
                <a:solidFill>
                  <a:schemeClr val="bg1"/>
                </a:solidFill>
              </a:rPr>
              <a:t>、用于数据库设计的</a:t>
            </a:r>
            <a:r>
              <a:rPr lang="en-US" altLang="zh-CN" dirty="0">
                <a:solidFill>
                  <a:schemeClr val="bg1"/>
                </a:solidFill>
              </a:rPr>
              <a:t>MySQL</a:t>
            </a:r>
            <a:endParaRPr lang="zh-CN" altLang="en-US" dirty="0">
              <a:solidFill>
                <a:schemeClr val="bg1"/>
              </a:solidFill>
            </a:endParaRPr>
          </a:p>
        </p:txBody>
      </p:sp>
    </p:spTree>
    <p:extLst>
      <p:ext uri="{BB962C8B-B14F-4D97-AF65-F5344CB8AC3E}">
        <p14:creationId xmlns:p14="http://schemas.microsoft.com/office/powerpoint/2010/main" val="248639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7675" y="367239"/>
            <a:ext cx="513548" cy="575736"/>
            <a:chOff x="447675" y="367239"/>
            <a:chExt cx="513548" cy="575736"/>
          </a:xfrm>
        </p:grpSpPr>
        <p:sp>
          <p:nvSpPr>
            <p:cNvPr id="3" name="等腰三角形 2"/>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017388" y="409286"/>
            <a:ext cx="2475486" cy="400110"/>
          </a:xfrm>
          <a:prstGeom prst="rect">
            <a:avLst/>
          </a:prstGeom>
        </p:spPr>
        <p:txBody>
          <a:bodyPr wrap="none">
            <a:spAutoFit/>
          </a:bodyPr>
          <a:lstStyle/>
          <a:p>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Functional Realization</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9" name="文本框 8"/>
          <p:cNvSpPr txBox="1"/>
          <p:nvPr/>
        </p:nvSpPr>
        <p:spPr>
          <a:xfrm>
            <a:off x="4341090" y="1091579"/>
            <a:ext cx="3223491" cy="769441"/>
          </a:xfrm>
          <a:prstGeom prst="rect">
            <a:avLst/>
          </a:prstGeom>
          <a:noFill/>
        </p:spPr>
        <p:txBody>
          <a:bodyPr wrap="square" rtlCol="0">
            <a:spAutoFit/>
          </a:bodyPr>
          <a:lstStyle/>
          <a:p>
            <a:r>
              <a:rPr lang="zh-CN" altLang="en-US" sz="4400" b="1" dirty="0" smtClean="0">
                <a:solidFill>
                  <a:schemeClr val="bg1"/>
                </a:solidFill>
              </a:rPr>
              <a:t>功能</a:t>
            </a:r>
            <a:r>
              <a:rPr lang="zh-CN" altLang="en-US" sz="4400" b="1" dirty="0">
                <a:solidFill>
                  <a:schemeClr val="bg1"/>
                </a:solidFill>
              </a:rPr>
              <a:t>流程</a:t>
            </a:r>
          </a:p>
        </p:txBody>
      </p:sp>
      <p:pic>
        <p:nvPicPr>
          <p:cNvPr id="10" name="图片 9"/>
          <p:cNvPicPr>
            <a:picLocks noChangeAspect="1"/>
          </p:cNvPicPr>
          <p:nvPr/>
        </p:nvPicPr>
        <p:blipFill>
          <a:blip r:embed="rId2"/>
          <a:stretch>
            <a:fillRect/>
          </a:stretch>
        </p:blipFill>
        <p:spPr>
          <a:xfrm>
            <a:off x="3815220" y="2098751"/>
            <a:ext cx="3315252" cy="4147146"/>
          </a:xfrm>
          <a:prstGeom prst="rect">
            <a:avLst/>
          </a:prstGeom>
        </p:spPr>
      </p:pic>
      <p:sp>
        <p:nvSpPr>
          <p:cNvPr id="11" name="文本框 10"/>
          <p:cNvSpPr txBox="1"/>
          <p:nvPr/>
        </p:nvSpPr>
        <p:spPr>
          <a:xfrm>
            <a:off x="785359" y="2004292"/>
            <a:ext cx="2281114" cy="830997"/>
          </a:xfrm>
          <a:prstGeom prst="rect">
            <a:avLst/>
          </a:prstGeom>
          <a:noFill/>
        </p:spPr>
        <p:txBody>
          <a:bodyPr wrap="square" rtlCol="0">
            <a:spAutoFit/>
          </a:bodyPr>
          <a:lstStyle/>
          <a:p>
            <a:r>
              <a:rPr lang="zh-CN" altLang="en-US" sz="2400" dirty="0" smtClean="0">
                <a:solidFill>
                  <a:schemeClr val="bg1"/>
                </a:solidFill>
              </a:rPr>
              <a:t>订单完成流程如图所示：</a:t>
            </a:r>
            <a:endParaRPr lang="zh-CN" altLang="en-US" sz="2400" dirty="0">
              <a:solidFill>
                <a:schemeClr val="bg1"/>
              </a:solidFill>
            </a:endParaRPr>
          </a:p>
        </p:txBody>
      </p:sp>
    </p:spTree>
    <p:extLst>
      <p:ext uri="{BB962C8B-B14F-4D97-AF65-F5344CB8AC3E}">
        <p14:creationId xmlns:p14="http://schemas.microsoft.com/office/powerpoint/2010/main" val="413604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47675" y="367239"/>
            <a:ext cx="513548" cy="575736"/>
            <a:chOff x="447675" y="367239"/>
            <a:chExt cx="513548" cy="575736"/>
          </a:xfrm>
        </p:grpSpPr>
        <p:sp>
          <p:nvSpPr>
            <p:cNvPr id="36" name="等腰三角形 35"/>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17388" y="409286"/>
            <a:ext cx="2488566" cy="400110"/>
          </a:xfrm>
          <a:prstGeom prst="rect">
            <a:avLst/>
          </a:prstGeom>
        </p:spPr>
        <p:txBody>
          <a:bodyPr wrap="none">
            <a:spAutoFit/>
          </a:bodyPr>
          <a:lstStyle/>
          <a:p>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Part of the main code</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18" name="文本框 17"/>
          <p:cNvSpPr txBox="1"/>
          <p:nvPr/>
        </p:nvSpPr>
        <p:spPr>
          <a:xfrm>
            <a:off x="4137891" y="1597892"/>
            <a:ext cx="7084292" cy="4832092"/>
          </a:xfrm>
          <a:prstGeom prst="rect">
            <a:avLst/>
          </a:prstGeom>
          <a:noFill/>
        </p:spPr>
        <p:txBody>
          <a:bodyPr wrap="square" rtlCol="0">
            <a:spAutoFit/>
          </a:bodyPr>
          <a:lstStyle/>
          <a:p>
            <a:r>
              <a:rPr lang="en-US" altLang="zh-CN" sz="1100" dirty="0">
                <a:solidFill>
                  <a:schemeClr val="bg1"/>
                </a:solidFill>
              </a:rPr>
              <a:t>@</a:t>
            </a:r>
            <a:r>
              <a:rPr lang="en-US" altLang="zh-CN" sz="1100" dirty="0" err="1">
                <a:solidFill>
                  <a:schemeClr val="bg1"/>
                </a:solidFill>
              </a:rPr>
              <a:t>OnClick</a:t>
            </a:r>
            <a:r>
              <a:rPr lang="en-US" altLang="zh-CN" sz="1100" dirty="0">
                <a:solidFill>
                  <a:schemeClr val="bg1"/>
                </a:solidFill>
              </a:rPr>
              <a:t>(R.id.bt_main1)</a:t>
            </a:r>
          </a:p>
          <a:p>
            <a:r>
              <a:rPr lang="en-US" altLang="zh-CN" sz="1100" dirty="0">
                <a:solidFill>
                  <a:schemeClr val="bg1"/>
                </a:solidFill>
              </a:rPr>
              <a:t>    public void </a:t>
            </a:r>
            <a:r>
              <a:rPr lang="en-US" altLang="zh-CN" sz="1100" dirty="0" err="1">
                <a:solidFill>
                  <a:schemeClr val="bg1"/>
                </a:solidFill>
              </a:rPr>
              <a:t>onClick</a:t>
            </a:r>
            <a:r>
              <a:rPr lang="en-US" altLang="zh-CN" sz="1100" dirty="0">
                <a:solidFill>
                  <a:schemeClr val="bg1"/>
                </a:solidFill>
              </a:rPr>
              <a:t>() </a:t>
            </a:r>
            <a:r>
              <a:rPr lang="en-US" altLang="zh-CN" sz="1100" dirty="0" smtClean="0">
                <a:solidFill>
                  <a:schemeClr val="bg1"/>
                </a:solidFill>
              </a:rPr>
              <a:t>{</a:t>
            </a:r>
            <a:endParaRPr lang="zh-CN" altLang="en-US" sz="1100" dirty="0">
              <a:solidFill>
                <a:schemeClr val="bg1"/>
              </a:solidFill>
            </a:endParaRPr>
          </a:p>
          <a:p>
            <a:r>
              <a:rPr lang="zh-CN" altLang="en-US" sz="1100" dirty="0">
                <a:solidFill>
                  <a:schemeClr val="bg1"/>
                </a:solidFill>
              </a:rPr>
              <a:t>        </a:t>
            </a:r>
            <a:r>
              <a:rPr lang="en-US" altLang="zh-CN" sz="1100" dirty="0" err="1">
                <a:solidFill>
                  <a:schemeClr val="bg1"/>
                </a:solidFill>
              </a:rPr>
              <a:t>OkHttpClient</a:t>
            </a:r>
            <a:r>
              <a:rPr lang="en-US" altLang="zh-CN" sz="1100" dirty="0">
                <a:solidFill>
                  <a:schemeClr val="bg1"/>
                </a:solidFill>
              </a:rPr>
              <a:t> </a:t>
            </a:r>
            <a:r>
              <a:rPr lang="en-US" altLang="zh-CN" sz="1100" dirty="0" err="1">
                <a:solidFill>
                  <a:schemeClr val="bg1"/>
                </a:solidFill>
              </a:rPr>
              <a:t>okHttpClient</a:t>
            </a:r>
            <a:r>
              <a:rPr lang="en-US" altLang="zh-CN" sz="1100" dirty="0">
                <a:solidFill>
                  <a:schemeClr val="bg1"/>
                </a:solidFill>
              </a:rPr>
              <a:t> = new </a:t>
            </a:r>
            <a:r>
              <a:rPr lang="en-US" altLang="zh-CN" sz="1100" dirty="0" err="1">
                <a:solidFill>
                  <a:schemeClr val="bg1"/>
                </a:solidFill>
              </a:rPr>
              <a:t>OkHttpClient</a:t>
            </a:r>
            <a:r>
              <a:rPr lang="en-US" altLang="zh-CN" sz="1100" dirty="0">
                <a:solidFill>
                  <a:schemeClr val="bg1"/>
                </a:solidFill>
              </a:rPr>
              <a:t>();</a:t>
            </a:r>
          </a:p>
          <a:p>
            <a:r>
              <a:rPr lang="en-US" altLang="zh-CN" sz="1100" dirty="0">
                <a:solidFill>
                  <a:schemeClr val="bg1"/>
                </a:solidFill>
              </a:rPr>
              <a:t>        String </a:t>
            </a:r>
            <a:r>
              <a:rPr lang="en-US" altLang="zh-CN" sz="1100" dirty="0" err="1">
                <a:solidFill>
                  <a:schemeClr val="bg1"/>
                </a:solidFill>
              </a:rPr>
              <a:t>url</a:t>
            </a:r>
            <a:r>
              <a:rPr lang="en-US" altLang="zh-CN" sz="1100" dirty="0">
                <a:solidFill>
                  <a:schemeClr val="bg1"/>
                </a:solidFill>
              </a:rPr>
              <a:t> = new </a:t>
            </a:r>
            <a:r>
              <a:rPr lang="en-US" altLang="zh-CN" sz="1100" dirty="0" err="1">
                <a:solidFill>
                  <a:schemeClr val="bg1"/>
                </a:solidFill>
              </a:rPr>
              <a:t>Url</a:t>
            </a:r>
            <a:r>
              <a:rPr lang="en-US" altLang="zh-CN" sz="1100" dirty="0">
                <a:solidFill>
                  <a:schemeClr val="bg1"/>
                </a:solidFill>
              </a:rPr>
              <a:t>().urlApi+etMain1.getText().</a:t>
            </a:r>
            <a:r>
              <a:rPr lang="en-US" altLang="zh-CN" sz="1100" dirty="0" err="1">
                <a:solidFill>
                  <a:schemeClr val="bg1"/>
                </a:solidFill>
              </a:rPr>
              <a:t>toString</a:t>
            </a:r>
            <a:r>
              <a:rPr lang="en-US" altLang="zh-CN" sz="1100" dirty="0">
                <a:solidFill>
                  <a:schemeClr val="bg1"/>
                </a:solidFill>
              </a:rPr>
              <a:t>();</a:t>
            </a:r>
          </a:p>
          <a:p>
            <a:r>
              <a:rPr lang="en-US" altLang="zh-CN" sz="1100" dirty="0">
                <a:solidFill>
                  <a:schemeClr val="bg1"/>
                </a:solidFill>
              </a:rPr>
              <a:t>        </a:t>
            </a:r>
            <a:r>
              <a:rPr lang="en-US" altLang="zh-CN" sz="1100" dirty="0" err="1">
                <a:solidFill>
                  <a:schemeClr val="bg1"/>
                </a:solidFill>
              </a:rPr>
              <a:t>Log.i</a:t>
            </a:r>
            <a:r>
              <a:rPr lang="en-US" altLang="zh-CN" sz="1100" dirty="0">
                <a:solidFill>
                  <a:schemeClr val="bg1"/>
                </a:solidFill>
              </a:rPr>
              <a:t>(</a:t>
            </a:r>
            <a:r>
              <a:rPr lang="en-US" altLang="zh-CN" sz="1100" dirty="0" err="1">
                <a:solidFill>
                  <a:schemeClr val="bg1"/>
                </a:solidFill>
              </a:rPr>
              <a:t>TAG,url</a:t>
            </a:r>
            <a:r>
              <a:rPr lang="en-US" altLang="zh-CN" sz="1100" dirty="0" smtClean="0">
                <a:solidFill>
                  <a:schemeClr val="bg1"/>
                </a:solidFill>
              </a:rPr>
              <a:t>);</a:t>
            </a:r>
          </a:p>
          <a:p>
            <a:r>
              <a:rPr lang="en-US" altLang="zh-CN" sz="1100" dirty="0" smtClean="0">
                <a:solidFill>
                  <a:schemeClr val="bg1"/>
                </a:solidFill>
              </a:rPr>
              <a:t>        final </a:t>
            </a:r>
            <a:r>
              <a:rPr lang="en-US" altLang="zh-CN" sz="1100" dirty="0">
                <a:solidFill>
                  <a:schemeClr val="bg1"/>
                </a:solidFill>
              </a:rPr>
              <a:t>Request </a:t>
            </a:r>
            <a:r>
              <a:rPr lang="en-US" altLang="zh-CN" sz="1100" dirty="0" err="1">
                <a:solidFill>
                  <a:schemeClr val="bg1"/>
                </a:solidFill>
              </a:rPr>
              <a:t>request</a:t>
            </a:r>
            <a:r>
              <a:rPr lang="en-US" altLang="zh-CN" sz="1100" dirty="0">
                <a:solidFill>
                  <a:schemeClr val="bg1"/>
                </a:solidFill>
              </a:rPr>
              <a:t> = new </a:t>
            </a:r>
            <a:r>
              <a:rPr lang="en-US" altLang="zh-CN" sz="1100" dirty="0" err="1">
                <a:solidFill>
                  <a:schemeClr val="bg1"/>
                </a:solidFill>
              </a:rPr>
              <a:t>Request.Builder</a:t>
            </a:r>
            <a:r>
              <a:rPr lang="en-US" altLang="zh-CN" sz="1100" dirty="0">
                <a:solidFill>
                  <a:schemeClr val="bg1"/>
                </a:solidFill>
              </a:rPr>
              <a:t>().</a:t>
            </a:r>
            <a:r>
              <a:rPr lang="en-US" altLang="zh-CN" sz="1100" dirty="0" err="1">
                <a:solidFill>
                  <a:schemeClr val="bg1"/>
                </a:solidFill>
              </a:rPr>
              <a:t>url</a:t>
            </a:r>
            <a:r>
              <a:rPr lang="en-US" altLang="zh-CN" sz="1100" dirty="0">
                <a:solidFill>
                  <a:schemeClr val="bg1"/>
                </a:solidFill>
              </a:rPr>
              <a:t>(</a:t>
            </a:r>
            <a:r>
              <a:rPr lang="en-US" altLang="zh-CN" sz="1100" dirty="0" err="1">
                <a:solidFill>
                  <a:schemeClr val="bg1"/>
                </a:solidFill>
              </a:rPr>
              <a:t>url</a:t>
            </a:r>
            <a:r>
              <a:rPr lang="en-US" altLang="zh-CN" sz="1100" dirty="0">
                <a:solidFill>
                  <a:schemeClr val="bg1"/>
                </a:solidFill>
              </a:rPr>
              <a:t>).get().build</a:t>
            </a:r>
            <a:r>
              <a:rPr lang="en-US" altLang="zh-CN" sz="1100" dirty="0" smtClean="0">
                <a:solidFill>
                  <a:schemeClr val="bg1"/>
                </a:solidFill>
              </a:rPr>
              <a:t>();</a:t>
            </a:r>
          </a:p>
          <a:p>
            <a:r>
              <a:rPr lang="en-US" altLang="zh-CN" sz="1100" dirty="0">
                <a:solidFill>
                  <a:schemeClr val="bg1"/>
                </a:solidFill>
              </a:rPr>
              <a:t> </a:t>
            </a:r>
            <a:r>
              <a:rPr lang="en-US" altLang="zh-CN" sz="1100" dirty="0" smtClean="0">
                <a:solidFill>
                  <a:schemeClr val="bg1"/>
                </a:solidFill>
              </a:rPr>
              <a:t>       Call </a:t>
            </a:r>
            <a:r>
              <a:rPr lang="en-US" altLang="zh-CN" sz="1100" dirty="0" err="1">
                <a:solidFill>
                  <a:schemeClr val="bg1"/>
                </a:solidFill>
              </a:rPr>
              <a:t>call</a:t>
            </a:r>
            <a:r>
              <a:rPr lang="en-US" altLang="zh-CN" sz="1100" dirty="0">
                <a:solidFill>
                  <a:schemeClr val="bg1"/>
                </a:solidFill>
              </a:rPr>
              <a:t> = </a:t>
            </a:r>
            <a:r>
              <a:rPr lang="en-US" altLang="zh-CN" sz="1100" dirty="0" err="1">
                <a:solidFill>
                  <a:schemeClr val="bg1"/>
                </a:solidFill>
              </a:rPr>
              <a:t>okHttpClient.newCall</a:t>
            </a:r>
            <a:r>
              <a:rPr lang="en-US" altLang="zh-CN" sz="1100" dirty="0">
                <a:solidFill>
                  <a:schemeClr val="bg1"/>
                </a:solidFill>
              </a:rPr>
              <a:t>(request);</a:t>
            </a:r>
          </a:p>
          <a:p>
            <a:r>
              <a:rPr lang="en-US" altLang="zh-CN" sz="1100" dirty="0" smtClean="0">
                <a:solidFill>
                  <a:schemeClr val="bg1"/>
                </a:solidFill>
              </a:rPr>
              <a:t>        </a:t>
            </a:r>
            <a:r>
              <a:rPr lang="en-US" altLang="zh-CN" sz="1100" dirty="0" err="1" smtClean="0">
                <a:solidFill>
                  <a:schemeClr val="bg1"/>
                </a:solidFill>
              </a:rPr>
              <a:t>call.enqueue</a:t>
            </a:r>
            <a:r>
              <a:rPr lang="en-US" altLang="zh-CN" sz="1100" dirty="0" smtClean="0">
                <a:solidFill>
                  <a:schemeClr val="bg1"/>
                </a:solidFill>
              </a:rPr>
              <a:t>(new </a:t>
            </a:r>
            <a:r>
              <a:rPr lang="en-US" altLang="zh-CN" sz="1100" dirty="0">
                <a:solidFill>
                  <a:schemeClr val="bg1"/>
                </a:solidFill>
              </a:rPr>
              <a:t>Callback() {</a:t>
            </a:r>
          </a:p>
          <a:p>
            <a:r>
              <a:rPr lang="en-US" altLang="zh-CN" sz="1100" dirty="0">
                <a:solidFill>
                  <a:schemeClr val="bg1"/>
                </a:solidFill>
              </a:rPr>
              <a:t>            //</a:t>
            </a:r>
            <a:r>
              <a:rPr lang="zh-CN" altLang="en-US" sz="1100" dirty="0">
                <a:solidFill>
                  <a:schemeClr val="bg1"/>
                </a:solidFill>
              </a:rPr>
              <a:t>请求失败执行的方法</a:t>
            </a:r>
          </a:p>
          <a:p>
            <a:r>
              <a:rPr lang="zh-CN" altLang="en-US" sz="1100" dirty="0">
                <a:solidFill>
                  <a:schemeClr val="bg1"/>
                </a:solidFill>
              </a:rPr>
              <a:t>            </a:t>
            </a:r>
            <a:r>
              <a:rPr lang="en-US" altLang="zh-CN" sz="1100" dirty="0">
                <a:solidFill>
                  <a:schemeClr val="bg1"/>
                </a:solidFill>
              </a:rPr>
              <a:t>@Override</a:t>
            </a:r>
          </a:p>
          <a:p>
            <a:r>
              <a:rPr lang="en-US" altLang="zh-CN" sz="1100" dirty="0">
                <a:solidFill>
                  <a:schemeClr val="bg1"/>
                </a:solidFill>
              </a:rPr>
              <a:t>            public void </a:t>
            </a:r>
            <a:r>
              <a:rPr lang="en-US" altLang="zh-CN" sz="1100" dirty="0" err="1">
                <a:solidFill>
                  <a:schemeClr val="bg1"/>
                </a:solidFill>
              </a:rPr>
              <a:t>onFailure</a:t>
            </a:r>
            <a:r>
              <a:rPr lang="en-US" altLang="zh-CN" sz="1100" dirty="0">
                <a:solidFill>
                  <a:schemeClr val="bg1"/>
                </a:solidFill>
              </a:rPr>
              <a:t>(Call </a:t>
            </a:r>
            <a:r>
              <a:rPr lang="en-US" altLang="zh-CN" sz="1100" dirty="0" err="1">
                <a:solidFill>
                  <a:schemeClr val="bg1"/>
                </a:solidFill>
              </a:rPr>
              <a:t>call</a:t>
            </a:r>
            <a:r>
              <a:rPr lang="en-US" altLang="zh-CN" sz="1100" dirty="0">
                <a:solidFill>
                  <a:schemeClr val="bg1"/>
                </a:solidFill>
              </a:rPr>
              <a:t>, </a:t>
            </a:r>
            <a:r>
              <a:rPr lang="en-US" altLang="zh-CN" sz="1100" dirty="0" err="1">
                <a:solidFill>
                  <a:schemeClr val="bg1"/>
                </a:solidFill>
              </a:rPr>
              <a:t>IOException</a:t>
            </a:r>
            <a:r>
              <a:rPr lang="en-US" altLang="zh-CN" sz="1100" dirty="0">
                <a:solidFill>
                  <a:schemeClr val="bg1"/>
                </a:solidFill>
              </a:rPr>
              <a:t> e) {</a:t>
            </a:r>
          </a:p>
          <a:p>
            <a:r>
              <a:rPr lang="en-US" altLang="zh-CN" sz="1100" dirty="0">
                <a:solidFill>
                  <a:schemeClr val="bg1"/>
                </a:solidFill>
              </a:rPr>
              <a:t>                </a:t>
            </a:r>
            <a:r>
              <a:rPr lang="en-US" altLang="zh-CN" sz="1100" dirty="0" err="1">
                <a:solidFill>
                  <a:schemeClr val="bg1"/>
                </a:solidFill>
              </a:rPr>
              <a:t>Log.i</a:t>
            </a:r>
            <a:r>
              <a:rPr lang="en-US" altLang="zh-CN" sz="1100" dirty="0">
                <a:solidFill>
                  <a:schemeClr val="bg1"/>
                </a:solidFill>
              </a:rPr>
              <a:t>(TAG, "</a:t>
            </a:r>
            <a:r>
              <a:rPr lang="zh-CN" altLang="en-US" sz="1100" dirty="0">
                <a:solidFill>
                  <a:schemeClr val="bg1"/>
                </a:solidFill>
              </a:rPr>
              <a:t>连接失败</a:t>
            </a:r>
            <a:r>
              <a:rPr lang="en-US" altLang="zh-CN" sz="1100" dirty="0">
                <a:solidFill>
                  <a:schemeClr val="bg1"/>
                </a:solidFill>
              </a:rPr>
              <a:t>: " + </a:t>
            </a:r>
            <a:r>
              <a:rPr lang="en-US" altLang="zh-CN" sz="1100" dirty="0" err="1">
                <a:solidFill>
                  <a:schemeClr val="bg1"/>
                </a:solidFill>
              </a:rPr>
              <a:t>e.getMessage</a:t>
            </a:r>
            <a:r>
              <a:rPr lang="en-US" altLang="zh-CN" sz="1100" dirty="0">
                <a:solidFill>
                  <a:schemeClr val="bg1"/>
                </a:solidFill>
              </a:rPr>
              <a:t>() + </a:t>
            </a:r>
            <a:r>
              <a:rPr lang="en-US" altLang="zh-CN" sz="1100" dirty="0" err="1">
                <a:solidFill>
                  <a:schemeClr val="bg1"/>
                </a:solidFill>
              </a:rPr>
              <a:t>e.toString</a:t>
            </a:r>
            <a:r>
              <a:rPr lang="en-US" altLang="zh-CN" sz="1100" dirty="0">
                <a:solidFill>
                  <a:schemeClr val="bg1"/>
                </a:solidFill>
              </a:rPr>
              <a:t>());</a:t>
            </a:r>
          </a:p>
          <a:p>
            <a:r>
              <a:rPr lang="en-US" altLang="zh-CN" sz="1100" dirty="0">
                <a:solidFill>
                  <a:schemeClr val="bg1"/>
                </a:solidFill>
              </a:rPr>
              <a:t>                </a:t>
            </a:r>
            <a:r>
              <a:rPr lang="en-US" altLang="zh-CN" sz="1100" dirty="0" err="1">
                <a:solidFill>
                  <a:schemeClr val="bg1"/>
                </a:solidFill>
              </a:rPr>
              <a:t>Looper.prepare</a:t>
            </a:r>
            <a:r>
              <a:rPr lang="en-US" altLang="zh-CN" sz="1100" dirty="0">
                <a:solidFill>
                  <a:schemeClr val="bg1"/>
                </a:solidFill>
              </a:rPr>
              <a:t>();</a:t>
            </a:r>
          </a:p>
          <a:p>
            <a:r>
              <a:rPr lang="en-US" altLang="zh-CN" sz="1100" dirty="0">
                <a:solidFill>
                  <a:schemeClr val="bg1"/>
                </a:solidFill>
              </a:rPr>
              <a:t>                </a:t>
            </a:r>
            <a:r>
              <a:rPr lang="en-US" altLang="zh-CN" sz="1100" dirty="0" err="1">
                <a:solidFill>
                  <a:schemeClr val="bg1"/>
                </a:solidFill>
              </a:rPr>
              <a:t>Toast.makeText</a:t>
            </a:r>
            <a:r>
              <a:rPr lang="en-US" altLang="zh-CN" sz="1100" dirty="0">
                <a:solidFill>
                  <a:schemeClr val="bg1"/>
                </a:solidFill>
              </a:rPr>
              <a:t>(Main1Activity.this, "</a:t>
            </a:r>
            <a:r>
              <a:rPr lang="zh-CN" altLang="en-US" sz="1100" dirty="0">
                <a:solidFill>
                  <a:schemeClr val="bg1"/>
                </a:solidFill>
              </a:rPr>
              <a:t>连接失败</a:t>
            </a:r>
            <a:r>
              <a:rPr lang="en-US" altLang="zh-CN" sz="1100" dirty="0">
                <a:solidFill>
                  <a:schemeClr val="bg1"/>
                </a:solidFill>
              </a:rPr>
              <a:t>" + </a:t>
            </a:r>
            <a:r>
              <a:rPr lang="en-US" altLang="zh-CN" sz="1100" dirty="0" err="1">
                <a:solidFill>
                  <a:schemeClr val="bg1"/>
                </a:solidFill>
              </a:rPr>
              <a:t>e.getMessage</a:t>
            </a:r>
            <a:r>
              <a:rPr lang="en-US" altLang="zh-CN" sz="1100" dirty="0">
                <a:solidFill>
                  <a:schemeClr val="bg1"/>
                </a:solidFill>
              </a:rPr>
              <a:t>() + </a:t>
            </a:r>
            <a:r>
              <a:rPr lang="en-US" altLang="zh-CN" sz="1100" dirty="0" err="1">
                <a:solidFill>
                  <a:schemeClr val="bg1"/>
                </a:solidFill>
              </a:rPr>
              <a:t>e.toString</a:t>
            </a:r>
            <a:r>
              <a:rPr lang="en-US" altLang="zh-CN" sz="1100" dirty="0">
                <a:solidFill>
                  <a:schemeClr val="bg1"/>
                </a:solidFill>
              </a:rPr>
              <a:t>(), </a:t>
            </a:r>
            <a:r>
              <a:rPr lang="en-US" altLang="zh-CN" sz="1100" dirty="0" err="1">
                <a:solidFill>
                  <a:schemeClr val="bg1"/>
                </a:solidFill>
              </a:rPr>
              <a:t>Toast.LENGTH_LONG</a:t>
            </a:r>
            <a:r>
              <a:rPr lang="en-US" altLang="zh-CN" sz="1100" dirty="0">
                <a:solidFill>
                  <a:schemeClr val="bg1"/>
                </a:solidFill>
              </a:rPr>
              <a:t>).show();</a:t>
            </a:r>
          </a:p>
          <a:p>
            <a:r>
              <a:rPr lang="en-US" altLang="zh-CN" sz="1100" dirty="0">
                <a:solidFill>
                  <a:schemeClr val="bg1"/>
                </a:solidFill>
              </a:rPr>
              <a:t>                </a:t>
            </a:r>
            <a:r>
              <a:rPr lang="en-US" altLang="zh-CN" sz="1100" dirty="0" err="1">
                <a:solidFill>
                  <a:schemeClr val="bg1"/>
                </a:solidFill>
              </a:rPr>
              <a:t>Looper.loop</a:t>
            </a:r>
            <a:r>
              <a:rPr lang="en-US" altLang="zh-CN" sz="1100" dirty="0">
                <a:solidFill>
                  <a:schemeClr val="bg1"/>
                </a:solidFill>
              </a:rPr>
              <a:t>();</a:t>
            </a:r>
          </a:p>
          <a:p>
            <a:r>
              <a:rPr lang="en-US" altLang="zh-CN" sz="1100" dirty="0">
                <a:solidFill>
                  <a:schemeClr val="bg1"/>
                </a:solidFill>
              </a:rPr>
              <a:t>            }</a:t>
            </a:r>
          </a:p>
          <a:p>
            <a:r>
              <a:rPr lang="en-US" altLang="zh-CN" sz="1100" dirty="0">
                <a:solidFill>
                  <a:schemeClr val="bg1"/>
                </a:solidFill>
              </a:rPr>
              <a:t>           //</a:t>
            </a:r>
            <a:r>
              <a:rPr lang="zh-CN" altLang="en-US" sz="1100" dirty="0">
                <a:solidFill>
                  <a:schemeClr val="bg1"/>
                </a:solidFill>
              </a:rPr>
              <a:t>请求成功执行的方法</a:t>
            </a:r>
          </a:p>
          <a:p>
            <a:r>
              <a:rPr lang="zh-CN" altLang="en-US" sz="1100" dirty="0">
                <a:solidFill>
                  <a:schemeClr val="bg1"/>
                </a:solidFill>
              </a:rPr>
              <a:t>            </a:t>
            </a:r>
            <a:r>
              <a:rPr lang="en-US" altLang="zh-CN" sz="1100" dirty="0">
                <a:solidFill>
                  <a:schemeClr val="bg1"/>
                </a:solidFill>
              </a:rPr>
              <a:t>@Override</a:t>
            </a:r>
          </a:p>
          <a:p>
            <a:r>
              <a:rPr lang="en-US" altLang="zh-CN" sz="1100" dirty="0">
                <a:solidFill>
                  <a:schemeClr val="bg1"/>
                </a:solidFill>
              </a:rPr>
              <a:t>            public void </a:t>
            </a:r>
            <a:r>
              <a:rPr lang="en-US" altLang="zh-CN" sz="1100" dirty="0" err="1">
                <a:solidFill>
                  <a:schemeClr val="bg1"/>
                </a:solidFill>
              </a:rPr>
              <a:t>onResponse</a:t>
            </a:r>
            <a:r>
              <a:rPr lang="en-US" altLang="zh-CN" sz="1100" dirty="0">
                <a:solidFill>
                  <a:schemeClr val="bg1"/>
                </a:solidFill>
              </a:rPr>
              <a:t>(Call </a:t>
            </a:r>
            <a:r>
              <a:rPr lang="en-US" altLang="zh-CN" sz="1100" dirty="0" err="1">
                <a:solidFill>
                  <a:schemeClr val="bg1"/>
                </a:solidFill>
              </a:rPr>
              <a:t>call</a:t>
            </a:r>
            <a:r>
              <a:rPr lang="en-US" altLang="zh-CN" sz="1100" dirty="0">
                <a:solidFill>
                  <a:schemeClr val="bg1"/>
                </a:solidFill>
              </a:rPr>
              <a:t>, Response response) throws </a:t>
            </a:r>
            <a:r>
              <a:rPr lang="en-US" altLang="zh-CN" sz="1100" dirty="0" err="1">
                <a:solidFill>
                  <a:schemeClr val="bg1"/>
                </a:solidFill>
              </a:rPr>
              <a:t>IOException</a:t>
            </a:r>
            <a:r>
              <a:rPr lang="en-US" altLang="zh-CN" sz="1100" dirty="0">
                <a:solidFill>
                  <a:schemeClr val="bg1"/>
                </a:solidFill>
              </a:rPr>
              <a:t> {</a:t>
            </a:r>
          </a:p>
          <a:p>
            <a:r>
              <a:rPr lang="en-US" altLang="zh-CN" sz="1100" dirty="0">
                <a:solidFill>
                  <a:schemeClr val="bg1"/>
                </a:solidFill>
              </a:rPr>
              <a:t>                String ajax = </a:t>
            </a:r>
            <a:r>
              <a:rPr lang="en-US" altLang="zh-CN" sz="1100" dirty="0" err="1">
                <a:solidFill>
                  <a:schemeClr val="bg1"/>
                </a:solidFill>
              </a:rPr>
              <a:t>response.body</a:t>
            </a:r>
            <a:r>
              <a:rPr lang="en-US" altLang="zh-CN" sz="1100" dirty="0">
                <a:solidFill>
                  <a:schemeClr val="bg1"/>
                </a:solidFill>
              </a:rPr>
              <a:t>().string();</a:t>
            </a:r>
          </a:p>
          <a:p>
            <a:r>
              <a:rPr lang="en-US" altLang="zh-CN" sz="1100" dirty="0">
                <a:solidFill>
                  <a:schemeClr val="bg1"/>
                </a:solidFill>
              </a:rPr>
              <a:t>                </a:t>
            </a:r>
            <a:r>
              <a:rPr lang="en-US" altLang="zh-CN" sz="1100" dirty="0" err="1">
                <a:solidFill>
                  <a:schemeClr val="bg1"/>
                </a:solidFill>
              </a:rPr>
              <a:t>Log.i</a:t>
            </a:r>
            <a:r>
              <a:rPr lang="en-US" altLang="zh-CN" sz="1100" dirty="0">
                <a:solidFill>
                  <a:schemeClr val="bg1"/>
                </a:solidFill>
              </a:rPr>
              <a:t>(TAG, "</a:t>
            </a:r>
            <a:r>
              <a:rPr lang="en-US" altLang="zh-CN" sz="1100" dirty="0" err="1">
                <a:solidFill>
                  <a:schemeClr val="bg1"/>
                </a:solidFill>
              </a:rPr>
              <a:t>onResponse</a:t>
            </a:r>
            <a:r>
              <a:rPr lang="en-US" altLang="zh-CN" sz="1100" dirty="0">
                <a:solidFill>
                  <a:schemeClr val="bg1"/>
                </a:solidFill>
              </a:rPr>
              <a:t>: " + ajax);</a:t>
            </a:r>
          </a:p>
          <a:p>
            <a:r>
              <a:rPr lang="en-US" altLang="zh-CN" sz="1100" dirty="0">
                <a:solidFill>
                  <a:schemeClr val="bg1"/>
                </a:solidFill>
              </a:rPr>
              <a:t>                </a:t>
            </a:r>
            <a:r>
              <a:rPr lang="en-US" altLang="zh-CN" sz="1100" dirty="0" err="1">
                <a:solidFill>
                  <a:schemeClr val="bg1"/>
                </a:solidFill>
              </a:rPr>
              <a:t>Gson</a:t>
            </a:r>
            <a:r>
              <a:rPr lang="en-US" altLang="zh-CN" sz="1100" dirty="0">
                <a:solidFill>
                  <a:schemeClr val="bg1"/>
                </a:solidFill>
              </a:rPr>
              <a:t> </a:t>
            </a:r>
            <a:r>
              <a:rPr lang="en-US" altLang="zh-CN" sz="1100" dirty="0" err="1">
                <a:solidFill>
                  <a:schemeClr val="bg1"/>
                </a:solidFill>
              </a:rPr>
              <a:t>gson</a:t>
            </a:r>
            <a:r>
              <a:rPr lang="en-US" altLang="zh-CN" sz="1100" dirty="0">
                <a:solidFill>
                  <a:schemeClr val="bg1"/>
                </a:solidFill>
              </a:rPr>
              <a:t> = new </a:t>
            </a:r>
            <a:r>
              <a:rPr lang="en-US" altLang="zh-CN" sz="1100" dirty="0" err="1">
                <a:solidFill>
                  <a:schemeClr val="bg1"/>
                </a:solidFill>
              </a:rPr>
              <a:t>Gson</a:t>
            </a:r>
            <a:r>
              <a:rPr lang="en-US" altLang="zh-CN" sz="1100" dirty="0">
                <a:solidFill>
                  <a:schemeClr val="bg1"/>
                </a:solidFill>
              </a:rPr>
              <a:t>();</a:t>
            </a:r>
          </a:p>
          <a:p>
            <a:r>
              <a:rPr lang="en-US" altLang="zh-CN" sz="1100" dirty="0">
                <a:solidFill>
                  <a:schemeClr val="bg1"/>
                </a:solidFill>
              </a:rPr>
              <a:t>                try {</a:t>
            </a:r>
          </a:p>
          <a:p>
            <a:r>
              <a:rPr lang="en-US" altLang="zh-CN" sz="1100" dirty="0">
                <a:solidFill>
                  <a:schemeClr val="bg1"/>
                </a:solidFill>
              </a:rPr>
              <a:t>                    </a:t>
            </a:r>
            <a:r>
              <a:rPr lang="en-US" altLang="zh-CN" sz="1100" dirty="0" err="1">
                <a:solidFill>
                  <a:schemeClr val="bg1"/>
                </a:solidFill>
              </a:rPr>
              <a:t>JSONObject</a:t>
            </a:r>
            <a:r>
              <a:rPr lang="en-US" altLang="zh-CN" sz="1100" dirty="0">
                <a:solidFill>
                  <a:schemeClr val="bg1"/>
                </a:solidFill>
              </a:rPr>
              <a:t> </a:t>
            </a:r>
            <a:r>
              <a:rPr lang="en-US" altLang="zh-CN" sz="1100" dirty="0" err="1">
                <a:solidFill>
                  <a:schemeClr val="bg1"/>
                </a:solidFill>
              </a:rPr>
              <a:t>jsonObject</a:t>
            </a:r>
            <a:r>
              <a:rPr lang="en-US" altLang="zh-CN" sz="1100" dirty="0">
                <a:solidFill>
                  <a:schemeClr val="bg1"/>
                </a:solidFill>
              </a:rPr>
              <a:t> = </a:t>
            </a:r>
            <a:r>
              <a:rPr lang="en-US" altLang="zh-CN" sz="1100" dirty="0" err="1">
                <a:solidFill>
                  <a:schemeClr val="bg1"/>
                </a:solidFill>
              </a:rPr>
              <a:t>JSONObject.parseObject</a:t>
            </a:r>
            <a:r>
              <a:rPr lang="en-US" altLang="zh-CN" sz="1100" dirty="0">
                <a:solidFill>
                  <a:schemeClr val="bg1"/>
                </a:solidFill>
              </a:rPr>
              <a:t>(</a:t>
            </a:r>
            <a:r>
              <a:rPr lang="en-US" altLang="zh-CN" sz="1100" dirty="0" err="1">
                <a:solidFill>
                  <a:schemeClr val="bg1"/>
                </a:solidFill>
              </a:rPr>
              <a:t>ajax.toString</a:t>
            </a:r>
            <a:r>
              <a:rPr lang="en-US" altLang="zh-CN" sz="1100" dirty="0">
                <a:solidFill>
                  <a:schemeClr val="bg1"/>
                </a:solidFill>
              </a:rPr>
              <a:t>());</a:t>
            </a:r>
          </a:p>
          <a:p>
            <a:r>
              <a:rPr lang="en-US" altLang="zh-CN" sz="1100" dirty="0">
                <a:solidFill>
                  <a:schemeClr val="bg1"/>
                </a:solidFill>
              </a:rPr>
              <a:t>                    final String </a:t>
            </a:r>
            <a:r>
              <a:rPr lang="en-US" altLang="zh-CN" sz="1100" dirty="0" err="1">
                <a:solidFill>
                  <a:schemeClr val="bg1"/>
                </a:solidFill>
              </a:rPr>
              <a:t>newslistt</a:t>
            </a:r>
            <a:r>
              <a:rPr lang="en-US" altLang="zh-CN" sz="1100" dirty="0">
                <a:solidFill>
                  <a:schemeClr val="bg1"/>
                </a:solidFill>
              </a:rPr>
              <a:t> = </a:t>
            </a:r>
            <a:r>
              <a:rPr lang="en-US" altLang="zh-CN" sz="1100" dirty="0" err="1">
                <a:solidFill>
                  <a:schemeClr val="bg1"/>
                </a:solidFill>
              </a:rPr>
              <a:t>jsonObject.getString</a:t>
            </a:r>
            <a:r>
              <a:rPr lang="en-US" altLang="zh-CN" sz="1100" dirty="0">
                <a:solidFill>
                  <a:schemeClr val="bg1"/>
                </a:solidFill>
              </a:rPr>
              <a:t>("</a:t>
            </a:r>
            <a:r>
              <a:rPr lang="en-US" altLang="zh-CN" sz="1100" dirty="0" err="1">
                <a:solidFill>
                  <a:schemeClr val="bg1"/>
                </a:solidFill>
              </a:rPr>
              <a:t>newslist</a:t>
            </a:r>
            <a:r>
              <a:rPr lang="en-US" altLang="zh-CN" sz="1100" dirty="0">
                <a:solidFill>
                  <a:schemeClr val="bg1"/>
                </a:solidFill>
              </a:rPr>
              <a:t>");</a:t>
            </a:r>
          </a:p>
          <a:p>
            <a:r>
              <a:rPr lang="en-US" altLang="zh-CN" sz="1100" dirty="0">
                <a:solidFill>
                  <a:schemeClr val="bg1"/>
                </a:solidFill>
              </a:rPr>
              <a:t>                    </a:t>
            </a:r>
            <a:r>
              <a:rPr lang="en-US" altLang="zh-CN" sz="1100" dirty="0" err="1">
                <a:solidFill>
                  <a:schemeClr val="bg1"/>
                </a:solidFill>
              </a:rPr>
              <a:t>newslist</a:t>
            </a:r>
            <a:r>
              <a:rPr lang="en-US" altLang="zh-CN" sz="1100" dirty="0">
                <a:solidFill>
                  <a:schemeClr val="bg1"/>
                </a:solidFill>
              </a:rPr>
              <a:t> = </a:t>
            </a:r>
            <a:r>
              <a:rPr lang="en-US" altLang="zh-CN" sz="1100" dirty="0" err="1">
                <a:solidFill>
                  <a:schemeClr val="bg1"/>
                </a:solidFill>
              </a:rPr>
              <a:t>gson.fromJson</a:t>
            </a:r>
            <a:r>
              <a:rPr lang="en-US" altLang="zh-CN" sz="1100" dirty="0">
                <a:solidFill>
                  <a:schemeClr val="bg1"/>
                </a:solidFill>
              </a:rPr>
              <a:t>(</a:t>
            </a:r>
            <a:r>
              <a:rPr lang="en-US" altLang="zh-CN" sz="1100" dirty="0" err="1">
                <a:solidFill>
                  <a:schemeClr val="bg1"/>
                </a:solidFill>
              </a:rPr>
              <a:t>newslistt</a:t>
            </a:r>
            <a:r>
              <a:rPr lang="en-US" altLang="zh-CN" sz="1100" dirty="0">
                <a:solidFill>
                  <a:schemeClr val="bg1"/>
                </a:solidFill>
              </a:rPr>
              <a:t>, new </a:t>
            </a:r>
            <a:r>
              <a:rPr lang="en-US" altLang="zh-CN" sz="1100" dirty="0" err="1">
                <a:solidFill>
                  <a:schemeClr val="bg1"/>
                </a:solidFill>
              </a:rPr>
              <a:t>TypeToken</a:t>
            </a:r>
            <a:r>
              <a:rPr lang="en-US" altLang="zh-CN" sz="1100" dirty="0">
                <a:solidFill>
                  <a:schemeClr val="bg1"/>
                </a:solidFill>
              </a:rPr>
              <a:t>&lt;List&lt;News&gt;&gt;() {</a:t>
            </a:r>
          </a:p>
          <a:p>
            <a:r>
              <a:rPr lang="en-US" altLang="zh-CN" sz="1100" dirty="0">
                <a:solidFill>
                  <a:schemeClr val="bg1"/>
                </a:solidFill>
              </a:rPr>
              <a:t>                    }.</a:t>
            </a:r>
            <a:r>
              <a:rPr lang="en-US" altLang="zh-CN" sz="1100" dirty="0" err="1">
                <a:solidFill>
                  <a:schemeClr val="bg1"/>
                </a:solidFill>
              </a:rPr>
              <a:t>getType</a:t>
            </a:r>
            <a:r>
              <a:rPr lang="en-US" altLang="zh-CN" sz="1100" dirty="0">
                <a:solidFill>
                  <a:schemeClr val="bg1"/>
                </a:solidFill>
              </a:rPr>
              <a:t>());</a:t>
            </a:r>
            <a:endParaRPr lang="zh-CN" altLang="en-US" sz="1100" dirty="0">
              <a:solidFill>
                <a:schemeClr val="bg1"/>
              </a:solidFill>
            </a:endParaRPr>
          </a:p>
        </p:txBody>
      </p:sp>
      <p:sp>
        <p:nvSpPr>
          <p:cNvPr id="57" name="文本框 56"/>
          <p:cNvSpPr txBox="1"/>
          <p:nvPr/>
        </p:nvSpPr>
        <p:spPr>
          <a:xfrm>
            <a:off x="4137891" y="809396"/>
            <a:ext cx="4581236" cy="769441"/>
          </a:xfrm>
          <a:prstGeom prst="rect">
            <a:avLst/>
          </a:prstGeom>
          <a:noFill/>
        </p:spPr>
        <p:txBody>
          <a:bodyPr wrap="square" rtlCol="0">
            <a:spAutoFit/>
          </a:bodyPr>
          <a:lstStyle/>
          <a:p>
            <a:r>
              <a:rPr lang="zh-CN" altLang="en-US" sz="4400" b="1" dirty="0" smtClean="0">
                <a:solidFill>
                  <a:schemeClr val="bg1"/>
                </a:solidFill>
              </a:rPr>
              <a:t>部分核心代码</a:t>
            </a:r>
            <a:endParaRPr lang="zh-CN" altLang="en-US" sz="4400" b="1" dirty="0">
              <a:solidFill>
                <a:schemeClr val="bg1"/>
              </a:solidFill>
            </a:endParaRPr>
          </a:p>
        </p:txBody>
      </p:sp>
      <p:sp>
        <p:nvSpPr>
          <p:cNvPr id="19" name="文本框 18"/>
          <p:cNvSpPr txBox="1"/>
          <p:nvPr/>
        </p:nvSpPr>
        <p:spPr>
          <a:xfrm>
            <a:off x="609495" y="1791855"/>
            <a:ext cx="2844158" cy="1200329"/>
          </a:xfrm>
          <a:prstGeom prst="rect">
            <a:avLst/>
          </a:prstGeom>
          <a:noFill/>
        </p:spPr>
        <p:txBody>
          <a:bodyPr wrap="square" rtlCol="0">
            <a:spAutoFit/>
          </a:bodyPr>
          <a:lstStyle/>
          <a:p>
            <a:r>
              <a:rPr lang="zh-CN" altLang="en-US" dirty="0">
                <a:solidFill>
                  <a:schemeClr val="bg1"/>
                </a:solidFill>
              </a:rPr>
              <a:t>网络框架使用的是</a:t>
            </a:r>
            <a:r>
              <a:rPr lang="en-US" altLang="zh-CN" dirty="0" err="1">
                <a:solidFill>
                  <a:schemeClr val="bg1"/>
                </a:solidFill>
              </a:rPr>
              <a:t>okhttp</a:t>
            </a:r>
            <a:r>
              <a:rPr lang="zh-CN" altLang="en-US" dirty="0">
                <a:solidFill>
                  <a:schemeClr val="bg1"/>
                </a:solidFill>
              </a:rPr>
              <a:t>来进行网络请求和调用</a:t>
            </a:r>
            <a:r>
              <a:rPr lang="zh-CN" altLang="en-US" dirty="0" smtClean="0">
                <a:solidFill>
                  <a:schemeClr val="bg1"/>
                </a:solidFill>
              </a:rPr>
              <a:t>，这里以</a:t>
            </a:r>
            <a:r>
              <a:rPr lang="zh-CN" altLang="en-US" dirty="0">
                <a:solidFill>
                  <a:schemeClr val="bg1"/>
                </a:solidFill>
              </a:rPr>
              <a:t>游客查询景点功能为例：</a:t>
            </a:r>
          </a:p>
        </p:txBody>
      </p:sp>
    </p:spTree>
    <p:extLst>
      <p:ext uri="{BB962C8B-B14F-4D97-AF65-F5344CB8AC3E}">
        <p14:creationId xmlns:p14="http://schemas.microsoft.com/office/powerpoint/2010/main" val="34353965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447675" y="367239"/>
            <a:ext cx="513548" cy="575736"/>
            <a:chOff x="447675" y="367239"/>
            <a:chExt cx="513548" cy="575736"/>
          </a:xfrm>
        </p:grpSpPr>
        <p:sp>
          <p:nvSpPr>
            <p:cNvPr id="54" name="等腰三角形 53"/>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矩形 55"/>
          <p:cNvSpPr/>
          <p:nvPr/>
        </p:nvSpPr>
        <p:spPr>
          <a:xfrm>
            <a:off x="1017388" y="409286"/>
            <a:ext cx="530915"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API</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58" name="文本框 57"/>
          <p:cNvSpPr txBox="1"/>
          <p:nvPr/>
        </p:nvSpPr>
        <p:spPr>
          <a:xfrm>
            <a:off x="4507346" y="942975"/>
            <a:ext cx="4581236" cy="769441"/>
          </a:xfrm>
          <a:prstGeom prst="rect">
            <a:avLst/>
          </a:prstGeom>
          <a:noFill/>
        </p:spPr>
        <p:txBody>
          <a:bodyPr wrap="square" rtlCol="0">
            <a:spAutoFit/>
          </a:bodyPr>
          <a:lstStyle/>
          <a:p>
            <a:r>
              <a:rPr lang="en-US" altLang="zh-CN" sz="4400" b="1" dirty="0" smtClean="0">
                <a:solidFill>
                  <a:schemeClr val="bg1"/>
                </a:solidFill>
              </a:rPr>
              <a:t>API</a:t>
            </a:r>
            <a:r>
              <a:rPr lang="zh-CN" altLang="en-US" sz="4400" b="1" dirty="0" smtClean="0">
                <a:solidFill>
                  <a:schemeClr val="bg1"/>
                </a:solidFill>
              </a:rPr>
              <a:t>介绍</a:t>
            </a:r>
            <a:endParaRPr lang="zh-CN" altLang="en-US" sz="4400" b="1" dirty="0">
              <a:solidFill>
                <a:schemeClr val="bg1"/>
              </a:solidFill>
            </a:endParaRPr>
          </a:p>
        </p:txBody>
      </p:sp>
      <p:sp>
        <p:nvSpPr>
          <p:cNvPr id="7" name="文本框 6"/>
          <p:cNvSpPr txBox="1"/>
          <p:nvPr/>
        </p:nvSpPr>
        <p:spPr>
          <a:xfrm>
            <a:off x="3140363" y="2022764"/>
            <a:ext cx="5015346" cy="923330"/>
          </a:xfrm>
          <a:prstGeom prst="rect">
            <a:avLst/>
          </a:prstGeom>
          <a:noFill/>
        </p:spPr>
        <p:txBody>
          <a:bodyPr wrap="square" rtlCol="0">
            <a:spAutoFit/>
          </a:bodyPr>
          <a:lstStyle/>
          <a:p>
            <a:r>
              <a:rPr lang="zh-CN" altLang="en-US" dirty="0">
                <a:solidFill>
                  <a:schemeClr val="bg1"/>
                </a:solidFill>
              </a:rPr>
              <a:t>游客用户搜索城市返回景点所调用的</a:t>
            </a:r>
            <a:r>
              <a:rPr lang="en-US" altLang="zh-CN" dirty="0">
                <a:solidFill>
                  <a:schemeClr val="bg1"/>
                </a:solidFill>
              </a:rPr>
              <a:t>API</a:t>
            </a:r>
            <a:r>
              <a:rPr lang="zh-CN" altLang="en-US" dirty="0">
                <a:solidFill>
                  <a:schemeClr val="bg1"/>
                </a:solidFill>
              </a:rPr>
              <a:t>是在“天行数据”进行免费申请的接口，该接口通过</a:t>
            </a:r>
            <a:r>
              <a:rPr lang="en-US" altLang="zh-CN" dirty="0">
                <a:solidFill>
                  <a:schemeClr val="bg1"/>
                </a:solidFill>
              </a:rPr>
              <a:t>http get</a:t>
            </a:r>
            <a:r>
              <a:rPr lang="zh-CN" altLang="en-US" dirty="0">
                <a:solidFill>
                  <a:schemeClr val="bg1"/>
                </a:solidFill>
              </a:rPr>
              <a:t>请求进行调用</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86" y="3139209"/>
            <a:ext cx="4762500" cy="3276600"/>
          </a:xfrm>
          <a:prstGeom prst="rect">
            <a:avLst/>
          </a:prstGeom>
        </p:spPr>
      </p:pic>
    </p:spTree>
    <p:extLst>
      <p:ext uri="{BB962C8B-B14F-4D97-AF65-F5344CB8AC3E}">
        <p14:creationId xmlns:p14="http://schemas.microsoft.com/office/powerpoint/2010/main" val="32169972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组合 145"/>
          <p:cNvGrpSpPr/>
          <p:nvPr/>
        </p:nvGrpSpPr>
        <p:grpSpPr>
          <a:xfrm>
            <a:off x="447675" y="367239"/>
            <a:ext cx="513548" cy="575736"/>
            <a:chOff x="447675" y="367239"/>
            <a:chExt cx="513548" cy="575736"/>
          </a:xfrm>
        </p:grpSpPr>
        <p:sp>
          <p:nvSpPr>
            <p:cNvPr id="147" name="等腰三角形 14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等腰三角形 14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矩形 148"/>
          <p:cNvSpPr/>
          <p:nvPr/>
        </p:nvSpPr>
        <p:spPr>
          <a:xfrm>
            <a:off x="1017388" y="409286"/>
            <a:ext cx="1915204" cy="400110"/>
          </a:xfrm>
          <a:prstGeom prst="rect">
            <a:avLst/>
          </a:prstGeom>
        </p:spPr>
        <p:txBody>
          <a:bodyPr wrap="none">
            <a:spAutoFit/>
          </a:bodyPr>
          <a:lstStyle/>
          <a:p>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Database </a:t>
            </a:r>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D</a:t>
            </a:r>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esign</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151" name="文本框 150"/>
          <p:cNvSpPr txBox="1"/>
          <p:nvPr/>
        </p:nvSpPr>
        <p:spPr>
          <a:xfrm>
            <a:off x="3934692" y="942975"/>
            <a:ext cx="4581236" cy="769441"/>
          </a:xfrm>
          <a:prstGeom prst="rect">
            <a:avLst/>
          </a:prstGeom>
          <a:noFill/>
        </p:spPr>
        <p:txBody>
          <a:bodyPr wrap="square" rtlCol="0">
            <a:spAutoFit/>
          </a:bodyPr>
          <a:lstStyle/>
          <a:p>
            <a:r>
              <a:rPr lang="zh-CN" altLang="en-US" sz="4400" b="1" dirty="0" smtClean="0">
                <a:solidFill>
                  <a:schemeClr val="bg1"/>
                </a:solidFill>
              </a:rPr>
              <a:t>数据库设计</a:t>
            </a:r>
            <a:endParaRPr lang="zh-CN" altLang="en-US" sz="4400" b="1" dirty="0">
              <a:solidFill>
                <a:schemeClr val="bg1"/>
              </a:solidFill>
            </a:endParaRPr>
          </a:p>
        </p:txBody>
      </p:sp>
      <p:pic>
        <p:nvPicPr>
          <p:cNvPr id="152" name="图片 151"/>
          <p:cNvPicPr/>
          <p:nvPr/>
        </p:nvPicPr>
        <p:blipFill>
          <a:blip r:embed="rId3"/>
          <a:stretch>
            <a:fillRect/>
          </a:stretch>
        </p:blipFill>
        <p:spPr>
          <a:xfrm>
            <a:off x="3934692" y="1883727"/>
            <a:ext cx="5274310" cy="4512945"/>
          </a:xfrm>
          <a:prstGeom prst="rect">
            <a:avLst/>
          </a:prstGeom>
        </p:spPr>
      </p:pic>
      <p:sp>
        <p:nvSpPr>
          <p:cNvPr id="14" name="文本框 13"/>
          <p:cNvSpPr txBox="1"/>
          <p:nvPr/>
        </p:nvSpPr>
        <p:spPr>
          <a:xfrm>
            <a:off x="609496" y="1712416"/>
            <a:ext cx="1819668" cy="830997"/>
          </a:xfrm>
          <a:prstGeom prst="rect">
            <a:avLst/>
          </a:prstGeom>
          <a:noFill/>
        </p:spPr>
        <p:txBody>
          <a:bodyPr wrap="square" rtlCol="0">
            <a:spAutoFit/>
          </a:bodyPr>
          <a:lstStyle/>
          <a:p>
            <a:r>
              <a:rPr lang="zh-CN" altLang="en-US" sz="2400" dirty="0">
                <a:solidFill>
                  <a:schemeClr val="bg1"/>
                </a:solidFill>
              </a:rPr>
              <a:t>数据库</a:t>
            </a:r>
            <a:r>
              <a:rPr lang="en-US" altLang="zh-CN" sz="2400" dirty="0">
                <a:solidFill>
                  <a:schemeClr val="bg1"/>
                </a:solidFill>
              </a:rPr>
              <a:t>E-R</a:t>
            </a:r>
            <a:r>
              <a:rPr lang="zh-CN" altLang="en-US" sz="2400" dirty="0">
                <a:solidFill>
                  <a:schemeClr val="bg1"/>
                </a:solidFill>
              </a:rPr>
              <a:t>图如图所示：</a:t>
            </a:r>
          </a:p>
        </p:txBody>
      </p:sp>
    </p:spTree>
    <p:extLst>
      <p:ext uri="{BB962C8B-B14F-4D97-AF65-F5344CB8AC3E}">
        <p14:creationId xmlns:p14="http://schemas.microsoft.com/office/powerpoint/2010/main" val="3580121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94961" y="901699"/>
            <a:ext cx="5402077" cy="5407025"/>
          </a:xfrm>
          <a:prstGeom prst="rect">
            <a:avLst/>
          </a:prstGeom>
        </p:spPr>
      </p:pic>
      <p:pic>
        <p:nvPicPr>
          <p:cNvPr id="92" name="图片 91"/>
          <p:cNvPicPr>
            <a:picLocks noChangeAspect="1"/>
          </p:cNvPicPr>
          <p:nvPr/>
        </p:nvPicPr>
        <p:blipFill>
          <a:blip r:embed="rId3"/>
          <a:stretch>
            <a:fillRect/>
          </a:stretch>
        </p:blipFill>
        <p:spPr>
          <a:xfrm rot="19787989">
            <a:off x="-10930699" y="-9895296"/>
            <a:ext cx="14637691" cy="14651095"/>
          </a:xfrm>
          <a:prstGeom prst="rect">
            <a:avLst/>
          </a:prstGeom>
        </p:spPr>
      </p:pic>
      <p:pic>
        <p:nvPicPr>
          <p:cNvPr id="93" name="图片 9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9048470">
            <a:off x="9916090" y="1297300"/>
            <a:ext cx="10013678" cy="10022849"/>
          </a:xfrm>
          <a:prstGeom prst="rect">
            <a:avLst/>
          </a:prstGeom>
        </p:spPr>
      </p:pic>
      <p:sp>
        <p:nvSpPr>
          <p:cNvPr id="50" name="矩形 49"/>
          <p:cNvSpPr/>
          <p:nvPr/>
        </p:nvSpPr>
        <p:spPr>
          <a:xfrm>
            <a:off x="0" y="0"/>
            <a:ext cx="12192000" cy="6858000"/>
          </a:xfrm>
          <a:prstGeom prst="rect">
            <a:avLst/>
          </a:prstGeom>
          <a:gradFill flip="none" rotWithShape="1">
            <a:gsLst>
              <a:gs pos="100000">
                <a:srgbClr val="0D1325"/>
              </a:gs>
              <a:gs pos="0">
                <a:srgbClr val="0D1325">
                  <a:alpha val="50000"/>
                </a:srgbClr>
              </a:gs>
              <a:gs pos="44000">
                <a:srgbClr val="0D1325">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p:cNvSpPr txBox="1"/>
          <p:nvPr/>
        </p:nvSpPr>
        <p:spPr>
          <a:xfrm>
            <a:off x="3459176" y="2114023"/>
            <a:ext cx="5273648" cy="1323439"/>
          </a:xfrm>
          <a:prstGeom prst="rect">
            <a:avLst/>
          </a:prstGeom>
          <a:noFill/>
        </p:spPr>
        <p:txBody>
          <a:bodyPr wrap="square" rtlCol="0">
            <a:spAutoFit/>
          </a:bodyPr>
          <a:lstStyle/>
          <a:p>
            <a:pPr algn="dist"/>
            <a:r>
              <a:rPr lang="zh-CN" altLang="en-US" sz="8000" b="1" dirty="0" smtClean="0">
                <a:solidFill>
                  <a:prstClr val="white"/>
                </a:solidFill>
                <a:effectLst>
                  <a:outerShdw blurRad="38100" dist="38100" dir="2700000" algn="tl">
                    <a:srgbClr val="000000">
                      <a:alpha val="43137"/>
                    </a:srgbClr>
                  </a:outerShdw>
                </a:effectLst>
              </a:rPr>
              <a:t>谢谢观看</a:t>
            </a:r>
            <a:endParaRPr lang="zh-CN" altLang="en-US" sz="8000"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44118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Scale>
                                      <p:cBhvr>
                                        <p:cTn id="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7"/>
                                        </p:tgtEl>
                                        <p:attrNameLst>
                                          <p:attrName>ppt_x</p:attrName>
                                          <p:attrName>ppt_y</p:attrName>
                                        </p:attrNameLst>
                                      </p:cBhvr>
                                    </p:animMotion>
                                    <p:animEffect transition="in" filter="fade">
                                      <p:cBhvr>
                                        <p:cTn id="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107717">
            <a:off x="5430225" y="2774300"/>
            <a:ext cx="1326690" cy="4633450"/>
            <a:chOff x="5432655" y="1299961"/>
            <a:chExt cx="1326690" cy="4633450"/>
          </a:xfrm>
        </p:grpSpPr>
        <p:sp>
          <p:nvSpPr>
            <p:cNvPr id="3" name="Freeform 6"/>
            <p:cNvSpPr>
              <a:spLocks/>
            </p:cNvSpPr>
            <p:nvPr/>
          </p:nvSpPr>
          <p:spPr bwMode="auto">
            <a:xfrm>
              <a:off x="5432655" y="1299961"/>
              <a:ext cx="1326690" cy="1533859"/>
            </a:xfrm>
            <a:custGeom>
              <a:avLst/>
              <a:gdLst>
                <a:gd name="T0" fmla="*/ 286 w 422"/>
                <a:gd name="T1" fmla="*/ 488 h 488"/>
                <a:gd name="T2" fmla="*/ 422 w 422"/>
                <a:gd name="T3" fmla="*/ 31 h 488"/>
                <a:gd name="T4" fmla="*/ 211 w 422"/>
                <a:gd name="T5" fmla="*/ 0 h 488"/>
                <a:gd name="T6" fmla="*/ 0 w 422"/>
                <a:gd name="T7" fmla="*/ 31 h 488"/>
                <a:gd name="T8" fmla="*/ 136 w 422"/>
                <a:gd name="T9" fmla="*/ 488 h 488"/>
                <a:gd name="T10" fmla="*/ 211 w 422"/>
                <a:gd name="T11" fmla="*/ 477 h 488"/>
                <a:gd name="T12" fmla="*/ 286 w 422"/>
                <a:gd name="T13" fmla="*/ 488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488"/>
                  </a:moveTo>
                  <a:cubicBezTo>
                    <a:pt x="422" y="31"/>
                    <a:pt x="422" y="31"/>
                    <a:pt x="422" y="31"/>
                  </a:cubicBezTo>
                  <a:cubicBezTo>
                    <a:pt x="355" y="11"/>
                    <a:pt x="284" y="0"/>
                    <a:pt x="211" y="0"/>
                  </a:cubicBezTo>
                  <a:cubicBezTo>
                    <a:pt x="138" y="0"/>
                    <a:pt x="67" y="11"/>
                    <a:pt x="0" y="31"/>
                  </a:cubicBezTo>
                  <a:cubicBezTo>
                    <a:pt x="136" y="488"/>
                    <a:pt x="136" y="488"/>
                    <a:pt x="136" y="488"/>
                  </a:cubicBezTo>
                  <a:cubicBezTo>
                    <a:pt x="160" y="481"/>
                    <a:pt x="185" y="477"/>
                    <a:pt x="211" y="477"/>
                  </a:cubicBezTo>
                  <a:cubicBezTo>
                    <a:pt x="237" y="477"/>
                    <a:pt x="262" y="481"/>
                    <a:pt x="286" y="488"/>
                  </a:cubicBezTo>
                  <a:close/>
                </a:path>
              </a:pathLst>
            </a:custGeom>
            <a:gradFill flip="none" rotWithShape="1">
              <a:gsLst>
                <a:gs pos="0">
                  <a:srgbClr val="2A9995">
                    <a:alpha val="0"/>
                  </a:srgbClr>
                </a:gs>
                <a:gs pos="100000">
                  <a:srgbClr val="54D0CA"/>
                </a:gs>
              </a:gsLst>
              <a:lin ang="5400000" scaled="1"/>
              <a:tileRect/>
            </a:grad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sp>
          <p:nvSpPr>
            <p:cNvPr id="4" name="Freeform 11"/>
            <p:cNvSpPr>
              <a:spLocks/>
            </p:cNvSpPr>
            <p:nvPr/>
          </p:nvSpPr>
          <p:spPr bwMode="auto">
            <a:xfrm>
              <a:off x="5432655" y="4399552"/>
              <a:ext cx="1326690" cy="1533859"/>
            </a:xfrm>
            <a:custGeom>
              <a:avLst/>
              <a:gdLst>
                <a:gd name="T0" fmla="*/ 286 w 422"/>
                <a:gd name="T1" fmla="*/ 0 h 488"/>
                <a:gd name="T2" fmla="*/ 422 w 422"/>
                <a:gd name="T3" fmla="*/ 457 h 488"/>
                <a:gd name="T4" fmla="*/ 211 w 422"/>
                <a:gd name="T5" fmla="*/ 488 h 488"/>
                <a:gd name="T6" fmla="*/ 0 w 422"/>
                <a:gd name="T7" fmla="*/ 457 h 488"/>
                <a:gd name="T8" fmla="*/ 136 w 422"/>
                <a:gd name="T9" fmla="*/ 0 h 488"/>
                <a:gd name="T10" fmla="*/ 211 w 422"/>
                <a:gd name="T11" fmla="*/ 11 h 488"/>
                <a:gd name="T12" fmla="*/ 286 w 422"/>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0"/>
                  </a:moveTo>
                  <a:cubicBezTo>
                    <a:pt x="422" y="457"/>
                    <a:pt x="422" y="457"/>
                    <a:pt x="422" y="457"/>
                  </a:cubicBezTo>
                  <a:cubicBezTo>
                    <a:pt x="355" y="478"/>
                    <a:pt x="284" y="488"/>
                    <a:pt x="211" y="488"/>
                  </a:cubicBezTo>
                  <a:cubicBezTo>
                    <a:pt x="138" y="488"/>
                    <a:pt x="67" y="478"/>
                    <a:pt x="0" y="457"/>
                  </a:cubicBezTo>
                  <a:cubicBezTo>
                    <a:pt x="136" y="0"/>
                    <a:pt x="136" y="0"/>
                    <a:pt x="136" y="0"/>
                  </a:cubicBezTo>
                  <a:cubicBezTo>
                    <a:pt x="160" y="7"/>
                    <a:pt x="185" y="11"/>
                    <a:pt x="211" y="11"/>
                  </a:cubicBezTo>
                  <a:cubicBezTo>
                    <a:pt x="237" y="11"/>
                    <a:pt x="262" y="7"/>
                    <a:pt x="286" y="0"/>
                  </a:cubicBezTo>
                  <a:close/>
                </a:path>
              </a:pathLst>
            </a:custGeom>
            <a:no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grpSp>
      <p:grpSp>
        <p:nvGrpSpPr>
          <p:cNvPr id="5" name="组合 4"/>
          <p:cNvGrpSpPr/>
          <p:nvPr/>
        </p:nvGrpSpPr>
        <p:grpSpPr>
          <a:xfrm rot="20536247">
            <a:off x="5432655" y="2773161"/>
            <a:ext cx="1326690" cy="4633450"/>
            <a:chOff x="5436625" y="2733907"/>
            <a:chExt cx="1326690" cy="4633450"/>
          </a:xfrm>
          <a:solidFill>
            <a:srgbClr val="29FFFF"/>
          </a:solidFill>
        </p:grpSpPr>
        <p:sp>
          <p:nvSpPr>
            <p:cNvPr id="6" name="Freeform 6"/>
            <p:cNvSpPr>
              <a:spLocks/>
            </p:cNvSpPr>
            <p:nvPr/>
          </p:nvSpPr>
          <p:spPr bwMode="auto">
            <a:xfrm>
              <a:off x="5436625" y="2733907"/>
              <a:ext cx="1326690" cy="1533859"/>
            </a:xfrm>
            <a:custGeom>
              <a:avLst/>
              <a:gdLst>
                <a:gd name="T0" fmla="*/ 286 w 422"/>
                <a:gd name="T1" fmla="*/ 488 h 488"/>
                <a:gd name="T2" fmla="*/ 422 w 422"/>
                <a:gd name="T3" fmla="*/ 31 h 488"/>
                <a:gd name="T4" fmla="*/ 211 w 422"/>
                <a:gd name="T5" fmla="*/ 0 h 488"/>
                <a:gd name="T6" fmla="*/ 0 w 422"/>
                <a:gd name="T7" fmla="*/ 31 h 488"/>
                <a:gd name="T8" fmla="*/ 136 w 422"/>
                <a:gd name="T9" fmla="*/ 488 h 488"/>
                <a:gd name="T10" fmla="*/ 211 w 422"/>
                <a:gd name="T11" fmla="*/ 477 h 488"/>
                <a:gd name="T12" fmla="*/ 286 w 422"/>
                <a:gd name="T13" fmla="*/ 488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488"/>
                  </a:moveTo>
                  <a:cubicBezTo>
                    <a:pt x="422" y="31"/>
                    <a:pt x="422" y="31"/>
                    <a:pt x="422" y="31"/>
                  </a:cubicBezTo>
                  <a:cubicBezTo>
                    <a:pt x="355" y="11"/>
                    <a:pt x="284" y="0"/>
                    <a:pt x="211" y="0"/>
                  </a:cubicBezTo>
                  <a:cubicBezTo>
                    <a:pt x="138" y="0"/>
                    <a:pt x="67" y="11"/>
                    <a:pt x="0" y="31"/>
                  </a:cubicBezTo>
                  <a:cubicBezTo>
                    <a:pt x="136" y="488"/>
                    <a:pt x="136" y="488"/>
                    <a:pt x="136" y="488"/>
                  </a:cubicBezTo>
                  <a:cubicBezTo>
                    <a:pt x="160" y="481"/>
                    <a:pt x="185" y="477"/>
                    <a:pt x="211" y="477"/>
                  </a:cubicBezTo>
                  <a:cubicBezTo>
                    <a:pt x="237" y="477"/>
                    <a:pt x="262" y="481"/>
                    <a:pt x="286" y="488"/>
                  </a:cubicBezTo>
                  <a:close/>
                </a:path>
              </a:pathLst>
            </a:custGeom>
            <a:gradFill flip="none" rotWithShape="1">
              <a:gsLst>
                <a:gs pos="0">
                  <a:srgbClr val="2A9995">
                    <a:alpha val="0"/>
                  </a:srgbClr>
                </a:gs>
                <a:gs pos="100000">
                  <a:srgbClr val="54D0CA"/>
                </a:gs>
              </a:gsLst>
              <a:lin ang="5400000" scaled="1"/>
              <a:tileRect/>
            </a:grad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sp>
          <p:nvSpPr>
            <p:cNvPr id="7" name="Freeform 11"/>
            <p:cNvSpPr>
              <a:spLocks/>
            </p:cNvSpPr>
            <p:nvPr/>
          </p:nvSpPr>
          <p:spPr bwMode="auto">
            <a:xfrm>
              <a:off x="5436625" y="5833498"/>
              <a:ext cx="1326690" cy="1533859"/>
            </a:xfrm>
            <a:custGeom>
              <a:avLst/>
              <a:gdLst>
                <a:gd name="T0" fmla="*/ 286 w 422"/>
                <a:gd name="T1" fmla="*/ 0 h 488"/>
                <a:gd name="T2" fmla="*/ 422 w 422"/>
                <a:gd name="T3" fmla="*/ 457 h 488"/>
                <a:gd name="T4" fmla="*/ 211 w 422"/>
                <a:gd name="T5" fmla="*/ 488 h 488"/>
                <a:gd name="T6" fmla="*/ 0 w 422"/>
                <a:gd name="T7" fmla="*/ 457 h 488"/>
                <a:gd name="T8" fmla="*/ 136 w 422"/>
                <a:gd name="T9" fmla="*/ 0 h 488"/>
                <a:gd name="T10" fmla="*/ 211 w 422"/>
                <a:gd name="T11" fmla="*/ 11 h 488"/>
                <a:gd name="T12" fmla="*/ 286 w 422"/>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0"/>
                  </a:moveTo>
                  <a:cubicBezTo>
                    <a:pt x="422" y="457"/>
                    <a:pt x="422" y="457"/>
                    <a:pt x="422" y="457"/>
                  </a:cubicBezTo>
                  <a:cubicBezTo>
                    <a:pt x="355" y="478"/>
                    <a:pt x="284" y="488"/>
                    <a:pt x="211" y="488"/>
                  </a:cubicBezTo>
                  <a:cubicBezTo>
                    <a:pt x="138" y="488"/>
                    <a:pt x="67" y="478"/>
                    <a:pt x="0" y="457"/>
                  </a:cubicBezTo>
                  <a:cubicBezTo>
                    <a:pt x="136" y="0"/>
                    <a:pt x="136" y="0"/>
                    <a:pt x="136" y="0"/>
                  </a:cubicBezTo>
                  <a:cubicBezTo>
                    <a:pt x="160" y="7"/>
                    <a:pt x="185" y="11"/>
                    <a:pt x="211" y="11"/>
                  </a:cubicBezTo>
                  <a:cubicBezTo>
                    <a:pt x="237" y="11"/>
                    <a:pt x="262" y="7"/>
                    <a:pt x="286" y="0"/>
                  </a:cubicBezTo>
                  <a:close/>
                </a:path>
              </a:pathLst>
            </a:custGeom>
            <a:no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grpSp>
      <p:grpSp>
        <p:nvGrpSpPr>
          <p:cNvPr id="8" name="组合 7"/>
          <p:cNvGrpSpPr/>
          <p:nvPr/>
        </p:nvGrpSpPr>
        <p:grpSpPr>
          <a:xfrm rot="18431238">
            <a:off x="5432655" y="2773161"/>
            <a:ext cx="1326690" cy="4633450"/>
            <a:chOff x="5436625" y="2733907"/>
            <a:chExt cx="1326690" cy="4633450"/>
          </a:xfrm>
          <a:solidFill>
            <a:srgbClr val="29FFFF"/>
          </a:solidFill>
        </p:grpSpPr>
        <p:sp>
          <p:nvSpPr>
            <p:cNvPr id="9" name="Freeform 6"/>
            <p:cNvSpPr>
              <a:spLocks/>
            </p:cNvSpPr>
            <p:nvPr/>
          </p:nvSpPr>
          <p:spPr bwMode="auto">
            <a:xfrm>
              <a:off x="5436625" y="2733907"/>
              <a:ext cx="1326690" cy="1533859"/>
            </a:xfrm>
            <a:custGeom>
              <a:avLst/>
              <a:gdLst>
                <a:gd name="T0" fmla="*/ 286 w 422"/>
                <a:gd name="T1" fmla="*/ 488 h 488"/>
                <a:gd name="T2" fmla="*/ 422 w 422"/>
                <a:gd name="T3" fmla="*/ 31 h 488"/>
                <a:gd name="T4" fmla="*/ 211 w 422"/>
                <a:gd name="T5" fmla="*/ 0 h 488"/>
                <a:gd name="T6" fmla="*/ 0 w 422"/>
                <a:gd name="T7" fmla="*/ 31 h 488"/>
                <a:gd name="T8" fmla="*/ 136 w 422"/>
                <a:gd name="T9" fmla="*/ 488 h 488"/>
                <a:gd name="T10" fmla="*/ 211 w 422"/>
                <a:gd name="T11" fmla="*/ 477 h 488"/>
                <a:gd name="T12" fmla="*/ 286 w 422"/>
                <a:gd name="T13" fmla="*/ 488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488"/>
                  </a:moveTo>
                  <a:cubicBezTo>
                    <a:pt x="422" y="31"/>
                    <a:pt x="422" y="31"/>
                    <a:pt x="422" y="31"/>
                  </a:cubicBezTo>
                  <a:cubicBezTo>
                    <a:pt x="355" y="11"/>
                    <a:pt x="284" y="0"/>
                    <a:pt x="211" y="0"/>
                  </a:cubicBezTo>
                  <a:cubicBezTo>
                    <a:pt x="138" y="0"/>
                    <a:pt x="67" y="11"/>
                    <a:pt x="0" y="31"/>
                  </a:cubicBezTo>
                  <a:cubicBezTo>
                    <a:pt x="136" y="488"/>
                    <a:pt x="136" y="488"/>
                    <a:pt x="136" y="488"/>
                  </a:cubicBezTo>
                  <a:cubicBezTo>
                    <a:pt x="160" y="481"/>
                    <a:pt x="185" y="477"/>
                    <a:pt x="211" y="477"/>
                  </a:cubicBezTo>
                  <a:cubicBezTo>
                    <a:pt x="237" y="477"/>
                    <a:pt x="262" y="481"/>
                    <a:pt x="286" y="488"/>
                  </a:cubicBezTo>
                  <a:close/>
                </a:path>
              </a:pathLst>
            </a:custGeom>
            <a:gradFill flip="none" rotWithShape="1">
              <a:gsLst>
                <a:gs pos="0">
                  <a:srgbClr val="2A9995">
                    <a:alpha val="0"/>
                  </a:srgbClr>
                </a:gs>
                <a:gs pos="100000">
                  <a:srgbClr val="54D0CA"/>
                </a:gs>
              </a:gsLst>
              <a:lin ang="5400000" scaled="1"/>
              <a:tileRect/>
            </a:grad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sp>
          <p:nvSpPr>
            <p:cNvPr id="10" name="Freeform 11"/>
            <p:cNvSpPr>
              <a:spLocks/>
            </p:cNvSpPr>
            <p:nvPr/>
          </p:nvSpPr>
          <p:spPr bwMode="auto">
            <a:xfrm>
              <a:off x="5436625" y="5833498"/>
              <a:ext cx="1326690" cy="1533859"/>
            </a:xfrm>
            <a:custGeom>
              <a:avLst/>
              <a:gdLst>
                <a:gd name="T0" fmla="*/ 286 w 422"/>
                <a:gd name="T1" fmla="*/ 0 h 488"/>
                <a:gd name="T2" fmla="*/ 422 w 422"/>
                <a:gd name="T3" fmla="*/ 457 h 488"/>
                <a:gd name="T4" fmla="*/ 211 w 422"/>
                <a:gd name="T5" fmla="*/ 488 h 488"/>
                <a:gd name="T6" fmla="*/ 0 w 422"/>
                <a:gd name="T7" fmla="*/ 457 h 488"/>
                <a:gd name="T8" fmla="*/ 136 w 422"/>
                <a:gd name="T9" fmla="*/ 0 h 488"/>
                <a:gd name="T10" fmla="*/ 211 w 422"/>
                <a:gd name="T11" fmla="*/ 11 h 488"/>
                <a:gd name="T12" fmla="*/ 286 w 422"/>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0"/>
                  </a:moveTo>
                  <a:cubicBezTo>
                    <a:pt x="422" y="457"/>
                    <a:pt x="422" y="457"/>
                    <a:pt x="422" y="457"/>
                  </a:cubicBezTo>
                  <a:cubicBezTo>
                    <a:pt x="355" y="478"/>
                    <a:pt x="284" y="488"/>
                    <a:pt x="211" y="488"/>
                  </a:cubicBezTo>
                  <a:cubicBezTo>
                    <a:pt x="138" y="488"/>
                    <a:pt x="67" y="478"/>
                    <a:pt x="0" y="457"/>
                  </a:cubicBezTo>
                  <a:cubicBezTo>
                    <a:pt x="136" y="0"/>
                    <a:pt x="136" y="0"/>
                    <a:pt x="136" y="0"/>
                  </a:cubicBezTo>
                  <a:cubicBezTo>
                    <a:pt x="160" y="7"/>
                    <a:pt x="185" y="11"/>
                    <a:pt x="211" y="11"/>
                  </a:cubicBezTo>
                  <a:cubicBezTo>
                    <a:pt x="237" y="11"/>
                    <a:pt x="262" y="7"/>
                    <a:pt x="286" y="0"/>
                  </a:cubicBezTo>
                  <a:close/>
                </a:path>
              </a:pathLst>
            </a:custGeom>
            <a:no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grpSp>
      <p:grpSp>
        <p:nvGrpSpPr>
          <p:cNvPr id="14" name="组合 13"/>
          <p:cNvGrpSpPr/>
          <p:nvPr/>
        </p:nvGrpSpPr>
        <p:grpSpPr>
          <a:xfrm rot="3217697">
            <a:off x="5432655" y="2773160"/>
            <a:ext cx="1326690" cy="4633450"/>
            <a:chOff x="5436625" y="2733907"/>
            <a:chExt cx="1326690" cy="4633450"/>
          </a:xfrm>
          <a:solidFill>
            <a:srgbClr val="29FFFF"/>
          </a:solidFill>
        </p:grpSpPr>
        <p:sp>
          <p:nvSpPr>
            <p:cNvPr id="15" name="Freeform 6"/>
            <p:cNvSpPr>
              <a:spLocks/>
            </p:cNvSpPr>
            <p:nvPr/>
          </p:nvSpPr>
          <p:spPr bwMode="auto">
            <a:xfrm>
              <a:off x="5436625" y="2733907"/>
              <a:ext cx="1326690" cy="1533859"/>
            </a:xfrm>
            <a:custGeom>
              <a:avLst/>
              <a:gdLst>
                <a:gd name="T0" fmla="*/ 286 w 422"/>
                <a:gd name="T1" fmla="*/ 488 h 488"/>
                <a:gd name="T2" fmla="*/ 422 w 422"/>
                <a:gd name="T3" fmla="*/ 31 h 488"/>
                <a:gd name="T4" fmla="*/ 211 w 422"/>
                <a:gd name="T5" fmla="*/ 0 h 488"/>
                <a:gd name="T6" fmla="*/ 0 w 422"/>
                <a:gd name="T7" fmla="*/ 31 h 488"/>
                <a:gd name="T8" fmla="*/ 136 w 422"/>
                <a:gd name="T9" fmla="*/ 488 h 488"/>
                <a:gd name="T10" fmla="*/ 211 w 422"/>
                <a:gd name="T11" fmla="*/ 477 h 488"/>
                <a:gd name="T12" fmla="*/ 286 w 422"/>
                <a:gd name="T13" fmla="*/ 488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488"/>
                  </a:moveTo>
                  <a:cubicBezTo>
                    <a:pt x="422" y="31"/>
                    <a:pt x="422" y="31"/>
                    <a:pt x="422" y="31"/>
                  </a:cubicBezTo>
                  <a:cubicBezTo>
                    <a:pt x="355" y="11"/>
                    <a:pt x="284" y="0"/>
                    <a:pt x="211" y="0"/>
                  </a:cubicBezTo>
                  <a:cubicBezTo>
                    <a:pt x="138" y="0"/>
                    <a:pt x="67" y="11"/>
                    <a:pt x="0" y="31"/>
                  </a:cubicBezTo>
                  <a:cubicBezTo>
                    <a:pt x="136" y="488"/>
                    <a:pt x="136" y="488"/>
                    <a:pt x="136" y="488"/>
                  </a:cubicBezTo>
                  <a:cubicBezTo>
                    <a:pt x="160" y="481"/>
                    <a:pt x="185" y="477"/>
                    <a:pt x="211" y="477"/>
                  </a:cubicBezTo>
                  <a:cubicBezTo>
                    <a:pt x="237" y="477"/>
                    <a:pt x="262" y="481"/>
                    <a:pt x="286" y="488"/>
                  </a:cubicBezTo>
                  <a:close/>
                </a:path>
              </a:pathLst>
            </a:custGeom>
            <a:gradFill flip="none" rotWithShape="1">
              <a:gsLst>
                <a:gs pos="0">
                  <a:srgbClr val="2A9995">
                    <a:alpha val="0"/>
                  </a:srgbClr>
                </a:gs>
                <a:gs pos="100000">
                  <a:srgbClr val="54D0CA"/>
                </a:gs>
              </a:gsLst>
              <a:lin ang="5400000" scaled="1"/>
              <a:tileRect/>
            </a:grad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sp>
          <p:nvSpPr>
            <p:cNvPr id="16" name="Freeform 11"/>
            <p:cNvSpPr>
              <a:spLocks/>
            </p:cNvSpPr>
            <p:nvPr/>
          </p:nvSpPr>
          <p:spPr bwMode="auto">
            <a:xfrm>
              <a:off x="5436625" y="5833498"/>
              <a:ext cx="1326690" cy="1533859"/>
            </a:xfrm>
            <a:custGeom>
              <a:avLst/>
              <a:gdLst>
                <a:gd name="T0" fmla="*/ 286 w 422"/>
                <a:gd name="T1" fmla="*/ 0 h 488"/>
                <a:gd name="T2" fmla="*/ 422 w 422"/>
                <a:gd name="T3" fmla="*/ 457 h 488"/>
                <a:gd name="T4" fmla="*/ 211 w 422"/>
                <a:gd name="T5" fmla="*/ 488 h 488"/>
                <a:gd name="T6" fmla="*/ 0 w 422"/>
                <a:gd name="T7" fmla="*/ 457 h 488"/>
                <a:gd name="T8" fmla="*/ 136 w 422"/>
                <a:gd name="T9" fmla="*/ 0 h 488"/>
                <a:gd name="T10" fmla="*/ 211 w 422"/>
                <a:gd name="T11" fmla="*/ 11 h 488"/>
                <a:gd name="T12" fmla="*/ 286 w 422"/>
                <a:gd name="T13" fmla="*/ 0 h 488"/>
              </a:gdLst>
              <a:ahLst/>
              <a:cxnLst>
                <a:cxn ang="0">
                  <a:pos x="T0" y="T1"/>
                </a:cxn>
                <a:cxn ang="0">
                  <a:pos x="T2" y="T3"/>
                </a:cxn>
                <a:cxn ang="0">
                  <a:pos x="T4" y="T5"/>
                </a:cxn>
                <a:cxn ang="0">
                  <a:pos x="T6" y="T7"/>
                </a:cxn>
                <a:cxn ang="0">
                  <a:pos x="T8" y="T9"/>
                </a:cxn>
                <a:cxn ang="0">
                  <a:pos x="T10" y="T11"/>
                </a:cxn>
                <a:cxn ang="0">
                  <a:pos x="T12" y="T13"/>
                </a:cxn>
              </a:cxnLst>
              <a:rect l="0" t="0" r="r" b="b"/>
              <a:pathLst>
                <a:path w="422" h="488">
                  <a:moveTo>
                    <a:pt x="286" y="0"/>
                  </a:moveTo>
                  <a:cubicBezTo>
                    <a:pt x="422" y="457"/>
                    <a:pt x="422" y="457"/>
                    <a:pt x="422" y="457"/>
                  </a:cubicBezTo>
                  <a:cubicBezTo>
                    <a:pt x="355" y="478"/>
                    <a:pt x="284" y="488"/>
                    <a:pt x="211" y="488"/>
                  </a:cubicBezTo>
                  <a:cubicBezTo>
                    <a:pt x="138" y="488"/>
                    <a:pt x="67" y="478"/>
                    <a:pt x="0" y="457"/>
                  </a:cubicBezTo>
                  <a:cubicBezTo>
                    <a:pt x="136" y="0"/>
                    <a:pt x="136" y="0"/>
                    <a:pt x="136" y="0"/>
                  </a:cubicBezTo>
                  <a:cubicBezTo>
                    <a:pt x="160" y="7"/>
                    <a:pt x="185" y="11"/>
                    <a:pt x="211" y="11"/>
                  </a:cubicBezTo>
                  <a:cubicBezTo>
                    <a:pt x="237" y="11"/>
                    <a:pt x="262" y="7"/>
                    <a:pt x="286" y="0"/>
                  </a:cubicBezTo>
                  <a:close/>
                </a:path>
              </a:pathLst>
            </a:custGeom>
            <a:noFill/>
            <a:ln w="19050" cap="flat">
              <a:noFill/>
              <a:miter lim="800000"/>
            </a:ln>
            <a:effectLst/>
            <a:scene3d>
              <a:camera prst="orthographicFront"/>
              <a:lightRig rig="chilly" dir="t">
                <a:rot lat="0" lon="0" rev="0"/>
              </a:lightRig>
            </a:scene3d>
            <a:sp3d/>
          </p:spPr>
          <p:txBody>
            <a:bodyPr wrap="square" lIns="0" tIns="0" rIns="0" bIns="0" rtlCol="0" anchor="ctr">
              <a:noAutofit/>
            </a:bodyPr>
            <a:lstStyle/>
            <a:p>
              <a:pPr algn="ctr">
                <a:lnSpc>
                  <a:spcPct val="130000"/>
                </a:lnSpc>
              </a:pPr>
              <a:endParaRPr lang="zh-CN" altLang="en-US" sz="1400">
                <a:solidFill>
                  <a:schemeClr val="tx2"/>
                </a:solidFill>
                <a:latin typeface="+mj-ea"/>
                <a:ea typeface="+mj-ea"/>
              </a:endParaRPr>
            </a:p>
          </p:txBody>
        </p:sp>
      </p:grpSp>
      <p:sp>
        <p:nvSpPr>
          <p:cNvPr id="17" name="Oval 5"/>
          <p:cNvSpPr>
            <a:spLocks noChangeArrowheads="1"/>
          </p:cNvSpPr>
          <p:nvPr/>
        </p:nvSpPr>
        <p:spPr bwMode="auto">
          <a:xfrm>
            <a:off x="5406067" y="4399954"/>
            <a:ext cx="1379866" cy="1379866"/>
          </a:xfrm>
          <a:prstGeom prst="ellipse">
            <a:avLst/>
          </a:prstGeom>
          <a:noFill/>
          <a:ln w="25400">
            <a:gradFill>
              <a:gsLst>
                <a:gs pos="0">
                  <a:srgbClr val="54D0CA"/>
                </a:gs>
                <a:gs pos="100000">
                  <a:srgbClr val="2A9995"/>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a:solidFill>
                <a:schemeClr val="lt1"/>
              </a:solidFill>
            </a:endParaRPr>
          </a:p>
        </p:txBody>
      </p:sp>
      <p:sp>
        <p:nvSpPr>
          <p:cNvPr id="19" name="Freeform 6"/>
          <p:cNvSpPr>
            <a:spLocks noEditPoints="1"/>
          </p:cNvSpPr>
          <p:nvPr/>
        </p:nvSpPr>
        <p:spPr bwMode="auto">
          <a:xfrm>
            <a:off x="7215859" y="3953638"/>
            <a:ext cx="365698" cy="363292"/>
          </a:xfrm>
          <a:custGeom>
            <a:avLst/>
            <a:gdLst>
              <a:gd name="T0" fmla="*/ 83 w 128"/>
              <a:gd name="T1" fmla="*/ 45 h 128"/>
              <a:gd name="T2" fmla="*/ 77 w 128"/>
              <a:gd name="T3" fmla="*/ 45 h 128"/>
              <a:gd name="T4" fmla="*/ 64 w 128"/>
              <a:gd name="T5" fmla="*/ 59 h 128"/>
              <a:gd name="T6" fmla="*/ 51 w 128"/>
              <a:gd name="T7" fmla="*/ 45 h 128"/>
              <a:gd name="T8" fmla="*/ 45 w 128"/>
              <a:gd name="T9" fmla="*/ 45 h 128"/>
              <a:gd name="T10" fmla="*/ 45 w 128"/>
              <a:gd name="T11" fmla="*/ 51 h 128"/>
              <a:gd name="T12" fmla="*/ 59 w 128"/>
              <a:gd name="T13" fmla="*/ 64 h 128"/>
              <a:gd name="T14" fmla="*/ 45 w 128"/>
              <a:gd name="T15" fmla="*/ 77 h 128"/>
              <a:gd name="T16" fmla="*/ 45 w 128"/>
              <a:gd name="T17" fmla="*/ 83 h 128"/>
              <a:gd name="T18" fmla="*/ 51 w 128"/>
              <a:gd name="T19" fmla="*/ 83 h 128"/>
              <a:gd name="T20" fmla="*/ 64 w 128"/>
              <a:gd name="T21" fmla="*/ 69 h 128"/>
              <a:gd name="T22" fmla="*/ 77 w 128"/>
              <a:gd name="T23" fmla="*/ 83 h 128"/>
              <a:gd name="T24" fmla="*/ 83 w 128"/>
              <a:gd name="T25" fmla="*/ 83 h 128"/>
              <a:gd name="T26" fmla="*/ 83 w 128"/>
              <a:gd name="T27" fmla="*/ 77 h 128"/>
              <a:gd name="T28" fmla="*/ 69 w 128"/>
              <a:gd name="T29" fmla="*/ 64 h 128"/>
              <a:gd name="T30" fmla="*/ 83 w 128"/>
              <a:gd name="T31" fmla="*/ 51 h 128"/>
              <a:gd name="T32" fmla="*/ 83 w 128"/>
              <a:gd name="T33" fmla="*/ 45 h 128"/>
              <a:gd name="T34" fmla="*/ 64 w 128"/>
              <a:gd name="T35" fmla="*/ 0 h 128"/>
              <a:gd name="T36" fmla="*/ 0 w 128"/>
              <a:gd name="T37" fmla="*/ 64 h 128"/>
              <a:gd name="T38" fmla="*/ 64 w 128"/>
              <a:gd name="T39" fmla="*/ 128 h 128"/>
              <a:gd name="T40" fmla="*/ 128 w 128"/>
              <a:gd name="T41" fmla="*/ 64 h 128"/>
              <a:gd name="T42" fmla="*/ 64 w 128"/>
              <a:gd name="T43" fmla="*/ 0 h 128"/>
              <a:gd name="T44" fmla="*/ 64 w 128"/>
              <a:gd name="T45" fmla="*/ 120 h 128"/>
              <a:gd name="T46" fmla="*/ 8 w 128"/>
              <a:gd name="T47" fmla="*/ 64 h 128"/>
              <a:gd name="T48" fmla="*/ 64 w 128"/>
              <a:gd name="T49" fmla="*/ 8 h 128"/>
              <a:gd name="T50" fmla="*/ 120 w 128"/>
              <a:gd name="T51" fmla="*/ 64 h 128"/>
              <a:gd name="T52" fmla="*/ 64 w 128"/>
              <a:gd name="T53"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83" y="45"/>
                </a:moveTo>
                <a:cubicBezTo>
                  <a:pt x="81" y="44"/>
                  <a:pt x="79" y="44"/>
                  <a:pt x="77" y="45"/>
                </a:cubicBezTo>
                <a:cubicBezTo>
                  <a:pt x="64" y="59"/>
                  <a:pt x="64" y="59"/>
                  <a:pt x="64" y="59"/>
                </a:cubicBezTo>
                <a:cubicBezTo>
                  <a:pt x="51" y="45"/>
                  <a:pt x="51" y="45"/>
                  <a:pt x="51" y="45"/>
                </a:cubicBezTo>
                <a:cubicBezTo>
                  <a:pt x="49" y="44"/>
                  <a:pt x="47" y="44"/>
                  <a:pt x="45" y="45"/>
                </a:cubicBezTo>
                <a:cubicBezTo>
                  <a:pt x="44" y="47"/>
                  <a:pt x="44" y="49"/>
                  <a:pt x="45" y="51"/>
                </a:cubicBezTo>
                <a:cubicBezTo>
                  <a:pt x="59" y="64"/>
                  <a:pt x="59" y="64"/>
                  <a:pt x="59" y="64"/>
                </a:cubicBezTo>
                <a:cubicBezTo>
                  <a:pt x="45" y="77"/>
                  <a:pt x="45" y="77"/>
                  <a:pt x="45" y="77"/>
                </a:cubicBezTo>
                <a:cubicBezTo>
                  <a:pt x="44" y="79"/>
                  <a:pt x="44" y="81"/>
                  <a:pt x="45" y="83"/>
                </a:cubicBezTo>
                <a:cubicBezTo>
                  <a:pt x="47" y="84"/>
                  <a:pt x="49" y="84"/>
                  <a:pt x="51" y="83"/>
                </a:cubicBezTo>
                <a:cubicBezTo>
                  <a:pt x="64" y="69"/>
                  <a:pt x="64" y="69"/>
                  <a:pt x="64" y="69"/>
                </a:cubicBezTo>
                <a:cubicBezTo>
                  <a:pt x="77" y="83"/>
                  <a:pt x="77" y="83"/>
                  <a:pt x="77" y="83"/>
                </a:cubicBezTo>
                <a:cubicBezTo>
                  <a:pt x="79" y="84"/>
                  <a:pt x="81" y="84"/>
                  <a:pt x="83" y="83"/>
                </a:cubicBezTo>
                <a:cubicBezTo>
                  <a:pt x="84" y="81"/>
                  <a:pt x="84" y="79"/>
                  <a:pt x="83" y="77"/>
                </a:cubicBezTo>
                <a:cubicBezTo>
                  <a:pt x="69" y="64"/>
                  <a:pt x="69" y="64"/>
                  <a:pt x="69" y="64"/>
                </a:cubicBezTo>
                <a:cubicBezTo>
                  <a:pt x="83" y="51"/>
                  <a:pt x="83" y="51"/>
                  <a:pt x="83" y="51"/>
                </a:cubicBezTo>
                <a:cubicBezTo>
                  <a:pt x="84" y="49"/>
                  <a:pt x="84" y="47"/>
                  <a:pt x="83" y="45"/>
                </a:cubicBezTo>
                <a:close/>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64" y="120"/>
                </a:moveTo>
                <a:cubicBezTo>
                  <a:pt x="33" y="120"/>
                  <a:pt x="8" y="95"/>
                  <a:pt x="8" y="64"/>
                </a:cubicBezTo>
                <a:cubicBezTo>
                  <a:pt x="8" y="33"/>
                  <a:pt x="33" y="8"/>
                  <a:pt x="64" y="8"/>
                </a:cubicBezTo>
                <a:cubicBezTo>
                  <a:pt x="95" y="8"/>
                  <a:pt x="120" y="33"/>
                  <a:pt x="120" y="64"/>
                </a:cubicBezTo>
                <a:cubicBezTo>
                  <a:pt x="120" y="95"/>
                  <a:pt x="95" y="120"/>
                  <a:pt x="64" y="120"/>
                </a:cubicBezTo>
                <a:close/>
              </a:path>
            </a:pathLst>
          </a:custGeom>
          <a:gradFill flip="none" rotWithShape="1">
            <a:gsLst>
              <a:gs pos="0">
                <a:srgbClr val="9096AE"/>
              </a:gs>
              <a:gs pos="100000">
                <a:srgbClr val="F1F1F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0" name="Freeform 7"/>
          <p:cNvSpPr>
            <a:spLocks noEditPoints="1"/>
          </p:cNvSpPr>
          <p:nvPr/>
        </p:nvSpPr>
        <p:spPr bwMode="auto">
          <a:xfrm>
            <a:off x="6353076" y="3456432"/>
            <a:ext cx="365698" cy="364496"/>
          </a:xfrm>
          <a:custGeom>
            <a:avLst/>
            <a:gdLst>
              <a:gd name="T0" fmla="*/ 20 w 128"/>
              <a:gd name="T1" fmla="*/ 24 h 128"/>
              <a:gd name="T2" fmla="*/ 108 w 128"/>
              <a:gd name="T3" fmla="*/ 24 h 128"/>
              <a:gd name="T4" fmla="*/ 112 w 128"/>
              <a:gd name="T5" fmla="*/ 20 h 128"/>
              <a:gd name="T6" fmla="*/ 108 w 128"/>
              <a:gd name="T7" fmla="*/ 16 h 128"/>
              <a:gd name="T8" fmla="*/ 20 w 128"/>
              <a:gd name="T9" fmla="*/ 16 h 128"/>
              <a:gd name="T10" fmla="*/ 16 w 128"/>
              <a:gd name="T11" fmla="*/ 20 h 128"/>
              <a:gd name="T12" fmla="*/ 20 w 128"/>
              <a:gd name="T13" fmla="*/ 24 h 128"/>
              <a:gd name="T14" fmla="*/ 116 w 128"/>
              <a:gd name="T15" fmla="*/ 32 h 128"/>
              <a:gd name="T16" fmla="*/ 12 w 128"/>
              <a:gd name="T17" fmla="*/ 32 h 128"/>
              <a:gd name="T18" fmla="*/ 0 w 128"/>
              <a:gd name="T19" fmla="*/ 44 h 128"/>
              <a:gd name="T20" fmla="*/ 0 w 128"/>
              <a:gd name="T21" fmla="*/ 116 h 128"/>
              <a:gd name="T22" fmla="*/ 12 w 128"/>
              <a:gd name="T23" fmla="*/ 128 h 128"/>
              <a:gd name="T24" fmla="*/ 116 w 128"/>
              <a:gd name="T25" fmla="*/ 128 h 128"/>
              <a:gd name="T26" fmla="*/ 128 w 128"/>
              <a:gd name="T27" fmla="*/ 116 h 128"/>
              <a:gd name="T28" fmla="*/ 128 w 128"/>
              <a:gd name="T29" fmla="*/ 44 h 128"/>
              <a:gd name="T30" fmla="*/ 116 w 128"/>
              <a:gd name="T31" fmla="*/ 32 h 128"/>
              <a:gd name="T32" fmla="*/ 120 w 128"/>
              <a:gd name="T33" fmla="*/ 112 h 128"/>
              <a:gd name="T34" fmla="*/ 112 w 128"/>
              <a:gd name="T35" fmla="*/ 120 h 128"/>
              <a:gd name="T36" fmla="*/ 16 w 128"/>
              <a:gd name="T37" fmla="*/ 120 h 128"/>
              <a:gd name="T38" fmla="*/ 8 w 128"/>
              <a:gd name="T39" fmla="*/ 112 h 128"/>
              <a:gd name="T40" fmla="*/ 8 w 128"/>
              <a:gd name="T41" fmla="*/ 48 h 128"/>
              <a:gd name="T42" fmla="*/ 16 w 128"/>
              <a:gd name="T43" fmla="*/ 40 h 128"/>
              <a:gd name="T44" fmla="*/ 112 w 128"/>
              <a:gd name="T45" fmla="*/ 40 h 128"/>
              <a:gd name="T46" fmla="*/ 120 w 128"/>
              <a:gd name="T47" fmla="*/ 48 h 128"/>
              <a:gd name="T48" fmla="*/ 120 w 128"/>
              <a:gd name="T49" fmla="*/ 112 h 128"/>
              <a:gd name="T50" fmla="*/ 32 w 128"/>
              <a:gd name="T51" fmla="*/ 8 h 128"/>
              <a:gd name="T52" fmla="*/ 96 w 128"/>
              <a:gd name="T53" fmla="*/ 8 h 128"/>
              <a:gd name="T54" fmla="*/ 100 w 128"/>
              <a:gd name="T55" fmla="*/ 4 h 128"/>
              <a:gd name="T56" fmla="*/ 96 w 128"/>
              <a:gd name="T57" fmla="*/ 0 h 128"/>
              <a:gd name="T58" fmla="*/ 32 w 128"/>
              <a:gd name="T59" fmla="*/ 0 h 128"/>
              <a:gd name="T60" fmla="*/ 28 w 128"/>
              <a:gd name="T61" fmla="*/ 4 h 128"/>
              <a:gd name="T62" fmla="*/ 32 w 128"/>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20" y="24"/>
                </a:moveTo>
                <a:cubicBezTo>
                  <a:pt x="108" y="24"/>
                  <a:pt x="108" y="24"/>
                  <a:pt x="108" y="24"/>
                </a:cubicBezTo>
                <a:cubicBezTo>
                  <a:pt x="110" y="24"/>
                  <a:pt x="112" y="22"/>
                  <a:pt x="112" y="20"/>
                </a:cubicBezTo>
                <a:cubicBezTo>
                  <a:pt x="112" y="18"/>
                  <a:pt x="110" y="16"/>
                  <a:pt x="108" y="16"/>
                </a:cubicBezTo>
                <a:cubicBezTo>
                  <a:pt x="20" y="16"/>
                  <a:pt x="20" y="16"/>
                  <a:pt x="20" y="16"/>
                </a:cubicBezTo>
                <a:cubicBezTo>
                  <a:pt x="18" y="16"/>
                  <a:pt x="16" y="18"/>
                  <a:pt x="16" y="20"/>
                </a:cubicBezTo>
                <a:cubicBezTo>
                  <a:pt x="16" y="22"/>
                  <a:pt x="18" y="24"/>
                  <a:pt x="20" y="24"/>
                </a:cubicBezTo>
                <a:close/>
                <a:moveTo>
                  <a:pt x="116" y="32"/>
                </a:moveTo>
                <a:cubicBezTo>
                  <a:pt x="12" y="32"/>
                  <a:pt x="12" y="32"/>
                  <a:pt x="12" y="32"/>
                </a:cubicBezTo>
                <a:cubicBezTo>
                  <a:pt x="5" y="32"/>
                  <a:pt x="0" y="37"/>
                  <a:pt x="0" y="44"/>
                </a:cubicBezTo>
                <a:cubicBezTo>
                  <a:pt x="0" y="116"/>
                  <a:pt x="0" y="116"/>
                  <a:pt x="0" y="116"/>
                </a:cubicBezTo>
                <a:cubicBezTo>
                  <a:pt x="0" y="123"/>
                  <a:pt x="5" y="128"/>
                  <a:pt x="12" y="128"/>
                </a:cubicBezTo>
                <a:cubicBezTo>
                  <a:pt x="116" y="128"/>
                  <a:pt x="116" y="128"/>
                  <a:pt x="116" y="128"/>
                </a:cubicBezTo>
                <a:cubicBezTo>
                  <a:pt x="123" y="128"/>
                  <a:pt x="128" y="123"/>
                  <a:pt x="128" y="116"/>
                </a:cubicBezTo>
                <a:cubicBezTo>
                  <a:pt x="128" y="44"/>
                  <a:pt x="128" y="44"/>
                  <a:pt x="128" y="44"/>
                </a:cubicBezTo>
                <a:cubicBezTo>
                  <a:pt x="128" y="37"/>
                  <a:pt x="123" y="32"/>
                  <a:pt x="116" y="32"/>
                </a:cubicBezTo>
                <a:close/>
                <a:moveTo>
                  <a:pt x="120" y="112"/>
                </a:moveTo>
                <a:cubicBezTo>
                  <a:pt x="120" y="116"/>
                  <a:pt x="116" y="120"/>
                  <a:pt x="112" y="120"/>
                </a:cubicBezTo>
                <a:cubicBezTo>
                  <a:pt x="16" y="120"/>
                  <a:pt x="16" y="120"/>
                  <a:pt x="16" y="120"/>
                </a:cubicBezTo>
                <a:cubicBezTo>
                  <a:pt x="12" y="120"/>
                  <a:pt x="8" y="116"/>
                  <a:pt x="8" y="112"/>
                </a:cubicBezTo>
                <a:cubicBezTo>
                  <a:pt x="8" y="48"/>
                  <a:pt x="8" y="48"/>
                  <a:pt x="8" y="48"/>
                </a:cubicBezTo>
                <a:cubicBezTo>
                  <a:pt x="8" y="44"/>
                  <a:pt x="12" y="40"/>
                  <a:pt x="16" y="40"/>
                </a:cubicBezTo>
                <a:cubicBezTo>
                  <a:pt x="112" y="40"/>
                  <a:pt x="112" y="40"/>
                  <a:pt x="112" y="40"/>
                </a:cubicBezTo>
                <a:cubicBezTo>
                  <a:pt x="116" y="40"/>
                  <a:pt x="120" y="44"/>
                  <a:pt x="120" y="48"/>
                </a:cubicBezTo>
                <a:lnTo>
                  <a:pt x="120" y="112"/>
                </a:lnTo>
                <a:close/>
                <a:moveTo>
                  <a:pt x="32" y="8"/>
                </a:moveTo>
                <a:cubicBezTo>
                  <a:pt x="96" y="8"/>
                  <a:pt x="96" y="8"/>
                  <a:pt x="96" y="8"/>
                </a:cubicBezTo>
                <a:cubicBezTo>
                  <a:pt x="98" y="8"/>
                  <a:pt x="100" y="6"/>
                  <a:pt x="100" y="4"/>
                </a:cubicBezTo>
                <a:cubicBezTo>
                  <a:pt x="100" y="2"/>
                  <a:pt x="98" y="0"/>
                  <a:pt x="96" y="0"/>
                </a:cubicBezTo>
                <a:cubicBezTo>
                  <a:pt x="32" y="0"/>
                  <a:pt x="32" y="0"/>
                  <a:pt x="32" y="0"/>
                </a:cubicBezTo>
                <a:cubicBezTo>
                  <a:pt x="30" y="0"/>
                  <a:pt x="28" y="2"/>
                  <a:pt x="28" y="4"/>
                </a:cubicBezTo>
                <a:cubicBezTo>
                  <a:pt x="28" y="6"/>
                  <a:pt x="30" y="8"/>
                  <a:pt x="32" y="8"/>
                </a:cubicBezTo>
                <a:close/>
              </a:path>
            </a:pathLst>
          </a:custGeom>
          <a:gradFill flip="none" rotWithShape="1">
            <a:gsLst>
              <a:gs pos="0">
                <a:srgbClr val="9096AE"/>
              </a:gs>
              <a:gs pos="100000">
                <a:srgbClr val="F1F1F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1" name="Freeform 8"/>
          <p:cNvSpPr>
            <a:spLocks noEditPoints="1"/>
          </p:cNvSpPr>
          <p:nvPr/>
        </p:nvSpPr>
        <p:spPr bwMode="auto">
          <a:xfrm>
            <a:off x="5468747" y="3456432"/>
            <a:ext cx="365698" cy="364496"/>
          </a:xfrm>
          <a:custGeom>
            <a:avLst/>
            <a:gdLst>
              <a:gd name="T0" fmla="*/ 20 w 128"/>
              <a:gd name="T1" fmla="*/ 0 h 128"/>
              <a:gd name="T2" fmla="*/ 12 w 128"/>
              <a:gd name="T3" fmla="*/ 0 h 128"/>
              <a:gd name="T4" fmla="*/ 0 w 128"/>
              <a:gd name="T5" fmla="*/ 12 h 128"/>
              <a:gd name="T6" fmla="*/ 0 w 128"/>
              <a:gd name="T7" fmla="*/ 116 h 128"/>
              <a:gd name="T8" fmla="*/ 12 w 128"/>
              <a:gd name="T9" fmla="*/ 128 h 128"/>
              <a:gd name="T10" fmla="*/ 20 w 128"/>
              <a:gd name="T11" fmla="*/ 128 h 128"/>
              <a:gd name="T12" fmla="*/ 32 w 128"/>
              <a:gd name="T13" fmla="*/ 116 h 128"/>
              <a:gd name="T14" fmla="*/ 32 w 128"/>
              <a:gd name="T15" fmla="*/ 12 h 128"/>
              <a:gd name="T16" fmla="*/ 20 w 128"/>
              <a:gd name="T17" fmla="*/ 0 h 128"/>
              <a:gd name="T18" fmla="*/ 24 w 128"/>
              <a:gd name="T19" fmla="*/ 112 h 128"/>
              <a:gd name="T20" fmla="*/ 16 w 128"/>
              <a:gd name="T21" fmla="*/ 120 h 128"/>
              <a:gd name="T22" fmla="*/ 8 w 128"/>
              <a:gd name="T23" fmla="*/ 112 h 128"/>
              <a:gd name="T24" fmla="*/ 8 w 128"/>
              <a:gd name="T25" fmla="*/ 16 h 128"/>
              <a:gd name="T26" fmla="*/ 16 w 128"/>
              <a:gd name="T27" fmla="*/ 8 h 128"/>
              <a:gd name="T28" fmla="*/ 24 w 128"/>
              <a:gd name="T29" fmla="*/ 16 h 128"/>
              <a:gd name="T30" fmla="*/ 24 w 128"/>
              <a:gd name="T31" fmla="*/ 112 h 128"/>
              <a:gd name="T32" fmla="*/ 68 w 128"/>
              <a:gd name="T33" fmla="*/ 48 h 128"/>
              <a:gd name="T34" fmla="*/ 60 w 128"/>
              <a:gd name="T35" fmla="*/ 48 h 128"/>
              <a:gd name="T36" fmla="*/ 48 w 128"/>
              <a:gd name="T37" fmla="*/ 60 h 128"/>
              <a:gd name="T38" fmla="*/ 48 w 128"/>
              <a:gd name="T39" fmla="*/ 116 h 128"/>
              <a:gd name="T40" fmla="*/ 60 w 128"/>
              <a:gd name="T41" fmla="*/ 128 h 128"/>
              <a:gd name="T42" fmla="*/ 68 w 128"/>
              <a:gd name="T43" fmla="*/ 128 h 128"/>
              <a:gd name="T44" fmla="*/ 80 w 128"/>
              <a:gd name="T45" fmla="*/ 116 h 128"/>
              <a:gd name="T46" fmla="*/ 80 w 128"/>
              <a:gd name="T47" fmla="*/ 60 h 128"/>
              <a:gd name="T48" fmla="*/ 68 w 128"/>
              <a:gd name="T49" fmla="*/ 48 h 128"/>
              <a:gd name="T50" fmla="*/ 72 w 128"/>
              <a:gd name="T51" fmla="*/ 112 h 128"/>
              <a:gd name="T52" fmla="*/ 64 w 128"/>
              <a:gd name="T53" fmla="*/ 120 h 128"/>
              <a:gd name="T54" fmla="*/ 56 w 128"/>
              <a:gd name="T55" fmla="*/ 112 h 128"/>
              <a:gd name="T56" fmla="*/ 56 w 128"/>
              <a:gd name="T57" fmla="*/ 64 h 128"/>
              <a:gd name="T58" fmla="*/ 64 w 128"/>
              <a:gd name="T59" fmla="*/ 56 h 128"/>
              <a:gd name="T60" fmla="*/ 72 w 128"/>
              <a:gd name="T61" fmla="*/ 64 h 128"/>
              <a:gd name="T62" fmla="*/ 72 w 128"/>
              <a:gd name="T63" fmla="*/ 112 h 128"/>
              <a:gd name="T64" fmla="*/ 116 w 128"/>
              <a:gd name="T65" fmla="*/ 24 h 128"/>
              <a:gd name="T66" fmla="*/ 108 w 128"/>
              <a:gd name="T67" fmla="*/ 24 h 128"/>
              <a:gd name="T68" fmla="*/ 96 w 128"/>
              <a:gd name="T69" fmla="*/ 36 h 128"/>
              <a:gd name="T70" fmla="*/ 96 w 128"/>
              <a:gd name="T71" fmla="*/ 116 h 128"/>
              <a:gd name="T72" fmla="*/ 108 w 128"/>
              <a:gd name="T73" fmla="*/ 128 h 128"/>
              <a:gd name="T74" fmla="*/ 116 w 128"/>
              <a:gd name="T75" fmla="*/ 128 h 128"/>
              <a:gd name="T76" fmla="*/ 128 w 128"/>
              <a:gd name="T77" fmla="*/ 116 h 128"/>
              <a:gd name="T78" fmla="*/ 128 w 128"/>
              <a:gd name="T79" fmla="*/ 36 h 128"/>
              <a:gd name="T80" fmla="*/ 116 w 128"/>
              <a:gd name="T81" fmla="*/ 24 h 128"/>
              <a:gd name="T82" fmla="*/ 120 w 128"/>
              <a:gd name="T83" fmla="*/ 112 h 128"/>
              <a:gd name="T84" fmla="*/ 112 w 128"/>
              <a:gd name="T85" fmla="*/ 120 h 128"/>
              <a:gd name="T86" fmla="*/ 104 w 128"/>
              <a:gd name="T87" fmla="*/ 112 h 128"/>
              <a:gd name="T88" fmla="*/ 104 w 128"/>
              <a:gd name="T89" fmla="*/ 40 h 128"/>
              <a:gd name="T90" fmla="*/ 112 w 128"/>
              <a:gd name="T91" fmla="*/ 32 h 128"/>
              <a:gd name="T92" fmla="*/ 120 w 128"/>
              <a:gd name="T93" fmla="*/ 40 h 128"/>
              <a:gd name="T94" fmla="*/ 120 w 128"/>
              <a:gd name="T9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 h="128">
                <a:moveTo>
                  <a:pt x="20" y="0"/>
                </a:moveTo>
                <a:cubicBezTo>
                  <a:pt x="12" y="0"/>
                  <a:pt x="12" y="0"/>
                  <a:pt x="12" y="0"/>
                </a:cubicBezTo>
                <a:cubicBezTo>
                  <a:pt x="5" y="0"/>
                  <a:pt x="0" y="5"/>
                  <a:pt x="0" y="12"/>
                </a:cubicBezTo>
                <a:cubicBezTo>
                  <a:pt x="0" y="116"/>
                  <a:pt x="0" y="116"/>
                  <a:pt x="0" y="116"/>
                </a:cubicBezTo>
                <a:cubicBezTo>
                  <a:pt x="0" y="123"/>
                  <a:pt x="5" y="128"/>
                  <a:pt x="12" y="128"/>
                </a:cubicBezTo>
                <a:cubicBezTo>
                  <a:pt x="20" y="128"/>
                  <a:pt x="20" y="128"/>
                  <a:pt x="20" y="128"/>
                </a:cubicBezTo>
                <a:cubicBezTo>
                  <a:pt x="27" y="128"/>
                  <a:pt x="32" y="123"/>
                  <a:pt x="32" y="116"/>
                </a:cubicBezTo>
                <a:cubicBezTo>
                  <a:pt x="32" y="12"/>
                  <a:pt x="32" y="12"/>
                  <a:pt x="32" y="12"/>
                </a:cubicBezTo>
                <a:cubicBezTo>
                  <a:pt x="32" y="5"/>
                  <a:pt x="27" y="0"/>
                  <a:pt x="20" y="0"/>
                </a:cubicBezTo>
                <a:close/>
                <a:moveTo>
                  <a:pt x="24" y="112"/>
                </a:moveTo>
                <a:cubicBezTo>
                  <a:pt x="24" y="116"/>
                  <a:pt x="20" y="120"/>
                  <a:pt x="16" y="120"/>
                </a:cubicBezTo>
                <a:cubicBezTo>
                  <a:pt x="12" y="120"/>
                  <a:pt x="8" y="116"/>
                  <a:pt x="8" y="112"/>
                </a:cubicBezTo>
                <a:cubicBezTo>
                  <a:pt x="8" y="16"/>
                  <a:pt x="8" y="16"/>
                  <a:pt x="8" y="16"/>
                </a:cubicBezTo>
                <a:cubicBezTo>
                  <a:pt x="8" y="12"/>
                  <a:pt x="12" y="8"/>
                  <a:pt x="16" y="8"/>
                </a:cubicBezTo>
                <a:cubicBezTo>
                  <a:pt x="20" y="8"/>
                  <a:pt x="24" y="12"/>
                  <a:pt x="24" y="16"/>
                </a:cubicBezTo>
                <a:lnTo>
                  <a:pt x="24" y="112"/>
                </a:lnTo>
                <a:close/>
                <a:moveTo>
                  <a:pt x="68" y="48"/>
                </a:moveTo>
                <a:cubicBezTo>
                  <a:pt x="60" y="48"/>
                  <a:pt x="60" y="48"/>
                  <a:pt x="60" y="48"/>
                </a:cubicBezTo>
                <a:cubicBezTo>
                  <a:pt x="53" y="48"/>
                  <a:pt x="48" y="53"/>
                  <a:pt x="48" y="60"/>
                </a:cubicBezTo>
                <a:cubicBezTo>
                  <a:pt x="48" y="116"/>
                  <a:pt x="48" y="116"/>
                  <a:pt x="48" y="116"/>
                </a:cubicBezTo>
                <a:cubicBezTo>
                  <a:pt x="48" y="123"/>
                  <a:pt x="53" y="128"/>
                  <a:pt x="60" y="128"/>
                </a:cubicBezTo>
                <a:cubicBezTo>
                  <a:pt x="68" y="128"/>
                  <a:pt x="68" y="128"/>
                  <a:pt x="68" y="128"/>
                </a:cubicBezTo>
                <a:cubicBezTo>
                  <a:pt x="75" y="128"/>
                  <a:pt x="80" y="123"/>
                  <a:pt x="80" y="116"/>
                </a:cubicBezTo>
                <a:cubicBezTo>
                  <a:pt x="80" y="60"/>
                  <a:pt x="80" y="60"/>
                  <a:pt x="80" y="60"/>
                </a:cubicBezTo>
                <a:cubicBezTo>
                  <a:pt x="80" y="53"/>
                  <a:pt x="75" y="48"/>
                  <a:pt x="68" y="48"/>
                </a:cubicBezTo>
                <a:close/>
                <a:moveTo>
                  <a:pt x="72" y="112"/>
                </a:moveTo>
                <a:cubicBezTo>
                  <a:pt x="72" y="116"/>
                  <a:pt x="68" y="120"/>
                  <a:pt x="64" y="120"/>
                </a:cubicBezTo>
                <a:cubicBezTo>
                  <a:pt x="60" y="120"/>
                  <a:pt x="56" y="116"/>
                  <a:pt x="56" y="112"/>
                </a:cubicBezTo>
                <a:cubicBezTo>
                  <a:pt x="56" y="64"/>
                  <a:pt x="56" y="64"/>
                  <a:pt x="56" y="64"/>
                </a:cubicBezTo>
                <a:cubicBezTo>
                  <a:pt x="56" y="60"/>
                  <a:pt x="60" y="56"/>
                  <a:pt x="64" y="56"/>
                </a:cubicBezTo>
                <a:cubicBezTo>
                  <a:pt x="68" y="56"/>
                  <a:pt x="72" y="60"/>
                  <a:pt x="72" y="64"/>
                </a:cubicBezTo>
                <a:lnTo>
                  <a:pt x="72" y="112"/>
                </a:lnTo>
                <a:close/>
                <a:moveTo>
                  <a:pt x="116" y="24"/>
                </a:moveTo>
                <a:cubicBezTo>
                  <a:pt x="108" y="24"/>
                  <a:pt x="108" y="24"/>
                  <a:pt x="108" y="24"/>
                </a:cubicBezTo>
                <a:cubicBezTo>
                  <a:pt x="101" y="24"/>
                  <a:pt x="96" y="29"/>
                  <a:pt x="96" y="36"/>
                </a:cubicBezTo>
                <a:cubicBezTo>
                  <a:pt x="96" y="116"/>
                  <a:pt x="96" y="116"/>
                  <a:pt x="96" y="116"/>
                </a:cubicBezTo>
                <a:cubicBezTo>
                  <a:pt x="96" y="123"/>
                  <a:pt x="101" y="128"/>
                  <a:pt x="108" y="128"/>
                </a:cubicBezTo>
                <a:cubicBezTo>
                  <a:pt x="116" y="128"/>
                  <a:pt x="116" y="128"/>
                  <a:pt x="116" y="128"/>
                </a:cubicBezTo>
                <a:cubicBezTo>
                  <a:pt x="123" y="128"/>
                  <a:pt x="128" y="123"/>
                  <a:pt x="128" y="116"/>
                </a:cubicBezTo>
                <a:cubicBezTo>
                  <a:pt x="128" y="36"/>
                  <a:pt x="128" y="36"/>
                  <a:pt x="128" y="36"/>
                </a:cubicBezTo>
                <a:cubicBezTo>
                  <a:pt x="128" y="29"/>
                  <a:pt x="123" y="24"/>
                  <a:pt x="116" y="24"/>
                </a:cubicBezTo>
                <a:close/>
                <a:moveTo>
                  <a:pt x="120" y="112"/>
                </a:moveTo>
                <a:cubicBezTo>
                  <a:pt x="120" y="116"/>
                  <a:pt x="116" y="120"/>
                  <a:pt x="112" y="120"/>
                </a:cubicBezTo>
                <a:cubicBezTo>
                  <a:pt x="108" y="120"/>
                  <a:pt x="104" y="116"/>
                  <a:pt x="104" y="112"/>
                </a:cubicBezTo>
                <a:cubicBezTo>
                  <a:pt x="104" y="40"/>
                  <a:pt x="104" y="40"/>
                  <a:pt x="104" y="40"/>
                </a:cubicBezTo>
                <a:cubicBezTo>
                  <a:pt x="104" y="36"/>
                  <a:pt x="108" y="32"/>
                  <a:pt x="112" y="32"/>
                </a:cubicBezTo>
                <a:cubicBezTo>
                  <a:pt x="116" y="32"/>
                  <a:pt x="120" y="36"/>
                  <a:pt x="120" y="40"/>
                </a:cubicBezTo>
                <a:lnTo>
                  <a:pt x="120" y="112"/>
                </a:lnTo>
                <a:close/>
              </a:path>
            </a:pathLst>
          </a:custGeom>
          <a:gradFill flip="none" rotWithShape="1">
            <a:gsLst>
              <a:gs pos="0">
                <a:srgbClr val="9096AE"/>
              </a:gs>
              <a:gs pos="100000">
                <a:srgbClr val="F1F1F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2" name="Freeform 9"/>
          <p:cNvSpPr>
            <a:spLocks noEditPoints="1"/>
          </p:cNvSpPr>
          <p:nvPr/>
        </p:nvSpPr>
        <p:spPr bwMode="auto">
          <a:xfrm>
            <a:off x="4686929" y="3952434"/>
            <a:ext cx="365698" cy="364496"/>
          </a:xfrm>
          <a:custGeom>
            <a:avLst/>
            <a:gdLst>
              <a:gd name="T0" fmla="*/ 36 w 128"/>
              <a:gd name="T1" fmla="*/ 44 h 128"/>
              <a:gd name="T2" fmla="*/ 92 w 128"/>
              <a:gd name="T3" fmla="*/ 44 h 128"/>
              <a:gd name="T4" fmla="*/ 96 w 128"/>
              <a:gd name="T5" fmla="*/ 40 h 128"/>
              <a:gd name="T6" fmla="*/ 92 w 128"/>
              <a:gd name="T7" fmla="*/ 36 h 128"/>
              <a:gd name="T8" fmla="*/ 36 w 128"/>
              <a:gd name="T9" fmla="*/ 36 h 128"/>
              <a:gd name="T10" fmla="*/ 32 w 128"/>
              <a:gd name="T11" fmla="*/ 40 h 128"/>
              <a:gd name="T12" fmla="*/ 36 w 128"/>
              <a:gd name="T13" fmla="*/ 44 h 128"/>
              <a:gd name="T14" fmla="*/ 100 w 128"/>
              <a:gd name="T15" fmla="*/ 56 h 128"/>
              <a:gd name="T16" fmla="*/ 96 w 128"/>
              <a:gd name="T17" fmla="*/ 52 h 128"/>
              <a:gd name="T18" fmla="*/ 32 w 128"/>
              <a:gd name="T19" fmla="*/ 52 h 128"/>
              <a:gd name="T20" fmla="*/ 28 w 128"/>
              <a:gd name="T21" fmla="*/ 56 h 128"/>
              <a:gd name="T22" fmla="*/ 32 w 128"/>
              <a:gd name="T23" fmla="*/ 60 h 128"/>
              <a:gd name="T24" fmla="*/ 96 w 128"/>
              <a:gd name="T25" fmla="*/ 60 h 128"/>
              <a:gd name="T26" fmla="*/ 100 w 128"/>
              <a:gd name="T27" fmla="*/ 56 h 128"/>
              <a:gd name="T28" fmla="*/ 108 w 128"/>
              <a:gd name="T29" fmla="*/ 8 h 128"/>
              <a:gd name="T30" fmla="*/ 100 w 128"/>
              <a:gd name="T31" fmla="*/ 0 h 128"/>
              <a:gd name="T32" fmla="*/ 24 w 128"/>
              <a:gd name="T33" fmla="*/ 0 h 128"/>
              <a:gd name="T34" fmla="*/ 16 w 128"/>
              <a:gd name="T35" fmla="*/ 8 h 128"/>
              <a:gd name="T36" fmla="*/ 0 w 128"/>
              <a:gd name="T37" fmla="*/ 76 h 128"/>
              <a:gd name="T38" fmla="*/ 0 w 128"/>
              <a:gd name="T39" fmla="*/ 116 h 128"/>
              <a:gd name="T40" fmla="*/ 12 w 128"/>
              <a:gd name="T41" fmla="*/ 128 h 128"/>
              <a:gd name="T42" fmla="*/ 116 w 128"/>
              <a:gd name="T43" fmla="*/ 128 h 128"/>
              <a:gd name="T44" fmla="*/ 128 w 128"/>
              <a:gd name="T45" fmla="*/ 116 h 128"/>
              <a:gd name="T46" fmla="*/ 128 w 128"/>
              <a:gd name="T47" fmla="*/ 76 h 128"/>
              <a:gd name="T48" fmla="*/ 108 w 128"/>
              <a:gd name="T49" fmla="*/ 8 h 128"/>
              <a:gd name="T50" fmla="*/ 24 w 128"/>
              <a:gd name="T51" fmla="*/ 12 h 128"/>
              <a:gd name="T52" fmla="*/ 28 w 128"/>
              <a:gd name="T53" fmla="*/ 8 h 128"/>
              <a:gd name="T54" fmla="*/ 96 w 128"/>
              <a:gd name="T55" fmla="*/ 8 h 128"/>
              <a:gd name="T56" fmla="*/ 100 w 128"/>
              <a:gd name="T57" fmla="*/ 12 h 128"/>
              <a:gd name="T58" fmla="*/ 119 w 128"/>
              <a:gd name="T59" fmla="*/ 72 h 128"/>
              <a:gd name="T60" fmla="*/ 92 w 128"/>
              <a:gd name="T61" fmla="*/ 72 h 128"/>
              <a:gd name="T62" fmla="*/ 88 w 128"/>
              <a:gd name="T63" fmla="*/ 72 h 128"/>
              <a:gd name="T64" fmla="*/ 84 w 128"/>
              <a:gd name="T65" fmla="*/ 76 h 128"/>
              <a:gd name="T66" fmla="*/ 84 w 128"/>
              <a:gd name="T67" fmla="*/ 88 h 128"/>
              <a:gd name="T68" fmla="*/ 80 w 128"/>
              <a:gd name="T69" fmla="*/ 92 h 128"/>
              <a:gd name="T70" fmla="*/ 48 w 128"/>
              <a:gd name="T71" fmla="*/ 92 h 128"/>
              <a:gd name="T72" fmla="*/ 44 w 128"/>
              <a:gd name="T73" fmla="*/ 88 h 128"/>
              <a:gd name="T74" fmla="*/ 44 w 128"/>
              <a:gd name="T75" fmla="*/ 76 h 128"/>
              <a:gd name="T76" fmla="*/ 40 w 128"/>
              <a:gd name="T77" fmla="*/ 72 h 128"/>
              <a:gd name="T78" fmla="*/ 36 w 128"/>
              <a:gd name="T79" fmla="*/ 72 h 128"/>
              <a:gd name="T80" fmla="*/ 9 w 128"/>
              <a:gd name="T81" fmla="*/ 72 h 128"/>
              <a:gd name="T82" fmla="*/ 24 w 128"/>
              <a:gd name="T83" fmla="*/ 12 h 128"/>
              <a:gd name="T84" fmla="*/ 120 w 128"/>
              <a:gd name="T85" fmla="*/ 112 h 128"/>
              <a:gd name="T86" fmla="*/ 112 w 128"/>
              <a:gd name="T87" fmla="*/ 120 h 128"/>
              <a:gd name="T88" fmla="*/ 16 w 128"/>
              <a:gd name="T89" fmla="*/ 120 h 128"/>
              <a:gd name="T90" fmla="*/ 8 w 128"/>
              <a:gd name="T91" fmla="*/ 112 h 128"/>
              <a:gd name="T92" fmla="*/ 8 w 128"/>
              <a:gd name="T93" fmla="*/ 80 h 128"/>
              <a:gd name="T94" fmla="*/ 36 w 128"/>
              <a:gd name="T95" fmla="*/ 80 h 128"/>
              <a:gd name="T96" fmla="*/ 36 w 128"/>
              <a:gd name="T97" fmla="*/ 92 h 128"/>
              <a:gd name="T98" fmla="*/ 44 w 128"/>
              <a:gd name="T99" fmla="*/ 100 h 128"/>
              <a:gd name="T100" fmla="*/ 84 w 128"/>
              <a:gd name="T101" fmla="*/ 100 h 128"/>
              <a:gd name="T102" fmla="*/ 92 w 128"/>
              <a:gd name="T103" fmla="*/ 92 h 128"/>
              <a:gd name="T104" fmla="*/ 92 w 128"/>
              <a:gd name="T105" fmla="*/ 80 h 128"/>
              <a:gd name="T106" fmla="*/ 120 w 128"/>
              <a:gd name="T107" fmla="*/ 80 h 128"/>
              <a:gd name="T108" fmla="*/ 120 w 128"/>
              <a:gd name="T109" fmla="*/ 112 h 128"/>
              <a:gd name="T110" fmla="*/ 40 w 128"/>
              <a:gd name="T111" fmla="*/ 28 h 128"/>
              <a:gd name="T112" fmla="*/ 88 w 128"/>
              <a:gd name="T113" fmla="*/ 28 h 128"/>
              <a:gd name="T114" fmla="*/ 92 w 128"/>
              <a:gd name="T115" fmla="*/ 24 h 128"/>
              <a:gd name="T116" fmla="*/ 88 w 128"/>
              <a:gd name="T117" fmla="*/ 20 h 128"/>
              <a:gd name="T118" fmla="*/ 40 w 128"/>
              <a:gd name="T119" fmla="*/ 20 h 128"/>
              <a:gd name="T120" fmla="*/ 36 w 128"/>
              <a:gd name="T121" fmla="*/ 24 h 128"/>
              <a:gd name="T122" fmla="*/ 40 w 128"/>
              <a:gd name="T123"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 h="128">
                <a:moveTo>
                  <a:pt x="36" y="44"/>
                </a:moveTo>
                <a:cubicBezTo>
                  <a:pt x="92" y="44"/>
                  <a:pt x="92" y="44"/>
                  <a:pt x="92" y="44"/>
                </a:cubicBezTo>
                <a:cubicBezTo>
                  <a:pt x="94" y="44"/>
                  <a:pt x="96" y="42"/>
                  <a:pt x="96" y="40"/>
                </a:cubicBezTo>
                <a:cubicBezTo>
                  <a:pt x="96" y="38"/>
                  <a:pt x="94" y="36"/>
                  <a:pt x="92" y="36"/>
                </a:cubicBezTo>
                <a:cubicBezTo>
                  <a:pt x="36" y="36"/>
                  <a:pt x="36" y="36"/>
                  <a:pt x="36" y="36"/>
                </a:cubicBezTo>
                <a:cubicBezTo>
                  <a:pt x="34" y="36"/>
                  <a:pt x="32" y="38"/>
                  <a:pt x="32" y="40"/>
                </a:cubicBezTo>
                <a:cubicBezTo>
                  <a:pt x="32" y="42"/>
                  <a:pt x="34" y="44"/>
                  <a:pt x="36" y="44"/>
                </a:cubicBezTo>
                <a:close/>
                <a:moveTo>
                  <a:pt x="100" y="56"/>
                </a:moveTo>
                <a:cubicBezTo>
                  <a:pt x="100" y="54"/>
                  <a:pt x="98" y="52"/>
                  <a:pt x="96" y="52"/>
                </a:cubicBezTo>
                <a:cubicBezTo>
                  <a:pt x="32" y="52"/>
                  <a:pt x="32" y="52"/>
                  <a:pt x="32" y="52"/>
                </a:cubicBezTo>
                <a:cubicBezTo>
                  <a:pt x="30" y="52"/>
                  <a:pt x="28" y="54"/>
                  <a:pt x="28" y="56"/>
                </a:cubicBezTo>
                <a:cubicBezTo>
                  <a:pt x="28" y="58"/>
                  <a:pt x="30" y="60"/>
                  <a:pt x="32" y="60"/>
                </a:cubicBezTo>
                <a:cubicBezTo>
                  <a:pt x="96" y="60"/>
                  <a:pt x="96" y="60"/>
                  <a:pt x="96" y="60"/>
                </a:cubicBezTo>
                <a:cubicBezTo>
                  <a:pt x="98" y="60"/>
                  <a:pt x="100" y="58"/>
                  <a:pt x="100" y="56"/>
                </a:cubicBezTo>
                <a:close/>
                <a:moveTo>
                  <a:pt x="108" y="8"/>
                </a:moveTo>
                <a:cubicBezTo>
                  <a:pt x="107" y="5"/>
                  <a:pt x="104" y="0"/>
                  <a:pt x="100" y="0"/>
                </a:cubicBezTo>
                <a:cubicBezTo>
                  <a:pt x="24" y="0"/>
                  <a:pt x="24" y="0"/>
                  <a:pt x="24" y="0"/>
                </a:cubicBezTo>
                <a:cubicBezTo>
                  <a:pt x="20" y="0"/>
                  <a:pt x="17" y="5"/>
                  <a:pt x="16" y="8"/>
                </a:cubicBezTo>
                <a:cubicBezTo>
                  <a:pt x="0" y="76"/>
                  <a:pt x="0" y="76"/>
                  <a:pt x="0" y="76"/>
                </a:cubicBezTo>
                <a:cubicBezTo>
                  <a:pt x="0" y="116"/>
                  <a:pt x="0" y="116"/>
                  <a:pt x="0" y="116"/>
                </a:cubicBezTo>
                <a:cubicBezTo>
                  <a:pt x="0" y="123"/>
                  <a:pt x="5" y="128"/>
                  <a:pt x="12" y="128"/>
                </a:cubicBezTo>
                <a:cubicBezTo>
                  <a:pt x="116" y="128"/>
                  <a:pt x="116" y="128"/>
                  <a:pt x="116" y="128"/>
                </a:cubicBezTo>
                <a:cubicBezTo>
                  <a:pt x="123" y="128"/>
                  <a:pt x="128" y="123"/>
                  <a:pt x="128" y="116"/>
                </a:cubicBezTo>
                <a:cubicBezTo>
                  <a:pt x="128" y="76"/>
                  <a:pt x="128" y="76"/>
                  <a:pt x="128" y="76"/>
                </a:cubicBezTo>
                <a:lnTo>
                  <a:pt x="108" y="8"/>
                </a:lnTo>
                <a:close/>
                <a:moveTo>
                  <a:pt x="24" y="12"/>
                </a:moveTo>
                <a:cubicBezTo>
                  <a:pt x="24" y="10"/>
                  <a:pt x="26" y="8"/>
                  <a:pt x="28" y="8"/>
                </a:cubicBezTo>
                <a:cubicBezTo>
                  <a:pt x="96" y="8"/>
                  <a:pt x="96" y="8"/>
                  <a:pt x="96" y="8"/>
                </a:cubicBezTo>
                <a:cubicBezTo>
                  <a:pt x="98" y="8"/>
                  <a:pt x="100" y="10"/>
                  <a:pt x="100" y="12"/>
                </a:cubicBezTo>
                <a:cubicBezTo>
                  <a:pt x="119" y="72"/>
                  <a:pt x="119" y="72"/>
                  <a:pt x="119" y="72"/>
                </a:cubicBezTo>
                <a:cubicBezTo>
                  <a:pt x="92" y="72"/>
                  <a:pt x="92" y="72"/>
                  <a:pt x="92" y="72"/>
                </a:cubicBezTo>
                <a:cubicBezTo>
                  <a:pt x="88" y="72"/>
                  <a:pt x="88" y="72"/>
                  <a:pt x="88" y="72"/>
                </a:cubicBezTo>
                <a:cubicBezTo>
                  <a:pt x="84" y="72"/>
                  <a:pt x="84" y="76"/>
                  <a:pt x="84" y="76"/>
                </a:cubicBezTo>
                <a:cubicBezTo>
                  <a:pt x="84" y="88"/>
                  <a:pt x="84" y="88"/>
                  <a:pt x="84" y="88"/>
                </a:cubicBezTo>
                <a:cubicBezTo>
                  <a:pt x="84" y="90"/>
                  <a:pt x="82" y="92"/>
                  <a:pt x="80" y="92"/>
                </a:cubicBezTo>
                <a:cubicBezTo>
                  <a:pt x="48" y="92"/>
                  <a:pt x="48" y="92"/>
                  <a:pt x="48" y="92"/>
                </a:cubicBezTo>
                <a:cubicBezTo>
                  <a:pt x="46" y="92"/>
                  <a:pt x="44" y="90"/>
                  <a:pt x="44" y="88"/>
                </a:cubicBezTo>
                <a:cubicBezTo>
                  <a:pt x="44" y="76"/>
                  <a:pt x="44" y="76"/>
                  <a:pt x="44" y="76"/>
                </a:cubicBezTo>
                <a:cubicBezTo>
                  <a:pt x="44" y="76"/>
                  <a:pt x="44" y="72"/>
                  <a:pt x="40" y="72"/>
                </a:cubicBezTo>
                <a:cubicBezTo>
                  <a:pt x="36" y="72"/>
                  <a:pt x="36" y="72"/>
                  <a:pt x="36" y="72"/>
                </a:cubicBezTo>
                <a:cubicBezTo>
                  <a:pt x="9" y="72"/>
                  <a:pt x="9" y="72"/>
                  <a:pt x="9" y="72"/>
                </a:cubicBezTo>
                <a:lnTo>
                  <a:pt x="24" y="12"/>
                </a:lnTo>
                <a:close/>
                <a:moveTo>
                  <a:pt x="120" y="112"/>
                </a:moveTo>
                <a:cubicBezTo>
                  <a:pt x="120" y="116"/>
                  <a:pt x="116" y="120"/>
                  <a:pt x="112" y="120"/>
                </a:cubicBezTo>
                <a:cubicBezTo>
                  <a:pt x="16" y="120"/>
                  <a:pt x="16" y="120"/>
                  <a:pt x="16" y="120"/>
                </a:cubicBezTo>
                <a:cubicBezTo>
                  <a:pt x="12" y="120"/>
                  <a:pt x="8" y="116"/>
                  <a:pt x="8" y="112"/>
                </a:cubicBezTo>
                <a:cubicBezTo>
                  <a:pt x="8" y="80"/>
                  <a:pt x="8" y="80"/>
                  <a:pt x="8" y="80"/>
                </a:cubicBezTo>
                <a:cubicBezTo>
                  <a:pt x="36" y="80"/>
                  <a:pt x="36" y="80"/>
                  <a:pt x="36" y="80"/>
                </a:cubicBezTo>
                <a:cubicBezTo>
                  <a:pt x="36" y="92"/>
                  <a:pt x="36" y="92"/>
                  <a:pt x="36" y="92"/>
                </a:cubicBezTo>
                <a:cubicBezTo>
                  <a:pt x="36" y="96"/>
                  <a:pt x="40" y="100"/>
                  <a:pt x="44" y="100"/>
                </a:cubicBezTo>
                <a:cubicBezTo>
                  <a:pt x="84" y="100"/>
                  <a:pt x="84" y="100"/>
                  <a:pt x="84" y="100"/>
                </a:cubicBezTo>
                <a:cubicBezTo>
                  <a:pt x="88" y="100"/>
                  <a:pt x="92" y="96"/>
                  <a:pt x="92" y="92"/>
                </a:cubicBezTo>
                <a:cubicBezTo>
                  <a:pt x="92" y="80"/>
                  <a:pt x="92" y="80"/>
                  <a:pt x="92" y="80"/>
                </a:cubicBezTo>
                <a:cubicBezTo>
                  <a:pt x="120" y="80"/>
                  <a:pt x="120" y="80"/>
                  <a:pt x="120" y="80"/>
                </a:cubicBezTo>
                <a:lnTo>
                  <a:pt x="120" y="112"/>
                </a:lnTo>
                <a:close/>
                <a:moveTo>
                  <a:pt x="40" y="28"/>
                </a:moveTo>
                <a:cubicBezTo>
                  <a:pt x="88" y="28"/>
                  <a:pt x="88" y="28"/>
                  <a:pt x="88" y="28"/>
                </a:cubicBezTo>
                <a:cubicBezTo>
                  <a:pt x="90" y="28"/>
                  <a:pt x="92" y="26"/>
                  <a:pt x="92" y="24"/>
                </a:cubicBezTo>
                <a:cubicBezTo>
                  <a:pt x="92" y="22"/>
                  <a:pt x="90" y="20"/>
                  <a:pt x="88" y="20"/>
                </a:cubicBezTo>
                <a:cubicBezTo>
                  <a:pt x="40" y="20"/>
                  <a:pt x="40" y="20"/>
                  <a:pt x="40" y="20"/>
                </a:cubicBezTo>
                <a:cubicBezTo>
                  <a:pt x="38" y="20"/>
                  <a:pt x="36" y="22"/>
                  <a:pt x="36" y="24"/>
                </a:cubicBezTo>
                <a:cubicBezTo>
                  <a:pt x="36" y="26"/>
                  <a:pt x="38" y="28"/>
                  <a:pt x="40" y="28"/>
                </a:cubicBezTo>
                <a:close/>
              </a:path>
            </a:pathLst>
          </a:custGeom>
          <a:gradFill flip="none" rotWithShape="1">
            <a:gsLst>
              <a:gs pos="0">
                <a:srgbClr val="9096AE"/>
              </a:gs>
              <a:gs pos="100000">
                <a:srgbClr val="F1F1F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4" name="文本框 23"/>
          <p:cNvSpPr txBox="1"/>
          <p:nvPr/>
        </p:nvSpPr>
        <p:spPr>
          <a:xfrm>
            <a:off x="2188488" y="3370890"/>
            <a:ext cx="2031325" cy="369332"/>
          </a:xfrm>
          <a:prstGeom prst="rect">
            <a:avLst/>
          </a:prstGeom>
          <a:noFill/>
        </p:spPr>
        <p:txBody>
          <a:bodyPr wrap="none" rtlCol="0">
            <a:spAutoFit/>
          </a:bodyPr>
          <a:lstStyle/>
          <a:p>
            <a:pPr lvl="0"/>
            <a:r>
              <a:rPr lang="zh-CN" altLang="en-US" dirty="0">
                <a:solidFill>
                  <a:schemeClr val="bg1"/>
                </a:solidFill>
                <a:ea typeface="微软雅黑" pitchFamily="34" charset="-122"/>
              </a:rPr>
              <a:t>选题</a:t>
            </a:r>
            <a:r>
              <a:rPr lang="zh-CN" altLang="en-US" dirty="0" smtClean="0">
                <a:solidFill>
                  <a:schemeClr val="bg1"/>
                </a:solidFill>
                <a:ea typeface="微软雅黑" pitchFamily="34" charset="-122"/>
              </a:rPr>
              <a:t>背景、独特性</a:t>
            </a:r>
            <a:endParaRPr lang="zh-CN" altLang="en-US" dirty="0">
              <a:solidFill>
                <a:schemeClr val="bg1"/>
              </a:solidFill>
              <a:ea typeface="微软雅黑" pitchFamily="34" charset="-122"/>
            </a:endParaRPr>
          </a:p>
        </p:txBody>
      </p:sp>
      <p:sp>
        <p:nvSpPr>
          <p:cNvPr id="25" name="文本框 24"/>
          <p:cNvSpPr txBox="1"/>
          <p:nvPr/>
        </p:nvSpPr>
        <p:spPr>
          <a:xfrm>
            <a:off x="4264785" y="2255016"/>
            <a:ext cx="1569660" cy="369332"/>
          </a:xfrm>
          <a:prstGeom prst="rect">
            <a:avLst/>
          </a:prstGeom>
          <a:noFill/>
        </p:spPr>
        <p:txBody>
          <a:bodyPr wrap="none" rtlCol="0">
            <a:spAutoFit/>
          </a:bodyPr>
          <a:lstStyle/>
          <a:p>
            <a:pPr lvl="0"/>
            <a:r>
              <a:rPr lang="zh-CN" altLang="en-US" dirty="0" smtClean="0">
                <a:solidFill>
                  <a:schemeClr val="bg1"/>
                </a:solidFill>
                <a:ea typeface="微软雅黑" pitchFamily="34" charset="-122"/>
              </a:rPr>
              <a:t>用户</a:t>
            </a:r>
            <a:r>
              <a:rPr lang="zh-CN" altLang="en-US" dirty="0">
                <a:solidFill>
                  <a:schemeClr val="bg1"/>
                </a:solidFill>
                <a:ea typeface="微软雅黑" pitchFamily="34" charset="-122"/>
              </a:rPr>
              <a:t>用例分析</a:t>
            </a:r>
          </a:p>
        </p:txBody>
      </p:sp>
      <p:sp>
        <p:nvSpPr>
          <p:cNvPr id="26" name="文本框 25"/>
          <p:cNvSpPr txBox="1"/>
          <p:nvPr/>
        </p:nvSpPr>
        <p:spPr>
          <a:xfrm>
            <a:off x="6353076" y="2225506"/>
            <a:ext cx="1569660" cy="369332"/>
          </a:xfrm>
          <a:prstGeom prst="rect">
            <a:avLst/>
          </a:prstGeom>
          <a:noFill/>
        </p:spPr>
        <p:txBody>
          <a:bodyPr wrap="none" rtlCol="0">
            <a:spAutoFit/>
          </a:bodyPr>
          <a:lstStyle/>
          <a:p>
            <a:pPr lvl="0"/>
            <a:r>
              <a:rPr lang="zh-CN" altLang="en-US" dirty="0">
                <a:solidFill>
                  <a:schemeClr val="bg1"/>
                </a:solidFill>
                <a:ea typeface="微软雅黑" pitchFamily="34" charset="-122"/>
              </a:rPr>
              <a:t>总体设计架构</a:t>
            </a:r>
          </a:p>
        </p:txBody>
      </p:sp>
      <p:sp>
        <p:nvSpPr>
          <p:cNvPr id="27" name="文本框 26"/>
          <p:cNvSpPr txBox="1"/>
          <p:nvPr/>
        </p:nvSpPr>
        <p:spPr>
          <a:xfrm>
            <a:off x="7992667" y="3370890"/>
            <a:ext cx="2262158" cy="369332"/>
          </a:xfrm>
          <a:prstGeom prst="rect">
            <a:avLst/>
          </a:prstGeom>
          <a:noFill/>
        </p:spPr>
        <p:txBody>
          <a:bodyPr wrap="none" rtlCol="0">
            <a:spAutoFit/>
          </a:bodyPr>
          <a:lstStyle/>
          <a:p>
            <a:pPr lvl="0"/>
            <a:r>
              <a:rPr lang="zh-CN" altLang="en-US" dirty="0">
                <a:solidFill>
                  <a:schemeClr val="bg1"/>
                </a:solidFill>
                <a:ea typeface="微软雅黑" pitchFamily="34" charset="-122"/>
              </a:rPr>
              <a:t>技术</a:t>
            </a:r>
            <a:r>
              <a:rPr lang="zh-CN" altLang="en-US" dirty="0" smtClean="0">
                <a:solidFill>
                  <a:schemeClr val="bg1"/>
                </a:solidFill>
                <a:ea typeface="微软雅黑" pitchFamily="34" charset="-122"/>
              </a:rPr>
              <a:t>支持、详细设计</a:t>
            </a:r>
            <a:endParaRPr lang="zh-CN" altLang="en-US" dirty="0">
              <a:solidFill>
                <a:schemeClr val="bg1"/>
              </a:solidFill>
              <a:ea typeface="微软雅黑" pitchFamily="34" charset="-122"/>
            </a:endParaRPr>
          </a:p>
        </p:txBody>
      </p:sp>
      <p:sp>
        <p:nvSpPr>
          <p:cNvPr id="29" name="矩形 28"/>
          <p:cNvSpPr/>
          <p:nvPr/>
        </p:nvSpPr>
        <p:spPr>
          <a:xfrm>
            <a:off x="5549440" y="4873082"/>
            <a:ext cx="1093120" cy="369332"/>
          </a:xfrm>
          <a:prstGeom prst="rect">
            <a:avLst/>
          </a:prstGeom>
        </p:spPr>
        <p:txBody>
          <a:bodyPr wrap="none">
            <a:spAutoFit/>
          </a:bodyPr>
          <a:lstStyle/>
          <a:p>
            <a:pPr lvl="0" algn="ctr"/>
            <a:r>
              <a:rPr lang="en-US" altLang="zh-CN" dirty="0">
                <a:solidFill>
                  <a:prstClr val="white"/>
                </a:solidFill>
              </a:rPr>
              <a:t>CONTENT</a:t>
            </a:r>
            <a:endParaRPr lang="zh-CN" altLang="en-US" dirty="0">
              <a:solidFill>
                <a:prstClr val="white"/>
              </a:solidFill>
            </a:endParaRPr>
          </a:p>
        </p:txBody>
      </p:sp>
      <p:grpSp>
        <p:nvGrpSpPr>
          <p:cNvPr id="35" name="组合 34"/>
          <p:cNvGrpSpPr/>
          <p:nvPr/>
        </p:nvGrpSpPr>
        <p:grpSpPr>
          <a:xfrm>
            <a:off x="447675" y="367239"/>
            <a:ext cx="513548" cy="575736"/>
            <a:chOff x="447675" y="367239"/>
            <a:chExt cx="513548" cy="575736"/>
          </a:xfrm>
        </p:grpSpPr>
        <p:sp>
          <p:nvSpPr>
            <p:cNvPr id="36" name="等腰三角形 35"/>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1017388" y="409286"/>
            <a:ext cx="957313" cy="400110"/>
          </a:xfrm>
          <a:prstGeom prst="rect">
            <a:avLst/>
          </a:prstGeom>
        </p:spPr>
        <p:txBody>
          <a:bodyPr wrap="none">
            <a:spAutoFit/>
          </a:bodyPr>
          <a:lstStyle/>
          <a:p>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O</a:t>
            </a:r>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utline</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19407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2" presetClass="entr" presetSubtype="3" decel="10000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1000" fill="hold"/>
                                        <p:tgtEl>
                                          <p:spTgt spid="19"/>
                                        </p:tgtEl>
                                        <p:attrNameLst>
                                          <p:attrName>ppt_x</p:attrName>
                                        </p:attrNameLst>
                                      </p:cBhvr>
                                      <p:tavLst>
                                        <p:tav tm="0">
                                          <p:val>
                                            <p:strVal val="1+#ppt_w/2"/>
                                          </p:val>
                                        </p:tav>
                                        <p:tav tm="100000">
                                          <p:val>
                                            <p:strVal val="#ppt_x"/>
                                          </p:val>
                                        </p:tav>
                                      </p:tavLst>
                                    </p:anim>
                                    <p:anim calcmode="lin" valueType="num">
                                      <p:cBhvr additive="base">
                                        <p:cTn id="11" dur="1000" fill="hold"/>
                                        <p:tgtEl>
                                          <p:spTgt spid="19"/>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1000" fill="hold"/>
                                        <p:tgtEl>
                                          <p:spTgt spid="20"/>
                                        </p:tgtEl>
                                        <p:attrNameLst>
                                          <p:attrName>ppt_x</p:attrName>
                                        </p:attrNameLst>
                                      </p:cBhvr>
                                      <p:tavLst>
                                        <p:tav tm="0">
                                          <p:val>
                                            <p:strVal val="#ppt_x"/>
                                          </p:val>
                                        </p:tav>
                                        <p:tav tm="100000">
                                          <p:val>
                                            <p:strVal val="#ppt_x"/>
                                          </p:val>
                                        </p:tav>
                                      </p:tavLst>
                                    </p:anim>
                                    <p:anim calcmode="lin" valueType="num">
                                      <p:cBhvr additive="base">
                                        <p:cTn id="15" dur="1000" fill="hold"/>
                                        <p:tgtEl>
                                          <p:spTgt spid="20"/>
                                        </p:tgtEl>
                                        <p:attrNameLst>
                                          <p:attrName>ppt_y</p:attrName>
                                        </p:attrNameLst>
                                      </p:cBhvr>
                                      <p:tavLst>
                                        <p:tav tm="0">
                                          <p:val>
                                            <p:strVal val="0-#ppt_h/2"/>
                                          </p:val>
                                        </p:tav>
                                        <p:tav tm="100000">
                                          <p:val>
                                            <p:strVal val="#ppt_y"/>
                                          </p:val>
                                        </p:tav>
                                      </p:tavLst>
                                    </p:anim>
                                  </p:childTnLst>
                                </p:cTn>
                              </p:par>
                              <p:par>
                                <p:cTn id="16" presetID="2" presetClass="entr" presetSubtype="9" decel="10000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1000" fill="hold"/>
                                        <p:tgtEl>
                                          <p:spTgt spid="21"/>
                                        </p:tgtEl>
                                        <p:attrNameLst>
                                          <p:attrName>ppt_x</p:attrName>
                                        </p:attrNameLst>
                                      </p:cBhvr>
                                      <p:tavLst>
                                        <p:tav tm="0">
                                          <p:val>
                                            <p:strVal val="0-#ppt_w/2"/>
                                          </p:val>
                                        </p:tav>
                                        <p:tav tm="100000">
                                          <p:val>
                                            <p:strVal val="#ppt_x"/>
                                          </p:val>
                                        </p:tav>
                                      </p:tavLst>
                                    </p:anim>
                                    <p:anim calcmode="lin" valueType="num">
                                      <p:cBhvr additive="base">
                                        <p:cTn id="19" dur="1000" fill="hold"/>
                                        <p:tgtEl>
                                          <p:spTgt spid="21"/>
                                        </p:tgtEl>
                                        <p:attrNameLst>
                                          <p:attrName>ppt_y</p:attrName>
                                        </p:attrNameLst>
                                      </p:cBhvr>
                                      <p:tavLst>
                                        <p:tav tm="0">
                                          <p:val>
                                            <p:strVal val="0-#ppt_h/2"/>
                                          </p:val>
                                        </p:tav>
                                        <p:tav tm="100000">
                                          <p:val>
                                            <p:strVal val="#ppt_y"/>
                                          </p:val>
                                        </p:tav>
                                      </p:tavLst>
                                    </p:anim>
                                  </p:childTnLst>
                                </p:cTn>
                              </p:par>
                              <p:par>
                                <p:cTn id="20" presetID="2" presetClass="entr" presetSubtype="8"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1000" fill="hold"/>
                                        <p:tgtEl>
                                          <p:spTgt spid="22"/>
                                        </p:tgtEl>
                                        <p:attrNameLst>
                                          <p:attrName>ppt_x</p:attrName>
                                        </p:attrNameLst>
                                      </p:cBhvr>
                                      <p:tavLst>
                                        <p:tav tm="0">
                                          <p:val>
                                            <p:strVal val="0-#ppt_w/2"/>
                                          </p:val>
                                        </p:tav>
                                        <p:tav tm="100000">
                                          <p:val>
                                            <p:strVal val="#ppt_x"/>
                                          </p:val>
                                        </p:tav>
                                      </p:tavLst>
                                    </p:anim>
                                    <p:anim calcmode="lin" valueType="num">
                                      <p:cBhvr additive="base">
                                        <p:cTn id="23" dur="1000" fill="hold"/>
                                        <p:tgtEl>
                                          <p:spTgt spid="2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par>
                                <p:cTn id="28" presetID="8" presetClass="emph" presetSubtype="0" fill="hold" nodeType="withEffect">
                                  <p:stCondLst>
                                    <p:cond delay="0"/>
                                  </p:stCondLst>
                                  <p:childTnLst>
                                    <p:animRot by="21600000">
                                      <p:cBhvr>
                                        <p:cTn id="29" dur="1000" fill="hold"/>
                                        <p:tgtEl>
                                          <p:spTgt spid="8"/>
                                        </p:tgtEl>
                                        <p:attrNameLst>
                                          <p:attrName>r</p:attrName>
                                        </p:attrNameLst>
                                      </p:cBhvr>
                                    </p:animRot>
                                  </p:childTnLst>
                                </p:cTn>
                              </p:par>
                              <p:par>
                                <p:cTn id="30" presetID="53" presetClass="entr" presetSubtype="16" fill="hold" grpId="0" nodeType="with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childTnLst>
                                </p:cTn>
                              </p:par>
                              <p:par>
                                <p:cTn id="39" presetID="8" presetClass="emph" presetSubtype="0" fill="hold" nodeType="withEffect">
                                  <p:stCondLst>
                                    <p:cond delay="0"/>
                                  </p:stCondLst>
                                  <p:childTnLst>
                                    <p:animRot by="21600000">
                                      <p:cBhvr>
                                        <p:cTn id="40" dur="1000" fill="hold"/>
                                        <p:tgtEl>
                                          <p:spTgt spid="5"/>
                                        </p:tgtEl>
                                        <p:attrNameLst>
                                          <p:attrName>r</p:attrName>
                                        </p:attrNameLst>
                                      </p:cBhvr>
                                    </p:animRot>
                                  </p:childTnLst>
                                </p:cTn>
                              </p:par>
                              <p:par>
                                <p:cTn id="41" presetID="53" presetClass="entr" presetSubtype="16" fill="hold" grpId="0" nodeType="with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childTnLst>
                                </p:cTn>
                              </p:par>
                              <p:par>
                                <p:cTn id="50" presetID="8" presetClass="emph" presetSubtype="0" fill="hold" nodeType="withEffect">
                                  <p:stCondLst>
                                    <p:cond delay="0"/>
                                  </p:stCondLst>
                                  <p:childTnLst>
                                    <p:animRot by="21600000">
                                      <p:cBhvr>
                                        <p:cTn id="51" dur="1000" fill="hold"/>
                                        <p:tgtEl>
                                          <p:spTgt spid="2"/>
                                        </p:tgtEl>
                                        <p:attrNameLst>
                                          <p:attrName>r</p:attrName>
                                        </p:attrNameLst>
                                      </p:cBhvr>
                                    </p:animRot>
                                  </p:childTnLst>
                                </p:cTn>
                              </p:par>
                              <p:par>
                                <p:cTn id="52" presetID="53" presetClass="entr" presetSubtype="16" fill="hold" grpId="0" nodeType="withEffect">
                                  <p:stCondLst>
                                    <p:cond delay="0"/>
                                  </p:stCondLst>
                                  <p:iterate type="lt">
                                    <p:tmPct val="10000"/>
                                  </p:iterate>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childTnLst>
                          </p:cTn>
                        </p:par>
                        <p:par>
                          <p:cTn id="57" fill="hold">
                            <p:stCondLst>
                              <p:cond delay="4000"/>
                            </p:stCondLst>
                            <p:childTnLst>
                              <p:par>
                                <p:cTn id="58" presetID="10" presetClass="entr" presetSubtype="0"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childTnLst>
                                </p:cTn>
                              </p:par>
                              <p:par>
                                <p:cTn id="61" presetID="8" presetClass="emph" presetSubtype="0" fill="hold" nodeType="withEffect">
                                  <p:stCondLst>
                                    <p:cond delay="0"/>
                                  </p:stCondLst>
                                  <p:childTnLst>
                                    <p:animRot by="21600000">
                                      <p:cBhvr>
                                        <p:cTn id="62" dur="1000" fill="hold"/>
                                        <p:tgtEl>
                                          <p:spTgt spid="14"/>
                                        </p:tgtEl>
                                        <p:attrNameLst>
                                          <p:attrName>r</p:attrName>
                                        </p:attrNameLst>
                                      </p:cBhvr>
                                    </p:animRot>
                                  </p:childTnLst>
                                </p:cTn>
                              </p:par>
                              <p:par>
                                <p:cTn id="63" presetID="53" presetClass="entr" presetSubtype="16" fill="hold" grpId="0" nodeType="withEffect">
                                  <p:stCondLst>
                                    <p:cond delay="0"/>
                                  </p:stCondLst>
                                  <p:iterate type="lt">
                                    <p:tmPct val="10000"/>
                                  </p:iterate>
                                  <p:childTnLst>
                                    <p:set>
                                      <p:cBhvr>
                                        <p:cTn id="64" dur="1" fill="hold">
                                          <p:stCondLst>
                                            <p:cond delay="0"/>
                                          </p:stCondLst>
                                        </p:cTn>
                                        <p:tgtEl>
                                          <p:spTgt spid="27"/>
                                        </p:tgtEl>
                                        <p:attrNameLst>
                                          <p:attrName>style.visibility</p:attrName>
                                        </p:attrNameLst>
                                      </p:cBhvr>
                                      <p:to>
                                        <p:strVal val="visible"/>
                                      </p:to>
                                    </p:set>
                                    <p:anim calcmode="lin" valueType="num">
                                      <p:cBhvr>
                                        <p:cTn id="65" dur="500" fill="hold"/>
                                        <p:tgtEl>
                                          <p:spTgt spid="27"/>
                                        </p:tgtEl>
                                        <p:attrNameLst>
                                          <p:attrName>ppt_w</p:attrName>
                                        </p:attrNameLst>
                                      </p:cBhvr>
                                      <p:tavLst>
                                        <p:tav tm="0">
                                          <p:val>
                                            <p:fltVal val="0"/>
                                          </p:val>
                                        </p:tav>
                                        <p:tav tm="100000">
                                          <p:val>
                                            <p:strVal val="#ppt_w"/>
                                          </p:val>
                                        </p:tav>
                                      </p:tavLst>
                                    </p:anim>
                                    <p:anim calcmode="lin" valueType="num">
                                      <p:cBhvr>
                                        <p:cTn id="66" dur="500" fill="hold"/>
                                        <p:tgtEl>
                                          <p:spTgt spid="27"/>
                                        </p:tgtEl>
                                        <p:attrNameLst>
                                          <p:attrName>ppt_h</p:attrName>
                                        </p:attrNameLst>
                                      </p:cBhvr>
                                      <p:tavLst>
                                        <p:tav tm="0">
                                          <p:val>
                                            <p:fltVal val="0"/>
                                          </p:val>
                                        </p:tav>
                                        <p:tav tm="100000">
                                          <p:val>
                                            <p:strVal val="#ppt_h"/>
                                          </p:val>
                                        </p:tav>
                                      </p:tavLst>
                                    </p:anim>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134760" y="3022503"/>
            <a:ext cx="3581728"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vl="0"/>
            <a:r>
              <a:rPr lang="zh-CN" altLang="en-US" sz="3200" dirty="0">
                <a:ea typeface="微软雅黑" pitchFamily="34" charset="-122"/>
              </a:rPr>
              <a:t>选题背景</a:t>
            </a:r>
            <a:r>
              <a:rPr lang="zh-CN" altLang="en-US" sz="3200" dirty="0" smtClean="0">
                <a:ea typeface="微软雅黑" pitchFamily="34" charset="-122"/>
              </a:rPr>
              <a:t>、独特性</a:t>
            </a:r>
            <a:endParaRPr lang="zh-CN" altLang="en-US" sz="3200" dirty="0">
              <a:ea typeface="微软雅黑" pitchFamily="34" charset="-122"/>
            </a:endParaRP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Rectangle 3"/>
          <p:cNvSpPr txBox="1">
            <a:spLocks noChangeArrowheads="1"/>
          </p:cNvSpPr>
          <p:nvPr/>
        </p:nvSpPr>
        <p:spPr bwMode="auto">
          <a:xfrm>
            <a:off x="5157548" y="3806437"/>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1400" b="0" dirty="0" smtClean="0">
                <a:solidFill>
                  <a:prstClr val="white">
                    <a:lumMod val="95000"/>
                  </a:prstClr>
                </a:solidFill>
                <a:effectLst/>
                <a:latin typeface="Calibri" panose="020F0502020204030204" pitchFamily="34" charset="0"/>
              </a:rPr>
              <a:t>01-1. </a:t>
            </a:r>
            <a:r>
              <a:rPr lang="zh-CN" altLang="en-US" sz="1400" b="0" dirty="0" smtClean="0">
                <a:ea typeface="微软雅黑" pitchFamily="34" charset="-122"/>
              </a:rPr>
              <a:t>选题</a:t>
            </a:r>
            <a:r>
              <a:rPr lang="zh-CN" altLang="en-US" sz="1400" b="0" dirty="0">
                <a:ea typeface="微软雅黑" pitchFamily="34" charset="-122"/>
              </a:rPr>
              <a:t>背景</a:t>
            </a:r>
            <a:endParaRPr lang="en-US" altLang="ko-KR" sz="1400" b="0" dirty="0">
              <a:solidFill>
                <a:prstClr val="white">
                  <a:lumMod val="95000"/>
                </a:prstClr>
              </a:solidFill>
              <a:effectLst/>
              <a:latin typeface="Calibri" panose="020F0502020204030204" pitchFamily="34" charset="0"/>
            </a:endParaRPr>
          </a:p>
        </p:txBody>
      </p:sp>
      <p:sp>
        <p:nvSpPr>
          <p:cNvPr id="60" name="Rectangle 3"/>
          <p:cNvSpPr txBox="1">
            <a:spLocks noChangeArrowheads="1"/>
          </p:cNvSpPr>
          <p:nvPr/>
        </p:nvSpPr>
        <p:spPr bwMode="auto">
          <a:xfrm>
            <a:off x="5157548" y="4125525"/>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r>
              <a:rPr lang="en-US" altLang="ko-KR" sz="1400" b="0" dirty="0">
                <a:solidFill>
                  <a:prstClr val="white">
                    <a:lumMod val="95000"/>
                  </a:prstClr>
                </a:solidFill>
                <a:effectLst/>
                <a:latin typeface="Calibri" panose="020F0502020204030204" pitchFamily="34" charset="0"/>
              </a:rPr>
              <a:t>01-2. </a:t>
            </a:r>
            <a:r>
              <a:rPr lang="zh-CN" altLang="en-US" sz="1400" b="0" dirty="0" smtClean="0">
                <a:solidFill>
                  <a:prstClr val="white">
                    <a:lumMod val="95000"/>
                  </a:prstClr>
                </a:solidFill>
                <a:effectLst/>
                <a:latin typeface="Calibri" panose="020F0502020204030204" pitchFamily="34" charset="0"/>
              </a:rPr>
              <a:t>系统独特性</a:t>
            </a:r>
            <a:endParaRPr lang="en-US" altLang="ko-KR" sz="1400" b="0" dirty="0">
              <a:solidFill>
                <a:prstClr val="white">
                  <a:lumMod val="95000"/>
                </a:prstClr>
              </a:solidFill>
              <a:effectLst/>
              <a:latin typeface="Calibri" panose="020F0502020204030204" pitchFamily="34" charset="0"/>
            </a:endParaRPr>
          </a:p>
        </p:txBody>
      </p: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6"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7"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9"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1" name="Freeform 705"/>
            <p:cNvSpPr>
              <a:spLocks/>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2"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3"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4"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5"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2"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8"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9"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2"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4"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5"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6"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1"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2"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4"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6"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7"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8"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9"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0"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7"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3"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4"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7"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9"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0"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1"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 name="组合 1"/>
          <p:cNvGrpSpPr/>
          <p:nvPr/>
        </p:nvGrpSpPr>
        <p:grpSpPr>
          <a:xfrm>
            <a:off x="2553195" y="2098255"/>
            <a:ext cx="3784653" cy="776281"/>
            <a:chOff x="2553195" y="2098255"/>
            <a:chExt cx="3784653" cy="776281"/>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3968119" y="2098255"/>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a:r>
                <a:rPr lang="en-US" altLang="ko-KR" dirty="0" smtClean="0">
                  <a:solidFill>
                    <a:prstClr val="white"/>
                  </a:solidFill>
                  <a:effectLst/>
                  <a:latin typeface="Calibri" panose="020F0502020204030204" pitchFamily="34" charset="0"/>
                </a:rPr>
                <a:t>01</a:t>
              </a:r>
              <a:endParaRPr lang="en-US" altLang="ko-KR" dirty="0">
                <a:solidFill>
                  <a:prstClr val="white"/>
                </a:solidFill>
                <a:effectLst/>
                <a:latin typeface="Calibri" panose="020F0502020204030204" pitchFamily="34" charset="0"/>
              </a:endParaRPr>
            </a:p>
          </p:txBody>
        </p:sp>
      </p:grpSp>
    </p:spTree>
    <p:extLst>
      <p:ext uri="{BB962C8B-B14F-4D97-AF65-F5344CB8AC3E}">
        <p14:creationId xmlns:p14="http://schemas.microsoft.com/office/powerpoint/2010/main" val="14889608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85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par>
                          <p:cTn id="29" fill="hold">
                            <p:stCondLst>
                              <p:cond delay="235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transition="in" filter="fade">
                                      <p:cBhvr>
                                        <p:cTn id="34" dur="500"/>
                                        <p:tgtEl>
                                          <p:spTgt spid="59"/>
                                        </p:tgtEl>
                                      </p:cBhvr>
                                    </p:animEffect>
                                  </p:childTnLst>
                                </p:cTn>
                              </p:par>
                              <p:par>
                                <p:cTn id="35" presetID="53" presetClass="entr" presetSubtype="16" fill="hold" grpId="0" nodeType="withEffect">
                                  <p:stCondLst>
                                    <p:cond delay="500"/>
                                  </p:stCondLst>
                                  <p:iterate type="lt">
                                    <p:tmPct val="10000"/>
                                  </p:iterate>
                                  <p:childTnLst>
                                    <p:set>
                                      <p:cBhvr>
                                        <p:cTn id="36" dur="1" fill="hold">
                                          <p:stCondLst>
                                            <p:cond delay="0"/>
                                          </p:stCondLst>
                                        </p:cTn>
                                        <p:tgtEl>
                                          <p:spTgt spid="60"/>
                                        </p:tgtEl>
                                        <p:attrNameLst>
                                          <p:attrName>style.visibility</p:attrName>
                                        </p:attrNameLst>
                                      </p:cBhvr>
                                      <p:to>
                                        <p:strVal val="visible"/>
                                      </p:to>
                                    </p:set>
                                    <p:anim calcmode="lin" valueType="num">
                                      <p:cBhvr>
                                        <p:cTn id="37" dur="500" fill="hold"/>
                                        <p:tgtEl>
                                          <p:spTgt spid="60"/>
                                        </p:tgtEl>
                                        <p:attrNameLst>
                                          <p:attrName>ppt_w</p:attrName>
                                        </p:attrNameLst>
                                      </p:cBhvr>
                                      <p:tavLst>
                                        <p:tav tm="0">
                                          <p:val>
                                            <p:fltVal val="0"/>
                                          </p:val>
                                        </p:tav>
                                        <p:tav tm="100000">
                                          <p:val>
                                            <p:strVal val="#ppt_w"/>
                                          </p:val>
                                        </p:tav>
                                      </p:tavLst>
                                    </p:anim>
                                    <p:anim calcmode="lin" valueType="num">
                                      <p:cBhvr>
                                        <p:cTn id="38" dur="500" fill="hold"/>
                                        <p:tgtEl>
                                          <p:spTgt spid="60"/>
                                        </p:tgtEl>
                                        <p:attrNameLst>
                                          <p:attrName>ppt_h</p:attrName>
                                        </p:attrNameLst>
                                      </p:cBhvr>
                                      <p:tavLst>
                                        <p:tav tm="0">
                                          <p:val>
                                            <p:fltVal val="0"/>
                                          </p:val>
                                        </p:tav>
                                        <p:tav tm="100000">
                                          <p:val>
                                            <p:strVal val="#ppt_h"/>
                                          </p:val>
                                        </p:tav>
                                      </p:tavLst>
                                    </p:anim>
                                    <p:animEffect transition="in" filter="fade">
                                      <p:cBhvr>
                                        <p:cTn id="3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47675" y="367239"/>
            <a:ext cx="513548" cy="575736"/>
            <a:chOff x="447675" y="367239"/>
            <a:chExt cx="513548" cy="575736"/>
          </a:xfrm>
        </p:grpSpPr>
        <p:sp>
          <p:nvSpPr>
            <p:cNvPr id="26" name="等腰三角形 25"/>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1017388" y="409286"/>
            <a:ext cx="1418081" cy="400110"/>
          </a:xfrm>
          <a:prstGeom prst="rect">
            <a:avLst/>
          </a:prstGeom>
        </p:spPr>
        <p:txBody>
          <a:bodyPr wrap="none">
            <a:spAutoFit/>
          </a:bodyPr>
          <a:lstStyle/>
          <a:p>
            <a:r>
              <a:rPr lang="en-US" altLang="zh-CN" sz="2000" dirty="0" smtClean="0">
                <a:solidFill>
                  <a:schemeClr val="bg1"/>
                </a:solidFill>
                <a:latin typeface="Calibri" panose="020F0502020204030204" pitchFamily="34" charset="0"/>
              </a:rPr>
              <a:t>Background</a:t>
            </a:r>
            <a:endParaRPr lang="en-US" altLang="ko-KR" sz="2000" dirty="0">
              <a:solidFill>
                <a:schemeClr val="bg1"/>
              </a:solidFill>
              <a:latin typeface="Calibri" panose="020F0502020204030204" pitchFamily="34" charset="0"/>
            </a:endParaRPr>
          </a:p>
        </p:txBody>
      </p:sp>
      <p:sp>
        <p:nvSpPr>
          <p:cNvPr id="11" name="文本框 10"/>
          <p:cNvSpPr txBox="1"/>
          <p:nvPr/>
        </p:nvSpPr>
        <p:spPr>
          <a:xfrm>
            <a:off x="1939636" y="2096655"/>
            <a:ext cx="8432800" cy="646331"/>
          </a:xfrm>
          <a:prstGeom prst="rect">
            <a:avLst/>
          </a:prstGeom>
          <a:noFill/>
        </p:spPr>
        <p:txBody>
          <a:bodyPr wrap="square" rtlCol="0">
            <a:spAutoFit/>
          </a:bodyPr>
          <a:lstStyle/>
          <a:p>
            <a:r>
              <a:rPr lang="zh-CN" altLang="en-US" dirty="0">
                <a:solidFill>
                  <a:schemeClr val="bg1"/>
                </a:solidFill>
              </a:rPr>
              <a:t>随着社会生产力的进步，社会居民的生活水平也由此在不断地提升。作为人们休闲放松的方式，旅游逐渐成为人们生活中不可或却的一部分。</a:t>
            </a:r>
          </a:p>
        </p:txBody>
      </p:sp>
      <p:sp>
        <p:nvSpPr>
          <p:cNvPr id="17" name="文本框 16"/>
          <p:cNvSpPr txBox="1"/>
          <p:nvPr/>
        </p:nvSpPr>
        <p:spPr>
          <a:xfrm>
            <a:off x="1939637" y="3094182"/>
            <a:ext cx="8432800" cy="646331"/>
          </a:xfrm>
          <a:prstGeom prst="rect">
            <a:avLst/>
          </a:prstGeom>
          <a:noFill/>
        </p:spPr>
        <p:txBody>
          <a:bodyPr wrap="square" rtlCol="0">
            <a:spAutoFit/>
          </a:bodyPr>
          <a:lstStyle/>
          <a:p>
            <a:r>
              <a:rPr lang="zh-CN" altLang="en-US" dirty="0">
                <a:solidFill>
                  <a:schemeClr val="bg1"/>
                </a:solidFill>
              </a:rPr>
              <a:t>但随着旅游业的蓬勃发展，许多问题也逐渐出现，如黑导游恶导游等事件，又比如导游在旅行社任务和报酬不等价等问题。</a:t>
            </a:r>
          </a:p>
        </p:txBody>
      </p:sp>
      <p:sp>
        <p:nvSpPr>
          <p:cNvPr id="20" name="文本框 19"/>
          <p:cNvSpPr txBox="1"/>
          <p:nvPr/>
        </p:nvSpPr>
        <p:spPr>
          <a:xfrm>
            <a:off x="1939636" y="4267200"/>
            <a:ext cx="8432800" cy="646331"/>
          </a:xfrm>
          <a:prstGeom prst="rect">
            <a:avLst/>
          </a:prstGeom>
          <a:noFill/>
        </p:spPr>
        <p:txBody>
          <a:bodyPr wrap="square" rtlCol="0">
            <a:spAutoFit/>
          </a:bodyPr>
          <a:lstStyle/>
          <a:p>
            <a:r>
              <a:rPr lang="en-US" altLang="zh-CN" dirty="0">
                <a:solidFill>
                  <a:schemeClr val="bg1"/>
                </a:solidFill>
              </a:rPr>
              <a:t>2016</a:t>
            </a:r>
            <a:r>
              <a:rPr lang="zh-CN" altLang="en-US" dirty="0">
                <a:solidFill>
                  <a:schemeClr val="bg1"/>
                </a:solidFill>
              </a:rPr>
              <a:t>年</a:t>
            </a:r>
            <a:r>
              <a:rPr lang="en-US" altLang="zh-CN" dirty="0">
                <a:solidFill>
                  <a:schemeClr val="bg1"/>
                </a:solidFill>
              </a:rPr>
              <a:t>5</a:t>
            </a:r>
            <a:r>
              <a:rPr lang="zh-CN" altLang="en-US" dirty="0">
                <a:solidFill>
                  <a:schemeClr val="bg1"/>
                </a:solidFill>
              </a:rPr>
              <a:t>月，国家旅游局开展线上线下导游自由执业试点工作，此后这项工作陆续在江苏、浙江、上海、广东等地启动，众多旅游企业纷纷试水。</a:t>
            </a:r>
          </a:p>
        </p:txBody>
      </p:sp>
      <p:sp>
        <p:nvSpPr>
          <p:cNvPr id="30" name="文本框 29"/>
          <p:cNvSpPr txBox="1"/>
          <p:nvPr/>
        </p:nvSpPr>
        <p:spPr>
          <a:xfrm>
            <a:off x="1939636" y="5541818"/>
            <a:ext cx="8432800" cy="646331"/>
          </a:xfrm>
          <a:prstGeom prst="rect">
            <a:avLst/>
          </a:prstGeom>
          <a:noFill/>
        </p:spPr>
        <p:txBody>
          <a:bodyPr wrap="square" rtlCol="0">
            <a:spAutoFit/>
          </a:bodyPr>
          <a:lstStyle/>
          <a:p>
            <a:r>
              <a:rPr lang="zh-CN" altLang="en-US" dirty="0">
                <a:solidFill>
                  <a:schemeClr val="bg1"/>
                </a:solidFill>
              </a:rPr>
              <a:t>在这样的社会背景下，同时佐以移动设备的普及程度，开发一款可以替代旅行社的网约导游系统可以说是既顺应了市场需求，又响应了国家政策。</a:t>
            </a:r>
          </a:p>
        </p:txBody>
      </p:sp>
      <p:sp>
        <p:nvSpPr>
          <p:cNvPr id="31" name="文本框 30"/>
          <p:cNvSpPr txBox="1"/>
          <p:nvPr/>
        </p:nvSpPr>
        <p:spPr>
          <a:xfrm>
            <a:off x="4830619" y="851443"/>
            <a:ext cx="2817090" cy="769441"/>
          </a:xfrm>
          <a:prstGeom prst="rect">
            <a:avLst/>
          </a:prstGeom>
          <a:noFill/>
        </p:spPr>
        <p:txBody>
          <a:bodyPr wrap="square" rtlCol="0">
            <a:spAutoFit/>
          </a:bodyPr>
          <a:lstStyle/>
          <a:p>
            <a:r>
              <a:rPr lang="zh-CN" altLang="en-US" sz="4400" b="1" dirty="0" smtClean="0">
                <a:solidFill>
                  <a:schemeClr val="bg1"/>
                </a:solidFill>
              </a:rPr>
              <a:t>选题背景</a:t>
            </a:r>
            <a:endParaRPr lang="zh-CN" altLang="en-US" sz="4400" b="1" dirty="0">
              <a:solidFill>
                <a:schemeClr val="bg1"/>
              </a:solidFill>
            </a:endParaRPr>
          </a:p>
        </p:txBody>
      </p:sp>
    </p:spTree>
    <p:extLst>
      <p:ext uri="{BB962C8B-B14F-4D97-AF65-F5344CB8AC3E}">
        <p14:creationId xmlns:p14="http://schemas.microsoft.com/office/powerpoint/2010/main" val="943960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47675" y="367239"/>
            <a:ext cx="513548" cy="575736"/>
            <a:chOff x="447675" y="367239"/>
            <a:chExt cx="513548" cy="575736"/>
          </a:xfrm>
        </p:grpSpPr>
        <p:sp>
          <p:nvSpPr>
            <p:cNvPr id="44" name="等腰三角形 43"/>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p:cNvSpPr/>
          <p:nvPr/>
        </p:nvSpPr>
        <p:spPr>
          <a:xfrm>
            <a:off x="1017388" y="409286"/>
            <a:ext cx="1406154" cy="400110"/>
          </a:xfrm>
          <a:prstGeom prst="rect">
            <a:avLst/>
          </a:prstGeom>
        </p:spPr>
        <p:txBody>
          <a:bodyPr wrap="none">
            <a:spAutoFit/>
          </a:bodyPr>
          <a:lstStyle/>
          <a:p>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Uniqueness</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sp>
        <p:nvSpPr>
          <p:cNvPr id="58" name="文本框 57"/>
          <p:cNvSpPr txBox="1"/>
          <p:nvPr/>
        </p:nvSpPr>
        <p:spPr>
          <a:xfrm>
            <a:off x="1902690" y="2623127"/>
            <a:ext cx="8432800" cy="646331"/>
          </a:xfrm>
          <a:prstGeom prst="rect">
            <a:avLst/>
          </a:prstGeom>
          <a:noFill/>
        </p:spPr>
        <p:txBody>
          <a:bodyPr wrap="square" rtlCol="0">
            <a:spAutoFit/>
          </a:bodyPr>
          <a:lstStyle/>
          <a:p>
            <a:r>
              <a:rPr lang="zh-CN" altLang="en-US" dirty="0">
                <a:solidFill>
                  <a:schemeClr val="bg1"/>
                </a:solidFill>
              </a:rPr>
              <a:t>尽管自</a:t>
            </a:r>
            <a:r>
              <a:rPr lang="en-US" altLang="zh-CN" dirty="0">
                <a:solidFill>
                  <a:schemeClr val="bg1"/>
                </a:solidFill>
              </a:rPr>
              <a:t>2016</a:t>
            </a:r>
            <a:r>
              <a:rPr lang="zh-CN" altLang="en-US" dirty="0">
                <a:solidFill>
                  <a:schemeClr val="bg1"/>
                </a:solidFill>
              </a:rPr>
              <a:t>年起各大旅行类</a:t>
            </a:r>
            <a:r>
              <a:rPr lang="en-US" altLang="zh-CN" dirty="0">
                <a:solidFill>
                  <a:schemeClr val="bg1"/>
                </a:solidFill>
              </a:rPr>
              <a:t>APP</a:t>
            </a:r>
            <a:r>
              <a:rPr lang="zh-CN" altLang="en-US" dirty="0">
                <a:solidFill>
                  <a:schemeClr val="bg1"/>
                </a:solidFill>
              </a:rPr>
              <a:t>如美团、携程都有推出类似的“导游自由执业”的服务，</a:t>
            </a:r>
            <a:r>
              <a:rPr lang="zh-CN" altLang="en-US" dirty="0" smtClean="0">
                <a:solidFill>
                  <a:schemeClr val="bg1"/>
                </a:solidFill>
              </a:rPr>
              <a:t>但</a:t>
            </a:r>
            <a:r>
              <a:rPr lang="zh-CN" altLang="en-US" dirty="0">
                <a:solidFill>
                  <a:schemeClr val="bg1"/>
                </a:solidFill>
              </a:rPr>
              <a:t>多数</a:t>
            </a:r>
            <a:r>
              <a:rPr lang="zh-CN" altLang="en-US" dirty="0" smtClean="0">
                <a:solidFill>
                  <a:schemeClr val="bg1"/>
                </a:solidFill>
              </a:rPr>
              <a:t>还是</a:t>
            </a:r>
            <a:r>
              <a:rPr lang="zh-CN" altLang="en-US" dirty="0">
                <a:solidFill>
                  <a:schemeClr val="bg1"/>
                </a:solidFill>
              </a:rPr>
              <a:t>以线上自助旅行线路规划为主。</a:t>
            </a:r>
          </a:p>
        </p:txBody>
      </p:sp>
      <p:sp>
        <p:nvSpPr>
          <p:cNvPr id="62" name="文本框 61"/>
          <p:cNvSpPr txBox="1"/>
          <p:nvPr/>
        </p:nvSpPr>
        <p:spPr>
          <a:xfrm>
            <a:off x="1902691" y="3620654"/>
            <a:ext cx="8432800" cy="646331"/>
          </a:xfrm>
          <a:prstGeom prst="rect">
            <a:avLst/>
          </a:prstGeom>
          <a:noFill/>
        </p:spPr>
        <p:txBody>
          <a:bodyPr wrap="square" rtlCol="0">
            <a:spAutoFit/>
          </a:bodyPr>
          <a:lstStyle/>
          <a:p>
            <a:r>
              <a:rPr lang="zh-CN" altLang="en-US" dirty="0">
                <a:solidFill>
                  <a:schemeClr val="bg1"/>
                </a:solidFill>
              </a:rPr>
              <a:t>而我调查到的很多游客还是倾向于获得专业导游的真人服务，故而本系统将针对这样的用户群体，为其提供一对一的“网约导游”的服务。</a:t>
            </a:r>
          </a:p>
        </p:txBody>
      </p:sp>
      <p:sp>
        <p:nvSpPr>
          <p:cNvPr id="65" name="文本框 64"/>
          <p:cNvSpPr txBox="1"/>
          <p:nvPr/>
        </p:nvSpPr>
        <p:spPr>
          <a:xfrm>
            <a:off x="1902690" y="4793672"/>
            <a:ext cx="8432800" cy="646331"/>
          </a:xfrm>
          <a:prstGeom prst="rect">
            <a:avLst/>
          </a:prstGeom>
          <a:noFill/>
        </p:spPr>
        <p:txBody>
          <a:bodyPr wrap="square" rtlCol="0">
            <a:spAutoFit/>
          </a:bodyPr>
          <a:lstStyle/>
          <a:p>
            <a:r>
              <a:rPr lang="zh-CN" altLang="en-US" dirty="0">
                <a:solidFill>
                  <a:schemeClr val="bg1"/>
                </a:solidFill>
              </a:rPr>
              <a:t>同时本系统不只单单服务于游客群体，类似于“滴滴打车”这种网约软件，本系统也将成为导游用户在实现导游自由执业化的重要工具。</a:t>
            </a:r>
          </a:p>
        </p:txBody>
      </p:sp>
      <p:sp>
        <p:nvSpPr>
          <p:cNvPr id="68" name="文本框 67"/>
          <p:cNvSpPr txBox="1"/>
          <p:nvPr/>
        </p:nvSpPr>
        <p:spPr>
          <a:xfrm>
            <a:off x="4341090" y="1091579"/>
            <a:ext cx="3223491" cy="769441"/>
          </a:xfrm>
          <a:prstGeom prst="rect">
            <a:avLst/>
          </a:prstGeom>
          <a:noFill/>
        </p:spPr>
        <p:txBody>
          <a:bodyPr wrap="square" rtlCol="0">
            <a:spAutoFit/>
          </a:bodyPr>
          <a:lstStyle/>
          <a:p>
            <a:r>
              <a:rPr lang="zh-CN" altLang="en-US" sz="4400" b="1" dirty="0" smtClean="0">
                <a:solidFill>
                  <a:schemeClr val="bg1"/>
                </a:solidFill>
              </a:rPr>
              <a:t>系统独特性</a:t>
            </a:r>
            <a:endParaRPr lang="zh-CN" altLang="en-US" sz="4400" b="1" dirty="0">
              <a:solidFill>
                <a:schemeClr val="bg1"/>
              </a:solidFill>
            </a:endParaRPr>
          </a:p>
        </p:txBody>
      </p:sp>
    </p:spTree>
    <p:extLst>
      <p:ext uri="{BB962C8B-B14F-4D97-AF65-F5344CB8AC3E}">
        <p14:creationId xmlns:p14="http://schemas.microsoft.com/office/powerpoint/2010/main" val="11049312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134760" y="3022503"/>
            <a:ext cx="3581728"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vl="0"/>
            <a:r>
              <a:rPr lang="zh-CN" altLang="en-US" sz="3200" dirty="0">
                <a:ea typeface="微软雅黑" pitchFamily="34" charset="-122"/>
              </a:rPr>
              <a:t>用户用例分析</a:t>
            </a: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6"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7"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9"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1" name="Freeform 705"/>
            <p:cNvSpPr>
              <a:spLocks/>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2"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3"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4"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5"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2"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8"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9"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2"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4"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5"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6"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1"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2"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4"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6"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7"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8"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9"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0"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7"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3"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4"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7"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9"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0"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1"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 name="组合 1"/>
          <p:cNvGrpSpPr/>
          <p:nvPr/>
        </p:nvGrpSpPr>
        <p:grpSpPr>
          <a:xfrm>
            <a:off x="2553195" y="2109077"/>
            <a:ext cx="3784653" cy="771623"/>
            <a:chOff x="2553195" y="2109077"/>
            <a:chExt cx="3784653" cy="77162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3867935" y="210907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a:r>
                <a:rPr lang="en-US" altLang="ko-KR" dirty="0" smtClean="0">
                  <a:solidFill>
                    <a:prstClr val="white"/>
                  </a:solidFill>
                  <a:effectLst/>
                  <a:latin typeface="Calibri" panose="020F0502020204030204" pitchFamily="34" charset="0"/>
                </a:rPr>
                <a:t>02</a:t>
              </a:r>
              <a:endParaRPr lang="en-US" altLang="ko-KR" dirty="0">
                <a:solidFill>
                  <a:prstClr val="white"/>
                </a:solidFill>
                <a:effectLst/>
                <a:latin typeface="Calibri" panose="020F0502020204030204" pitchFamily="34" charset="0"/>
              </a:endParaRPr>
            </a:p>
          </p:txBody>
        </p:sp>
      </p:grpSp>
    </p:spTree>
    <p:extLst>
      <p:ext uri="{BB962C8B-B14F-4D97-AF65-F5344CB8AC3E}">
        <p14:creationId xmlns:p14="http://schemas.microsoft.com/office/powerpoint/2010/main" val="16163069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组合 125"/>
          <p:cNvGrpSpPr/>
          <p:nvPr/>
        </p:nvGrpSpPr>
        <p:grpSpPr>
          <a:xfrm>
            <a:off x="447675" y="367239"/>
            <a:ext cx="513548" cy="575736"/>
            <a:chOff x="447675" y="367239"/>
            <a:chExt cx="513548" cy="575736"/>
          </a:xfrm>
        </p:grpSpPr>
        <p:sp>
          <p:nvSpPr>
            <p:cNvPr id="127" name="等腰三角形 126"/>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127"/>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9" name="矩形 128"/>
          <p:cNvSpPr/>
          <p:nvPr/>
        </p:nvSpPr>
        <p:spPr>
          <a:xfrm>
            <a:off x="1017388" y="409286"/>
            <a:ext cx="1994777" cy="400110"/>
          </a:xfrm>
          <a:prstGeom prst="rect">
            <a:avLst/>
          </a:prstGeom>
        </p:spPr>
        <p:txBody>
          <a:bodyPr wrap="none">
            <a:spAutoFit/>
          </a:bodyPr>
          <a:lstStyle/>
          <a:p>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Use case </a:t>
            </a:r>
            <a:r>
              <a:rPr lang="en-US" altLang="zh-CN" sz="20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A</a:t>
            </a:r>
            <a:r>
              <a:rPr lang="en-US" altLang="zh-CN" sz="2000" dirty="0" smtClean="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rPr>
              <a:t>nalysis</a:t>
            </a:r>
            <a:endParaRPr lang="zh-CN" altLang="en-US" sz="1200" dirty="0">
              <a:gradFill>
                <a:gsLst>
                  <a:gs pos="0">
                    <a:schemeClr val="bg1"/>
                  </a:gs>
                  <a:gs pos="100000">
                    <a:schemeClr val="bg1">
                      <a:alpha val="70000"/>
                    </a:schemeClr>
                  </a:gs>
                </a:gsLst>
                <a:lin ang="2700000" scaled="1"/>
              </a:gradFill>
              <a:effectLst>
                <a:outerShdw blurRad="38100" dist="38100" dir="2700000" algn="tl">
                  <a:srgbClr val="000000">
                    <a:alpha val="43137"/>
                  </a:srgbClr>
                </a:outerShdw>
              </a:effectLst>
            </a:endParaRPr>
          </a:p>
        </p:txBody>
      </p:sp>
      <p:pic>
        <p:nvPicPr>
          <p:cNvPr id="37" name="图片 36"/>
          <p:cNvPicPr>
            <a:picLocks noChangeAspect="1"/>
          </p:cNvPicPr>
          <p:nvPr/>
        </p:nvPicPr>
        <p:blipFill>
          <a:blip r:embed="rId3"/>
          <a:stretch>
            <a:fillRect/>
          </a:stretch>
        </p:blipFill>
        <p:spPr>
          <a:xfrm>
            <a:off x="1879162" y="2265811"/>
            <a:ext cx="3680779" cy="2872989"/>
          </a:xfrm>
          <a:prstGeom prst="rect">
            <a:avLst/>
          </a:prstGeom>
        </p:spPr>
      </p:pic>
      <p:pic>
        <p:nvPicPr>
          <p:cNvPr id="38" name="图片 37"/>
          <p:cNvPicPr>
            <a:picLocks noChangeAspect="1"/>
          </p:cNvPicPr>
          <p:nvPr/>
        </p:nvPicPr>
        <p:blipFill>
          <a:blip r:embed="rId4"/>
          <a:stretch>
            <a:fillRect/>
          </a:stretch>
        </p:blipFill>
        <p:spPr>
          <a:xfrm>
            <a:off x="5792536" y="2446150"/>
            <a:ext cx="3802710" cy="2316681"/>
          </a:xfrm>
          <a:prstGeom prst="rect">
            <a:avLst/>
          </a:prstGeom>
        </p:spPr>
      </p:pic>
      <p:sp>
        <p:nvSpPr>
          <p:cNvPr id="121" name="文本框 120"/>
          <p:cNvSpPr txBox="1"/>
          <p:nvPr/>
        </p:nvSpPr>
        <p:spPr>
          <a:xfrm>
            <a:off x="4341090" y="1091579"/>
            <a:ext cx="3223491" cy="769441"/>
          </a:xfrm>
          <a:prstGeom prst="rect">
            <a:avLst/>
          </a:prstGeom>
          <a:noFill/>
        </p:spPr>
        <p:txBody>
          <a:bodyPr wrap="square" rtlCol="0">
            <a:spAutoFit/>
          </a:bodyPr>
          <a:lstStyle/>
          <a:p>
            <a:r>
              <a:rPr lang="zh-CN" altLang="en-US" sz="4400" b="1" dirty="0" smtClean="0">
                <a:solidFill>
                  <a:schemeClr val="bg1"/>
                </a:solidFill>
              </a:rPr>
              <a:t>用例分析</a:t>
            </a:r>
            <a:endParaRPr lang="zh-CN" altLang="en-US" sz="4400" b="1" dirty="0">
              <a:solidFill>
                <a:schemeClr val="bg1"/>
              </a:solidFill>
            </a:endParaRPr>
          </a:p>
        </p:txBody>
      </p:sp>
    </p:spTree>
    <p:extLst>
      <p:ext uri="{BB962C8B-B14F-4D97-AF65-F5344CB8AC3E}">
        <p14:creationId xmlns:p14="http://schemas.microsoft.com/office/powerpoint/2010/main" val="1412565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txBox="1">
            <a:spLocks noChangeArrowheads="1"/>
          </p:cNvSpPr>
          <p:nvPr/>
        </p:nvSpPr>
        <p:spPr bwMode="auto">
          <a:xfrm>
            <a:off x="5134760" y="3022503"/>
            <a:ext cx="3581728"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vl="0"/>
            <a:r>
              <a:rPr lang="zh-CN" altLang="en-US" sz="3200" dirty="0">
                <a:ea typeface="微软雅黑" pitchFamily="34" charset="-122"/>
              </a:rPr>
              <a:t>总体设计架构</a:t>
            </a:r>
          </a:p>
        </p:txBody>
      </p:sp>
      <p:cxnSp>
        <p:nvCxnSpPr>
          <p:cNvPr id="56" name="Straight Connector 4"/>
          <p:cNvCxnSpPr/>
          <p:nvPr/>
        </p:nvCxnSpPr>
        <p:spPr>
          <a:xfrm>
            <a:off x="5210960" y="3638383"/>
            <a:ext cx="361240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4" name="Group 1"/>
          <p:cNvGrpSpPr/>
          <p:nvPr/>
        </p:nvGrpSpPr>
        <p:grpSpPr>
          <a:xfrm>
            <a:off x="-2982769" y="3616264"/>
            <a:ext cx="6950890" cy="7035260"/>
            <a:chOff x="4297681" y="2137013"/>
            <a:chExt cx="3596640" cy="3640296"/>
          </a:xfrm>
        </p:grpSpPr>
        <p:sp>
          <p:nvSpPr>
            <p:cNvPr id="65"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6"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7"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8"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9"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0"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1" name="Freeform 705"/>
            <p:cNvSpPr>
              <a:spLocks/>
            </p:cNvSpPr>
            <p:nvPr/>
          </p:nvSpPr>
          <p:spPr bwMode="auto">
            <a:xfrm>
              <a:off x="5112461" y="2348476"/>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2"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3"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4"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5"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6"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7"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8"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9" name="Line 713"/>
            <p:cNvSpPr>
              <a:spLocks noChangeShapeType="1"/>
            </p:cNvSpPr>
            <p:nvPr/>
          </p:nvSpPr>
          <p:spPr bwMode="auto">
            <a:xfrm flipH="1" flipV="1">
              <a:off x="6981510" y="2366234"/>
              <a:ext cx="237017" cy="63173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0"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1"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2"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3"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4"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5"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6"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7"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8"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9"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0"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1"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2"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3"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4"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5"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6"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7"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8"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99" name="Group 1"/>
          <p:cNvGrpSpPr/>
          <p:nvPr/>
        </p:nvGrpSpPr>
        <p:grpSpPr>
          <a:xfrm>
            <a:off x="9290190" y="-3412530"/>
            <a:ext cx="5803619" cy="5874063"/>
            <a:chOff x="4297681" y="2137013"/>
            <a:chExt cx="3596640" cy="3640296"/>
          </a:xfrm>
        </p:grpSpPr>
        <p:sp>
          <p:nvSpPr>
            <p:cNvPr id="100" name="Line 699"/>
            <p:cNvSpPr>
              <a:spLocks noChangeShapeType="1"/>
            </p:cNvSpPr>
            <p:nvPr/>
          </p:nvSpPr>
          <p:spPr bwMode="auto">
            <a:xfrm flipH="1" flipV="1">
              <a:off x="6010042" y="2137013"/>
              <a:ext cx="971473" cy="229223"/>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1"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2"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3" name="Line 702"/>
            <p:cNvSpPr>
              <a:spLocks noChangeShapeType="1"/>
            </p:cNvSpPr>
            <p:nvPr/>
          </p:nvSpPr>
          <p:spPr bwMode="auto">
            <a:xfrm>
              <a:off x="4440949" y="4633919"/>
              <a:ext cx="799556" cy="10205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4"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5" name="Line 704"/>
            <p:cNvSpPr>
              <a:spLocks noChangeShapeType="1"/>
            </p:cNvSpPr>
            <p:nvPr/>
          </p:nvSpPr>
          <p:spPr bwMode="auto">
            <a:xfrm flipH="1">
              <a:off x="5114925" y="2137013"/>
              <a:ext cx="895116" cy="2966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6"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7"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8"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9"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0"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1" name="Line 710"/>
            <p:cNvSpPr>
              <a:spLocks noChangeShapeType="1"/>
            </p:cNvSpPr>
            <p:nvPr/>
          </p:nvSpPr>
          <p:spPr bwMode="auto">
            <a:xfrm>
              <a:off x="6010042" y="2137015"/>
              <a:ext cx="24560" cy="21148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2" name="Line 711"/>
            <p:cNvSpPr>
              <a:spLocks noChangeShapeType="1"/>
            </p:cNvSpPr>
            <p:nvPr/>
          </p:nvSpPr>
          <p:spPr bwMode="auto">
            <a:xfrm flipH="1">
              <a:off x="4368632" y="2434349"/>
              <a:ext cx="751816" cy="71507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3" name="Line 712"/>
            <p:cNvSpPr>
              <a:spLocks noChangeShapeType="1"/>
            </p:cNvSpPr>
            <p:nvPr/>
          </p:nvSpPr>
          <p:spPr bwMode="auto">
            <a:xfrm flipH="1" flipV="1">
              <a:off x="7681469" y="3816627"/>
              <a:ext cx="212851" cy="9687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4" name="Line 713"/>
            <p:cNvSpPr>
              <a:spLocks noChangeShapeType="1"/>
            </p:cNvSpPr>
            <p:nvPr/>
          </p:nvSpPr>
          <p:spPr bwMode="auto">
            <a:xfrm flipH="1" flipV="1">
              <a:off x="6972417" y="2367473"/>
              <a:ext cx="242415" cy="63049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5" name="Line 714"/>
            <p:cNvSpPr>
              <a:spLocks noChangeShapeType="1"/>
            </p:cNvSpPr>
            <p:nvPr/>
          </p:nvSpPr>
          <p:spPr bwMode="auto">
            <a:xfrm flipH="1" flipV="1">
              <a:off x="7214834" y="2997969"/>
              <a:ext cx="466634" cy="818657"/>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6" name="Line 715"/>
            <p:cNvSpPr>
              <a:spLocks noChangeShapeType="1"/>
            </p:cNvSpPr>
            <p:nvPr/>
          </p:nvSpPr>
          <p:spPr bwMode="auto">
            <a:xfrm flipH="1" flipV="1">
              <a:off x="7681469" y="3816627"/>
              <a:ext cx="20465" cy="110245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7"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8" name="Line 717"/>
            <p:cNvSpPr>
              <a:spLocks noChangeShapeType="1"/>
            </p:cNvSpPr>
            <p:nvPr/>
          </p:nvSpPr>
          <p:spPr bwMode="auto">
            <a:xfrm>
              <a:off x="4997636" y="4060859"/>
              <a:ext cx="966016" cy="68494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9" name="Line 718"/>
            <p:cNvSpPr>
              <a:spLocks noChangeShapeType="1"/>
            </p:cNvSpPr>
            <p:nvPr/>
          </p:nvSpPr>
          <p:spPr bwMode="auto">
            <a:xfrm>
              <a:off x="4368632" y="3149421"/>
              <a:ext cx="629002" cy="911438"/>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0" name="Line 719"/>
            <p:cNvSpPr>
              <a:spLocks noChangeShapeType="1"/>
            </p:cNvSpPr>
            <p:nvPr/>
          </p:nvSpPr>
          <p:spPr bwMode="auto">
            <a:xfrm flipH="1">
              <a:off x="4368634" y="2944756"/>
              <a:ext cx="809106" cy="20466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1" name="Line 720"/>
            <p:cNvSpPr>
              <a:spLocks noChangeShapeType="1"/>
            </p:cNvSpPr>
            <p:nvPr/>
          </p:nvSpPr>
          <p:spPr bwMode="auto">
            <a:xfrm flipH="1">
              <a:off x="5177742" y="2348501"/>
              <a:ext cx="856862" cy="59625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2" name="Line 721"/>
            <p:cNvSpPr>
              <a:spLocks noChangeShapeType="1"/>
            </p:cNvSpPr>
            <p:nvPr/>
          </p:nvSpPr>
          <p:spPr bwMode="auto">
            <a:xfrm flipH="1" flipV="1">
              <a:off x="6034604" y="2348500"/>
              <a:ext cx="1180232" cy="649470"/>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3"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4"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5" name="Line 724"/>
            <p:cNvSpPr>
              <a:spLocks noChangeShapeType="1"/>
            </p:cNvSpPr>
            <p:nvPr/>
          </p:nvSpPr>
          <p:spPr bwMode="auto">
            <a:xfrm flipV="1">
              <a:off x="6413914" y="2997968"/>
              <a:ext cx="800921" cy="25651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6" name="Line 725"/>
            <p:cNvSpPr>
              <a:spLocks noChangeShapeType="1"/>
            </p:cNvSpPr>
            <p:nvPr/>
          </p:nvSpPr>
          <p:spPr bwMode="auto">
            <a:xfrm flipV="1">
              <a:off x="4997634" y="3254480"/>
              <a:ext cx="1416278" cy="817292"/>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7"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8" name="Line 728"/>
            <p:cNvSpPr>
              <a:spLocks noChangeShapeType="1"/>
            </p:cNvSpPr>
            <p:nvPr/>
          </p:nvSpPr>
          <p:spPr bwMode="auto">
            <a:xfrm flipH="1">
              <a:off x="5194114" y="4745801"/>
              <a:ext cx="769538" cy="395684"/>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9"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0"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1"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2" name="Line 732"/>
            <p:cNvSpPr>
              <a:spLocks noChangeShapeType="1"/>
            </p:cNvSpPr>
            <p:nvPr/>
          </p:nvSpPr>
          <p:spPr bwMode="auto">
            <a:xfrm>
              <a:off x="6413918" y="3254481"/>
              <a:ext cx="780454" cy="753166"/>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3" name="Line 733"/>
            <p:cNvSpPr>
              <a:spLocks noChangeShapeType="1"/>
            </p:cNvSpPr>
            <p:nvPr/>
          </p:nvSpPr>
          <p:spPr bwMode="auto">
            <a:xfrm>
              <a:off x="5177745" y="2944750"/>
              <a:ext cx="1236173" cy="309725"/>
            </a:xfrm>
            <a:prstGeom prst="line">
              <a:avLst/>
            </a:prstGeom>
            <a:noFill/>
            <a:ln w="19050">
              <a:solidFill>
                <a:srgbClr val="54D0CA">
                  <a:alpha val="31000"/>
                </a:srgb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 name="组合 1"/>
          <p:cNvGrpSpPr/>
          <p:nvPr/>
        </p:nvGrpSpPr>
        <p:grpSpPr>
          <a:xfrm>
            <a:off x="2553195" y="2089423"/>
            <a:ext cx="3784653" cy="785113"/>
            <a:chOff x="2553195" y="2089423"/>
            <a:chExt cx="3784653" cy="785113"/>
          </a:xfrm>
        </p:grpSpPr>
        <p:sp>
          <p:nvSpPr>
            <p:cNvPr id="54" name="Rectangle 1"/>
            <p:cNvSpPr/>
            <p:nvPr/>
          </p:nvSpPr>
          <p:spPr>
            <a:xfrm>
              <a:off x="2553195" y="2115243"/>
              <a:ext cx="3784653" cy="759293"/>
            </a:xfrm>
            <a:prstGeom prst="rect">
              <a:avLst/>
            </a:prstGeom>
            <a:gradFill flip="none" rotWithShape="1">
              <a:gsLst>
                <a:gs pos="87000">
                  <a:srgbClr val="2A9995">
                    <a:alpha val="40000"/>
                  </a:srgbClr>
                </a:gs>
                <a:gs pos="0">
                  <a:srgbClr val="8EE0DC">
                    <a:alpha val="7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57" name="Rectangle 3"/>
            <p:cNvSpPr txBox="1">
              <a:spLocks noChangeArrowheads="1"/>
            </p:cNvSpPr>
            <p:nvPr/>
          </p:nvSpPr>
          <p:spPr bwMode="auto">
            <a:xfrm>
              <a:off x="3968119" y="2089423"/>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a:r>
                <a:rPr lang="en-US" altLang="ko-KR" dirty="0" smtClean="0">
                  <a:solidFill>
                    <a:prstClr val="white"/>
                  </a:solidFill>
                  <a:effectLst/>
                  <a:latin typeface="Calibri" panose="020F0502020204030204" pitchFamily="34" charset="0"/>
                </a:rPr>
                <a:t>03</a:t>
              </a:r>
              <a:endParaRPr lang="en-US" altLang="ko-KR" dirty="0">
                <a:solidFill>
                  <a:prstClr val="white"/>
                </a:solidFill>
                <a:effectLst/>
                <a:latin typeface="Calibri" panose="020F0502020204030204" pitchFamily="34" charset="0"/>
              </a:endParaRPr>
            </a:p>
          </p:txBody>
        </p:sp>
      </p:grpSp>
    </p:spTree>
    <p:extLst>
      <p:ext uri="{BB962C8B-B14F-4D97-AF65-F5344CB8AC3E}">
        <p14:creationId xmlns:p14="http://schemas.microsoft.com/office/powerpoint/2010/main" val="9467360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2" presetClass="entr" presetSubtype="1" fill="hold" grpId="0" nodeType="afterEffect">
                                  <p:stCondLst>
                                    <p:cond delay="0"/>
                                  </p:stCondLst>
                                  <p:iterate type="lt">
                                    <p:tmPct val="10000"/>
                                  </p:iterate>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down)">
                                      <p:cBhvr>
                                        <p:cTn id="24" dur="500"/>
                                        <p:tgtEl>
                                          <p:spTgt spid="55"/>
                                        </p:tgtEl>
                                      </p:cBhvr>
                                    </p:animEffect>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47675" y="367239"/>
            <a:ext cx="513548" cy="575736"/>
            <a:chOff x="447675" y="367239"/>
            <a:chExt cx="513548" cy="575736"/>
          </a:xfrm>
        </p:grpSpPr>
        <p:sp>
          <p:nvSpPr>
            <p:cNvPr id="31" name="等腰三角形 30"/>
            <p:cNvSpPr/>
            <p:nvPr/>
          </p:nvSpPr>
          <p:spPr>
            <a:xfrm rot="5400000">
              <a:off x="414282" y="400632"/>
              <a:ext cx="484204" cy="417418"/>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581357" y="563109"/>
              <a:ext cx="408004" cy="351728"/>
            </a:xfrm>
            <a:prstGeom prst="triangle">
              <a:avLst/>
            </a:prstGeom>
            <a:solidFill>
              <a:srgbClr val="2A99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017388" y="409286"/>
            <a:ext cx="1958613" cy="369332"/>
          </a:xfrm>
          <a:prstGeom prst="rect">
            <a:avLst/>
          </a:prstGeom>
        </p:spPr>
        <p:txBody>
          <a:bodyPr wrap="none">
            <a:spAutoFit/>
          </a:bodyPr>
          <a:lstStyle/>
          <a:p>
            <a:r>
              <a:rPr lang="en-US" altLang="zh-CN" dirty="0" smtClean="0">
                <a:solidFill>
                  <a:schemeClr val="bg1"/>
                </a:solidFill>
              </a:rPr>
              <a:t>Overall </a:t>
            </a:r>
            <a:r>
              <a:rPr lang="en-US" altLang="zh-CN" dirty="0">
                <a:solidFill>
                  <a:schemeClr val="bg1"/>
                </a:solidFill>
              </a:rPr>
              <a:t>F</a:t>
            </a:r>
            <a:r>
              <a:rPr lang="en-US" altLang="zh-CN" dirty="0" smtClean="0">
                <a:solidFill>
                  <a:schemeClr val="bg1"/>
                </a:solidFill>
              </a:rPr>
              <a:t>ramework</a:t>
            </a:r>
            <a:endParaRPr lang="zh-CN" altLang="en-US" sz="1200" dirty="0">
              <a:solidFill>
                <a:schemeClr val="bg1"/>
              </a:solidFill>
              <a:effectLst>
                <a:outerShdw blurRad="38100" dist="38100" dir="2700000" algn="tl">
                  <a:srgbClr val="000000">
                    <a:alpha val="43137"/>
                  </a:srgbClr>
                </a:outerShdw>
              </a:effectLst>
            </a:endParaRPr>
          </a:p>
        </p:txBody>
      </p:sp>
      <p:sp>
        <p:nvSpPr>
          <p:cNvPr id="41" name="文本框 40"/>
          <p:cNvSpPr txBox="1"/>
          <p:nvPr/>
        </p:nvSpPr>
        <p:spPr>
          <a:xfrm>
            <a:off x="3112654" y="942975"/>
            <a:ext cx="5347855" cy="769441"/>
          </a:xfrm>
          <a:prstGeom prst="rect">
            <a:avLst/>
          </a:prstGeom>
          <a:noFill/>
        </p:spPr>
        <p:txBody>
          <a:bodyPr wrap="square" rtlCol="0">
            <a:spAutoFit/>
          </a:bodyPr>
          <a:lstStyle/>
          <a:p>
            <a:r>
              <a:rPr lang="zh-CN" altLang="en-US" sz="4400" b="1" dirty="0">
                <a:solidFill>
                  <a:schemeClr val="bg1"/>
                </a:solidFill>
              </a:rPr>
              <a:t>系统总体设计架构图</a:t>
            </a:r>
          </a:p>
        </p:txBody>
      </p:sp>
      <p:pic>
        <p:nvPicPr>
          <p:cNvPr id="42" name="图片 41"/>
          <p:cNvPicPr/>
          <p:nvPr/>
        </p:nvPicPr>
        <p:blipFill>
          <a:blip r:embed="rId3"/>
          <a:stretch>
            <a:fillRect/>
          </a:stretch>
        </p:blipFill>
        <p:spPr>
          <a:xfrm>
            <a:off x="3186199" y="1897965"/>
            <a:ext cx="5274310" cy="4664075"/>
          </a:xfrm>
          <a:prstGeom prst="rect">
            <a:avLst/>
          </a:prstGeom>
        </p:spPr>
      </p:pic>
    </p:spTree>
    <p:extLst>
      <p:ext uri="{BB962C8B-B14F-4D97-AF65-F5344CB8AC3E}">
        <p14:creationId xmlns:p14="http://schemas.microsoft.com/office/powerpoint/2010/main" val="1488735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716</Words>
  <Application>Microsoft Office PowerPoint</Application>
  <PresentationFormat>宽屏</PresentationFormat>
  <Paragraphs>104</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Tahoma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点线星球科技风</dc:title>
  <dc:creator>第一PPT</dc:creator>
  <cp:keywords>www.1ppt.com</cp:keywords>
  <dc:description>www.1ppt.com</dc:description>
  <cp:lastModifiedBy>佟 哲</cp:lastModifiedBy>
  <cp:revision>24</cp:revision>
  <dcterms:created xsi:type="dcterms:W3CDTF">2017-03-10T09:23:09Z</dcterms:created>
  <dcterms:modified xsi:type="dcterms:W3CDTF">2020-05-12T07:48:48Z</dcterms:modified>
</cp:coreProperties>
</file>