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42"/>
  </p:notesMasterIdLst>
  <p:sldIdLst>
    <p:sldId id="259" r:id="rId4"/>
    <p:sldId id="390" r:id="rId5"/>
    <p:sldId id="418" r:id="rId6"/>
    <p:sldId id="394" r:id="rId7"/>
    <p:sldId id="420" r:id="rId8"/>
    <p:sldId id="421" r:id="rId9"/>
    <p:sldId id="422" r:id="rId10"/>
    <p:sldId id="423" r:id="rId11"/>
    <p:sldId id="424" r:id="rId12"/>
    <p:sldId id="397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3" r:id="rId21"/>
    <p:sldId id="434" r:id="rId22"/>
    <p:sldId id="435" r:id="rId23"/>
    <p:sldId id="436" r:id="rId24"/>
    <p:sldId id="398" r:id="rId25"/>
    <p:sldId id="396" r:id="rId26"/>
    <p:sldId id="392" r:id="rId27"/>
    <p:sldId id="444" r:id="rId28"/>
    <p:sldId id="399" r:id="rId29"/>
    <p:sldId id="438" r:id="rId30"/>
    <p:sldId id="445" r:id="rId31"/>
    <p:sldId id="440" r:id="rId32"/>
    <p:sldId id="441" r:id="rId33"/>
    <p:sldId id="442" r:id="rId34"/>
    <p:sldId id="443" r:id="rId35"/>
    <p:sldId id="446" r:id="rId36"/>
    <p:sldId id="447" r:id="rId37"/>
    <p:sldId id="448" r:id="rId38"/>
    <p:sldId id="393" r:id="rId39"/>
    <p:sldId id="395" r:id="rId40"/>
    <p:sldId id="417" r:id="rId4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544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783892" algn="l" rtl="0" eaLnBrk="0" fontAlgn="base" hangingPunct="0">
      <a:spcBef>
        <a:spcPct val="0"/>
      </a:spcBef>
      <a:spcAft>
        <a:spcPct val="0"/>
      </a:spcAft>
      <a:defRPr sz="1544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567783" algn="l" rtl="0" eaLnBrk="0" fontAlgn="base" hangingPunct="0">
      <a:spcBef>
        <a:spcPct val="0"/>
      </a:spcBef>
      <a:spcAft>
        <a:spcPct val="0"/>
      </a:spcAft>
      <a:defRPr sz="1544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2351675" algn="l" rtl="0" eaLnBrk="0" fontAlgn="base" hangingPunct="0">
      <a:spcBef>
        <a:spcPct val="0"/>
      </a:spcBef>
      <a:spcAft>
        <a:spcPct val="0"/>
      </a:spcAft>
      <a:defRPr sz="1544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3135567" algn="l" rtl="0" eaLnBrk="0" fontAlgn="base" hangingPunct="0">
      <a:spcBef>
        <a:spcPct val="0"/>
      </a:spcBef>
      <a:spcAft>
        <a:spcPct val="0"/>
      </a:spcAft>
      <a:defRPr sz="1544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3919458" algn="l" defTabSz="1567783" rtl="0" eaLnBrk="1" latinLnBrk="0" hangingPunct="1">
      <a:defRPr sz="1544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4703351" algn="l" defTabSz="1567783" rtl="0" eaLnBrk="1" latinLnBrk="0" hangingPunct="1">
      <a:defRPr sz="1544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5487242" algn="l" defTabSz="1567783" rtl="0" eaLnBrk="1" latinLnBrk="0" hangingPunct="1">
      <a:defRPr sz="1544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6271132" algn="l" defTabSz="1567783" rtl="0" eaLnBrk="1" latinLnBrk="0" hangingPunct="1">
      <a:defRPr sz="1544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6E8"/>
    <a:srgbClr val="C582EE"/>
    <a:srgbClr val="D5A5F3"/>
    <a:srgbClr val="FFFFFF"/>
    <a:srgbClr val="000000"/>
    <a:srgbClr val="A50021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4" d="100"/>
          <a:sy n="104" d="100"/>
        </p:scale>
        <p:origin x="114" y="516"/>
      </p:cViewPr>
      <p:guideLst>
        <p:guide orient="horz" pos="2160"/>
        <p:guide pos="37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63B8448-729F-4059-95AA-106889E1B9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79062E-AC3E-4BD0-B201-D0DFA4268B2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6E24273-6530-4191-ACEA-E0F04E7B163B}" type="datetimeFigureOut">
              <a:rPr lang="zh-CN" altLang="en-US"/>
              <a:pPr>
                <a:defRPr/>
              </a:pPr>
              <a:t>2020/12/27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D23BF4A-43E0-45B0-B00A-B163607228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4C316B7-774C-4FCD-A06C-A0991799B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EEE5FF-6673-4B93-AE14-62AFE6897A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EC5E6D-EBB6-4969-BE17-8D206CF85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AE3B2C-D483-4307-9FA7-EE50314A0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058" kern="1200">
        <a:solidFill>
          <a:schemeClr val="tx1"/>
        </a:solidFill>
        <a:latin typeface="+mn-lt"/>
        <a:ea typeface="+mn-ea"/>
        <a:cs typeface="+mn-cs"/>
      </a:defRPr>
    </a:lvl1pPr>
    <a:lvl2pPr marL="783892" algn="l" rtl="0" eaLnBrk="0" fontAlgn="base" hangingPunct="0">
      <a:spcBef>
        <a:spcPct val="30000"/>
      </a:spcBef>
      <a:spcAft>
        <a:spcPct val="0"/>
      </a:spcAft>
      <a:defRPr sz="2058" kern="1200">
        <a:solidFill>
          <a:schemeClr val="tx1"/>
        </a:solidFill>
        <a:latin typeface="+mn-lt"/>
        <a:ea typeface="+mn-ea"/>
        <a:cs typeface="+mn-cs"/>
      </a:defRPr>
    </a:lvl2pPr>
    <a:lvl3pPr marL="1567783" algn="l" rtl="0" eaLnBrk="0" fontAlgn="base" hangingPunct="0">
      <a:spcBef>
        <a:spcPct val="30000"/>
      </a:spcBef>
      <a:spcAft>
        <a:spcPct val="0"/>
      </a:spcAft>
      <a:defRPr sz="2058" kern="1200">
        <a:solidFill>
          <a:schemeClr val="tx1"/>
        </a:solidFill>
        <a:latin typeface="+mn-lt"/>
        <a:ea typeface="+mn-ea"/>
        <a:cs typeface="+mn-cs"/>
      </a:defRPr>
    </a:lvl3pPr>
    <a:lvl4pPr marL="2351675" algn="l" rtl="0" eaLnBrk="0" fontAlgn="base" hangingPunct="0">
      <a:spcBef>
        <a:spcPct val="30000"/>
      </a:spcBef>
      <a:spcAft>
        <a:spcPct val="0"/>
      </a:spcAft>
      <a:defRPr sz="2058" kern="1200">
        <a:solidFill>
          <a:schemeClr val="tx1"/>
        </a:solidFill>
        <a:latin typeface="+mn-lt"/>
        <a:ea typeface="+mn-ea"/>
        <a:cs typeface="+mn-cs"/>
      </a:defRPr>
    </a:lvl4pPr>
    <a:lvl5pPr marL="3135567" algn="l" rtl="0" eaLnBrk="0" fontAlgn="base" hangingPunct="0">
      <a:spcBef>
        <a:spcPct val="30000"/>
      </a:spcBef>
      <a:spcAft>
        <a:spcPct val="0"/>
      </a:spcAft>
      <a:defRPr sz="2058" kern="1200">
        <a:solidFill>
          <a:schemeClr val="tx1"/>
        </a:solidFill>
        <a:latin typeface="+mn-lt"/>
        <a:ea typeface="+mn-ea"/>
        <a:cs typeface="+mn-cs"/>
      </a:defRPr>
    </a:lvl5pPr>
    <a:lvl6pPr marL="3919458" algn="l" defTabSz="1567783" rtl="0" eaLnBrk="1" latinLnBrk="0" hangingPunct="1">
      <a:defRPr sz="2058" kern="1200">
        <a:solidFill>
          <a:schemeClr val="tx1"/>
        </a:solidFill>
        <a:latin typeface="+mn-lt"/>
        <a:ea typeface="+mn-ea"/>
        <a:cs typeface="+mn-cs"/>
      </a:defRPr>
    </a:lvl6pPr>
    <a:lvl7pPr marL="4703351" algn="l" defTabSz="1567783" rtl="0" eaLnBrk="1" latinLnBrk="0" hangingPunct="1">
      <a:defRPr sz="2058" kern="1200">
        <a:solidFill>
          <a:schemeClr val="tx1"/>
        </a:solidFill>
        <a:latin typeface="+mn-lt"/>
        <a:ea typeface="+mn-ea"/>
        <a:cs typeface="+mn-cs"/>
      </a:defRPr>
    </a:lvl7pPr>
    <a:lvl8pPr marL="5487242" algn="l" defTabSz="1567783" rtl="0" eaLnBrk="1" latinLnBrk="0" hangingPunct="1">
      <a:defRPr sz="2058" kern="1200">
        <a:solidFill>
          <a:schemeClr val="tx1"/>
        </a:solidFill>
        <a:latin typeface="+mn-lt"/>
        <a:ea typeface="+mn-ea"/>
        <a:cs typeface="+mn-cs"/>
      </a:defRPr>
    </a:lvl8pPr>
    <a:lvl9pPr marL="6271132" algn="l" defTabSz="1567783" rtl="0" eaLnBrk="1" latinLnBrk="0" hangingPunct="1">
      <a:defRPr sz="20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C492496C-ABAA-4DAE-AE14-C7FA2895C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EDCF3CC7-C5D2-4285-A307-8BB26D29E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71BBDA6C-577F-4903-BF18-B30436CE04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507F49-6AB7-4E70-BDE6-9F033846DA06}" type="slidenum">
              <a:rPr lang="zh-CN" altLang="en-US" sz="1200" smtClean="0"/>
              <a:pPr/>
              <a:t>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50049005-A851-4E0B-B9AD-392B21FC9D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C2CC3B9E-54BD-4980-9260-2206BEFB33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F6522C1D-8226-4040-8340-E7B4BCB1D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499C0A-7640-453F-B059-D79B06F1C8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31420A28-69C7-40DD-86B6-4E321C4A06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9BA33A9A-17C5-4161-B8F1-21DFC15F97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48F07C14-5772-42D2-88AD-2D3A6C064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F59811-6DC1-4211-B6EE-246799BC94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5CF8D63A-B439-4F62-9CCA-4049BE0EFF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E3A3CC7-2DBF-4FCC-ADC9-C133282A5E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25C96406-3E82-4C5A-8445-620C94684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4B54CE-89C0-41D8-BD8E-564335B110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493C4E24-32B5-410E-BB87-E4CE1A72ED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558D3ACF-E34F-4013-89EB-ECAEA62CDD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77473BE0-944C-42C4-A711-F9F2BB9086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16340-670F-45F7-A497-CB0347763D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D842ADEF-F50B-4286-B0E1-962127468E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C0404F58-DD85-475C-8FE0-B8E4492CF5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4E2B969E-CE1D-4CAE-82F2-7C62BE6BD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D01938-E2A2-4B70-83C3-101251B84A9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2539B667-EE38-49A8-8E79-9E8CB6A6C0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B0AEA0F7-44ED-446E-9940-BB0400356D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8665CA3F-3BA9-460B-8761-9CE9465AB5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A0C6E4-8EAB-471A-B9ED-C9166F5183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38D200DB-DE0D-4B85-894D-24F6D050B4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6CB80A99-C55D-4601-9D47-3ABE684518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E46B5F53-2D2F-403D-8E4C-C559E4159F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C90778C-82F5-4627-8580-B8F7CEF36BBA}" type="slidenum">
              <a:rPr lang="zh-CN" altLang="en-US" sz="1200" smtClean="0"/>
              <a:pPr/>
              <a:t>23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A31FB749-F9B7-4774-94A2-8F0DE09331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700ED079-0B08-4293-8277-38CD69820D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23C0B98A-C623-4262-91CD-42D71A7CE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D80D8-619E-44B5-92A0-F54A378342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A31FB749-F9B7-4774-94A2-8F0DE09331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700ED079-0B08-4293-8277-38CD69820D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23C0B98A-C623-4262-91CD-42D71A7CE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D80D8-619E-44B5-92A0-F54A378342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735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A31FB749-F9B7-4774-94A2-8F0DE09331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700ED079-0B08-4293-8277-38CD69820D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23C0B98A-C623-4262-91CD-42D71A7CE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D80D8-619E-44B5-92A0-F54A378342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05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6AD0726C-704F-49C0-A8AC-4995B23B4F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98BF131C-541F-4AF9-8A1A-3CB1A8B5F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33CECDA5-B227-4880-9BD6-F255DC3F74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E7B0B1-B301-4EC5-9947-FB95F7178B39}" type="slidenum">
              <a:rPr lang="zh-CN" altLang="en-US" sz="1200" smtClean="0">
                <a:solidFill>
                  <a:srgbClr val="000000"/>
                </a:solidFill>
              </a:rPr>
              <a:pPr/>
              <a:t>3</a:t>
            </a:fld>
            <a:endParaRPr lang="zh-CN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A31FB749-F9B7-4774-94A2-8F0DE09331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700ED079-0B08-4293-8277-38CD69820D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23C0B98A-C623-4262-91CD-42D71A7CE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D80D8-619E-44B5-92A0-F54A378342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589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A31FB749-F9B7-4774-94A2-8F0DE09331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700ED079-0B08-4293-8277-38CD69820D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23C0B98A-C623-4262-91CD-42D71A7CE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D80D8-619E-44B5-92A0-F54A378342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612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A31FB749-F9B7-4774-94A2-8F0DE09331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700ED079-0B08-4293-8277-38CD69820D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23C0B98A-C623-4262-91CD-42D71A7CE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D80D8-619E-44B5-92A0-F54A378342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114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A31FB749-F9B7-4774-94A2-8F0DE09331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700ED079-0B08-4293-8277-38CD69820D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23C0B98A-C623-4262-91CD-42D71A7CE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D80D8-619E-44B5-92A0-F54A378342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0188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F2FAD98A-23BC-4E7C-A23E-BB173B4D45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02EA80F0-6568-421B-A86F-19D1FCADB2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A6CFFFDE-49DF-4B0C-82CF-90896A3B5A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CF81F5-0F3C-4192-B5CF-3278F6B926C7}" type="slidenum">
              <a:rPr lang="zh-CN" altLang="en-US" sz="1200" smtClean="0"/>
              <a:pPr/>
              <a:t>36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EBF5C911-8A57-4096-B71D-CA0CA2398F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BE565CD0-CF7C-4DAF-BA76-7D566860F0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5A37A7D4-C539-4050-BA48-FFE5D9271C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D44460-E6AC-4008-A769-3F2646E40457}" type="slidenum">
              <a:rPr lang="zh-CN" altLang="en-US" sz="1200" smtClean="0"/>
              <a:pPr/>
              <a:t>37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C33BBD20-8728-4CF0-BE11-5DFE2FAA53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F291ECC0-2792-4E5F-8286-B69242FB5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EB6795B3-B1C7-4F68-8962-1867A27B59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34EA3AB-7C52-48C0-9DFB-058EC0B09908}" type="slidenum">
              <a:rPr lang="zh-CN" altLang="en-US" sz="1200" smtClean="0"/>
              <a:pPr/>
              <a:t>38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8FBA2452-A6D8-42F6-B5B5-75C2EC8CD0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F40BE268-014D-4D9A-B20A-8176373928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F622DC2D-8D6C-4AE7-A7D6-033907532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651E57-6EB7-4699-94A9-AFD754F4609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DF9C6753-E85D-46E2-A5B6-81F70EFEAD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89E5F41F-8F95-4EA8-96C2-583CE95FDC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9EC5D84A-12DF-4A5C-8870-DCB99ADFA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859F86-B3CF-4B21-A050-4B7E502B2A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428513D1-50FF-48CF-BB19-556BA4DC93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B42D6C09-AF6C-4FA3-9CE8-52B47B03E9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 版权声明：</a:t>
            </a:r>
            <a:r>
              <a:rPr lang="en-US" altLang="zh-CN"/>
              <a:t>300</a:t>
            </a:r>
            <a:r>
              <a:rPr lang="zh-CN" altLang="en-US"/>
              <a:t>套精品模板商业授权，请联系</a:t>
            </a:r>
            <a:r>
              <a:rPr lang="en-US" altLang="zh-CN"/>
              <a:t>【</a:t>
            </a:r>
            <a:r>
              <a:rPr lang="zh-CN" altLang="en-US"/>
              <a:t>锐旗设计</a:t>
            </a:r>
            <a:r>
              <a:rPr lang="en-US" altLang="zh-CN"/>
              <a:t>】:https://9ppt.taobao.com</a:t>
            </a:r>
            <a:r>
              <a:rPr lang="zh-CN" altLang="en-US"/>
              <a:t>，专业</a:t>
            </a:r>
            <a:r>
              <a:rPr lang="en-US" altLang="zh-CN"/>
              <a:t>PPT</a:t>
            </a:r>
            <a:r>
              <a:rPr lang="zh-CN" altLang="en-US"/>
              <a:t>老师为你解决所有</a:t>
            </a:r>
            <a:r>
              <a:rPr lang="en-US" altLang="zh-CN"/>
              <a:t>PPT</a:t>
            </a:r>
            <a:r>
              <a:rPr lang="zh-CN" altLang="en-US"/>
              <a:t>问题！</a:t>
            </a: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FBF3473A-AD42-4C94-814B-B2EC3F7658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5E0729-DF7D-4990-BFF8-F57A417E42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548ECB18-45CE-4230-8922-4B2606AFA5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8E5FBC7B-86AF-43A4-A201-FF529AC582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3804AF08-36B6-48D9-B1CC-06D416E493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67DCF2-B27E-4348-B3AD-4685C6921967}" type="slidenum">
              <a:rPr lang="zh-CN" altLang="en-US" sz="1200" smtClean="0"/>
              <a:pPr/>
              <a:t>10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A4AF46F7-5430-4708-B46C-78A5EC7E9A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6C74ED48-067F-4A38-B9DB-1746E98FF1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255B7822-6801-4915-B908-CB1B51A8F2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D5C56E-352C-4809-A989-105B7026A2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02D228A8-1A4D-4D1F-88BF-2E6CD589D2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08520066-9235-41CE-8A0A-51D9433163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7769CC29-626F-41BC-A2D4-6AAB469E7C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C5867C-9AC4-4642-91CB-5C84A979E2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6D578655-65C9-4A5A-A9A3-E0A2481644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EB4ADCB9-B671-4D5A-85B3-1B057E1674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A06CFD05-816A-42B7-B01C-0417D1949D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FE54F5-E24B-47E0-8B67-10B78046E8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7460EE-11C4-4FA9-A40A-8880D438086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406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ADCB6D-4B57-490A-8A01-592FD78BDF6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58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BFA85B-9C4A-4953-8A90-E6B8818BA1D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7322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E7B43-4E68-4E43-B10D-ACADA325A8B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44975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2A581-B26E-413F-83BD-9BDFC665735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88871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68C0BB-A218-44F7-B53A-F926FDCCA65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4213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9280D-3531-4701-8F0E-C60334C41A9D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6787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50C0F-42E9-4404-861D-92C8A3D77BC0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0416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64C19-BB1C-4865-AC56-EBEC95717ED5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7791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8A578-A534-41D4-B1A6-14F40DE762C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5584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2B731-347F-4F71-B965-D20868E59761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195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8B47AB-6B7F-4D34-8AA7-325FA0E5F0F5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2410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DE60D-6EAC-4D49-8CBE-200FEDB5BB1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1748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A8E5F7-233F-4052-8EDF-C5D2EF71A3C1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3717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1176D-ACF2-4354-9D66-FE1A20F1E39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2350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8471F-1CB2-4A0E-8B73-E2E3535AA58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640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8B987-2B88-4965-8758-58AFF59F325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79259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B23A4-0593-4BF7-BA31-60DAFE7CDC6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9380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51861-CDB6-4B5B-A62B-5829F5BC23B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97393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207AF-B560-4D99-A1F8-BA0EC4FD48E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87522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89A3-953C-4460-9B3B-75094811E12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20068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E09E1-5140-4C79-BACE-A0457B896C4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883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56865B-3FCA-4DA8-BA02-B19A85A214ED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20430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7210A-E5C8-4D26-A313-4F59ECA3C66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50879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1E5E58-0B58-4499-83E3-775BAC2F21D5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55125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00F0CB-FEE6-4C25-B51B-3A7BFA1EADB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2490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288E4-26A9-45D7-8231-BE34DA7DF7E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960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78203-1F20-439F-9BDB-95554F7437C7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507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24385-5939-423C-973A-48A3FF3EFD4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998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9564DA-49A2-40F0-8178-90483C184C81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693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93A16-66B5-4886-8561-373E5556AD6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56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0D5E5-692A-47D5-A7CD-BA7E1706EDE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570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A9486-3F16-4758-AFA6-69D371892285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54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3BFA85B-9C4A-4953-8A90-E6B8818BA1D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6084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11176D-ACF2-4354-9D66-FE1A20F1E39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83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0288E4-26A9-45D7-8231-BE34DA7DF7E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327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46FCA741-1ED6-468D-BC01-880835840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464" y="2651732"/>
            <a:ext cx="3348994" cy="725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116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烟花粒子系统</a:t>
            </a:r>
            <a:endParaRPr lang="zh-CN" altLang="zh-CN" sz="4116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Line 5">
            <a:extLst>
              <a:ext uri="{FF2B5EF4-FFF2-40B4-BE49-F238E27FC236}">
                <a16:creationId xmlns:a16="http://schemas.microsoft.com/office/drawing/2014/main" id="{BFB24F71-49FD-46ED-8C7A-4DB53EA0F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674" y="3623661"/>
            <a:ext cx="2842299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2340ACD9-9CF6-4D5E-8E7C-C9CEA11E9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1182" y="3969426"/>
            <a:ext cx="1646605" cy="103105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5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第二组</a:t>
            </a:r>
            <a:endParaRPr lang="en-US" altLang="zh-CN" sz="15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sz="15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5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林哲       钟绍弘</a:t>
            </a:r>
            <a:endParaRPr lang="en-US" altLang="zh-CN" sz="15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5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林坤贤     李子林</a:t>
            </a:r>
            <a:endParaRPr lang="zh-CN" altLang="zh-CN" sz="15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前进箭头 342">
            <a:extLst>
              <a:ext uri="{FF2B5EF4-FFF2-40B4-BE49-F238E27FC236}">
                <a16:creationId xmlns:a16="http://schemas.microsoft.com/office/drawing/2014/main" id="{C2CE7F41-ACCB-4724-B099-FD247DF9EA85}"/>
              </a:ext>
            </a:extLst>
          </p:cNvPr>
          <p:cNvSpPr>
            <a:spLocks/>
          </p:cNvSpPr>
          <p:nvPr/>
        </p:nvSpPr>
        <p:spPr bwMode="auto">
          <a:xfrm rot="2460000">
            <a:off x="1514018" y="2202511"/>
            <a:ext cx="3574655" cy="4440411"/>
          </a:xfrm>
          <a:custGeom>
            <a:avLst/>
            <a:gdLst>
              <a:gd name="T0" fmla="*/ 0 w 792088"/>
              <a:gd name="T1" fmla="*/ 0 h 918822"/>
              <a:gd name="T2" fmla="*/ 1329241928 w 792088"/>
              <a:gd name="T3" fmla="*/ 1332167555 h 918822"/>
              <a:gd name="T4" fmla="*/ 0 w 792088"/>
              <a:gd name="T5" fmla="*/ 214748364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3078" name="前进箭头 342">
            <a:extLst>
              <a:ext uri="{FF2B5EF4-FFF2-40B4-BE49-F238E27FC236}">
                <a16:creationId xmlns:a16="http://schemas.microsoft.com/office/drawing/2014/main" id="{27261109-14D2-4BED-8E22-C12A90CE7635}"/>
              </a:ext>
            </a:extLst>
          </p:cNvPr>
          <p:cNvSpPr>
            <a:spLocks/>
          </p:cNvSpPr>
          <p:nvPr/>
        </p:nvSpPr>
        <p:spPr bwMode="auto">
          <a:xfrm rot="-420000">
            <a:off x="8064383" y="1587224"/>
            <a:ext cx="1355809" cy="1641672"/>
          </a:xfrm>
          <a:custGeom>
            <a:avLst/>
            <a:gdLst>
              <a:gd name="T0" fmla="*/ 0 w 792088"/>
              <a:gd name="T1" fmla="*/ 0 h 918822"/>
              <a:gd name="T2" fmla="*/ 567680 w 792088"/>
              <a:gd name="T3" fmla="*/ 462492 h 918822"/>
              <a:gd name="T4" fmla="*/ 0 w 792088"/>
              <a:gd name="T5" fmla="*/ 92498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2" name="前进箭头 342">
            <a:extLst>
              <a:ext uri="{FF2B5EF4-FFF2-40B4-BE49-F238E27FC236}">
                <a16:creationId xmlns:a16="http://schemas.microsoft.com/office/drawing/2014/main" id="{DC559E89-FE29-46A0-8091-D39E8C772578}"/>
              </a:ext>
            </a:extLst>
          </p:cNvPr>
          <p:cNvSpPr>
            <a:spLocks/>
          </p:cNvSpPr>
          <p:nvPr/>
        </p:nvSpPr>
        <p:spPr bwMode="auto">
          <a:xfrm rot="5880000">
            <a:off x="8580298" y="4596959"/>
            <a:ext cx="1355809" cy="1641672"/>
          </a:xfrm>
          <a:custGeom>
            <a:avLst/>
            <a:gdLst>
              <a:gd name="T0" fmla="*/ 0 w 792088"/>
              <a:gd name="T1" fmla="*/ 0 h 918822"/>
              <a:gd name="T2" fmla="*/ 567680 w 792088"/>
              <a:gd name="T3" fmla="*/ 465914 h 918822"/>
              <a:gd name="T4" fmla="*/ 0 w 792088"/>
              <a:gd name="T5" fmla="*/ 931830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前进箭头 342">
            <a:extLst>
              <a:ext uri="{FF2B5EF4-FFF2-40B4-BE49-F238E27FC236}">
                <a16:creationId xmlns:a16="http://schemas.microsoft.com/office/drawing/2014/main" id="{67817AB0-34A3-432F-9AB3-77E7E390D4E7}"/>
              </a:ext>
            </a:extLst>
          </p:cNvPr>
          <p:cNvSpPr>
            <a:spLocks/>
          </p:cNvSpPr>
          <p:nvPr/>
        </p:nvSpPr>
        <p:spPr bwMode="auto">
          <a:xfrm rot="-420000">
            <a:off x="8064383" y="1587224"/>
            <a:ext cx="1355809" cy="1641672"/>
          </a:xfrm>
          <a:custGeom>
            <a:avLst/>
            <a:gdLst>
              <a:gd name="T0" fmla="*/ 0 w 792088"/>
              <a:gd name="T1" fmla="*/ 0 h 918822"/>
              <a:gd name="T2" fmla="*/ 567680 w 792088"/>
              <a:gd name="T3" fmla="*/ 462492 h 918822"/>
              <a:gd name="T4" fmla="*/ 0 w 792088"/>
              <a:gd name="T5" fmla="*/ 92498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9218" name="前进箭头 342">
            <a:extLst>
              <a:ext uri="{FF2B5EF4-FFF2-40B4-BE49-F238E27FC236}">
                <a16:creationId xmlns:a16="http://schemas.microsoft.com/office/drawing/2014/main" id="{1588755F-FC85-4C3B-BA6D-A85D16C74D77}"/>
              </a:ext>
            </a:extLst>
          </p:cNvPr>
          <p:cNvSpPr>
            <a:spLocks/>
          </p:cNvSpPr>
          <p:nvPr/>
        </p:nvSpPr>
        <p:spPr bwMode="auto">
          <a:xfrm rot="-2820000">
            <a:off x="674132" y="-137482"/>
            <a:ext cx="846701" cy="1050888"/>
          </a:xfrm>
          <a:custGeom>
            <a:avLst/>
            <a:gdLst>
              <a:gd name="T0" fmla="*/ 0 w 792088"/>
              <a:gd name="T1" fmla="*/ 0 h 918822"/>
              <a:gd name="T2" fmla="*/ 13175 w 792088"/>
              <a:gd name="T3" fmla="*/ 13047 h 918822"/>
              <a:gd name="T4" fmla="*/ 0 w 792088"/>
              <a:gd name="T5" fmla="*/ 26094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9219" name="前进箭头 342">
            <a:extLst>
              <a:ext uri="{FF2B5EF4-FFF2-40B4-BE49-F238E27FC236}">
                <a16:creationId xmlns:a16="http://schemas.microsoft.com/office/drawing/2014/main" id="{82EDE9A6-B95F-4AC3-B338-AF8B25438E81}"/>
              </a:ext>
            </a:extLst>
          </p:cNvPr>
          <p:cNvSpPr>
            <a:spLocks/>
          </p:cNvSpPr>
          <p:nvPr/>
        </p:nvSpPr>
        <p:spPr bwMode="auto">
          <a:xfrm rot="2460000">
            <a:off x="1514018" y="2202511"/>
            <a:ext cx="3574655" cy="4440411"/>
          </a:xfrm>
          <a:custGeom>
            <a:avLst/>
            <a:gdLst>
              <a:gd name="T0" fmla="*/ 0 w 792088"/>
              <a:gd name="T1" fmla="*/ 0 h 918822"/>
              <a:gd name="T2" fmla="*/ 1329241928 w 792088"/>
              <a:gd name="T3" fmla="*/ 1332167555 h 918822"/>
              <a:gd name="T4" fmla="*/ 0 w 792088"/>
              <a:gd name="T5" fmla="*/ 214748364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6DDE7607-88D0-4058-A0DA-25078303E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392" y="2880415"/>
            <a:ext cx="3118161" cy="67877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811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二、烟花引擎</a:t>
            </a:r>
            <a:endParaRPr lang="zh-CN" altLang="en-US" sz="3430" dirty="0"/>
          </a:p>
        </p:txBody>
      </p:sp>
      <p:sp>
        <p:nvSpPr>
          <p:cNvPr id="9221" name="Line 7">
            <a:extLst>
              <a:ext uri="{FF2B5EF4-FFF2-40B4-BE49-F238E27FC236}">
                <a16:creationId xmlns:a16="http://schemas.microsoft.com/office/drawing/2014/main" id="{F60CE404-8507-4E55-9331-60679B0BE3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674" y="3623661"/>
            <a:ext cx="2842299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9222" name="虚线箭头 46">
            <a:extLst>
              <a:ext uri="{FF2B5EF4-FFF2-40B4-BE49-F238E27FC236}">
                <a16:creationId xmlns:a16="http://schemas.microsoft.com/office/drawing/2014/main" id="{7C1404A6-E511-48C4-9901-E98DF8CA8071}"/>
              </a:ext>
            </a:extLst>
          </p:cNvPr>
          <p:cNvSpPr>
            <a:spLocks/>
          </p:cNvSpPr>
          <p:nvPr/>
        </p:nvSpPr>
        <p:spPr bwMode="auto">
          <a:xfrm>
            <a:off x="5644073" y="4042927"/>
            <a:ext cx="688794" cy="381151"/>
          </a:xfrm>
          <a:custGeom>
            <a:avLst/>
            <a:gdLst>
              <a:gd name="T0" fmla="*/ 1227 w 839382"/>
              <a:gd name="T1" fmla="*/ 760 h 466836"/>
              <a:gd name="T2" fmla="*/ 1085 w 839382"/>
              <a:gd name="T3" fmla="*/ 898 h 466836"/>
              <a:gd name="T4" fmla="*/ 1085 w 839382"/>
              <a:gd name="T5" fmla="*/ 570 h 466836"/>
              <a:gd name="T6" fmla="*/ 1227 w 839382"/>
              <a:gd name="T7" fmla="*/ 708 h 466836"/>
              <a:gd name="T8" fmla="*/ 1085 w 839382"/>
              <a:gd name="T9" fmla="*/ 570 h 466836"/>
              <a:gd name="T10" fmla="*/ 1444 w 839382"/>
              <a:gd name="T11" fmla="*/ 562 h 466836"/>
              <a:gd name="T12" fmla="*/ 1301 w 839382"/>
              <a:gd name="T13" fmla="*/ 700 h 466836"/>
              <a:gd name="T14" fmla="*/ 1518 w 839382"/>
              <a:gd name="T15" fmla="*/ 380 h 466836"/>
              <a:gd name="T16" fmla="*/ 1661 w 839382"/>
              <a:gd name="T17" fmla="*/ 518 h 466836"/>
              <a:gd name="T18" fmla="*/ 1518 w 839382"/>
              <a:gd name="T19" fmla="*/ 380 h 466836"/>
              <a:gd name="T20" fmla="*/ 1227 w 839382"/>
              <a:gd name="T21" fmla="*/ 380 h 466836"/>
              <a:gd name="T22" fmla="*/ 1085 w 839382"/>
              <a:gd name="T23" fmla="*/ 518 h 466836"/>
              <a:gd name="T24" fmla="*/ 868 w 839382"/>
              <a:gd name="T25" fmla="*/ 380 h 466836"/>
              <a:gd name="T26" fmla="*/ 1010 w 839382"/>
              <a:gd name="T27" fmla="*/ 518 h 466836"/>
              <a:gd name="T28" fmla="*/ 868 w 839382"/>
              <a:gd name="T29" fmla="*/ 380 h 466836"/>
              <a:gd name="T30" fmla="*/ 793 w 839382"/>
              <a:gd name="T31" fmla="*/ 380 h 466836"/>
              <a:gd name="T32" fmla="*/ 651 w 839382"/>
              <a:gd name="T33" fmla="*/ 518 h 466836"/>
              <a:gd name="T34" fmla="*/ 434 w 839382"/>
              <a:gd name="T35" fmla="*/ 380 h 466836"/>
              <a:gd name="T36" fmla="*/ 576 w 839382"/>
              <a:gd name="T37" fmla="*/ 518 h 466836"/>
              <a:gd name="T38" fmla="*/ 434 w 839382"/>
              <a:gd name="T39" fmla="*/ 380 h 466836"/>
              <a:gd name="T40" fmla="*/ 359 w 839382"/>
              <a:gd name="T41" fmla="*/ 380 h 466836"/>
              <a:gd name="T42" fmla="*/ 217 w 839382"/>
              <a:gd name="T43" fmla="*/ 518 h 466836"/>
              <a:gd name="T44" fmla="*/ 0 w 839382"/>
              <a:gd name="T45" fmla="*/ 380 h 466836"/>
              <a:gd name="T46" fmla="*/ 143 w 839382"/>
              <a:gd name="T47" fmla="*/ 518 h 466836"/>
              <a:gd name="T48" fmla="*/ 0 w 839382"/>
              <a:gd name="T49" fmla="*/ 380 h 466836"/>
              <a:gd name="T50" fmla="*/ 1444 w 839382"/>
              <a:gd name="T51" fmla="*/ 372 h 466836"/>
              <a:gd name="T52" fmla="*/ 1301 w 839382"/>
              <a:gd name="T53" fmla="*/ 510 h 466836"/>
              <a:gd name="T54" fmla="*/ 1085 w 839382"/>
              <a:gd name="T55" fmla="*/ 190 h 466836"/>
              <a:gd name="T56" fmla="*/ 1227 w 839382"/>
              <a:gd name="T57" fmla="*/ 328 h 466836"/>
              <a:gd name="T58" fmla="*/ 1085 w 839382"/>
              <a:gd name="T59" fmla="*/ 190 h 466836"/>
              <a:gd name="T60" fmla="*/ 1444 w 839382"/>
              <a:gd name="T61" fmla="*/ 182 h 466836"/>
              <a:gd name="T62" fmla="*/ 1301 w 839382"/>
              <a:gd name="T63" fmla="*/ 320 h 466836"/>
              <a:gd name="T64" fmla="*/ 1085 w 839382"/>
              <a:gd name="T65" fmla="*/ 0 h 466836"/>
              <a:gd name="T66" fmla="*/ 1227 w 839382"/>
              <a:gd name="T67" fmla="*/ 139 h 466836"/>
              <a:gd name="T68" fmla="*/ 1085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9224" name="前进箭头 342">
            <a:extLst>
              <a:ext uri="{FF2B5EF4-FFF2-40B4-BE49-F238E27FC236}">
                <a16:creationId xmlns:a16="http://schemas.microsoft.com/office/drawing/2014/main" id="{2A3A8AFB-AA8F-427E-A340-4B5AA5670BF6}"/>
              </a:ext>
            </a:extLst>
          </p:cNvPr>
          <p:cNvSpPr>
            <a:spLocks/>
          </p:cNvSpPr>
          <p:nvPr/>
        </p:nvSpPr>
        <p:spPr bwMode="auto">
          <a:xfrm rot="5880000">
            <a:off x="8580298" y="4596959"/>
            <a:ext cx="1355809" cy="1641672"/>
          </a:xfrm>
          <a:custGeom>
            <a:avLst/>
            <a:gdLst>
              <a:gd name="T0" fmla="*/ 0 w 792088"/>
              <a:gd name="T1" fmla="*/ 0 h 918822"/>
              <a:gd name="T2" fmla="*/ 567680 w 792088"/>
              <a:gd name="T3" fmla="*/ 465914 h 918822"/>
              <a:gd name="T4" fmla="*/ 0 w 792088"/>
              <a:gd name="T5" fmla="*/ 931830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4D578E10-57BC-4DC1-BE0B-AC47E6116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514" y="1396648"/>
            <a:ext cx="4408998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烟花上升过程的物理运动模型</a:t>
            </a:r>
            <a:endParaRPr lang="zh-CN" altLang="zh-CN" sz="2401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EA736238-7C79-4B31-8A0B-DBD3D8C30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514" y="2139893"/>
            <a:ext cx="3947638" cy="837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本节介绍烟花从发射到爆炸这一阶段的物理运动模型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——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斜抛运动模型。</a:t>
            </a:r>
            <a:endParaRPr lang="zh-CN" altLang="zh-CN" sz="1715" dirty="0">
              <a:solidFill>
                <a:srgbClr val="EAEAEA"/>
              </a:solidFill>
              <a:ea typeface="微软雅黑" panose="020B0503020204020204" pitchFamily="34" charset="-122"/>
            </a:endParaRPr>
          </a:p>
        </p:txBody>
      </p:sp>
      <p:sp>
        <p:nvSpPr>
          <p:cNvPr id="4100" name="AutoShape 6">
            <a:extLst>
              <a:ext uri="{FF2B5EF4-FFF2-40B4-BE49-F238E27FC236}">
                <a16:creationId xmlns:a16="http://schemas.microsoft.com/office/drawing/2014/main" id="{F30454D7-B369-4EE3-B814-25B9FBEE8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534" y="3731940"/>
            <a:ext cx="2983230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粒子的速度采样模型</a:t>
            </a:r>
            <a:endParaRPr lang="zh-CN" altLang="zh-CN" sz="2401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" name="Text Box 7">
            <a:extLst>
              <a:ext uri="{FF2B5EF4-FFF2-40B4-BE49-F238E27FC236}">
                <a16:creationId xmlns:a16="http://schemas.microsoft.com/office/drawing/2014/main" id="{CCE9A059-58D8-4976-8D67-DE8909D96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514" y="4454244"/>
            <a:ext cx="4408998" cy="123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本节介绍烟花爆炸生成的粒子的速度采样模型，通过这个模型我们可以控制粒子的运动轨迹以构成特定的图案。</a:t>
            </a:r>
            <a:endParaRPr lang="zh-CN" altLang="zh-CN" sz="1715" dirty="0">
              <a:solidFill>
                <a:srgbClr val="EAEAEA"/>
              </a:solidFill>
              <a:ea typeface="微软雅黑" panose="020B0503020204020204" pitchFamily="34" charset="-122"/>
            </a:endParaRPr>
          </a:p>
        </p:txBody>
      </p:sp>
      <p:sp>
        <p:nvSpPr>
          <p:cNvPr id="4102" name="AutoShape 10">
            <a:extLst>
              <a:ext uri="{FF2B5EF4-FFF2-40B4-BE49-F238E27FC236}">
                <a16:creationId xmlns:a16="http://schemas.microsoft.com/office/drawing/2014/main" id="{8AEFEEF8-20BF-4509-A25A-A2DE8E7C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581" y="1396655"/>
            <a:ext cx="2983230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粒子的颜色采样模型</a:t>
            </a:r>
            <a:endParaRPr lang="zh-CN" altLang="zh-CN" sz="2401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Text Box 11">
            <a:extLst>
              <a:ext uri="{FF2B5EF4-FFF2-40B4-BE49-F238E27FC236}">
                <a16:creationId xmlns:a16="http://schemas.microsoft.com/office/drawing/2014/main" id="{95B85EE1-05B6-49E3-97B5-0AEA3F82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8" y="2148068"/>
            <a:ext cx="3947638" cy="19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本节介绍烟花爆炸生成的粒子的颜色采样模型，通过这个模型我们可以控制粒子的颜色在一定的范围内波动，让颜色的红色通道分量占更大比重。</a:t>
            </a:r>
            <a:endParaRPr lang="zh-CN" altLang="zh-CN" sz="1715" dirty="0">
              <a:solidFill>
                <a:srgbClr val="EAEAEA"/>
              </a:solidFill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zh-CN" altLang="zh-CN" sz="1715" dirty="0">
              <a:solidFill>
                <a:srgbClr val="EAEAEA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前进箭头 342">
            <a:extLst>
              <a:ext uri="{FF2B5EF4-FFF2-40B4-BE49-F238E27FC236}">
                <a16:creationId xmlns:a16="http://schemas.microsoft.com/office/drawing/2014/main" id="{4344C755-A88E-43EF-936A-CA36C2A09105}"/>
              </a:ext>
            </a:extLst>
          </p:cNvPr>
          <p:cNvSpPr>
            <a:spLocks/>
          </p:cNvSpPr>
          <p:nvPr/>
        </p:nvSpPr>
        <p:spPr bwMode="auto">
          <a:xfrm rot="-2820000">
            <a:off x="674132" y="-137482"/>
            <a:ext cx="846701" cy="1050888"/>
          </a:xfrm>
          <a:custGeom>
            <a:avLst/>
            <a:gdLst>
              <a:gd name="T0" fmla="*/ 0 w 792088"/>
              <a:gd name="T1" fmla="*/ 0 h 918822"/>
              <a:gd name="T2" fmla="*/ 21138 w 792088"/>
              <a:gd name="T3" fmla="*/ 19563 h 918822"/>
              <a:gd name="T4" fmla="*/ 0 w 792088"/>
              <a:gd name="T5" fmla="*/ 3912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6147" name="前进箭头 342">
            <a:extLst>
              <a:ext uri="{FF2B5EF4-FFF2-40B4-BE49-F238E27FC236}">
                <a16:creationId xmlns:a16="http://schemas.microsoft.com/office/drawing/2014/main" id="{BBFF1761-AD98-445E-8FAD-93B267C3EF30}"/>
              </a:ext>
            </a:extLst>
          </p:cNvPr>
          <p:cNvSpPr>
            <a:spLocks/>
          </p:cNvSpPr>
          <p:nvPr/>
        </p:nvSpPr>
        <p:spPr bwMode="auto">
          <a:xfrm rot="2460000">
            <a:off x="1514018" y="2202511"/>
            <a:ext cx="3574655" cy="4440411"/>
          </a:xfrm>
          <a:custGeom>
            <a:avLst/>
            <a:gdLst>
              <a:gd name="T0" fmla="*/ 0 w 792088"/>
              <a:gd name="T1" fmla="*/ 0 h 918822"/>
              <a:gd name="T2" fmla="*/ 505125044 w 792088"/>
              <a:gd name="T3" fmla="*/ 472740300 h 918822"/>
              <a:gd name="T4" fmla="*/ 0 w 792088"/>
              <a:gd name="T5" fmla="*/ 945480662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C3D01F42-C9A8-46D5-82CF-3D3323339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643" y="2979697"/>
            <a:ext cx="6051657" cy="5673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08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308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烟花上升过程的物理运动模型</a:t>
            </a:r>
          </a:p>
        </p:txBody>
      </p:sp>
      <p:sp>
        <p:nvSpPr>
          <p:cNvPr id="6151" name="Line 7">
            <a:extLst>
              <a:ext uri="{FF2B5EF4-FFF2-40B4-BE49-F238E27FC236}">
                <a16:creationId xmlns:a16="http://schemas.microsoft.com/office/drawing/2014/main" id="{6591EE64-C807-46EF-8814-84F81F9B3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674" y="3623661"/>
            <a:ext cx="2842299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6152" name="虚线箭头 46">
            <a:extLst>
              <a:ext uri="{FF2B5EF4-FFF2-40B4-BE49-F238E27FC236}">
                <a16:creationId xmlns:a16="http://schemas.microsoft.com/office/drawing/2014/main" id="{DCC30032-523F-4A2B-8176-7C3E304E35B2}"/>
              </a:ext>
            </a:extLst>
          </p:cNvPr>
          <p:cNvSpPr>
            <a:spLocks/>
          </p:cNvSpPr>
          <p:nvPr/>
        </p:nvSpPr>
        <p:spPr bwMode="auto">
          <a:xfrm>
            <a:off x="5644073" y="4042927"/>
            <a:ext cx="688794" cy="381151"/>
          </a:xfrm>
          <a:custGeom>
            <a:avLst/>
            <a:gdLst>
              <a:gd name="T0" fmla="*/ 2565 w 839382"/>
              <a:gd name="T1" fmla="*/ 1596 h 466836"/>
              <a:gd name="T2" fmla="*/ 2267 w 839382"/>
              <a:gd name="T3" fmla="*/ 1886 h 466836"/>
              <a:gd name="T4" fmla="*/ 2267 w 839382"/>
              <a:gd name="T5" fmla="*/ 1197 h 466836"/>
              <a:gd name="T6" fmla="*/ 2565 w 839382"/>
              <a:gd name="T7" fmla="*/ 1487 h 466836"/>
              <a:gd name="T8" fmla="*/ 2267 w 839382"/>
              <a:gd name="T9" fmla="*/ 1197 h 466836"/>
              <a:gd name="T10" fmla="*/ 3018 w 839382"/>
              <a:gd name="T11" fmla="*/ 1180 h 466836"/>
              <a:gd name="T12" fmla="*/ 2720 w 839382"/>
              <a:gd name="T13" fmla="*/ 1471 h 466836"/>
              <a:gd name="T14" fmla="*/ 3173 w 839382"/>
              <a:gd name="T15" fmla="*/ 798 h 466836"/>
              <a:gd name="T16" fmla="*/ 3471 w 839382"/>
              <a:gd name="T17" fmla="*/ 1089 h 466836"/>
              <a:gd name="T18" fmla="*/ 3173 w 839382"/>
              <a:gd name="T19" fmla="*/ 798 h 466836"/>
              <a:gd name="T20" fmla="*/ 2565 w 839382"/>
              <a:gd name="T21" fmla="*/ 798 h 466836"/>
              <a:gd name="T22" fmla="*/ 2267 w 839382"/>
              <a:gd name="T23" fmla="*/ 1089 h 466836"/>
              <a:gd name="T24" fmla="*/ 1813 w 839382"/>
              <a:gd name="T25" fmla="*/ 798 h 466836"/>
              <a:gd name="T26" fmla="*/ 2111 w 839382"/>
              <a:gd name="T27" fmla="*/ 1089 h 466836"/>
              <a:gd name="T28" fmla="*/ 1813 w 839382"/>
              <a:gd name="T29" fmla="*/ 798 h 466836"/>
              <a:gd name="T30" fmla="*/ 1658 w 839382"/>
              <a:gd name="T31" fmla="*/ 798 h 466836"/>
              <a:gd name="T32" fmla="*/ 1360 w 839382"/>
              <a:gd name="T33" fmla="*/ 1089 h 466836"/>
              <a:gd name="T34" fmla="*/ 907 w 839382"/>
              <a:gd name="T35" fmla="*/ 798 h 466836"/>
              <a:gd name="T36" fmla="*/ 1204 w 839382"/>
              <a:gd name="T37" fmla="*/ 1089 h 466836"/>
              <a:gd name="T38" fmla="*/ 907 w 839382"/>
              <a:gd name="T39" fmla="*/ 798 h 466836"/>
              <a:gd name="T40" fmla="*/ 751 w 839382"/>
              <a:gd name="T41" fmla="*/ 798 h 466836"/>
              <a:gd name="T42" fmla="*/ 453 w 839382"/>
              <a:gd name="T43" fmla="*/ 1089 h 466836"/>
              <a:gd name="T44" fmla="*/ 0 w 839382"/>
              <a:gd name="T45" fmla="*/ 798 h 466836"/>
              <a:gd name="T46" fmla="*/ 298 w 839382"/>
              <a:gd name="T47" fmla="*/ 1089 h 466836"/>
              <a:gd name="T48" fmla="*/ 0 w 839382"/>
              <a:gd name="T49" fmla="*/ 798 h 466836"/>
              <a:gd name="T50" fmla="*/ 3018 w 839382"/>
              <a:gd name="T51" fmla="*/ 781 h 466836"/>
              <a:gd name="T52" fmla="*/ 2720 w 839382"/>
              <a:gd name="T53" fmla="*/ 1072 h 466836"/>
              <a:gd name="T54" fmla="*/ 2267 w 839382"/>
              <a:gd name="T55" fmla="*/ 399 h 466836"/>
              <a:gd name="T56" fmla="*/ 2565 w 839382"/>
              <a:gd name="T57" fmla="*/ 690 h 466836"/>
              <a:gd name="T58" fmla="*/ 2267 w 839382"/>
              <a:gd name="T59" fmla="*/ 399 h 466836"/>
              <a:gd name="T60" fmla="*/ 3018 w 839382"/>
              <a:gd name="T61" fmla="*/ 382 h 466836"/>
              <a:gd name="T62" fmla="*/ 2720 w 839382"/>
              <a:gd name="T63" fmla="*/ 673 h 466836"/>
              <a:gd name="T64" fmla="*/ 2267 w 839382"/>
              <a:gd name="T65" fmla="*/ 0 h 466836"/>
              <a:gd name="T66" fmla="*/ 2565 w 839382"/>
              <a:gd name="T67" fmla="*/ 291 h 466836"/>
              <a:gd name="T68" fmla="*/ 2267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6153" name="前进箭头 342">
            <a:extLst>
              <a:ext uri="{FF2B5EF4-FFF2-40B4-BE49-F238E27FC236}">
                <a16:creationId xmlns:a16="http://schemas.microsoft.com/office/drawing/2014/main" id="{2E59C62C-4862-4B13-8815-00159B60E4D0}"/>
              </a:ext>
            </a:extLst>
          </p:cNvPr>
          <p:cNvSpPr>
            <a:spLocks/>
          </p:cNvSpPr>
          <p:nvPr/>
        </p:nvSpPr>
        <p:spPr bwMode="auto">
          <a:xfrm rot="-420000">
            <a:off x="7963651" y="1132572"/>
            <a:ext cx="1355809" cy="1641674"/>
          </a:xfrm>
          <a:custGeom>
            <a:avLst/>
            <a:gdLst>
              <a:gd name="T0" fmla="*/ 0 w 792088"/>
              <a:gd name="T1" fmla="*/ 0 h 918822"/>
              <a:gd name="T2" fmla="*/ 568766 w 792088"/>
              <a:gd name="T3" fmla="*/ 443920 h 918822"/>
              <a:gd name="T4" fmla="*/ 0 w 792088"/>
              <a:gd name="T5" fmla="*/ 887842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6154" name="前进箭头 342">
            <a:extLst>
              <a:ext uri="{FF2B5EF4-FFF2-40B4-BE49-F238E27FC236}">
                <a16:creationId xmlns:a16="http://schemas.microsoft.com/office/drawing/2014/main" id="{B1A8F848-B245-4D6F-916C-1A860328B092}"/>
              </a:ext>
            </a:extLst>
          </p:cNvPr>
          <p:cNvSpPr>
            <a:spLocks/>
          </p:cNvSpPr>
          <p:nvPr/>
        </p:nvSpPr>
        <p:spPr bwMode="auto">
          <a:xfrm rot="5880000">
            <a:off x="8580298" y="4596959"/>
            <a:ext cx="1355809" cy="1641672"/>
          </a:xfrm>
          <a:custGeom>
            <a:avLst/>
            <a:gdLst>
              <a:gd name="T0" fmla="*/ 0 w 792088"/>
              <a:gd name="T1" fmla="*/ 0 h 918822"/>
              <a:gd name="T2" fmla="*/ 568766 w 792088"/>
              <a:gd name="T3" fmla="*/ 447205 h 918822"/>
              <a:gd name="T4" fmla="*/ 0 w 792088"/>
              <a:gd name="T5" fmla="*/ 894411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62444826-3272-4E0F-9206-E5A63EFC2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071" y="2256211"/>
            <a:ext cx="4036014" cy="88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本模型忽略空气阻力的影响，将烟花的上升过程理想化为只受重力的斜抛运动，运动方程如下：</a:t>
            </a:r>
            <a:endParaRPr lang="en-US" altLang="zh-CN" sz="1715" dirty="0">
              <a:solidFill>
                <a:srgbClr val="EAEAEA"/>
              </a:solidFill>
              <a:ea typeface="微软雅黑" panose="020B0503020204020204" pitchFamily="34" charset="-122"/>
            </a:endParaRPr>
          </a:p>
        </p:txBody>
      </p:sp>
      <p:sp>
        <p:nvSpPr>
          <p:cNvPr id="7171" name="Line 3">
            <a:extLst>
              <a:ext uri="{FF2B5EF4-FFF2-40B4-BE49-F238E27FC236}">
                <a16:creationId xmlns:a16="http://schemas.microsoft.com/office/drawing/2014/main" id="{337E36DF-E68B-44B6-8AB9-070745B6D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823" y="1350365"/>
            <a:ext cx="4753501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7175" name="AutoShape 5">
            <a:extLst>
              <a:ext uri="{FF2B5EF4-FFF2-40B4-BE49-F238E27FC236}">
                <a16:creationId xmlns:a16="http://schemas.microsoft.com/office/drawing/2014/main" id="{DB34E5D5-1861-46E8-8BDB-B0F7B2110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90" y="549954"/>
            <a:ext cx="2070616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斜抛运动模型</a:t>
            </a:r>
            <a:endParaRPr lang="zh-CN" altLang="zh-CN" sz="2401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7" name="Picture 2" descr="Diagram&#10;&#10;Description automatically generated">
            <a:extLst>
              <a:ext uri="{FF2B5EF4-FFF2-40B4-BE49-F238E27FC236}">
                <a16:creationId xmlns:a16="http://schemas.microsoft.com/office/drawing/2014/main" id="{9CAA3C9D-7566-4988-93EE-DB6523D8F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23" y="2478033"/>
            <a:ext cx="5268056" cy="23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4" descr="Text, letter&#10;&#10;Description automatically generated">
            <a:extLst>
              <a:ext uri="{FF2B5EF4-FFF2-40B4-BE49-F238E27FC236}">
                <a16:creationId xmlns:a16="http://schemas.microsoft.com/office/drawing/2014/main" id="{0D58709B-B3E2-40AF-9E6E-FD0B1E353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58" y="3652185"/>
            <a:ext cx="2093609" cy="145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A25CC6B2-C470-4EE3-AB74-FF3A91360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40" y="2176019"/>
            <a:ext cx="2977588" cy="62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这里竖直方向的速度和位移的计算采用显式欧拉法：</a:t>
            </a:r>
            <a:endParaRPr lang="en-US" altLang="zh-CN" sz="1715" dirty="0">
              <a:solidFill>
                <a:srgbClr val="EAEAEA"/>
              </a:solidFill>
              <a:ea typeface="微软雅黑" panose="020B0503020204020204" pitchFamily="34" charset="-122"/>
            </a:endParaRPr>
          </a:p>
        </p:txBody>
      </p:sp>
      <p:sp>
        <p:nvSpPr>
          <p:cNvPr id="9226" name="Text Box 2">
            <a:extLst>
              <a:ext uri="{FF2B5EF4-FFF2-40B4-BE49-F238E27FC236}">
                <a16:creationId xmlns:a16="http://schemas.microsoft.com/office/drawing/2014/main" id="{13897036-117C-4D40-8357-E9D69AD99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33" y="4660936"/>
            <a:ext cx="4043136" cy="62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当烟花竖直方向的速度减为零时，烟花到达最高点，烟花爆炸。</a:t>
            </a:r>
            <a:endParaRPr lang="en-US" altLang="zh-CN" sz="1715" dirty="0">
              <a:solidFill>
                <a:srgbClr val="EAEAEA"/>
              </a:solidFill>
              <a:ea typeface="微软雅黑" panose="020B0503020204020204" pitchFamily="34" charset="-122"/>
            </a:endParaRPr>
          </a:p>
        </p:txBody>
      </p:sp>
      <p:pic>
        <p:nvPicPr>
          <p:cNvPr id="9227" name="Picture 3">
            <a:extLst>
              <a:ext uri="{FF2B5EF4-FFF2-40B4-BE49-F238E27FC236}">
                <a16:creationId xmlns:a16="http://schemas.microsoft.com/office/drawing/2014/main" id="{F8452A31-CC39-406D-9C46-9C81CA158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64" y="3232915"/>
            <a:ext cx="2077273" cy="835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3">
            <a:extLst>
              <a:ext uri="{FF2B5EF4-FFF2-40B4-BE49-F238E27FC236}">
                <a16:creationId xmlns:a16="http://schemas.microsoft.com/office/drawing/2014/main" id="{75D39B11-7615-49AC-831D-C0BCB85DD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823" y="1350365"/>
            <a:ext cx="4753501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E326806F-5EC6-4835-A2AB-D58935373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90" y="549954"/>
            <a:ext cx="2070616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斜抛运动模型</a:t>
            </a:r>
            <a:endParaRPr lang="zh-CN" altLang="zh-CN" sz="2401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2" descr="Diagram&#10;&#10;Description automatically generated">
            <a:extLst>
              <a:ext uri="{FF2B5EF4-FFF2-40B4-BE49-F238E27FC236}">
                <a16:creationId xmlns:a16="http://schemas.microsoft.com/office/drawing/2014/main" id="{4E810E15-442E-4D71-869B-40721CF55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23" y="2478033"/>
            <a:ext cx="5268056" cy="23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前进箭头 342">
            <a:extLst>
              <a:ext uri="{FF2B5EF4-FFF2-40B4-BE49-F238E27FC236}">
                <a16:creationId xmlns:a16="http://schemas.microsoft.com/office/drawing/2014/main" id="{E38B3E1C-EBF6-4FE6-8E96-7006BD89B258}"/>
              </a:ext>
            </a:extLst>
          </p:cNvPr>
          <p:cNvSpPr>
            <a:spLocks/>
          </p:cNvSpPr>
          <p:nvPr/>
        </p:nvSpPr>
        <p:spPr bwMode="auto">
          <a:xfrm rot="-2820000">
            <a:off x="674132" y="-137482"/>
            <a:ext cx="846701" cy="1050888"/>
          </a:xfrm>
          <a:custGeom>
            <a:avLst/>
            <a:gdLst>
              <a:gd name="T0" fmla="*/ 0 w 792088"/>
              <a:gd name="T1" fmla="*/ 0 h 918822"/>
              <a:gd name="T2" fmla="*/ 21138 w 792088"/>
              <a:gd name="T3" fmla="*/ 19563 h 918822"/>
              <a:gd name="T4" fmla="*/ 0 w 792088"/>
              <a:gd name="T5" fmla="*/ 3912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11267" name="前进箭头 342">
            <a:extLst>
              <a:ext uri="{FF2B5EF4-FFF2-40B4-BE49-F238E27FC236}">
                <a16:creationId xmlns:a16="http://schemas.microsoft.com/office/drawing/2014/main" id="{9ED4D858-964B-4CEA-B097-922B04A85415}"/>
              </a:ext>
            </a:extLst>
          </p:cNvPr>
          <p:cNvSpPr>
            <a:spLocks/>
          </p:cNvSpPr>
          <p:nvPr/>
        </p:nvSpPr>
        <p:spPr bwMode="auto">
          <a:xfrm rot="2460000">
            <a:off x="1514018" y="2202511"/>
            <a:ext cx="3574655" cy="4440411"/>
          </a:xfrm>
          <a:custGeom>
            <a:avLst/>
            <a:gdLst>
              <a:gd name="T0" fmla="*/ 0 w 792088"/>
              <a:gd name="T1" fmla="*/ 0 h 918822"/>
              <a:gd name="T2" fmla="*/ 505125044 w 792088"/>
              <a:gd name="T3" fmla="*/ 472740300 h 918822"/>
              <a:gd name="T4" fmla="*/ 0 w 792088"/>
              <a:gd name="T5" fmla="*/ 945480662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306949C2-69C5-4E8E-95CF-CDD83C19B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528" y="2880416"/>
            <a:ext cx="4467890" cy="5673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08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308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粒子的速度采样模型</a:t>
            </a:r>
            <a:endParaRPr lang="zh-CN" altLang="en-US" sz="3087" dirty="0">
              <a:solidFill>
                <a:prstClr val="black"/>
              </a:solidFill>
            </a:endParaRPr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0495B703-B4A3-4525-B410-BE9FFBAC4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674" y="3623661"/>
            <a:ext cx="2842299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11272" name="虚线箭头 46">
            <a:extLst>
              <a:ext uri="{FF2B5EF4-FFF2-40B4-BE49-F238E27FC236}">
                <a16:creationId xmlns:a16="http://schemas.microsoft.com/office/drawing/2014/main" id="{F4849891-090C-4176-A6D5-C12E57758A90}"/>
              </a:ext>
            </a:extLst>
          </p:cNvPr>
          <p:cNvSpPr>
            <a:spLocks/>
          </p:cNvSpPr>
          <p:nvPr/>
        </p:nvSpPr>
        <p:spPr bwMode="auto">
          <a:xfrm>
            <a:off x="5644073" y="4042927"/>
            <a:ext cx="688794" cy="381151"/>
          </a:xfrm>
          <a:custGeom>
            <a:avLst/>
            <a:gdLst>
              <a:gd name="T0" fmla="*/ 2565 w 839382"/>
              <a:gd name="T1" fmla="*/ 1596 h 466836"/>
              <a:gd name="T2" fmla="*/ 2267 w 839382"/>
              <a:gd name="T3" fmla="*/ 1886 h 466836"/>
              <a:gd name="T4" fmla="*/ 2267 w 839382"/>
              <a:gd name="T5" fmla="*/ 1197 h 466836"/>
              <a:gd name="T6" fmla="*/ 2565 w 839382"/>
              <a:gd name="T7" fmla="*/ 1487 h 466836"/>
              <a:gd name="T8" fmla="*/ 2267 w 839382"/>
              <a:gd name="T9" fmla="*/ 1197 h 466836"/>
              <a:gd name="T10" fmla="*/ 3018 w 839382"/>
              <a:gd name="T11" fmla="*/ 1180 h 466836"/>
              <a:gd name="T12" fmla="*/ 2720 w 839382"/>
              <a:gd name="T13" fmla="*/ 1471 h 466836"/>
              <a:gd name="T14" fmla="*/ 3173 w 839382"/>
              <a:gd name="T15" fmla="*/ 798 h 466836"/>
              <a:gd name="T16" fmla="*/ 3471 w 839382"/>
              <a:gd name="T17" fmla="*/ 1089 h 466836"/>
              <a:gd name="T18" fmla="*/ 3173 w 839382"/>
              <a:gd name="T19" fmla="*/ 798 h 466836"/>
              <a:gd name="T20" fmla="*/ 2565 w 839382"/>
              <a:gd name="T21" fmla="*/ 798 h 466836"/>
              <a:gd name="T22" fmla="*/ 2267 w 839382"/>
              <a:gd name="T23" fmla="*/ 1089 h 466836"/>
              <a:gd name="T24" fmla="*/ 1813 w 839382"/>
              <a:gd name="T25" fmla="*/ 798 h 466836"/>
              <a:gd name="T26" fmla="*/ 2111 w 839382"/>
              <a:gd name="T27" fmla="*/ 1089 h 466836"/>
              <a:gd name="T28" fmla="*/ 1813 w 839382"/>
              <a:gd name="T29" fmla="*/ 798 h 466836"/>
              <a:gd name="T30" fmla="*/ 1658 w 839382"/>
              <a:gd name="T31" fmla="*/ 798 h 466836"/>
              <a:gd name="T32" fmla="*/ 1360 w 839382"/>
              <a:gd name="T33" fmla="*/ 1089 h 466836"/>
              <a:gd name="T34" fmla="*/ 907 w 839382"/>
              <a:gd name="T35" fmla="*/ 798 h 466836"/>
              <a:gd name="T36" fmla="*/ 1204 w 839382"/>
              <a:gd name="T37" fmla="*/ 1089 h 466836"/>
              <a:gd name="T38" fmla="*/ 907 w 839382"/>
              <a:gd name="T39" fmla="*/ 798 h 466836"/>
              <a:gd name="T40" fmla="*/ 751 w 839382"/>
              <a:gd name="T41" fmla="*/ 798 h 466836"/>
              <a:gd name="T42" fmla="*/ 453 w 839382"/>
              <a:gd name="T43" fmla="*/ 1089 h 466836"/>
              <a:gd name="T44" fmla="*/ 0 w 839382"/>
              <a:gd name="T45" fmla="*/ 798 h 466836"/>
              <a:gd name="T46" fmla="*/ 298 w 839382"/>
              <a:gd name="T47" fmla="*/ 1089 h 466836"/>
              <a:gd name="T48" fmla="*/ 0 w 839382"/>
              <a:gd name="T49" fmla="*/ 798 h 466836"/>
              <a:gd name="T50" fmla="*/ 3018 w 839382"/>
              <a:gd name="T51" fmla="*/ 781 h 466836"/>
              <a:gd name="T52" fmla="*/ 2720 w 839382"/>
              <a:gd name="T53" fmla="*/ 1072 h 466836"/>
              <a:gd name="T54" fmla="*/ 2267 w 839382"/>
              <a:gd name="T55" fmla="*/ 399 h 466836"/>
              <a:gd name="T56" fmla="*/ 2565 w 839382"/>
              <a:gd name="T57" fmla="*/ 690 h 466836"/>
              <a:gd name="T58" fmla="*/ 2267 w 839382"/>
              <a:gd name="T59" fmla="*/ 399 h 466836"/>
              <a:gd name="T60" fmla="*/ 3018 w 839382"/>
              <a:gd name="T61" fmla="*/ 382 h 466836"/>
              <a:gd name="T62" fmla="*/ 2720 w 839382"/>
              <a:gd name="T63" fmla="*/ 673 h 466836"/>
              <a:gd name="T64" fmla="*/ 2267 w 839382"/>
              <a:gd name="T65" fmla="*/ 0 h 466836"/>
              <a:gd name="T66" fmla="*/ 2565 w 839382"/>
              <a:gd name="T67" fmla="*/ 291 h 466836"/>
              <a:gd name="T68" fmla="*/ 2267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11273" name="前进箭头 342">
            <a:extLst>
              <a:ext uri="{FF2B5EF4-FFF2-40B4-BE49-F238E27FC236}">
                <a16:creationId xmlns:a16="http://schemas.microsoft.com/office/drawing/2014/main" id="{2870807B-D23B-45F7-99D5-F397C187E65E}"/>
              </a:ext>
            </a:extLst>
          </p:cNvPr>
          <p:cNvSpPr>
            <a:spLocks/>
          </p:cNvSpPr>
          <p:nvPr/>
        </p:nvSpPr>
        <p:spPr bwMode="auto">
          <a:xfrm rot="-420000">
            <a:off x="8064383" y="1132572"/>
            <a:ext cx="1355809" cy="1641674"/>
          </a:xfrm>
          <a:custGeom>
            <a:avLst/>
            <a:gdLst>
              <a:gd name="T0" fmla="*/ 0 w 792088"/>
              <a:gd name="T1" fmla="*/ 0 h 918822"/>
              <a:gd name="T2" fmla="*/ 568766 w 792088"/>
              <a:gd name="T3" fmla="*/ 443920 h 918822"/>
              <a:gd name="T4" fmla="*/ 0 w 792088"/>
              <a:gd name="T5" fmla="*/ 887842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11274" name="前进箭头 342">
            <a:extLst>
              <a:ext uri="{FF2B5EF4-FFF2-40B4-BE49-F238E27FC236}">
                <a16:creationId xmlns:a16="http://schemas.microsoft.com/office/drawing/2014/main" id="{644B92FE-6BBD-4D54-936F-41F926E8BCE6}"/>
              </a:ext>
            </a:extLst>
          </p:cNvPr>
          <p:cNvSpPr>
            <a:spLocks/>
          </p:cNvSpPr>
          <p:nvPr/>
        </p:nvSpPr>
        <p:spPr bwMode="auto">
          <a:xfrm rot="5880000">
            <a:off x="8580298" y="4596959"/>
            <a:ext cx="1355809" cy="1641672"/>
          </a:xfrm>
          <a:custGeom>
            <a:avLst/>
            <a:gdLst>
              <a:gd name="T0" fmla="*/ 0 w 792088"/>
              <a:gd name="T1" fmla="*/ 0 h 918822"/>
              <a:gd name="T2" fmla="*/ 568766 w 792088"/>
              <a:gd name="T3" fmla="*/ 447205 h 918822"/>
              <a:gd name="T4" fmla="*/ 0 w 792088"/>
              <a:gd name="T5" fmla="*/ 894411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2">
            <a:extLst>
              <a:ext uri="{FF2B5EF4-FFF2-40B4-BE49-F238E27FC236}">
                <a16:creationId xmlns:a16="http://schemas.microsoft.com/office/drawing/2014/main" id="{2D1A3949-EE00-4E02-B685-9339B11F3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74" y="1609011"/>
            <a:ext cx="4071826" cy="162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将烟花爆炸产生的粒子数量设置为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n^2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，在球面上均匀采样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n^2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个点，方法是，在球面上作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n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条经线和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n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条纬线，经线与纬线的交点就是要采样的点，这里：</a:t>
            </a:r>
            <a:endParaRPr lang="en-US" altLang="zh-CN" sz="1715" dirty="0">
              <a:solidFill>
                <a:srgbClr val="EAEAEA"/>
              </a:solidFill>
              <a:ea typeface="微软雅黑" panose="020B0503020204020204" pitchFamily="34" charset="-122"/>
            </a:endParaRPr>
          </a:p>
        </p:txBody>
      </p:sp>
      <p:sp>
        <p:nvSpPr>
          <p:cNvPr id="13318" name="Line 3">
            <a:extLst>
              <a:ext uri="{FF2B5EF4-FFF2-40B4-BE49-F238E27FC236}">
                <a16:creationId xmlns:a16="http://schemas.microsoft.com/office/drawing/2014/main" id="{59F6FD81-B76C-4147-9FDE-85AF0F135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73" y="1361255"/>
            <a:ext cx="3616747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13319" name="AutoShape 5">
            <a:extLst>
              <a:ext uri="{FF2B5EF4-FFF2-40B4-BE49-F238E27FC236}">
                <a16:creationId xmlns:a16="http://schemas.microsoft.com/office/drawing/2014/main" id="{BB7ADF71-B177-4AFE-932A-6C763A7D5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45" y="511839"/>
            <a:ext cx="2070616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均匀采样模型</a:t>
            </a:r>
            <a:endParaRPr lang="zh-CN" altLang="zh-CN" sz="2401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21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1A981412-6B0A-440D-B8FA-DC54BA477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464" y="1609012"/>
            <a:ext cx="6035678" cy="451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8">
            <a:extLst>
              <a:ext uri="{FF2B5EF4-FFF2-40B4-BE49-F238E27FC236}">
                <a16:creationId xmlns:a16="http://schemas.microsoft.com/office/drawing/2014/main" id="{BFE655C2-970E-4177-B53A-27F28DA0E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34" y="3427648"/>
            <a:ext cx="895706" cy="134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3" name="Text Box 2">
            <a:extLst>
              <a:ext uri="{FF2B5EF4-FFF2-40B4-BE49-F238E27FC236}">
                <a16:creationId xmlns:a16="http://schemas.microsoft.com/office/drawing/2014/main" id="{A2AAFA1B-5359-46A1-BB55-108DB2272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499" y="4893718"/>
            <a:ext cx="4282924" cy="123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其中 </a:t>
            </a:r>
            <a:r>
              <a:rPr lang="en-US" altLang="zh-CN" sz="1715" dirty="0" err="1">
                <a:solidFill>
                  <a:srgbClr val="EAEAEA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和 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j 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分别指第 </a:t>
            </a:r>
            <a:r>
              <a:rPr lang="en-US" altLang="zh-CN" sz="1715" dirty="0" err="1">
                <a:solidFill>
                  <a:srgbClr val="EAEAEA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条经线和第 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j 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条纬线。</a:t>
            </a:r>
            <a:endParaRPr lang="en-US" altLang="zh-CN" sz="1715" dirty="0">
              <a:solidFill>
                <a:srgbClr val="EAEAEA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最后将采样点的坐标作为粒子速度向量的坐标。</a:t>
            </a:r>
            <a:endParaRPr lang="en-US" altLang="zh-CN" sz="1715" dirty="0">
              <a:solidFill>
                <a:srgbClr val="EAEAEA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2">
            <a:extLst>
              <a:ext uri="{FF2B5EF4-FFF2-40B4-BE49-F238E27FC236}">
                <a16:creationId xmlns:a16="http://schemas.microsoft.com/office/drawing/2014/main" id="{FD56F604-6E3A-4C17-8A2F-90D20961C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69" y="1609005"/>
            <a:ext cx="3223451" cy="35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715">
                <a:solidFill>
                  <a:srgbClr val="EAEAEA"/>
                </a:solidFill>
                <a:ea typeface="微软雅黑" panose="020B0503020204020204" pitchFamily="34" charset="-122"/>
              </a:rPr>
              <a:t>效果如右图所示。</a:t>
            </a:r>
            <a:endParaRPr lang="en-US" altLang="zh-CN" sz="1715">
              <a:solidFill>
                <a:srgbClr val="EAEAEA"/>
              </a:solidFill>
              <a:ea typeface="微软雅黑" panose="020B0503020204020204" pitchFamily="34" charset="-122"/>
            </a:endParaRPr>
          </a:p>
        </p:txBody>
      </p:sp>
      <p:sp>
        <p:nvSpPr>
          <p:cNvPr id="15366" name="Line 3">
            <a:extLst>
              <a:ext uri="{FF2B5EF4-FFF2-40B4-BE49-F238E27FC236}">
                <a16:creationId xmlns:a16="http://schemas.microsoft.com/office/drawing/2014/main" id="{C5403164-809B-4B31-A51E-250B6447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78" y="1361255"/>
            <a:ext cx="4753501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15367" name="AutoShape 5">
            <a:extLst>
              <a:ext uri="{FF2B5EF4-FFF2-40B4-BE49-F238E27FC236}">
                <a16:creationId xmlns:a16="http://schemas.microsoft.com/office/drawing/2014/main" id="{DB234275-7628-4679-B46F-537B64E67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45" y="511839"/>
            <a:ext cx="2070616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均匀采样模型</a:t>
            </a:r>
            <a:endParaRPr lang="zh-CN" altLang="zh-CN" sz="2401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9" name="Picture 2" descr="A picture containing star, outdoor object, light, lit&#10;&#10;Description automatically generated">
            <a:extLst>
              <a:ext uri="{FF2B5EF4-FFF2-40B4-BE49-F238E27FC236}">
                <a16:creationId xmlns:a16="http://schemas.microsoft.com/office/drawing/2014/main" id="{FB473399-A6E1-40CC-A01D-68988B111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7" t="12951" r="14779" b="11145"/>
          <a:stretch/>
        </p:blipFill>
        <p:spPr bwMode="auto">
          <a:xfrm>
            <a:off x="7184796" y="511840"/>
            <a:ext cx="2590316" cy="272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D97552DC-14C8-4889-B124-9D7AA7108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18" y="4225554"/>
            <a:ext cx="4753499" cy="123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本模型非常简单，直接在球面上随机采样一些点，要使得随机生成的采样点都在同一个球面上，只需将点的坐标向量正规化为模相等即可。</a:t>
            </a:r>
            <a:endParaRPr lang="en-US" altLang="zh-CN" sz="1715" dirty="0">
              <a:solidFill>
                <a:srgbClr val="EAEAEA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BB604C81-3DD2-4EDE-954D-A2493650B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428" y="3977798"/>
            <a:ext cx="4753501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5CF42248-D857-496E-919D-6DB3D0F7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95" y="3128382"/>
            <a:ext cx="2070616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随机采样模型</a:t>
            </a:r>
            <a:endParaRPr lang="zh-CN" altLang="zh-CN" sz="2401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08080CCF-3D60-4C99-B594-0CB187AB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18" y="5736546"/>
            <a:ext cx="3223451" cy="35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715">
                <a:solidFill>
                  <a:srgbClr val="EAEAEA"/>
                </a:solidFill>
                <a:ea typeface="微软雅黑" panose="020B0503020204020204" pitchFamily="34" charset="-122"/>
              </a:rPr>
              <a:t>效果如右图所示。</a:t>
            </a:r>
            <a:endParaRPr lang="en-US" altLang="zh-CN" sz="1715">
              <a:solidFill>
                <a:srgbClr val="EAEAEA"/>
              </a:solidFill>
              <a:ea typeface="微软雅黑" panose="020B0503020204020204" pitchFamily="34" charset="-122"/>
            </a:endParaRPr>
          </a:p>
        </p:txBody>
      </p:sp>
      <p:pic>
        <p:nvPicPr>
          <p:cNvPr id="12" name="Picture 8" descr="A picture containing star, light, dark, lit&#10;&#10;Description automatically generated">
            <a:extLst>
              <a:ext uri="{FF2B5EF4-FFF2-40B4-BE49-F238E27FC236}">
                <a16:creationId xmlns:a16="http://schemas.microsoft.com/office/drawing/2014/main" id="{BA20D693-F6AC-48D8-BD99-A7FE51C4F9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9" t="12540" r="11946" b="11561"/>
          <a:stretch/>
        </p:blipFill>
        <p:spPr bwMode="auto">
          <a:xfrm>
            <a:off x="7138784" y="3712354"/>
            <a:ext cx="2682341" cy="273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前进箭头 342">
            <a:extLst>
              <a:ext uri="{FF2B5EF4-FFF2-40B4-BE49-F238E27FC236}">
                <a16:creationId xmlns:a16="http://schemas.microsoft.com/office/drawing/2014/main" id="{54816561-4A08-491C-BC50-62A455C320A5}"/>
              </a:ext>
            </a:extLst>
          </p:cNvPr>
          <p:cNvSpPr>
            <a:spLocks/>
          </p:cNvSpPr>
          <p:nvPr/>
        </p:nvSpPr>
        <p:spPr bwMode="auto">
          <a:xfrm rot="-2820000">
            <a:off x="674132" y="-137482"/>
            <a:ext cx="846701" cy="1050888"/>
          </a:xfrm>
          <a:custGeom>
            <a:avLst/>
            <a:gdLst>
              <a:gd name="T0" fmla="*/ 0 w 792088"/>
              <a:gd name="T1" fmla="*/ 0 h 918822"/>
              <a:gd name="T2" fmla="*/ 21138 w 792088"/>
              <a:gd name="T3" fmla="*/ 19563 h 918822"/>
              <a:gd name="T4" fmla="*/ 0 w 792088"/>
              <a:gd name="T5" fmla="*/ 3912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19459" name="前进箭头 342">
            <a:extLst>
              <a:ext uri="{FF2B5EF4-FFF2-40B4-BE49-F238E27FC236}">
                <a16:creationId xmlns:a16="http://schemas.microsoft.com/office/drawing/2014/main" id="{250EAD0C-E854-49AD-8941-7B156F4934B0}"/>
              </a:ext>
            </a:extLst>
          </p:cNvPr>
          <p:cNvSpPr>
            <a:spLocks/>
          </p:cNvSpPr>
          <p:nvPr/>
        </p:nvSpPr>
        <p:spPr bwMode="auto">
          <a:xfrm rot="2460000">
            <a:off x="1514018" y="2202511"/>
            <a:ext cx="3574655" cy="4440411"/>
          </a:xfrm>
          <a:custGeom>
            <a:avLst/>
            <a:gdLst>
              <a:gd name="T0" fmla="*/ 0 w 792088"/>
              <a:gd name="T1" fmla="*/ 0 h 918822"/>
              <a:gd name="T2" fmla="*/ 505125044 w 792088"/>
              <a:gd name="T3" fmla="*/ 472740300 h 918822"/>
              <a:gd name="T4" fmla="*/ 0 w 792088"/>
              <a:gd name="T5" fmla="*/ 945480662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FEAEDE80-1C88-41B9-888A-E02C927E3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527" y="2880416"/>
            <a:ext cx="4467890" cy="5673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08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308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粒子的颜色采样模型</a:t>
            </a:r>
            <a:endParaRPr lang="zh-CN" altLang="en-US" sz="2744" dirty="0">
              <a:solidFill>
                <a:prstClr val="black"/>
              </a:solidFill>
            </a:endParaRPr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DBBE3188-ADFE-4B72-8687-57556436C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674" y="3623661"/>
            <a:ext cx="2842299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19464" name="虚线箭头 46">
            <a:extLst>
              <a:ext uri="{FF2B5EF4-FFF2-40B4-BE49-F238E27FC236}">
                <a16:creationId xmlns:a16="http://schemas.microsoft.com/office/drawing/2014/main" id="{07DA5B87-1BA0-4F2F-B85A-BD1816BE25BE}"/>
              </a:ext>
            </a:extLst>
          </p:cNvPr>
          <p:cNvSpPr>
            <a:spLocks/>
          </p:cNvSpPr>
          <p:nvPr/>
        </p:nvSpPr>
        <p:spPr bwMode="auto">
          <a:xfrm>
            <a:off x="5644073" y="4042927"/>
            <a:ext cx="688794" cy="381151"/>
          </a:xfrm>
          <a:custGeom>
            <a:avLst/>
            <a:gdLst>
              <a:gd name="T0" fmla="*/ 2565 w 839382"/>
              <a:gd name="T1" fmla="*/ 1596 h 466836"/>
              <a:gd name="T2" fmla="*/ 2267 w 839382"/>
              <a:gd name="T3" fmla="*/ 1886 h 466836"/>
              <a:gd name="T4" fmla="*/ 2267 w 839382"/>
              <a:gd name="T5" fmla="*/ 1197 h 466836"/>
              <a:gd name="T6" fmla="*/ 2565 w 839382"/>
              <a:gd name="T7" fmla="*/ 1487 h 466836"/>
              <a:gd name="T8" fmla="*/ 2267 w 839382"/>
              <a:gd name="T9" fmla="*/ 1197 h 466836"/>
              <a:gd name="T10" fmla="*/ 3018 w 839382"/>
              <a:gd name="T11" fmla="*/ 1180 h 466836"/>
              <a:gd name="T12" fmla="*/ 2720 w 839382"/>
              <a:gd name="T13" fmla="*/ 1471 h 466836"/>
              <a:gd name="T14" fmla="*/ 3173 w 839382"/>
              <a:gd name="T15" fmla="*/ 798 h 466836"/>
              <a:gd name="T16" fmla="*/ 3471 w 839382"/>
              <a:gd name="T17" fmla="*/ 1089 h 466836"/>
              <a:gd name="T18" fmla="*/ 3173 w 839382"/>
              <a:gd name="T19" fmla="*/ 798 h 466836"/>
              <a:gd name="T20" fmla="*/ 2565 w 839382"/>
              <a:gd name="T21" fmla="*/ 798 h 466836"/>
              <a:gd name="T22" fmla="*/ 2267 w 839382"/>
              <a:gd name="T23" fmla="*/ 1089 h 466836"/>
              <a:gd name="T24" fmla="*/ 1813 w 839382"/>
              <a:gd name="T25" fmla="*/ 798 h 466836"/>
              <a:gd name="T26" fmla="*/ 2111 w 839382"/>
              <a:gd name="T27" fmla="*/ 1089 h 466836"/>
              <a:gd name="T28" fmla="*/ 1813 w 839382"/>
              <a:gd name="T29" fmla="*/ 798 h 466836"/>
              <a:gd name="T30" fmla="*/ 1658 w 839382"/>
              <a:gd name="T31" fmla="*/ 798 h 466836"/>
              <a:gd name="T32" fmla="*/ 1360 w 839382"/>
              <a:gd name="T33" fmla="*/ 1089 h 466836"/>
              <a:gd name="T34" fmla="*/ 907 w 839382"/>
              <a:gd name="T35" fmla="*/ 798 h 466836"/>
              <a:gd name="T36" fmla="*/ 1204 w 839382"/>
              <a:gd name="T37" fmla="*/ 1089 h 466836"/>
              <a:gd name="T38" fmla="*/ 907 w 839382"/>
              <a:gd name="T39" fmla="*/ 798 h 466836"/>
              <a:gd name="T40" fmla="*/ 751 w 839382"/>
              <a:gd name="T41" fmla="*/ 798 h 466836"/>
              <a:gd name="T42" fmla="*/ 453 w 839382"/>
              <a:gd name="T43" fmla="*/ 1089 h 466836"/>
              <a:gd name="T44" fmla="*/ 0 w 839382"/>
              <a:gd name="T45" fmla="*/ 798 h 466836"/>
              <a:gd name="T46" fmla="*/ 298 w 839382"/>
              <a:gd name="T47" fmla="*/ 1089 h 466836"/>
              <a:gd name="T48" fmla="*/ 0 w 839382"/>
              <a:gd name="T49" fmla="*/ 798 h 466836"/>
              <a:gd name="T50" fmla="*/ 3018 w 839382"/>
              <a:gd name="T51" fmla="*/ 781 h 466836"/>
              <a:gd name="T52" fmla="*/ 2720 w 839382"/>
              <a:gd name="T53" fmla="*/ 1072 h 466836"/>
              <a:gd name="T54" fmla="*/ 2267 w 839382"/>
              <a:gd name="T55" fmla="*/ 399 h 466836"/>
              <a:gd name="T56" fmla="*/ 2565 w 839382"/>
              <a:gd name="T57" fmla="*/ 690 h 466836"/>
              <a:gd name="T58" fmla="*/ 2267 w 839382"/>
              <a:gd name="T59" fmla="*/ 399 h 466836"/>
              <a:gd name="T60" fmla="*/ 3018 w 839382"/>
              <a:gd name="T61" fmla="*/ 382 h 466836"/>
              <a:gd name="T62" fmla="*/ 2720 w 839382"/>
              <a:gd name="T63" fmla="*/ 673 h 466836"/>
              <a:gd name="T64" fmla="*/ 2267 w 839382"/>
              <a:gd name="T65" fmla="*/ 0 h 466836"/>
              <a:gd name="T66" fmla="*/ 2565 w 839382"/>
              <a:gd name="T67" fmla="*/ 291 h 466836"/>
              <a:gd name="T68" fmla="*/ 2267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19465" name="前进箭头 342">
            <a:extLst>
              <a:ext uri="{FF2B5EF4-FFF2-40B4-BE49-F238E27FC236}">
                <a16:creationId xmlns:a16="http://schemas.microsoft.com/office/drawing/2014/main" id="{7ACB6885-7A9F-43B3-BB5D-0C5E03EA196D}"/>
              </a:ext>
            </a:extLst>
          </p:cNvPr>
          <p:cNvSpPr>
            <a:spLocks/>
          </p:cNvSpPr>
          <p:nvPr/>
        </p:nvSpPr>
        <p:spPr bwMode="auto">
          <a:xfrm rot="-420000">
            <a:off x="8064383" y="1162513"/>
            <a:ext cx="1355809" cy="1641672"/>
          </a:xfrm>
          <a:custGeom>
            <a:avLst/>
            <a:gdLst>
              <a:gd name="T0" fmla="*/ 0 w 792088"/>
              <a:gd name="T1" fmla="*/ 0 h 918822"/>
              <a:gd name="T2" fmla="*/ 568766 w 792088"/>
              <a:gd name="T3" fmla="*/ 443920 h 918822"/>
              <a:gd name="T4" fmla="*/ 0 w 792088"/>
              <a:gd name="T5" fmla="*/ 887842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19466" name="前进箭头 342">
            <a:extLst>
              <a:ext uri="{FF2B5EF4-FFF2-40B4-BE49-F238E27FC236}">
                <a16:creationId xmlns:a16="http://schemas.microsoft.com/office/drawing/2014/main" id="{98DA0AFD-72B7-49F1-9137-D136A51707A5}"/>
              </a:ext>
            </a:extLst>
          </p:cNvPr>
          <p:cNvSpPr>
            <a:spLocks/>
          </p:cNvSpPr>
          <p:nvPr/>
        </p:nvSpPr>
        <p:spPr bwMode="auto">
          <a:xfrm rot="5880000">
            <a:off x="8580298" y="4596959"/>
            <a:ext cx="1355809" cy="1641672"/>
          </a:xfrm>
          <a:custGeom>
            <a:avLst/>
            <a:gdLst>
              <a:gd name="T0" fmla="*/ 0 w 792088"/>
              <a:gd name="T1" fmla="*/ 0 h 918822"/>
              <a:gd name="T2" fmla="*/ 568766 w 792088"/>
              <a:gd name="T3" fmla="*/ 447205 h 918822"/>
              <a:gd name="T4" fmla="*/ 0 w 792088"/>
              <a:gd name="T5" fmla="*/ 894411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2">
            <a:extLst>
              <a:ext uri="{FF2B5EF4-FFF2-40B4-BE49-F238E27FC236}">
                <a16:creationId xmlns:a16="http://schemas.microsoft.com/office/drawing/2014/main" id="{2B3386F6-7050-401D-A073-E1463D8A0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77" y="1851730"/>
            <a:ext cx="5298002" cy="360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由于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RGB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颜色空间不是线性模型，不便于控制粒子颜色的波动范围，本实现采用的是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XYZ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颜色空间。如右图色度图所示，本实现选取的颜色范围是三角形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ABC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内的颜色，由于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XYZ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颜色空间是线性空间，因此三角形内的颜色向量是预先设置好的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C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三点的颜色向量的线性组合。右图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C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三点的颜色向量由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x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坐标和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y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坐标唯一确定，通过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x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和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y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坐标可以得到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XYZ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颜色空间的颜色向量，最后通过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XYZ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颜色空间转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RGB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颜色空间的转换算法得到</a:t>
            </a:r>
            <a:r>
              <a:rPr lang="en-US" altLang="zh-CN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RGB</a:t>
            </a:r>
            <a:r>
              <a:rPr lang="zh-CN" altLang="en-US" sz="1715" dirty="0">
                <a:solidFill>
                  <a:srgbClr val="EAEAEA"/>
                </a:solidFill>
                <a:ea typeface="微软雅黑" panose="020B0503020204020204" pitchFamily="34" charset="-122"/>
              </a:rPr>
              <a:t>颜色空间的颜色向量。</a:t>
            </a:r>
            <a:endParaRPr lang="en-US" altLang="zh-CN" sz="1715" dirty="0">
              <a:solidFill>
                <a:srgbClr val="EAEAEA"/>
              </a:solidFill>
              <a:ea typeface="微软雅黑" panose="020B0503020204020204" pitchFamily="34" charset="-122"/>
            </a:endParaRPr>
          </a:p>
        </p:txBody>
      </p:sp>
      <p:sp>
        <p:nvSpPr>
          <p:cNvPr id="20486" name="Line 3">
            <a:extLst>
              <a:ext uri="{FF2B5EF4-FFF2-40B4-BE49-F238E27FC236}">
                <a16:creationId xmlns:a16="http://schemas.microsoft.com/office/drawing/2014/main" id="{856FB82C-757F-4389-9B47-39D37725A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78" y="1361255"/>
            <a:ext cx="4753501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20487" name="AutoShape 5">
            <a:extLst>
              <a:ext uri="{FF2B5EF4-FFF2-40B4-BE49-F238E27FC236}">
                <a16:creationId xmlns:a16="http://schemas.microsoft.com/office/drawing/2014/main" id="{469509E1-55CF-4A49-89E5-BB365500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45" y="511839"/>
            <a:ext cx="2070616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线性采样模型</a:t>
            </a:r>
            <a:endParaRPr lang="zh-CN" altLang="zh-CN" sz="2401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9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1634D119-E7C3-4C9F-A2E8-5F81A2ABC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288" y="1840629"/>
            <a:ext cx="3688481" cy="391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5">
            <a:extLst>
              <a:ext uri="{FF2B5EF4-FFF2-40B4-BE49-F238E27FC236}">
                <a16:creationId xmlns:a16="http://schemas.microsoft.com/office/drawing/2014/main" id="{E458FBD5-6D99-4AB4-913D-6C16C4479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15" y="631623"/>
            <a:ext cx="7119360" cy="515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extBox 16">
            <a:extLst>
              <a:ext uri="{FF2B5EF4-FFF2-40B4-BE49-F238E27FC236}">
                <a16:creationId xmlns:a16="http://schemas.microsoft.com/office/drawing/2014/main" id="{E4FDBB35-96A1-40D4-A517-CBB13A07D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982" y="2944978"/>
            <a:ext cx="1148899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744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地面</a:t>
            </a:r>
          </a:p>
        </p:txBody>
      </p:sp>
      <p:sp>
        <p:nvSpPr>
          <p:cNvPr id="4100" name="TextBox 18">
            <a:extLst>
              <a:ext uri="{FF2B5EF4-FFF2-40B4-BE49-F238E27FC236}">
                <a16:creationId xmlns:a16="http://schemas.microsoft.com/office/drawing/2014/main" id="{12A9D25B-63B6-4365-AB48-3D05C5093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2019" y="3016736"/>
            <a:ext cx="1472878" cy="46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58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烟花光照</a:t>
            </a:r>
          </a:p>
        </p:txBody>
      </p:sp>
      <p:sp>
        <p:nvSpPr>
          <p:cNvPr id="4101" name="TextBox 20">
            <a:extLst>
              <a:ext uri="{FF2B5EF4-FFF2-40B4-BE49-F238E27FC236}">
                <a16:creationId xmlns:a16="http://schemas.microsoft.com/office/drawing/2014/main" id="{3AAE4579-DA12-40A7-801B-A1D319136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581" y="4187451"/>
            <a:ext cx="1971096" cy="5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1" b="1" i="1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烟花爆炸</a:t>
            </a:r>
          </a:p>
        </p:txBody>
      </p:sp>
      <p:sp>
        <p:nvSpPr>
          <p:cNvPr id="9225" name="TextBox 22">
            <a:extLst>
              <a:ext uri="{FF2B5EF4-FFF2-40B4-BE49-F238E27FC236}">
                <a16:creationId xmlns:a16="http://schemas.microsoft.com/office/drawing/2014/main" id="{BCA443F3-8C87-4763-BE42-104912799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578" y="2047327"/>
            <a:ext cx="1325863" cy="436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905" b="1" i="1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烟花运动</a:t>
            </a:r>
          </a:p>
        </p:txBody>
      </p:sp>
      <p:sp>
        <p:nvSpPr>
          <p:cNvPr id="4104" name="TextBox 23">
            <a:extLst>
              <a:ext uri="{FF2B5EF4-FFF2-40B4-BE49-F238E27FC236}">
                <a16:creationId xmlns:a16="http://schemas.microsoft.com/office/drawing/2014/main" id="{9A6500DF-F677-4D3E-B71E-9ADC04346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092" y="1195879"/>
            <a:ext cx="1146175" cy="46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58" b="1" i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天空盒</a:t>
            </a:r>
          </a:p>
        </p:txBody>
      </p:sp>
      <p:sp>
        <p:nvSpPr>
          <p:cNvPr id="9227" name="TextBox 24">
            <a:extLst>
              <a:ext uri="{FF2B5EF4-FFF2-40B4-BE49-F238E27FC236}">
                <a16:creationId xmlns:a16="http://schemas.microsoft.com/office/drawing/2014/main" id="{B5FFC0B0-1AB9-425B-845B-C502B2EFC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1449" y="2194350"/>
            <a:ext cx="1325861" cy="36772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525" b="1" i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烟花初始化</a:t>
            </a:r>
          </a:p>
        </p:txBody>
      </p:sp>
      <p:sp>
        <p:nvSpPr>
          <p:cNvPr id="9228" name="TextBox 25">
            <a:extLst>
              <a:ext uri="{FF2B5EF4-FFF2-40B4-BE49-F238E27FC236}">
                <a16:creationId xmlns:a16="http://schemas.microsoft.com/office/drawing/2014/main" id="{A514A532-E4CB-4B3A-A2A3-DE11299B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072" y="3972149"/>
            <a:ext cx="1472876" cy="36772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525" b="1" i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烟花粒子运动</a:t>
            </a:r>
          </a:p>
        </p:txBody>
      </p:sp>
      <p:sp>
        <p:nvSpPr>
          <p:cNvPr id="4108" name="虚线箭头 46">
            <a:extLst>
              <a:ext uri="{FF2B5EF4-FFF2-40B4-BE49-F238E27FC236}">
                <a16:creationId xmlns:a16="http://schemas.microsoft.com/office/drawing/2014/main" id="{60885E66-9C62-4CC4-9D51-3DA4FEF5C8DF}"/>
              </a:ext>
            </a:extLst>
          </p:cNvPr>
          <p:cNvSpPr>
            <a:spLocks/>
          </p:cNvSpPr>
          <p:nvPr/>
        </p:nvSpPr>
        <p:spPr bwMode="auto">
          <a:xfrm>
            <a:off x="1418731" y="917487"/>
            <a:ext cx="686072" cy="381151"/>
          </a:xfrm>
          <a:custGeom>
            <a:avLst/>
            <a:gdLst>
              <a:gd name="T0" fmla="*/ 1208 w 839382"/>
              <a:gd name="T1" fmla="*/ 760 h 466836"/>
              <a:gd name="T2" fmla="*/ 1068 w 839382"/>
              <a:gd name="T3" fmla="*/ 898 h 466836"/>
              <a:gd name="T4" fmla="*/ 1068 w 839382"/>
              <a:gd name="T5" fmla="*/ 570 h 466836"/>
              <a:gd name="T6" fmla="*/ 1208 w 839382"/>
              <a:gd name="T7" fmla="*/ 708 h 466836"/>
              <a:gd name="T8" fmla="*/ 1068 w 839382"/>
              <a:gd name="T9" fmla="*/ 570 h 466836"/>
              <a:gd name="T10" fmla="*/ 1421 w 839382"/>
              <a:gd name="T11" fmla="*/ 562 h 466836"/>
              <a:gd name="T12" fmla="*/ 1281 w 839382"/>
              <a:gd name="T13" fmla="*/ 700 h 466836"/>
              <a:gd name="T14" fmla="*/ 1495 w 839382"/>
              <a:gd name="T15" fmla="*/ 380 h 466836"/>
              <a:gd name="T16" fmla="*/ 1635 w 839382"/>
              <a:gd name="T17" fmla="*/ 518 h 466836"/>
              <a:gd name="T18" fmla="*/ 1495 w 839382"/>
              <a:gd name="T19" fmla="*/ 380 h 466836"/>
              <a:gd name="T20" fmla="*/ 1208 w 839382"/>
              <a:gd name="T21" fmla="*/ 380 h 466836"/>
              <a:gd name="T22" fmla="*/ 1068 w 839382"/>
              <a:gd name="T23" fmla="*/ 518 h 466836"/>
              <a:gd name="T24" fmla="*/ 854 w 839382"/>
              <a:gd name="T25" fmla="*/ 380 h 466836"/>
              <a:gd name="T26" fmla="*/ 995 w 839382"/>
              <a:gd name="T27" fmla="*/ 518 h 466836"/>
              <a:gd name="T28" fmla="*/ 854 w 839382"/>
              <a:gd name="T29" fmla="*/ 380 h 466836"/>
              <a:gd name="T30" fmla="*/ 781 w 839382"/>
              <a:gd name="T31" fmla="*/ 380 h 466836"/>
              <a:gd name="T32" fmla="*/ 641 w 839382"/>
              <a:gd name="T33" fmla="*/ 518 h 466836"/>
              <a:gd name="T34" fmla="*/ 427 w 839382"/>
              <a:gd name="T35" fmla="*/ 380 h 466836"/>
              <a:gd name="T36" fmla="*/ 567 w 839382"/>
              <a:gd name="T37" fmla="*/ 518 h 466836"/>
              <a:gd name="T38" fmla="*/ 427 w 839382"/>
              <a:gd name="T39" fmla="*/ 380 h 466836"/>
              <a:gd name="T40" fmla="*/ 354 w 839382"/>
              <a:gd name="T41" fmla="*/ 380 h 466836"/>
              <a:gd name="T42" fmla="*/ 214 w 839382"/>
              <a:gd name="T43" fmla="*/ 518 h 466836"/>
              <a:gd name="T44" fmla="*/ 0 w 839382"/>
              <a:gd name="T45" fmla="*/ 380 h 466836"/>
              <a:gd name="T46" fmla="*/ 140 w 839382"/>
              <a:gd name="T47" fmla="*/ 518 h 466836"/>
              <a:gd name="T48" fmla="*/ 0 w 839382"/>
              <a:gd name="T49" fmla="*/ 380 h 466836"/>
              <a:gd name="T50" fmla="*/ 1421 w 839382"/>
              <a:gd name="T51" fmla="*/ 372 h 466836"/>
              <a:gd name="T52" fmla="*/ 1281 w 839382"/>
              <a:gd name="T53" fmla="*/ 510 h 466836"/>
              <a:gd name="T54" fmla="*/ 1068 w 839382"/>
              <a:gd name="T55" fmla="*/ 190 h 466836"/>
              <a:gd name="T56" fmla="*/ 1208 w 839382"/>
              <a:gd name="T57" fmla="*/ 328 h 466836"/>
              <a:gd name="T58" fmla="*/ 1068 w 839382"/>
              <a:gd name="T59" fmla="*/ 190 h 466836"/>
              <a:gd name="T60" fmla="*/ 1421 w 839382"/>
              <a:gd name="T61" fmla="*/ 182 h 466836"/>
              <a:gd name="T62" fmla="*/ 1281 w 839382"/>
              <a:gd name="T63" fmla="*/ 320 h 466836"/>
              <a:gd name="T64" fmla="*/ 1068 w 839382"/>
              <a:gd name="T65" fmla="*/ 0 h 466836"/>
              <a:gd name="T66" fmla="*/ 1208 w 839382"/>
              <a:gd name="T67" fmla="*/ 139 h 466836"/>
              <a:gd name="T68" fmla="*/ 1068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8617BF5A-C137-45FC-8BF4-70471BF11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75" y="375713"/>
            <a:ext cx="1475600" cy="46391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58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基础功能</a:t>
            </a: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DCDDC323-9BEB-47AF-A839-14F83B230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87" y="2981149"/>
            <a:ext cx="1897588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744" b="1" i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烟花引擎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Line 3">
            <a:extLst>
              <a:ext uri="{FF2B5EF4-FFF2-40B4-BE49-F238E27FC236}">
                <a16:creationId xmlns:a16="http://schemas.microsoft.com/office/drawing/2014/main" id="{5B1BC031-AEF2-4E08-9CDD-4CA25584D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78" y="1361255"/>
            <a:ext cx="4753501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22534" name="AutoShape 5">
            <a:extLst>
              <a:ext uri="{FF2B5EF4-FFF2-40B4-BE49-F238E27FC236}">
                <a16:creationId xmlns:a16="http://schemas.microsoft.com/office/drawing/2014/main" id="{2D9FDC67-99B3-46CD-B177-10B051E84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39" y="511839"/>
            <a:ext cx="2426438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en-US" altLang="zh-CN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zh-CN" sz="2401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536" name="Picture 5">
            <a:extLst>
              <a:ext uri="{FF2B5EF4-FFF2-40B4-BE49-F238E27FC236}">
                <a16:creationId xmlns:a16="http://schemas.microsoft.com/office/drawing/2014/main" id="{0F536714-8967-49C4-A9DA-85C09EB40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57" y="2074552"/>
            <a:ext cx="10329199" cy="381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2">
            <a:extLst>
              <a:ext uri="{FF2B5EF4-FFF2-40B4-BE49-F238E27FC236}">
                <a16:creationId xmlns:a16="http://schemas.microsoft.com/office/drawing/2014/main" id="{CE4B376D-A82B-433A-A2B0-9669D1C42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69" y="1609005"/>
            <a:ext cx="3223451" cy="35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715">
                <a:solidFill>
                  <a:srgbClr val="EAEAEA"/>
                </a:solidFill>
                <a:ea typeface="微软雅黑" panose="020B0503020204020204" pitchFamily="34" charset="-122"/>
              </a:rPr>
              <a:t>效果如右图所示。</a:t>
            </a:r>
            <a:endParaRPr lang="en-US" altLang="zh-CN" sz="1715">
              <a:solidFill>
                <a:srgbClr val="EAEAEA"/>
              </a:solidFill>
              <a:ea typeface="微软雅黑" panose="020B0503020204020204" pitchFamily="34" charset="-122"/>
            </a:endParaRPr>
          </a:p>
        </p:txBody>
      </p:sp>
      <p:sp>
        <p:nvSpPr>
          <p:cNvPr id="24582" name="Line 3">
            <a:extLst>
              <a:ext uri="{FF2B5EF4-FFF2-40B4-BE49-F238E27FC236}">
                <a16:creationId xmlns:a16="http://schemas.microsoft.com/office/drawing/2014/main" id="{1ABA5C00-6E80-49E5-A8FB-F098B8C96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869" y="1385547"/>
            <a:ext cx="2874969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24583" name="AutoShape 5">
            <a:extLst>
              <a:ext uri="{FF2B5EF4-FFF2-40B4-BE49-F238E27FC236}">
                <a16:creationId xmlns:a16="http://schemas.microsoft.com/office/drawing/2014/main" id="{046C1461-03D5-4A54-B0DA-12A99373A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45" y="511839"/>
            <a:ext cx="2070616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线性采样模型</a:t>
            </a:r>
            <a:endParaRPr lang="zh-CN" altLang="zh-CN" sz="2401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85" name="Picture 11" descr="A picture containing text, red, dark, outdoor object&#10;&#10;Description automatically generated">
            <a:extLst>
              <a:ext uri="{FF2B5EF4-FFF2-40B4-BE49-F238E27FC236}">
                <a16:creationId xmlns:a16="http://schemas.microsoft.com/office/drawing/2014/main" id="{016D686A-0132-4B1C-B17C-CE6E6B81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10" y="405655"/>
            <a:ext cx="3073713" cy="28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13" descr="A picture containing star, outdoor object, light, lit&#10;&#10;Description automatically generated">
            <a:extLst>
              <a:ext uri="{FF2B5EF4-FFF2-40B4-BE49-F238E27FC236}">
                <a16:creationId xmlns:a16="http://schemas.microsoft.com/office/drawing/2014/main" id="{EC8E6705-EF43-426C-92E0-71C2FEFBE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971" y="405655"/>
            <a:ext cx="2847744" cy="28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7" name="Picture 15" descr="A picture containing star, dark, lit, outdoor object&#10;&#10;Description automatically generated">
            <a:extLst>
              <a:ext uri="{FF2B5EF4-FFF2-40B4-BE49-F238E27FC236}">
                <a16:creationId xmlns:a16="http://schemas.microsoft.com/office/drawing/2014/main" id="{88A3B518-5FB5-4F31-A692-272C2FA78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10" y="3623661"/>
            <a:ext cx="3073713" cy="28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8" name="Picture 17" descr="A picture containing star, light, dark, lit&#10;&#10;Description automatically generated">
            <a:extLst>
              <a:ext uri="{FF2B5EF4-FFF2-40B4-BE49-F238E27FC236}">
                <a16:creationId xmlns:a16="http://schemas.microsoft.com/office/drawing/2014/main" id="{1E2650A8-B3A6-46D5-899E-7D2A25BCD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971" y="3623661"/>
            <a:ext cx="2845021" cy="28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前进箭头 342">
            <a:extLst>
              <a:ext uri="{FF2B5EF4-FFF2-40B4-BE49-F238E27FC236}">
                <a16:creationId xmlns:a16="http://schemas.microsoft.com/office/drawing/2014/main" id="{F2ACE08B-8EA1-46B9-A72C-BE8C92A6A7B6}"/>
              </a:ext>
            </a:extLst>
          </p:cNvPr>
          <p:cNvSpPr>
            <a:spLocks/>
          </p:cNvSpPr>
          <p:nvPr/>
        </p:nvSpPr>
        <p:spPr bwMode="auto">
          <a:xfrm rot="-420000">
            <a:off x="8064383" y="1587224"/>
            <a:ext cx="1355809" cy="1641672"/>
          </a:xfrm>
          <a:custGeom>
            <a:avLst/>
            <a:gdLst>
              <a:gd name="T0" fmla="*/ 0 w 792088"/>
              <a:gd name="T1" fmla="*/ 0 h 918822"/>
              <a:gd name="T2" fmla="*/ 567680 w 792088"/>
              <a:gd name="T3" fmla="*/ 462492 h 918822"/>
              <a:gd name="T4" fmla="*/ 0 w 792088"/>
              <a:gd name="T5" fmla="*/ 92498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11266" name="前进箭头 342">
            <a:extLst>
              <a:ext uri="{FF2B5EF4-FFF2-40B4-BE49-F238E27FC236}">
                <a16:creationId xmlns:a16="http://schemas.microsoft.com/office/drawing/2014/main" id="{550B163C-FFA9-4B82-800A-6E4F04A64D64}"/>
              </a:ext>
            </a:extLst>
          </p:cNvPr>
          <p:cNvSpPr>
            <a:spLocks/>
          </p:cNvSpPr>
          <p:nvPr/>
        </p:nvSpPr>
        <p:spPr bwMode="auto">
          <a:xfrm rot="-2820000">
            <a:off x="674132" y="-137482"/>
            <a:ext cx="846701" cy="1050888"/>
          </a:xfrm>
          <a:custGeom>
            <a:avLst/>
            <a:gdLst>
              <a:gd name="T0" fmla="*/ 0 w 792088"/>
              <a:gd name="T1" fmla="*/ 0 h 918822"/>
              <a:gd name="T2" fmla="*/ 13175 w 792088"/>
              <a:gd name="T3" fmla="*/ 13047 h 918822"/>
              <a:gd name="T4" fmla="*/ 0 w 792088"/>
              <a:gd name="T5" fmla="*/ 26094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11267" name="前进箭头 342">
            <a:extLst>
              <a:ext uri="{FF2B5EF4-FFF2-40B4-BE49-F238E27FC236}">
                <a16:creationId xmlns:a16="http://schemas.microsoft.com/office/drawing/2014/main" id="{92BA87B0-ED4A-4BC7-BE65-55CB7CFF5C9C}"/>
              </a:ext>
            </a:extLst>
          </p:cNvPr>
          <p:cNvSpPr>
            <a:spLocks/>
          </p:cNvSpPr>
          <p:nvPr/>
        </p:nvSpPr>
        <p:spPr bwMode="auto">
          <a:xfrm rot="2460000">
            <a:off x="1514018" y="2202511"/>
            <a:ext cx="3574655" cy="4440411"/>
          </a:xfrm>
          <a:custGeom>
            <a:avLst/>
            <a:gdLst>
              <a:gd name="T0" fmla="*/ 0 w 792088"/>
              <a:gd name="T1" fmla="*/ 0 h 918822"/>
              <a:gd name="T2" fmla="*/ 1329241928 w 792088"/>
              <a:gd name="T3" fmla="*/ 1332167555 h 918822"/>
              <a:gd name="T4" fmla="*/ 0 w 792088"/>
              <a:gd name="T5" fmla="*/ 214748364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D31C9A76-9160-4E0A-9266-815C47264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596" y="2880415"/>
            <a:ext cx="5679760" cy="6201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4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三、粒子渲染 </a:t>
            </a:r>
            <a:r>
              <a:rPr lang="en-US" altLang="zh-CN" sz="34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34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非球型爆炸</a:t>
            </a:r>
            <a:endParaRPr lang="zh-CN" altLang="en-US" sz="3087" dirty="0"/>
          </a:p>
        </p:txBody>
      </p:sp>
      <p:sp>
        <p:nvSpPr>
          <p:cNvPr id="11269" name="Line 7">
            <a:extLst>
              <a:ext uri="{FF2B5EF4-FFF2-40B4-BE49-F238E27FC236}">
                <a16:creationId xmlns:a16="http://schemas.microsoft.com/office/drawing/2014/main" id="{3C7E4541-F82D-4ED4-B2F1-FD3F24284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674" y="3623661"/>
            <a:ext cx="2842299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11270" name="虚线箭头 46">
            <a:extLst>
              <a:ext uri="{FF2B5EF4-FFF2-40B4-BE49-F238E27FC236}">
                <a16:creationId xmlns:a16="http://schemas.microsoft.com/office/drawing/2014/main" id="{DF7985B5-D5CC-4181-B16C-214F2D874352}"/>
              </a:ext>
            </a:extLst>
          </p:cNvPr>
          <p:cNvSpPr>
            <a:spLocks/>
          </p:cNvSpPr>
          <p:nvPr/>
        </p:nvSpPr>
        <p:spPr bwMode="auto">
          <a:xfrm>
            <a:off x="5644073" y="4042927"/>
            <a:ext cx="688794" cy="381151"/>
          </a:xfrm>
          <a:custGeom>
            <a:avLst/>
            <a:gdLst>
              <a:gd name="T0" fmla="*/ 1227 w 839382"/>
              <a:gd name="T1" fmla="*/ 760 h 466836"/>
              <a:gd name="T2" fmla="*/ 1085 w 839382"/>
              <a:gd name="T3" fmla="*/ 898 h 466836"/>
              <a:gd name="T4" fmla="*/ 1085 w 839382"/>
              <a:gd name="T5" fmla="*/ 570 h 466836"/>
              <a:gd name="T6" fmla="*/ 1227 w 839382"/>
              <a:gd name="T7" fmla="*/ 708 h 466836"/>
              <a:gd name="T8" fmla="*/ 1085 w 839382"/>
              <a:gd name="T9" fmla="*/ 570 h 466836"/>
              <a:gd name="T10" fmla="*/ 1444 w 839382"/>
              <a:gd name="T11" fmla="*/ 562 h 466836"/>
              <a:gd name="T12" fmla="*/ 1301 w 839382"/>
              <a:gd name="T13" fmla="*/ 700 h 466836"/>
              <a:gd name="T14" fmla="*/ 1518 w 839382"/>
              <a:gd name="T15" fmla="*/ 380 h 466836"/>
              <a:gd name="T16" fmla="*/ 1661 w 839382"/>
              <a:gd name="T17" fmla="*/ 518 h 466836"/>
              <a:gd name="T18" fmla="*/ 1518 w 839382"/>
              <a:gd name="T19" fmla="*/ 380 h 466836"/>
              <a:gd name="T20" fmla="*/ 1227 w 839382"/>
              <a:gd name="T21" fmla="*/ 380 h 466836"/>
              <a:gd name="T22" fmla="*/ 1085 w 839382"/>
              <a:gd name="T23" fmla="*/ 518 h 466836"/>
              <a:gd name="T24" fmla="*/ 868 w 839382"/>
              <a:gd name="T25" fmla="*/ 380 h 466836"/>
              <a:gd name="T26" fmla="*/ 1010 w 839382"/>
              <a:gd name="T27" fmla="*/ 518 h 466836"/>
              <a:gd name="T28" fmla="*/ 868 w 839382"/>
              <a:gd name="T29" fmla="*/ 380 h 466836"/>
              <a:gd name="T30" fmla="*/ 793 w 839382"/>
              <a:gd name="T31" fmla="*/ 380 h 466836"/>
              <a:gd name="T32" fmla="*/ 651 w 839382"/>
              <a:gd name="T33" fmla="*/ 518 h 466836"/>
              <a:gd name="T34" fmla="*/ 434 w 839382"/>
              <a:gd name="T35" fmla="*/ 380 h 466836"/>
              <a:gd name="T36" fmla="*/ 576 w 839382"/>
              <a:gd name="T37" fmla="*/ 518 h 466836"/>
              <a:gd name="T38" fmla="*/ 434 w 839382"/>
              <a:gd name="T39" fmla="*/ 380 h 466836"/>
              <a:gd name="T40" fmla="*/ 359 w 839382"/>
              <a:gd name="T41" fmla="*/ 380 h 466836"/>
              <a:gd name="T42" fmla="*/ 217 w 839382"/>
              <a:gd name="T43" fmla="*/ 518 h 466836"/>
              <a:gd name="T44" fmla="*/ 0 w 839382"/>
              <a:gd name="T45" fmla="*/ 380 h 466836"/>
              <a:gd name="T46" fmla="*/ 143 w 839382"/>
              <a:gd name="T47" fmla="*/ 518 h 466836"/>
              <a:gd name="T48" fmla="*/ 0 w 839382"/>
              <a:gd name="T49" fmla="*/ 380 h 466836"/>
              <a:gd name="T50" fmla="*/ 1444 w 839382"/>
              <a:gd name="T51" fmla="*/ 372 h 466836"/>
              <a:gd name="T52" fmla="*/ 1301 w 839382"/>
              <a:gd name="T53" fmla="*/ 510 h 466836"/>
              <a:gd name="T54" fmla="*/ 1085 w 839382"/>
              <a:gd name="T55" fmla="*/ 190 h 466836"/>
              <a:gd name="T56" fmla="*/ 1227 w 839382"/>
              <a:gd name="T57" fmla="*/ 328 h 466836"/>
              <a:gd name="T58" fmla="*/ 1085 w 839382"/>
              <a:gd name="T59" fmla="*/ 190 h 466836"/>
              <a:gd name="T60" fmla="*/ 1444 w 839382"/>
              <a:gd name="T61" fmla="*/ 182 h 466836"/>
              <a:gd name="T62" fmla="*/ 1301 w 839382"/>
              <a:gd name="T63" fmla="*/ 320 h 466836"/>
              <a:gd name="T64" fmla="*/ 1085 w 839382"/>
              <a:gd name="T65" fmla="*/ 0 h 466836"/>
              <a:gd name="T66" fmla="*/ 1227 w 839382"/>
              <a:gd name="T67" fmla="*/ 139 h 466836"/>
              <a:gd name="T68" fmla="*/ 1085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11272" name="前进箭头 342">
            <a:extLst>
              <a:ext uri="{FF2B5EF4-FFF2-40B4-BE49-F238E27FC236}">
                <a16:creationId xmlns:a16="http://schemas.microsoft.com/office/drawing/2014/main" id="{A8042A71-3FEE-4D4C-90ED-35D825616B55}"/>
              </a:ext>
            </a:extLst>
          </p:cNvPr>
          <p:cNvSpPr>
            <a:spLocks/>
          </p:cNvSpPr>
          <p:nvPr/>
        </p:nvSpPr>
        <p:spPr bwMode="auto">
          <a:xfrm rot="5880000">
            <a:off x="8580298" y="4596959"/>
            <a:ext cx="1355809" cy="1641672"/>
          </a:xfrm>
          <a:custGeom>
            <a:avLst/>
            <a:gdLst>
              <a:gd name="T0" fmla="*/ 0 w 792088"/>
              <a:gd name="T1" fmla="*/ 0 h 918822"/>
              <a:gd name="T2" fmla="*/ 567680 w 792088"/>
              <a:gd name="T3" fmla="*/ 465914 h 918822"/>
              <a:gd name="T4" fmla="*/ 0 w 792088"/>
              <a:gd name="T5" fmla="*/ 931830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A77F4729-FC17-4CDF-9EEB-418D40EC4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723" y="1981994"/>
            <a:ext cx="11116005" cy="336181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94037" indent="-294037" eaLnBrk="1" hangingPunct="1">
              <a:lnSpc>
                <a:spcPct val="150000"/>
              </a:lnSpc>
              <a:buFontTx/>
              <a:buChar char="-"/>
              <a:defRPr/>
            </a:pPr>
            <a:r>
              <a:rPr lang="zh-CN" altLang="en-US" sz="2058" dirty="0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初始化：绑定图元顶点（球）到</a:t>
            </a:r>
            <a:r>
              <a:rPr lang="en-US" altLang="zh-CN" sz="2058" dirty="0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</a:t>
            </a:r>
            <a:r>
              <a:rPr lang="zh-CN" altLang="en-US" sz="2058" dirty="0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sz="2058" dirty="0">
              <a:solidFill>
                <a:srgbClr val="EAEA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4037" indent="-294037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zh-CN" sz="2058" dirty="0">
              <a:solidFill>
                <a:srgbClr val="EAEA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4037" indent="-294037" eaLnBrk="1" hangingPunct="1">
              <a:lnSpc>
                <a:spcPct val="150000"/>
              </a:lnSpc>
              <a:buFontTx/>
              <a:buChar char="-"/>
              <a:defRPr/>
            </a:pPr>
            <a:r>
              <a:rPr lang="zh-CN" altLang="en-US" sz="2058" dirty="0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渲染图元：根据传入的中心位置和半径对相应的图元顶点做变换（向着色器传入</a:t>
            </a:r>
            <a:r>
              <a:rPr lang="en-US" altLang="zh-CN" sz="2058" dirty="0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058" dirty="0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变换），调用</a:t>
            </a:r>
            <a:r>
              <a:rPr lang="en-US" altLang="zh-CN" sz="2058" dirty="0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</a:t>
            </a:r>
            <a:r>
              <a:rPr lang="zh-CN" altLang="en-US" sz="2058" dirty="0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函数渲染</a:t>
            </a:r>
            <a:endParaRPr lang="en-US" altLang="zh-CN" sz="2058" dirty="0">
              <a:solidFill>
                <a:srgbClr val="EAEA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58" dirty="0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 </a:t>
            </a:r>
            <a:r>
              <a:rPr lang="zh-CN" altLang="en-US" sz="2058" dirty="0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拖尾：记录粒子</a:t>
            </a:r>
            <a:r>
              <a:rPr lang="en-US" altLang="zh-CN" sz="2058" dirty="0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58" dirty="0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烟花最近的</a:t>
            </a:r>
            <a:r>
              <a:rPr lang="en-US" altLang="zh-CN" sz="2058" dirty="0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58" dirty="0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个位置并全部渲染出来，</a:t>
            </a:r>
            <a:r>
              <a:rPr lang="zh-CN" altLang="en-US" sz="2058" b="1" dirty="0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半径逐渐变小，不透明度逐渐降低</a:t>
            </a:r>
            <a:endParaRPr lang="en-US" altLang="zh-CN" sz="2058" b="1" dirty="0">
              <a:solidFill>
                <a:srgbClr val="EAEA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4037" indent="-294037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zh-CN" sz="2058" dirty="0">
              <a:solidFill>
                <a:srgbClr val="EAEA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4037" indent="-294037" eaLnBrk="1" hangingPunct="1">
              <a:lnSpc>
                <a:spcPct val="150000"/>
              </a:lnSpc>
              <a:buFontTx/>
              <a:buChar char="-"/>
              <a:defRPr/>
            </a:pPr>
            <a:r>
              <a:rPr lang="zh-CN" altLang="en-US" sz="2058" dirty="0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渲染烟花：根据烟花是否爆炸来决定渲染粒子</a:t>
            </a:r>
            <a:r>
              <a:rPr lang="en-US" altLang="zh-CN" sz="2058" dirty="0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58" dirty="0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烟花，调用渲染图元函数渲染</a:t>
            </a:r>
            <a:endParaRPr lang="en-US" altLang="zh-CN" sz="2058" dirty="0">
              <a:solidFill>
                <a:srgbClr val="EAEA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Line 3">
            <a:extLst>
              <a:ext uri="{FF2B5EF4-FFF2-40B4-BE49-F238E27FC236}">
                <a16:creationId xmlns:a16="http://schemas.microsoft.com/office/drawing/2014/main" id="{D2A465A8-0763-4751-A65B-1DF8F63EB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723" y="1369423"/>
            <a:ext cx="4753501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12292" name="AutoShape 5">
            <a:extLst>
              <a:ext uri="{FF2B5EF4-FFF2-40B4-BE49-F238E27FC236}">
                <a16:creationId xmlns:a16="http://schemas.microsoft.com/office/drawing/2014/main" id="{1DC5C5E6-9DED-40BB-B045-28C602023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24" y="672461"/>
            <a:ext cx="3601880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粒子渲染：</a:t>
            </a:r>
            <a:r>
              <a:rPr lang="en-US" altLang="zh-CN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Draw</a:t>
            </a:r>
            <a:endParaRPr lang="zh-CN" altLang="zh-CN" sz="2401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4" name="Oval 11">
            <a:extLst>
              <a:ext uri="{FF2B5EF4-FFF2-40B4-BE49-F238E27FC236}">
                <a16:creationId xmlns:a16="http://schemas.microsoft.com/office/drawing/2014/main" id="{B8A503A1-813A-40F4-89B4-3D18CD706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1650" y="506387"/>
            <a:ext cx="871203" cy="871203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15"/>
          </a:p>
        </p:txBody>
      </p:sp>
      <p:sp>
        <p:nvSpPr>
          <p:cNvPr id="12295" name="Oval 11">
            <a:extLst>
              <a:ext uri="{FF2B5EF4-FFF2-40B4-BE49-F238E27FC236}">
                <a16:creationId xmlns:a16="http://schemas.microsoft.com/office/drawing/2014/main" id="{9E8EC6DA-7992-4E84-8439-40003C62A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937" y="1138009"/>
            <a:ext cx="588062" cy="588062"/>
          </a:xfrm>
          <a:prstGeom prst="ellipse">
            <a:avLst/>
          </a:prstGeom>
          <a:solidFill>
            <a:schemeClr val="hlink">
              <a:alpha val="8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15"/>
          </a:p>
        </p:txBody>
      </p:sp>
      <p:sp>
        <p:nvSpPr>
          <p:cNvPr id="12296" name="Oval 11">
            <a:extLst>
              <a:ext uri="{FF2B5EF4-FFF2-40B4-BE49-F238E27FC236}">
                <a16:creationId xmlns:a16="http://schemas.microsoft.com/office/drawing/2014/main" id="{F14C59AA-FEED-48C4-8856-9C3CB8FAC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141" y="1671629"/>
            <a:ext cx="323978" cy="323979"/>
          </a:xfrm>
          <a:prstGeom prst="ellipse">
            <a:avLst/>
          </a:prstGeom>
          <a:solidFill>
            <a:schemeClr val="hlink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15"/>
          </a:p>
        </p:txBody>
      </p:sp>
      <p:sp>
        <p:nvSpPr>
          <p:cNvPr id="12297" name="Oval 11">
            <a:extLst>
              <a:ext uri="{FF2B5EF4-FFF2-40B4-BE49-F238E27FC236}">
                <a16:creationId xmlns:a16="http://schemas.microsoft.com/office/drawing/2014/main" id="{2D28318B-6C83-4FF0-B09C-209C59C1D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0661" y="1981995"/>
            <a:ext cx="266806" cy="266806"/>
          </a:xfrm>
          <a:prstGeom prst="ellipse">
            <a:avLst/>
          </a:prstGeom>
          <a:solidFill>
            <a:schemeClr val="hlink">
              <a:alpha val="5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15"/>
          </a:p>
        </p:txBody>
      </p:sp>
      <p:sp>
        <p:nvSpPr>
          <p:cNvPr id="12298" name="Oval 11">
            <a:extLst>
              <a:ext uri="{FF2B5EF4-FFF2-40B4-BE49-F238E27FC236}">
                <a16:creationId xmlns:a16="http://schemas.microsoft.com/office/drawing/2014/main" id="{A94643B1-0FC4-4954-8FA7-2D6292426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363" y="1396656"/>
            <a:ext cx="653402" cy="656124"/>
          </a:xfrm>
          <a:prstGeom prst="ellipse">
            <a:avLst/>
          </a:prstGeom>
          <a:solidFill>
            <a:srgbClr val="B056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15"/>
          </a:p>
        </p:txBody>
      </p:sp>
      <p:sp>
        <p:nvSpPr>
          <p:cNvPr id="12299" name="Oval 11">
            <a:extLst>
              <a:ext uri="{FF2B5EF4-FFF2-40B4-BE49-F238E27FC236}">
                <a16:creationId xmlns:a16="http://schemas.microsoft.com/office/drawing/2014/main" id="{1858A83B-C572-4B7B-BF08-90C183191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213" y="1701569"/>
            <a:ext cx="441046" cy="443768"/>
          </a:xfrm>
          <a:prstGeom prst="ellipse">
            <a:avLst/>
          </a:prstGeom>
          <a:solidFill>
            <a:srgbClr val="B056E8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15"/>
          </a:p>
        </p:txBody>
      </p:sp>
      <p:sp>
        <p:nvSpPr>
          <p:cNvPr id="12300" name="Oval 11">
            <a:extLst>
              <a:ext uri="{FF2B5EF4-FFF2-40B4-BE49-F238E27FC236}">
                <a16:creationId xmlns:a16="http://schemas.microsoft.com/office/drawing/2014/main" id="{861EBAF9-FB9E-4F79-9339-D1F3D3DC5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584" y="1995608"/>
            <a:ext cx="242302" cy="245026"/>
          </a:xfrm>
          <a:prstGeom prst="ellipse">
            <a:avLst/>
          </a:prstGeom>
          <a:solidFill>
            <a:srgbClr val="B056E8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15"/>
          </a:p>
        </p:txBody>
      </p:sp>
      <p:sp>
        <p:nvSpPr>
          <p:cNvPr id="12301" name="Oval 11">
            <a:extLst>
              <a:ext uri="{FF2B5EF4-FFF2-40B4-BE49-F238E27FC236}">
                <a16:creationId xmlns:a16="http://schemas.microsoft.com/office/drawing/2014/main" id="{AC96DF2F-73E2-4F1F-B61B-9864BD56E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648" y="2186184"/>
            <a:ext cx="198744" cy="198742"/>
          </a:xfrm>
          <a:prstGeom prst="ellipse">
            <a:avLst/>
          </a:prstGeom>
          <a:solidFill>
            <a:srgbClr val="B056E8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15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A1FB690C-16B2-4860-AD26-36DBA8C36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8769" y="4750779"/>
            <a:ext cx="871203" cy="87120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715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D7E7D980-83C9-43C0-9D1F-BE5F6B03D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4057" y="5292558"/>
            <a:ext cx="588062" cy="588062"/>
          </a:xfrm>
          <a:prstGeom prst="ellips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txBody>
          <a:bodyPr anchor="ctr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715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175953EA-6723-4D36-B776-C246B9CA3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6205" y="5760837"/>
            <a:ext cx="323978" cy="321256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txBody>
          <a:bodyPr anchor="ctr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715"/>
          </a:p>
        </p:txBody>
      </p:sp>
      <p:sp>
        <p:nvSpPr>
          <p:cNvPr id="18" name="Oval 11">
            <a:extLst>
              <a:ext uri="{FF2B5EF4-FFF2-40B4-BE49-F238E27FC236}">
                <a16:creationId xmlns:a16="http://schemas.microsoft.com/office/drawing/2014/main" id="{04ADBAD7-9824-49A7-9599-9B43E76DC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532" y="6038525"/>
            <a:ext cx="264083" cy="264084"/>
          </a:xfrm>
          <a:prstGeom prst="ellipse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  <a:effectLst/>
        </p:spPr>
        <p:txBody>
          <a:bodyPr anchor="ctr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715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48">
            <a:extLst>
              <a:ext uri="{FF2B5EF4-FFF2-40B4-BE49-F238E27FC236}">
                <a16:creationId xmlns:a16="http://schemas.microsoft.com/office/drawing/2014/main" id="{558C1901-891C-4FF6-BB8D-799CDD756046}"/>
              </a:ext>
            </a:extLst>
          </p:cNvPr>
          <p:cNvGrpSpPr>
            <a:grpSpLocks/>
          </p:cNvGrpSpPr>
          <p:nvPr/>
        </p:nvGrpSpPr>
        <p:grpSpPr bwMode="auto">
          <a:xfrm>
            <a:off x="9215997" y="2921253"/>
            <a:ext cx="936543" cy="933820"/>
            <a:chOff x="0" y="0"/>
            <a:chExt cx="2882187" cy="2872142"/>
          </a:xfrm>
        </p:grpSpPr>
        <p:sp>
          <p:nvSpPr>
            <p:cNvPr id="12307" name="新月形 49">
              <a:extLst>
                <a:ext uri="{FF2B5EF4-FFF2-40B4-BE49-F238E27FC236}">
                  <a16:creationId xmlns:a16="http://schemas.microsoft.com/office/drawing/2014/main" id="{32F9B4C9-4426-4112-8934-1EBEEB9B09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48703">
              <a:off x="0" y="200966"/>
              <a:ext cx="1332171" cy="2662805"/>
            </a:xfrm>
            <a:prstGeom prst="moon">
              <a:avLst>
                <a:gd name="adj" fmla="val 15190"/>
              </a:avLst>
            </a:prstGeom>
            <a:gradFill rotWithShape="1">
              <a:gsLst>
                <a:gs pos="0">
                  <a:srgbClr val="00668B"/>
                </a:gs>
                <a:gs pos="17000">
                  <a:srgbClr val="00668B"/>
                </a:gs>
                <a:gs pos="56000">
                  <a:srgbClr val="0092C8"/>
                </a:gs>
                <a:gs pos="100000">
                  <a:srgbClr val="00B0F0"/>
                </a:gs>
              </a:gsLst>
              <a:lin ang="5400000" scaled="1"/>
            </a:gradFill>
            <a:ln w="317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/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144" b="1" i="1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yriad Pro" charset="0"/>
              </a:endParaRPr>
            </a:p>
          </p:txBody>
        </p:sp>
        <p:sp>
          <p:nvSpPr>
            <p:cNvPr id="12308" name="新月形 50">
              <a:extLst>
                <a:ext uri="{FF2B5EF4-FFF2-40B4-BE49-F238E27FC236}">
                  <a16:creationId xmlns:a16="http://schemas.microsoft.com/office/drawing/2014/main" id="{57EE0BC6-6469-436F-8AEC-2AD91B67C9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51297">
              <a:off x="683233" y="-666476"/>
              <a:ext cx="1331400" cy="2664347"/>
            </a:xfrm>
            <a:prstGeom prst="moon">
              <a:avLst>
                <a:gd name="adj" fmla="val 15190"/>
              </a:avLst>
            </a:prstGeom>
            <a:gradFill rotWithShape="1">
              <a:gsLst>
                <a:gs pos="0">
                  <a:srgbClr val="BE1247"/>
                </a:gs>
                <a:gs pos="26999">
                  <a:srgbClr val="D2144F"/>
                </a:gs>
                <a:gs pos="65999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317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/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144" b="1" i="1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yriad Pro" charset="0"/>
              </a:endParaRPr>
            </a:p>
          </p:txBody>
        </p:sp>
        <p:sp>
          <p:nvSpPr>
            <p:cNvPr id="12309" name="新月形 51">
              <a:extLst>
                <a:ext uri="{FF2B5EF4-FFF2-40B4-BE49-F238E27FC236}">
                  <a16:creationId xmlns:a16="http://schemas.microsoft.com/office/drawing/2014/main" id="{2EA8EEC3-9153-430D-9897-ED2D1D06B3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951297">
              <a:off x="1550011" y="16747"/>
              <a:ext cx="1332176" cy="2662805"/>
            </a:xfrm>
            <a:prstGeom prst="moon">
              <a:avLst>
                <a:gd name="adj" fmla="val 15190"/>
              </a:avLst>
            </a:prstGeom>
            <a:gradFill rotWithShape="1">
              <a:gsLst>
                <a:gs pos="0">
                  <a:srgbClr val="C73E01"/>
                </a:gs>
                <a:gs pos="26999">
                  <a:srgbClr val="FF7711"/>
                </a:gs>
                <a:gs pos="59000">
                  <a:srgbClr val="FFAA01"/>
                </a:gs>
                <a:gs pos="79999">
                  <a:srgbClr val="FFC000"/>
                </a:gs>
                <a:gs pos="100000">
                  <a:srgbClr val="FECE02"/>
                </a:gs>
              </a:gsLst>
              <a:lin ang="5400000" scaled="1"/>
            </a:gradFill>
            <a:ln w="317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/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144" b="1" i="1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yriad Pro" charset="0"/>
              </a:endParaRPr>
            </a:p>
          </p:txBody>
        </p:sp>
        <p:sp>
          <p:nvSpPr>
            <p:cNvPr id="12310" name="新月形 52">
              <a:extLst>
                <a:ext uri="{FF2B5EF4-FFF2-40B4-BE49-F238E27FC236}">
                  <a16:creationId xmlns:a16="http://schemas.microsoft.com/office/drawing/2014/main" id="{FD9ADE0D-1B03-41C1-9F6B-7839F32860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248703">
              <a:off x="880126" y="878456"/>
              <a:ext cx="1331400" cy="2655966"/>
            </a:xfrm>
            <a:prstGeom prst="moon">
              <a:avLst>
                <a:gd name="adj" fmla="val 15190"/>
              </a:avLst>
            </a:prstGeom>
            <a:gradFill rotWithShape="1">
              <a:gsLst>
                <a:gs pos="0">
                  <a:srgbClr val="119707"/>
                </a:gs>
                <a:gs pos="17999">
                  <a:srgbClr val="119707"/>
                </a:gs>
                <a:gs pos="67000">
                  <a:srgbClr val="8AD53F"/>
                </a:gs>
                <a:gs pos="100000">
                  <a:srgbClr val="BCEB6F"/>
                </a:gs>
              </a:gsLst>
              <a:lin ang="5400000" scaled="1"/>
            </a:gradFill>
            <a:ln w="317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/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144" b="1" i="1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yriad Pro" charset="0"/>
              </a:endParaRPr>
            </a:p>
          </p:txBody>
        </p:sp>
      </p:grpSp>
      <p:sp>
        <p:nvSpPr>
          <p:cNvPr id="14339" name="Line 3">
            <a:extLst>
              <a:ext uri="{FF2B5EF4-FFF2-40B4-BE49-F238E27FC236}">
                <a16:creationId xmlns:a16="http://schemas.microsoft.com/office/drawing/2014/main" id="{34CE50F3-D37C-4B20-8167-E4A47326F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723" y="1369423"/>
            <a:ext cx="4753501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14340" name="AutoShape 5">
            <a:extLst>
              <a:ext uri="{FF2B5EF4-FFF2-40B4-BE49-F238E27FC236}">
                <a16:creationId xmlns:a16="http://schemas.microsoft.com/office/drawing/2014/main" id="{4FD3FA01-8802-4749-96A2-531D0075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16" y="672461"/>
            <a:ext cx="3609047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爆炸模型：顶点即速度</a:t>
            </a:r>
            <a:endParaRPr lang="zh-CN" altLang="zh-CN" sz="2401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42" name="组合 48">
            <a:extLst>
              <a:ext uri="{FF2B5EF4-FFF2-40B4-BE49-F238E27FC236}">
                <a16:creationId xmlns:a16="http://schemas.microsoft.com/office/drawing/2014/main" id="{BC1EABBE-0A5D-4AE9-8EDA-88CD01DB9C53}"/>
              </a:ext>
            </a:extLst>
          </p:cNvPr>
          <p:cNvGrpSpPr>
            <a:grpSpLocks/>
          </p:cNvGrpSpPr>
          <p:nvPr/>
        </p:nvGrpSpPr>
        <p:grpSpPr bwMode="auto">
          <a:xfrm>
            <a:off x="8627943" y="2403984"/>
            <a:ext cx="2039158" cy="2030992"/>
            <a:chOff x="0" y="0"/>
            <a:chExt cx="2882187" cy="2872142"/>
          </a:xfrm>
        </p:grpSpPr>
        <p:sp>
          <p:nvSpPr>
            <p:cNvPr id="28" name="新月形 49">
              <a:extLst>
                <a:ext uri="{FF2B5EF4-FFF2-40B4-BE49-F238E27FC236}">
                  <a16:creationId xmlns:a16="http://schemas.microsoft.com/office/drawing/2014/main" id="{426215A2-EDB5-4078-BAF2-BE9C943F09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48703">
              <a:off x="0" y="200203"/>
              <a:ext cx="1331425" cy="2664239"/>
            </a:xfrm>
            <a:prstGeom prst="moon">
              <a:avLst>
                <a:gd name="adj" fmla="val 15190"/>
              </a:avLst>
            </a:prstGeom>
            <a:gradFill rotWithShape="1">
              <a:gsLst>
                <a:gs pos="0">
                  <a:srgbClr val="00668B"/>
                </a:gs>
                <a:gs pos="17000">
                  <a:srgbClr val="00668B"/>
                </a:gs>
                <a:gs pos="56000">
                  <a:srgbClr val="0092C8"/>
                </a:gs>
                <a:gs pos="100000">
                  <a:srgbClr val="00B0F0"/>
                </a:gs>
              </a:gsLst>
              <a:lin ang="5400000" scaled="1"/>
            </a:gradFill>
            <a:ln w="317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/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144" b="1" i="1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yriad Pro" charset="0"/>
              </a:endParaRPr>
            </a:p>
          </p:txBody>
        </p:sp>
        <p:sp>
          <p:nvSpPr>
            <p:cNvPr id="29" name="新月形 50">
              <a:extLst>
                <a:ext uri="{FF2B5EF4-FFF2-40B4-BE49-F238E27FC236}">
                  <a16:creationId xmlns:a16="http://schemas.microsoft.com/office/drawing/2014/main" id="{910754DA-88F8-4A8B-A9D9-08DF316DF3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51297">
              <a:off x="680756" y="-665364"/>
              <a:ext cx="1332119" cy="2662849"/>
            </a:xfrm>
            <a:prstGeom prst="moon">
              <a:avLst>
                <a:gd name="adj" fmla="val 15190"/>
              </a:avLst>
            </a:prstGeom>
            <a:gradFill rotWithShape="1">
              <a:gsLst>
                <a:gs pos="0">
                  <a:srgbClr val="BE1247"/>
                </a:gs>
                <a:gs pos="26999">
                  <a:srgbClr val="D2144F"/>
                </a:gs>
                <a:gs pos="65999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317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/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144" b="1" i="1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yriad Pro" charset="0"/>
              </a:endParaRPr>
            </a:p>
          </p:txBody>
        </p:sp>
        <p:sp>
          <p:nvSpPr>
            <p:cNvPr id="30" name="新月形 51">
              <a:extLst>
                <a:ext uri="{FF2B5EF4-FFF2-40B4-BE49-F238E27FC236}">
                  <a16:creationId xmlns:a16="http://schemas.microsoft.com/office/drawing/2014/main" id="{CE6841B0-AADC-4919-8044-B9F57BBF61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951297">
              <a:off x="1550762" y="19249"/>
              <a:ext cx="1331425" cy="2660390"/>
            </a:xfrm>
            <a:prstGeom prst="moon">
              <a:avLst>
                <a:gd name="adj" fmla="val 15190"/>
              </a:avLst>
            </a:prstGeom>
            <a:gradFill rotWithShape="1">
              <a:gsLst>
                <a:gs pos="0">
                  <a:srgbClr val="C73E01"/>
                </a:gs>
                <a:gs pos="26999">
                  <a:srgbClr val="FF7711"/>
                </a:gs>
                <a:gs pos="59000">
                  <a:srgbClr val="FFAA01"/>
                </a:gs>
                <a:gs pos="79999">
                  <a:srgbClr val="FFC000"/>
                </a:gs>
                <a:gs pos="100000">
                  <a:srgbClr val="FECE02"/>
                </a:gs>
              </a:gsLst>
              <a:lin ang="5400000" scaled="1"/>
            </a:gradFill>
            <a:ln w="317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/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144" b="1" i="1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yriad Pro" charset="0"/>
              </a:endParaRPr>
            </a:p>
          </p:txBody>
        </p:sp>
        <p:sp>
          <p:nvSpPr>
            <p:cNvPr id="31" name="新月形 52">
              <a:extLst>
                <a:ext uri="{FF2B5EF4-FFF2-40B4-BE49-F238E27FC236}">
                  <a16:creationId xmlns:a16="http://schemas.microsoft.com/office/drawing/2014/main" id="{2473D725-100C-454D-AF37-E425D7F2AC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248703">
              <a:off x="880854" y="874659"/>
              <a:ext cx="1332119" cy="2662849"/>
            </a:xfrm>
            <a:prstGeom prst="moon">
              <a:avLst>
                <a:gd name="adj" fmla="val 15190"/>
              </a:avLst>
            </a:prstGeom>
            <a:gradFill rotWithShape="1">
              <a:gsLst>
                <a:gs pos="0">
                  <a:srgbClr val="119707"/>
                </a:gs>
                <a:gs pos="17999">
                  <a:srgbClr val="119707"/>
                </a:gs>
                <a:gs pos="67000">
                  <a:srgbClr val="8AD53F"/>
                </a:gs>
                <a:gs pos="100000">
                  <a:srgbClr val="BCEB6F"/>
                </a:gs>
              </a:gsLst>
              <a:lin ang="5400000" scaled="1"/>
            </a:gradFill>
            <a:ln w="317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/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144" b="1" i="1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yriad Pro" charset="0"/>
              </a:endParaRPr>
            </a:p>
          </p:txBody>
        </p:sp>
      </p:grpSp>
      <p:grpSp>
        <p:nvGrpSpPr>
          <p:cNvPr id="14343" name="组合 48">
            <a:extLst>
              <a:ext uri="{FF2B5EF4-FFF2-40B4-BE49-F238E27FC236}">
                <a16:creationId xmlns:a16="http://schemas.microsoft.com/office/drawing/2014/main" id="{8F192D75-FB37-46A9-81AA-C5B2D39B1A7F}"/>
              </a:ext>
            </a:extLst>
          </p:cNvPr>
          <p:cNvGrpSpPr>
            <a:grpSpLocks/>
          </p:cNvGrpSpPr>
          <p:nvPr/>
        </p:nvGrpSpPr>
        <p:grpSpPr bwMode="auto">
          <a:xfrm>
            <a:off x="7966372" y="1674352"/>
            <a:ext cx="3501146" cy="3490256"/>
            <a:chOff x="0" y="0"/>
            <a:chExt cx="2882187" cy="2872142"/>
          </a:xfrm>
        </p:grpSpPr>
        <p:sp>
          <p:nvSpPr>
            <p:cNvPr id="33" name="新月形 49">
              <a:extLst>
                <a:ext uri="{FF2B5EF4-FFF2-40B4-BE49-F238E27FC236}">
                  <a16:creationId xmlns:a16="http://schemas.microsoft.com/office/drawing/2014/main" id="{710AA5DE-5698-48BA-A8DF-6450332D32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48703">
              <a:off x="0" y="201632"/>
              <a:ext cx="1331275" cy="2663788"/>
            </a:xfrm>
            <a:prstGeom prst="moon">
              <a:avLst>
                <a:gd name="adj" fmla="val 15190"/>
              </a:avLst>
            </a:prstGeom>
            <a:gradFill rotWithShape="1">
              <a:gsLst>
                <a:gs pos="0">
                  <a:srgbClr val="00668B"/>
                </a:gs>
                <a:gs pos="17000">
                  <a:srgbClr val="00668B"/>
                </a:gs>
                <a:gs pos="56000">
                  <a:srgbClr val="0092C8"/>
                </a:gs>
                <a:gs pos="100000">
                  <a:srgbClr val="00B0F0"/>
                </a:gs>
              </a:gsLst>
              <a:lin ang="5400000" scaled="1"/>
            </a:gradFill>
            <a:ln w="317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/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144" b="1" i="1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yriad Pro" charset="0"/>
              </a:endParaRPr>
            </a:p>
          </p:txBody>
        </p:sp>
        <p:sp>
          <p:nvSpPr>
            <p:cNvPr id="34" name="新月形 50">
              <a:extLst>
                <a:ext uri="{FF2B5EF4-FFF2-40B4-BE49-F238E27FC236}">
                  <a16:creationId xmlns:a16="http://schemas.microsoft.com/office/drawing/2014/main" id="{2BFC86C0-F93C-4A14-B86D-788E9A0400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51297">
              <a:off x="681576" y="-665887"/>
              <a:ext cx="1330774" cy="2662549"/>
            </a:xfrm>
            <a:prstGeom prst="moon">
              <a:avLst>
                <a:gd name="adj" fmla="val 15190"/>
              </a:avLst>
            </a:prstGeom>
            <a:gradFill rotWithShape="1">
              <a:gsLst>
                <a:gs pos="0">
                  <a:srgbClr val="BE1247"/>
                </a:gs>
                <a:gs pos="26999">
                  <a:srgbClr val="D2144F"/>
                </a:gs>
                <a:gs pos="65999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317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/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144" b="1" i="1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yriad Pro" charset="0"/>
              </a:endParaRPr>
            </a:p>
          </p:txBody>
        </p:sp>
        <p:sp>
          <p:nvSpPr>
            <p:cNvPr id="35" name="新月形 51">
              <a:extLst>
                <a:ext uri="{FF2B5EF4-FFF2-40B4-BE49-F238E27FC236}">
                  <a16:creationId xmlns:a16="http://schemas.microsoft.com/office/drawing/2014/main" id="{D2248828-23E7-492C-B5BB-7DDC047429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951297">
              <a:off x="1550912" y="17923"/>
              <a:ext cx="1331275" cy="2663788"/>
            </a:xfrm>
            <a:prstGeom prst="moon">
              <a:avLst>
                <a:gd name="adj" fmla="val 15190"/>
              </a:avLst>
            </a:prstGeom>
            <a:gradFill rotWithShape="1">
              <a:gsLst>
                <a:gs pos="0">
                  <a:srgbClr val="C73E01"/>
                </a:gs>
                <a:gs pos="26999">
                  <a:srgbClr val="FF7711"/>
                </a:gs>
                <a:gs pos="59000">
                  <a:srgbClr val="FFAA01"/>
                </a:gs>
                <a:gs pos="79999">
                  <a:srgbClr val="FFC000"/>
                </a:gs>
                <a:gs pos="100000">
                  <a:srgbClr val="FECE02"/>
                </a:gs>
              </a:gsLst>
              <a:lin ang="5400000" scaled="1"/>
            </a:gradFill>
            <a:ln w="317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/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144" b="1" i="1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yriad Pro" charset="0"/>
              </a:endParaRPr>
            </a:p>
          </p:txBody>
        </p:sp>
        <p:sp>
          <p:nvSpPr>
            <p:cNvPr id="36" name="新月形 52">
              <a:extLst>
                <a:ext uri="{FF2B5EF4-FFF2-40B4-BE49-F238E27FC236}">
                  <a16:creationId xmlns:a16="http://schemas.microsoft.com/office/drawing/2014/main" id="{6D1C4D5D-2300-408F-944C-9FD1FC340F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248703">
              <a:off x="879923" y="874360"/>
              <a:ext cx="1330774" cy="2664790"/>
            </a:xfrm>
            <a:prstGeom prst="moon">
              <a:avLst>
                <a:gd name="adj" fmla="val 15190"/>
              </a:avLst>
            </a:prstGeom>
            <a:gradFill rotWithShape="1">
              <a:gsLst>
                <a:gs pos="0">
                  <a:srgbClr val="119707"/>
                </a:gs>
                <a:gs pos="17999">
                  <a:srgbClr val="119707"/>
                </a:gs>
                <a:gs pos="67000">
                  <a:srgbClr val="8AD53F"/>
                </a:gs>
                <a:gs pos="100000">
                  <a:srgbClr val="BCEB6F"/>
                </a:gs>
              </a:gsLst>
              <a:lin ang="5400000" scaled="1"/>
            </a:gradFill>
            <a:ln w="317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/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144" b="1" i="1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yriad Pro" charset="0"/>
              </a:endParaRPr>
            </a:p>
          </p:txBody>
        </p:sp>
      </p:grpSp>
      <p:sp>
        <p:nvSpPr>
          <p:cNvPr id="14344" name="Oval 22">
            <a:extLst>
              <a:ext uri="{FF2B5EF4-FFF2-40B4-BE49-F238E27FC236}">
                <a16:creationId xmlns:a16="http://schemas.microsoft.com/office/drawing/2014/main" id="{15291BED-9B2A-493D-B5E1-2EACC2C41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1658" y="3348694"/>
            <a:ext cx="103455" cy="10345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15"/>
          </a:p>
        </p:txBody>
      </p:sp>
      <p:sp>
        <p:nvSpPr>
          <p:cNvPr id="14345" name="直接连接符 10">
            <a:extLst>
              <a:ext uri="{FF2B5EF4-FFF2-40B4-BE49-F238E27FC236}">
                <a16:creationId xmlns:a16="http://schemas.microsoft.com/office/drawing/2014/main" id="{86D78CB0-0C64-4021-BE45-0DD14062A8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71921" y="2619062"/>
            <a:ext cx="176962" cy="70240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48"/>
          </a:p>
        </p:txBody>
      </p:sp>
      <p:sp>
        <p:nvSpPr>
          <p:cNvPr id="14346" name="直接连接符 13">
            <a:extLst>
              <a:ext uri="{FF2B5EF4-FFF2-40B4-BE49-F238E27FC236}">
                <a16:creationId xmlns:a16="http://schemas.microsoft.com/office/drawing/2014/main" id="{EB4CA248-C26B-424C-8FB2-7370A9BE2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55062" y="3247955"/>
            <a:ext cx="756857" cy="13068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48"/>
          </a:p>
        </p:txBody>
      </p:sp>
      <p:sp>
        <p:nvSpPr>
          <p:cNvPr id="14347" name="直接连接符 32">
            <a:extLst>
              <a:ext uri="{FF2B5EF4-FFF2-40B4-BE49-F238E27FC236}">
                <a16:creationId xmlns:a16="http://schemas.microsoft.com/office/drawing/2014/main" id="{73CC4185-FA32-4DF3-B415-BB08E9A8CA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1232" y="3405867"/>
            <a:ext cx="794973" cy="168796"/>
          </a:xfrm>
          <a:prstGeom prst="line">
            <a:avLst/>
          </a:prstGeom>
          <a:noFill/>
          <a:ln w="6350">
            <a:solidFill>
              <a:srgbClr val="00B0F0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48"/>
          </a:p>
        </p:txBody>
      </p:sp>
      <p:sp>
        <p:nvSpPr>
          <p:cNvPr id="14348" name="直接连接符 33">
            <a:extLst>
              <a:ext uri="{FF2B5EF4-FFF2-40B4-BE49-F238E27FC236}">
                <a16:creationId xmlns:a16="http://schemas.microsoft.com/office/drawing/2014/main" id="{46E0DF42-6248-4239-AA14-259255514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4269" y="3468484"/>
            <a:ext cx="193297" cy="767748"/>
          </a:xfrm>
          <a:prstGeom prst="line">
            <a:avLst/>
          </a:prstGeom>
          <a:noFill/>
          <a:ln w="6350">
            <a:solidFill>
              <a:srgbClr val="00B05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48"/>
          </a:p>
        </p:txBody>
      </p:sp>
      <p:sp>
        <p:nvSpPr>
          <p:cNvPr id="14350" name="Rectangle 23">
            <a:extLst>
              <a:ext uri="{FF2B5EF4-FFF2-40B4-BE49-F238E27FC236}">
                <a16:creationId xmlns:a16="http://schemas.microsoft.com/office/drawing/2014/main" id="{AFBED1C8-8B3C-4B7C-A51D-494B1F356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" y="-204506"/>
            <a:ext cx="202299" cy="40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058">
                <a:solidFill>
                  <a:srgbClr val="34495E"/>
                </a:solidFill>
              </a:rPr>
              <a:t>​</a:t>
            </a:r>
            <a:r>
              <a:rPr lang="zh-CN" altLang="zh-CN" sz="515"/>
              <a:t> </a:t>
            </a:r>
            <a:endParaRPr lang="zh-CN" altLang="zh-CN" sz="154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2">
                <a:extLst>
                  <a:ext uri="{FF2B5EF4-FFF2-40B4-BE49-F238E27FC236}">
                    <a16:creationId xmlns:a16="http://schemas.microsoft.com/office/drawing/2014/main" id="{079730F7-9B8C-4649-B467-C5F13AA879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905" y="1985821"/>
                <a:ext cx="6800615" cy="38754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9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9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9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9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9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294037" indent="-294037" eaLnBrk="1" hangingPunct="1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zh-CN" altLang="en-US" sz="2058" dirty="0">
                    <a:solidFill>
                      <a:srgbClr val="EAEAE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准备工作：找一些简单的模型，用</a:t>
                </a:r>
                <a:r>
                  <a:rPr lang="en-US" altLang="zh-CN" sz="2058" dirty="0">
                    <a:solidFill>
                      <a:srgbClr val="EAEAE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3D</a:t>
                </a:r>
                <a:r>
                  <a:rPr lang="zh-CN" altLang="en-US" sz="2058" dirty="0">
                    <a:solidFill>
                      <a:srgbClr val="EAEAE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软件</a:t>
                </a:r>
                <a:r>
                  <a:rPr lang="zh-CN" altLang="en-US" sz="2058" b="1" dirty="0">
                    <a:solidFill>
                      <a:srgbClr val="EAEAE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减少顶点</a:t>
                </a:r>
                <a:r>
                  <a:rPr lang="zh-CN" altLang="en-US" sz="2058" dirty="0">
                    <a:solidFill>
                      <a:srgbClr val="EAEAE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058" b="1" dirty="0">
                    <a:solidFill>
                      <a:srgbClr val="EAEAE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移动中心到原点</a:t>
                </a:r>
                <a:r>
                  <a:rPr lang="zh-CN" altLang="en-US" sz="2058" dirty="0">
                    <a:solidFill>
                      <a:srgbClr val="EAEAE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058" b="1" dirty="0">
                    <a:solidFill>
                      <a:srgbClr val="EAEAE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缩放到 </a:t>
                </a:r>
                <a:r>
                  <a:rPr lang="en-US" altLang="zh-CN" sz="1886" b="1" dirty="0">
                    <a:solidFill>
                      <a:srgbClr val="EAEAE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[-1,1]</a:t>
                </a:r>
                <a:r>
                  <a:rPr lang="zh-CN" altLang="en-US" sz="1886" dirty="0">
                    <a:solidFill>
                      <a:srgbClr val="EAEAE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，将顶点存入数组中</a:t>
                </a:r>
                <a:endParaRPr lang="en-US" altLang="zh-CN" sz="1886" dirty="0">
                  <a:solidFill>
                    <a:srgbClr val="EAEA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94037" indent="-294037" eaLnBrk="1" hangingPunct="1">
                  <a:lnSpc>
                    <a:spcPct val="150000"/>
                  </a:lnSpc>
                  <a:buFontTx/>
                  <a:buChar char="-"/>
                  <a:defRPr/>
                </a:pPr>
                <a:endParaRPr lang="en-US" altLang="zh-CN" sz="2058" dirty="0">
                  <a:solidFill>
                    <a:srgbClr val="EAEA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94037" indent="-294037" eaLnBrk="1" hangingPunct="1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zh-CN" altLang="en-US" sz="2058" dirty="0">
                    <a:solidFill>
                      <a:srgbClr val="EAEAE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烟花初始化：根据按键决定类型</a:t>
                </a:r>
                <a:endParaRPr lang="en-US" altLang="zh-CN" sz="2058" dirty="0">
                  <a:solidFill>
                    <a:srgbClr val="EAEA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94037" indent="-294037" eaLnBrk="1" hangingPunct="1">
                  <a:lnSpc>
                    <a:spcPct val="150000"/>
                  </a:lnSpc>
                  <a:buFontTx/>
                  <a:buChar char="-"/>
                  <a:defRPr/>
                </a:pPr>
                <a:endParaRPr lang="en-US" altLang="zh-CN" sz="2058" dirty="0">
                  <a:solidFill>
                    <a:srgbClr val="EAEA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94037" indent="-294037" eaLnBrk="1" hangingPunct="1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zh-CN" altLang="en-US" sz="2058" dirty="0">
                    <a:solidFill>
                      <a:srgbClr val="EAEAE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烟花爆炸：</a:t>
                </a:r>
                <a:endParaRPr lang="en-US" altLang="zh-CN" sz="2058" dirty="0">
                  <a:solidFill>
                    <a:srgbClr val="EAEA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58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𝑣𝑒𝑙𝑜𝑐𝑖𝑡</m:t>
                      </m:r>
                      <m:sSub>
                        <m:sSubPr>
                          <m:ctrlPr>
                            <a:rPr lang="zh-CN" altLang="zh-CN" sz="2058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58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58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𝑝𝑎𝑟𝑡𝑖𝑐𝑙𝑒</m:t>
                          </m:r>
                        </m:sub>
                      </m:sSub>
                      <m:r>
                        <a:rPr lang="en-US" altLang="zh-CN" sz="2058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58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058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2058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𝑣𝑒𝑟𝑡𝑒𝑥</m:t>
                      </m:r>
                      <m:r>
                        <a:rPr lang="en-US" altLang="zh-CN" sz="2058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58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2058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2058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𝑣𝑒𝑙𝑜𝑐𝑖𝑡</m:t>
                      </m:r>
                      <m:sSub>
                        <m:sSubPr>
                          <m:ctrlPr>
                            <a:rPr lang="zh-CN" altLang="zh-CN" sz="2058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58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58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𝑓𝑖𝑟𝑒𝑤𝑜𝑟𝑘</m:t>
                          </m:r>
                        </m:sub>
                      </m:sSub>
                    </m:oMath>
                  </m:oMathPara>
                </a14:m>
                <a:endParaRPr lang="zh-CN" altLang="zh-CN" sz="3087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58" dirty="0">
                  <a:solidFill>
                    <a:srgbClr val="EAEA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7" name="Text Box 2">
                <a:extLst>
                  <a:ext uri="{FF2B5EF4-FFF2-40B4-BE49-F238E27FC236}">
                    <a16:creationId xmlns:a16="http://schemas.microsoft.com/office/drawing/2014/main" id="{079730F7-9B8C-4649-B467-C5F13AA8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905" y="1985821"/>
                <a:ext cx="6800615" cy="3875420"/>
              </a:xfrm>
              <a:prstGeom prst="rect">
                <a:avLst/>
              </a:prstGeom>
              <a:blipFill>
                <a:blip r:embed="rId2"/>
                <a:stretch>
                  <a:fillRect l="-116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Line 3">
            <a:extLst>
              <a:ext uri="{FF2B5EF4-FFF2-40B4-BE49-F238E27FC236}">
                <a16:creationId xmlns:a16="http://schemas.microsoft.com/office/drawing/2014/main" id="{34CE50F3-D37C-4B20-8167-E4A47326F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723" y="1369423"/>
            <a:ext cx="4753501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14340" name="AutoShape 5">
            <a:extLst>
              <a:ext uri="{FF2B5EF4-FFF2-40B4-BE49-F238E27FC236}">
                <a16:creationId xmlns:a16="http://schemas.microsoft.com/office/drawing/2014/main" id="{4FD3FA01-8802-4749-96A2-531D0075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24" y="672468"/>
            <a:ext cx="1720543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实现效果</a:t>
            </a:r>
            <a:endParaRPr lang="zh-CN" altLang="zh-CN" sz="2401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0" name="Rectangle 23">
            <a:extLst>
              <a:ext uri="{FF2B5EF4-FFF2-40B4-BE49-F238E27FC236}">
                <a16:creationId xmlns:a16="http://schemas.microsoft.com/office/drawing/2014/main" id="{AFBED1C8-8B3C-4B7C-A51D-494B1F356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" y="-204506"/>
            <a:ext cx="202299" cy="40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058">
                <a:solidFill>
                  <a:srgbClr val="34495E"/>
                </a:solidFill>
              </a:rPr>
              <a:t>​</a:t>
            </a:r>
            <a:r>
              <a:rPr lang="zh-CN" altLang="zh-CN" sz="515"/>
              <a:t> </a:t>
            </a:r>
            <a:endParaRPr lang="zh-CN" altLang="zh-CN" sz="1544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E01808-0950-4BD6-A25B-809DE0301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609" y="2489350"/>
            <a:ext cx="3130083" cy="2356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16C6E1-B291-4D17-B12D-AD57C221D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86" y="1928906"/>
            <a:ext cx="3130084" cy="29166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A15C79-824B-4C4A-BB5A-088CA7562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958" y="3836150"/>
            <a:ext cx="3130084" cy="26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8368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前进箭头 342">
            <a:extLst>
              <a:ext uri="{FF2B5EF4-FFF2-40B4-BE49-F238E27FC236}">
                <a16:creationId xmlns:a16="http://schemas.microsoft.com/office/drawing/2014/main" id="{BE249A8E-07D6-4698-9EB9-EBE5E3CED10B}"/>
              </a:ext>
            </a:extLst>
          </p:cNvPr>
          <p:cNvSpPr>
            <a:spLocks/>
          </p:cNvSpPr>
          <p:nvPr/>
        </p:nvSpPr>
        <p:spPr bwMode="auto">
          <a:xfrm rot="-2820000">
            <a:off x="674132" y="-137482"/>
            <a:ext cx="846701" cy="1050888"/>
          </a:xfrm>
          <a:custGeom>
            <a:avLst/>
            <a:gdLst>
              <a:gd name="T0" fmla="*/ 0 w 792088"/>
              <a:gd name="T1" fmla="*/ 0 h 918822"/>
              <a:gd name="T2" fmla="*/ 13175 w 792088"/>
              <a:gd name="T3" fmla="*/ 13047 h 918822"/>
              <a:gd name="T4" fmla="*/ 0 w 792088"/>
              <a:gd name="T5" fmla="*/ 26094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15363" name="前进箭头 342">
            <a:extLst>
              <a:ext uri="{FF2B5EF4-FFF2-40B4-BE49-F238E27FC236}">
                <a16:creationId xmlns:a16="http://schemas.microsoft.com/office/drawing/2014/main" id="{4FFCEF95-D453-4297-851A-2B563FA1360B}"/>
              </a:ext>
            </a:extLst>
          </p:cNvPr>
          <p:cNvSpPr>
            <a:spLocks/>
          </p:cNvSpPr>
          <p:nvPr/>
        </p:nvSpPr>
        <p:spPr bwMode="auto">
          <a:xfrm rot="2460000">
            <a:off x="1514018" y="2202511"/>
            <a:ext cx="3574655" cy="4440411"/>
          </a:xfrm>
          <a:custGeom>
            <a:avLst/>
            <a:gdLst>
              <a:gd name="T0" fmla="*/ 0 w 792088"/>
              <a:gd name="T1" fmla="*/ 0 h 918822"/>
              <a:gd name="T2" fmla="*/ 1329241928 w 792088"/>
              <a:gd name="T3" fmla="*/ 1332167555 h 918822"/>
              <a:gd name="T4" fmla="*/ 0 w 792088"/>
              <a:gd name="T5" fmla="*/ 214748364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47C40D5F-0A1F-4185-9D91-F3085ED1C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701" y="2880415"/>
            <a:ext cx="3855543" cy="67877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811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四、光照 </a:t>
            </a:r>
            <a:r>
              <a:rPr lang="en-US" altLang="zh-CN" sz="3811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3811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辉光</a:t>
            </a:r>
            <a:endParaRPr lang="zh-CN" altLang="en-US" sz="3430" dirty="0"/>
          </a:p>
        </p:txBody>
      </p:sp>
      <p:sp>
        <p:nvSpPr>
          <p:cNvPr id="15365" name="Line 7">
            <a:extLst>
              <a:ext uri="{FF2B5EF4-FFF2-40B4-BE49-F238E27FC236}">
                <a16:creationId xmlns:a16="http://schemas.microsoft.com/office/drawing/2014/main" id="{54BB2A5E-9F35-4B66-AEF5-8CDEB53DD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674" y="3623661"/>
            <a:ext cx="2842299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15366" name="虚线箭头 46">
            <a:extLst>
              <a:ext uri="{FF2B5EF4-FFF2-40B4-BE49-F238E27FC236}">
                <a16:creationId xmlns:a16="http://schemas.microsoft.com/office/drawing/2014/main" id="{4F1B1887-A2DC-41E7-AC27-9134C60A071E}"/>
              </a:ext>
            </a:extLst>
          </p:cNvPr>
          <p:cNvSpPr>
            <a:spLocks/>
          </p:cNvSpPr>
          <p:nvPr/>
        </p:nvSpPr>
        <p:spPr bwMode="auto">
          <a:xfrm>
            <a:off x="5644073" y="4042927"/>
            <a:ext cx="688794" cy="381151"/>
          </a:xfrm>
          <a:custGeom>
            <a:avLst/>
            <a:gdLst>
              <a:gd name="T0" fmla="*/ 1227 w 839382"/>
              <a:gd name="T1" fmla="*/ 760 h 466836"/>
              <a:gd name="T2" fmla="*/ 1085 w 839382"/>
              <a:gd name="T3" fmla="*/ 898 h 466836"/>
              <a:gd name="T4" fmla="*/ 1085 w 839382"/>
              <a:gd name="T5" fmla="*/ 570 h 466836"/>
              <a:gd name="T6" fmla="*/ 1227 w 839382"/>
              <a:gd name="T7" fmla="*/ 708 h 466836"/>
              <a:gd name="T8" fmla="*/ 1085 w 839382"/>
              <a:gd name="T9" fmla="*/ 570 h 466836"/>
              <a:gd name="T10" fmla="*/ 1444 w 839382"/>
              <a:gd name="T11" fmla="*/ 562 h 466836"/>
              <a:gd name="T12" fmla="*/ 1301 w 839382"/>
              <a:gd name="T13" fmla="*/ 700 h 466836"/>
              <a:gd name="T14" fmla="*/ 1518 w 839382"/>
              <a:gd name="T15" fmla="*/ 380 h 466836"/>
              <a:gd name="T16" fmla="*/ 1661 w 839382"/>
              <a:gd name="T17" fmla="*/ 518 h 466836"/>
              <a:gd name="T18" fmla="*/ 1518 w 839382"/>
              <a:gd name="T19" fmla="*/ 380 h 466836"/>
              <a:gd name="T20" fmla="*/ 1227 w 839382"/>
              <a:gd name="T21" fmla="*/ 380 h 466836"/>
              <a:gd name="T22" fmla="*/ 1085 w 839382"/>
              <a:gd name="T23" fmla="*/ 518 h 466836"/>
              <a:gd name="T24" fmla="*/ 868 w 839382"/>
              <a:gd name="T25" fmla="*/ 380 h 466836"/>
              <a:gd name="T26" fmla="*/ 1010 w 839382"/>
              <a:gd name="T27" fmla="*/ 518 h 466836"/>
              <a:gd name="T28" fmla="*/ 868 w 839382"/>
              <a:gd name="T29" fmla="*/ 380 h 466836"/>
              <a:gd name="T30" fmla="*/ 793 w 839382"/>
              <a:gd name="T31" fmla="*/ 380 h 466836"/>
              <a:gd name="T32" fmla="*/ 651 w 839382"/>
              <a:gd name="T33" fmla="*/ 518 h 466836"/>
              <a:gd name="T34" fmla="*/ 434 w 839382"/>
              <a:gd name="T35" fmla="*/ 380 h 466836"/>
              <a:gd name="T36" fmla="*/ 576 w 839382"/>
              <a:gd name="T37" fmla="*/ 518 h 466836"/>
              <a:gd name="T38" fmla="*/ 434 w 839382"/>
              <a:gd name="T39" fmla="*/ 380 h 466836"/>
              <a:gd name="T40" fmla="*/ 359 w 839382"/>
              <a:gd name="T41" fmla="*/ 380 h 466836"/>
              <a:gd name="T42" fmla="*/ 217 w 839382"/>
              <a:gd name="T43" fmla="*/ 518 h 466836"/>
              <a:gd name="T44" fmla="*/ 0 w 839382"/>
              <a:gd name="T45" fmla="*/ 380 h 466836"/>
              <a:gd name="T46" fmla="*/ 143 w 839382"/>
              <a:gd name="T47" fmla="*/ 518 h 466836"/>
              <a:gd name="T48" fmla="*/ 0 w 839382"/>
              <a:gd name="T49" fmla="*/ 380 h 466836"/>
              <a:gd name="T50" fmla="*/ 1444 w 839382"/>
              <a:gd name="T51" fmla="*/ 372 h 466836"/>
              <a:gd name="T52" fmla="*/ 1301 w 839382"/>
              <a:gd name="T53" fmla="*/ 510 h 466836"/>
              <a:gd name="T54" fmla="*/ 1085 w 839382"/>
              <a:gd name="T55" fmla="*/ 190 h 466836"/>
              <a:gd name="T56" fmla="*/ 1227 w 839382"/>
              <a:gd name="T57" fmla="*/ 328 h 466836"/>
              <a:gd name="T58" fmla="*/ 1085 w 839382"/>
              <a:gd name="T59" fmla="*/ 190 h 466836"/>
              <a:gd name="T60" fmla="*/ 1444 w 839382"/>
              <a:gd name="T61" fmla="*/ 182 h 466836"/>
              <a:gd name="T62" fmla="*/ 1301 w 839382"/>
              <a:gd name="T63" fmla="*/ 320 h 466836"/>
              <a:gd name="T64" fmla="*/ 1085 w 839382"/>
              <a:gd name="T65" fmla="*/ 0 h 466836"/>
              <a:gd name="T66" fmla="*/ 1227 w 839382"/>
              <a:gd name="T67" fmla="*/ 139 h 466836"/>
              <a:gd name="T68" fmla="*/ 1085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15367" name="前进箭头 342">
            <a:extLst>
              <a:ext uri="{FF2B5EF4-FFF2-40B4-BE49-F238E27FC236}">
                <a16:creationId xmlns:a16="http://schemas.microsoft.com/office/drawing/2014/main" id="{1860B3EF-5368-4B7D-95D2-495A7674902A}"/>
              </a:ext>
            </a:extLst>
          </p:cNvPr>
          <p:cNvSpPr>
            <a:spLocks/>
          </p:cNvSpPr>
          <p:nvPr/>
        </p:nvSpPr>
        <p:spPr bwMode="auto">
          <a:xfrm rot="-420000">
            <a:off x="8064383" y="1587224"/>
            <a:ext cx="1355809" cy="1641672"/>
          </a:xfrm>
          <a:custGeom>
            <a:avLst/>
            <a:gdLst>
              <a:gd name="T0" fmla="*/ 0 w 792088"/>
              <a:gd name="T1" fmla="*/ 0 h 918822"/>
              <a:gd name="T2" fmla="*/ 567680 w 792088"/>
              <a:gd name="T3" fmla="*/ 462492 h 918822"/>
              <a:gd name="T4" fmla="*/ 0 w 792088"/>
              <a:gd name="T5" fmla="*/ 92498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15368" name="前进箭头 342">
            <a:extLst>
              <a:ext uri="{FF2B5EF4-FFF2-40B4-BE49-F238E27FC236}">
                <a16:creationId xmlns:a16="http://schemas.microsoft.com/office/drawing/2014/main" id="{057065E0-4EF2-4746-A31E-80AB80744B82}"/>
              </a:ext>
            </a:extLst>
          </p:cNvPr>
          <p:cNvSpPr>
            <a:spLocks/>
          </p:cNvSpPr>
          <p:nvPr/>
        </p:nvSpPr>
        <p:spPr bwMode="auto">
          <a:xfrm rot="5880000">
            <a:off x="8580298" y="4596959"/>
            <a:ext cx="1355809" cy="1641672"/>
          </a:xfrm>
          <a:custGeom>
            <a:avLst/>
            <a:gdLst>
              <a:gd name="T0" fmla="*/ 0 w 792088"/>
              <a:gd name="T1" fmla="*/ 0 h 918822"/>
              <a:gd name="T2" fmla="*/ 567680 w 792088"/>
              <a:gd name="T3" fmla="*/ 465914 h 918822"/>
              <a:gd name="T4" fmla="*/ 0 w 792088"/>
              <a:gd name="T5" fmla="*/ 931830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48">
            <a:extLst>
              <a:ext uri="{FF2B5EF4-FFF2-40B4-BE49-F238E27FC236}">
                <a16:creationId xmlns:a16="http://schemas.microsoft.com/office/drawing/2014/main" id="{53A0DF53-3935-451B-8E6E-719C6A7CC4A5}"/>
              </a:ext>
            </a:extLst>
          </p:cNvPr>
          <p:cNvGrpSpPr>
            <a:grpSpLocks/>
          </p:cNvGrpSpPr>
          <p:nvPr/>
        </p:nvGrpSpPr>
        <p:grpSpPr bwMode="auto">
          <a:xfrm>
            <a:off x="4419026" y="3057406"/>
            <a:ext cx="3081727" cy="3070837"/>
            <a:chOff x="0" y="0"/>
            <a:chExt cx="2882187" cy="2872142"/>
          </a:xfrm>
        </p:grpSpPr>
        <p:sp>
          <p:nvSpPr>
            <p:cNvPr id="12307" name="新月形 49">
              <a:extLst>
                <a:ext uri="{FF2B5EF4-FFF2-40B4-BE49-F238E27FC236}">
                  <a16:creationId xmlns:a16="http://schemas.microsoft.com/office/drawing/2014/main" id="{7336DC47-D0AE-41A5-AE89-44A3AEA04C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48703">
              <a:off x="0" y="201151"/>
              <a:ext cx="1331610" cy="2663352"/>
            </a:xfrm>
            <a:prstGeom prst="moon">
              <a:avLst>
                <a:gd name="adj" fmla="val 15190"/>
              </a:avLst>
            </a:prstGeom>
            <a:gradFill rotWithShape="1">
              <a:gsLst>
                <a:gs pos="0">
                  <a:srgbClr val="00668B"/>
                </a:gs>
                <a:gs pos="17000">
                  <a:srgbClr val="00668B"/>
                </a:gs>
                <a:gs pos="56000">
                  <a:srgbClr val="0092C8"/>
                </a:gs>
                <a:gs pos="100000">
                  <a:srgbClr val="00B0F0"/>
                </a:gs>
              </a:gsLst>
              <a:lin ang="5400000" scaled="1"/>
            </a:gradFill>
            <a:ln w="317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568222">
                <a:defRPr/>
              </a:pPr>
              <a:endParaRPr lang="zh-CN" altLang="zh-CN" sz="1144" b="1" i="1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yriad Pro" charset="0"/>
              </a:endParaRPr>
            </a:p>
          </p:txBody>
        </p:sp>
        <p:sp>
          <p:nvSpPr>
            <p:cNvPr id="12308" name="新月形 50">
              <a:extLst>
                <a:ext uri="{FF2B5EF4-FFF2-40B4-BE49-F238E27FC236}">
                  <a16:creationId xmlns:a16="http://schemas.microsoft.com/office/drawing/2014/main" id="{4374A8DE-8E35-4662-BE22-6264ACB4D5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51297">
              <a:off x="681051" y="-665774"/>
              <a:ext cx="1331675" cy="2663222"/>
            </a:xfrm>
            <a:prstGeom prst="moon">
              <a:avLst>
                <a:gd name="adj" fmla="val 15190"/>
              </a:avLst>
            </a:prstGeom>
            <a:gradFill rotWithShape="1">
              <a:gsLst>
                <a:gs pos="0">
                  <a:srgbClr val="BE1247"/>
                </a:gs>
                <a:gs pos="26999">
                  <a:srgbClr val="D2144F"/>
                </a:gs>
                <a:gs pos="65999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317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568222">
                <a:defRPr/>
              </a:pPr>
              <a:endParaRPr lang="zh-CN" altLang="zh-CN" sz="1144" b="1" i="1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yriad Pro" charset="0"/>
              </a:endParaRPr>
            </a:p>
          </p:txBody>
        </p:sp>
        <p:sp>
          <p:nvSpPr>
            <p:cNvPr id="12309" name="新月形 51">
              <a:extLst>
                <a:ext uri="{FF2B5EF4-FFF2-40B4-BE49-F238E27FC236}">
                  <a16:creationId xmlns:a16="http://schemas.microsoft.com/office/drawing/2014/main" id="{6C7F5AB3-4C0A-402B-8397-8D81B10EC8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951297">
              <a:off x="1550575" y="17823"/>
              <a:ext cx="1331612" cy="2663352"/>
            </a:xfrm>
            <a:prstGeom prst="moon">
              <a:avLst>
                <a:gd name="adj" fmla="val 15190"/>
              </a:avLst>
            </a:prstGeom>
            <a:gradFill rotWithShape="1">
              <a:gsLst>
                <a:gs pos="0">
                  <a:srgbClr val="C73E01"/>
                </a:gs>
                <a:gs pos="26999">
                  <a:srgbClr val="FF7711"/>
                </a:gs>
                <a:gs pos="59000">
                  <a:srgbClr val="FFAA01"/>
                </a:gs>
                <a:gs pos="79999">
                  <a:srgbClr val="FFC000"/>
                </a:gs>
                <a:gs pos="100000">
                  <a:srgbClr val="FECE02"/>
                </a:gs>
              </a:gsLst>
              <a:lin ang="5400000" scaled="1"/>
            </a:gradFill>
            <a:ln w="317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568222">
                <a:defRPr/>
              </a:pPr>
              <a:endParaRPr lang="zh-CN" altLang="zh-CN" sz="1144" b="1" i="1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yriad Pro" charset="0"/>
              </a:endParaRPr>
            </a:p>
          </p:txBody>
        </p:sp>
        <p:sp>
          <p:nvSpPr>
            <p:cNvPr id="12310" name="新月形 52">
              <a:extLst>
                <a:ext uri="{FF2B5EF4-FFF2-40B4-BE49-F238E27FC236}">
                  <a16:creationId xmlns:a16="http://schemas.microsoft.com/office/drawing/2014/main" id="{7CC79AE1-7DDB-413D-9729-44CDE72A6E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248703">
              <a:off x="879645" y="874693"/>
              <a:ext cx="1331677" cy="2663222"/>
            </a:xfrm>
            <a:prstGeom prst="moon">
              <a:avLst>
                <a:gd name="adj" fmla="val 15190"/>
              </a:avLst>
            </a:prstGeom>
            <a:gradFill rotWithShape="1">
              <a:gsLst>
                <a:gs pos="0">
                  <a:srgbClr val="119707"/>
                </a:gs>
                <a:gs pos="17999">
                  <a:srgbClr val="119707"/>
                </a:gs>
                <a:gs pos="67000">
                  <a:srgbClr val="8AD53F"/>
                </a:gs>
                <a:gs pos="100000">
                  <a:srgbClr val="BCEB6F"/>
                </a:gs>
              </a:gsLst>
              <a:lin ang="5400000" scaled="1"/>
            </a:gradFill>
            <a:ln w="317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568222">
                <a:defRPr/>
              </a:pPr>
              <a:endParaRPr lang="zh-CN" altLang="zh-CN" sz="1144" b="1" i="1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yriad Pro" charset="0"/>
              </a:endParaRPr>
            </a:p>
          </p:txBody>
        </p:sp>
      </p:grpSp>
      <p:sp>
        <p:nvSpPr>
          <p:cNvPr id="12291" name="TextBox 11">
            <a:extLst>
              <a:ext uri="{FF2B5EF4-FFF2-40B4-BE49-F238E27FC236}">
                <a16:creationId xmlns:a16="http://schemas.microsoft.com/office/drawing/2014/main" id="{233A0057-3149-437E-8C03-987958F3509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51384" y="5140326"/>
            <a:ext cx="2085339" cy="40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568222">
              <a:defRPr/>
            </a:pPr>
            <a:r>
              <a:rPr lang="zh-CN" altLang="en-US" sz="2058" b="1" dirty="0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颜色缓冲</a:t>
            </a:r>
          </a:p>
        </p:txBody>
      </p:sp>
      <p:sp>
        <p:nvSpPr>
          <p:cNvPr id="24580" name="直接连接符 54">
            <a:extLst>
              <a:ext uri="{FF2B5EF4-FFF2-40B4-BE49-F238E27FC236}">
                <a16:creationId xmlns:a16="http://schemas.microsoft.com/office/drawing/2014/main" id="{8F9EBF88-758F-4F44-9E5E-A5E28C21E0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3951" y="3974836"/>
            <a:ext cx="2420191" cy="0"/>
          </a:xfrm>
          <a:prstGeom prst="line">
            <a:avLst/>
          </a:prstGeom>
          <a:noFill/>
          <a:ln w="12700">
            <a:solidFill>
              <a:srgbClr val="005DDF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1568222"/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24581" name="直接连接符 55">
            <a:extLst>
              <a:ext uri="{FF2B5EF4-FFF2-40B4-BE49-F238E27FC236}">
                <a16:creationId xmlns:a16="http://schemas.microsoft.com/office/drawing/2014/main" id="{C222D95E-64F2-4C18-9CCE-57BE5EB3C9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3959" y="5738934"/>
            <a:ext cx="2825824" cy="0"/>
          </a:xfrm>
          <a:prstGeom prst="line">
            <a:avLst/>
          </a:prstGeom>
          <a:noFill/>
          <a:ln w="12700">
            <a:solidFill>
              <a:srgbClr val="119707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1568222"/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24582" name="直接连接符 56">
            <a:extLst>
              <a:ext uri="{FF2B5EF4-FFF2-40B4-BE49-F238E27FC236}">
                <a16:creationId xmlns:a16="http://schemas.microsoft.com/office/drawing/2014/main" id="{CCD43638-AA82-4705-A930-D32E1A3A0A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0054" y="3386803"/>
            <a:ext cx="3032724" cy="0"/>
          </a:xfrm>
          <a:prstGeom prst="line">
            <a:avLst/>
          </a:prstGeom>
          <a:noFill/>
          <a:ln w="12700">
            <a:solidFill>
              <a:srgbClr val="BE1247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1568222"/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24583" name="直接连接符 57">
            <a:extLst>
              <a:ext uri="{FF2B5EF4-FFF2-40B4-BE49-F238E27FC236}">
                <a16:creationId xmlns:a16="http://schemas.microsoft.com/office/drawing/2014/main" id="{EFB29508-E49F-4B5C-9C6B-39FA4246EF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7512" y="5287020"/>
            <a:ext cx="2632535" cy="0"/>
          </a:xfrm>
          <a:prstGeom prst="line">
            <a:avLst/>
          </a:prstGeom>
          <a:noFill/>
          <a:ln w="12700">
            <a:solidFill>
              <a:srgbClr val="C73E01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1568222"/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12296" name="TextBox 11">
            <a:extLst>
              <a:ext uri="{FF2B5EF4-FFF2-40B4-BE49-F238E27FC236}">
                <a16:creationId xmlns:a16="http://schemas.microsoft.com/office/drawing/2014/main" id="{66E1D120-3939-4DA0-85FE-6F477EEF337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89740" y="3371294"/>
            <a:ext cx="2085339" cy="40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568222">
              <a:defRPr/>
            </a:pPr>
            <a:r>
              <a:rPr lang="zh-CN" altLang="en-US" sz="2058" b="1" dirty="0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帧缓冲</a:t>
            </a:r>
          </a:p>
        </p:txBody>
      </p:sp>
      <p:sp>
        <p:nvSpPr>
          <p:cNvPr id="12297" name="TextBox 11">
            <a:extLst>
              <a:ext uri="{FF2B5EF4-FFF2-40B4-BE49-F238E27FC236}">
                <a16:creationId xmlns:a16="http://schemas.microsoft.com/office/drawing/2014/main" id="{CF5194AE-EA74-41D3-9D0B-85643D6B19F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54756" y="2820003"/>
            <a:ext cx="1592590" cy="40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568222">
              <a:defRPr/>
            </a:pPr>
            <a:r>
              <a:rPr lang="zh-CN" altLang="en-US" sz="2058" b="1" dirty="0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纹理附件</a:t>
            </a:r>
          </a:p>
        </p:txBody>
      </p:sp>
      <p:sp>
        <p:nvSpPr>
          <p:cNvPr id="12298" name="TextBox 11">
            <a:extLst>
              <a:ext uri="{FF2B5EF4-FFF2-40B4-BE49-F238E27FC236}">
                <a16:creationId xmlns:a16="http://schemas.microsoft.com/office/drawing/2014/main" id="{D707B4B8-EDAF-44A0-A53B-E4E5BD321C5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67915" y="4714773"/>
            <a:ext cx="1696040" cy="40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568222">
              <a:defRPr/>
            </a:pPr>
            <a:r>
              <a:rPr lang="zh-CN" altLang="en-US" sz="2058" b="1" dirty="0">
                <a:solidFill>
                  <a:srgbClr val="EAEAE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高斯模糊</a:t>
            </a:r>
          </a:p>
        </p:txBody>
      </p:sp>
      <p:sp>
        <p:nvSpPr>
          <p:cNvPr id="24587" name="直接连接符 62">
            <a:extLst>
              <a:ext uri="{FF2B5EF4-FFF2-40B4-BE49-F238E27FC236}">
                <a16:creationId xmlns:a16="http://schemas.microsoft.com/office/drawing/2014/main" id="{02B04E1B-CA00-4C9C-B403-B7548427E3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6682" y="3977559"/>
            <a:ext cx="2422913" cy="0"/>
          </a:xfrm>
          <a:prstGeom prst="line">
            <a:avLst/>
          </a:prstGeom>
          <a:noFill/>
          <a:ln w="12700">
            <a:solidFill>
              <a:srgbClr val="005DDF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1568222"/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24588" name="直接连接符 63">
            <a:extLst>
              <a:ext uri="{FF2B5EF4-FFF2-40B4-BE49-F238E27FC236}">
                <a16:creationId xmlns:a16="http://schemas.microsoft.com/office/drawing/2014/main" id="{A22AD96E-61A4-4FD6-961B-AAA5692EFC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9404" y="5741665"/>
            <a:ext cx="2825824" cy="2722"/>
          </a:xfrm>
          <a:prstGeom prst="line">
            <a:avLst/>
          </a:prstGeom>
          <a:noFill/>
          <a:ln w="12700">
            <a:solidFill>
              <a:srgbClr val="119707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1568222"/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24589" name="直接连接符 64">
            <a:extLst>
              <a:ext uri="{FF2B5EF4-FFF2-40B4-BE49-F238E27FC236}">
                <a16:creationId xmlns:a16="http://schemas.microsoft.com/office/drawing/2014/main" id="{7CB54C35-6406-48BA-8ECA-9F6957D56F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8221" y="3392248"/>
            <a:ext cx="3035447" cy="0"/>
          </a:xfrm>
          <a:prstGeom prst="line">
            <a:avLst/>
          </a:prstGeom>
          <a:noFill/>
          <a:ln w="12700">
            <a:solidFill>
              <a:srgbClr val="BE1247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1568222"/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24590" name="直接连接符 65">
            <a:extLst>
              <a:ext uri="{FF2B5EF4-FFF2-40B4-BE49-F238E27FC236}">
                <a16:creationId xmlns:a16="http://schemas.microsoft.com/office/drawing/2014/main" id="{501924C5-6202-46F8-A9CD-2776542F3C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8410" y="5295189"/>
            <a:ext cx="2627090" cy="0"/>
          </a:xfrm>
          <a:prstGeom prst="line">
            <a:avLst/>
          </a:prstGeom>
          <a:noFill/>
          <a:ln w="12700">
            <a:solidFill>
              <a:srgbClr val="C73E01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1568222"/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12304" name="Text Box 20">
            <a:extLst>
              <a:ext uri="{FF2B5EF4-FFF2-40B4-BE49-F238E27FC236}">
                <a16:creationId xmlns:a16="http://schemas.microsoft.com/office/drawing/2014/main" id="{54E0FD6A-C425-429C-A8FB-474497618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467" y="1942422"/>
            <a:ext cx="10652650" cy="36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568222">
              <a:defRPr/>
            </a:pPr>
            <a:r>
              <a:rPr lang="zh-CN" altLang="en-US" sz="1801" dirty="0">
                <a:solidFill>
                  <a:srgbClr val="EAEAEA"/>
                </a:solidFill>
                <a:ea typeface="微软雅黑" panose="020B0503020204020204" pitchFamily="34" charset="-122"/>
              </a:rPr>
              <a:t>辉光特效涉及到帧缓冲、颜色缓冲等</a:t>
            </a:r>
            <a:r>
              <a:rPr lang="en-US" altLang="zh-CN" sz="1801" dirty="0">
                <a:solidFill>
                  <a:srgbClr val="EAEAEA"/>
                </a:solidFill>
                <a:ea typeface="微软雅黑" panose="020B0503020204020204" pitchFamily="34" charset="-122"/>
              </a:rPr>
              <a:t>OpenGL</a:t>
            </a:r>
            <a:r>
              <a:rPr lang="zh-CN" altLang="en-US" sz="1801" dirty="0">
                <a:solidFill>
                  <a:srgbClr val="EAEAEA"/>
                </a:solidFill>
                <a:ea typeface="微软雅黑" panose="020B0503020204020204" pitchFamily="34" charset="-122"/>
              </a:rPr>
              <a:t>相关知识，以及高斯模糊的图像处理方式。</a:t>
            </a:r>
            <a:endParaRPr lang="zh-CN" altLang="zh-CN" sz="1801" dirty="0">
              <a:solidFill>
                <a:srgbClr val="EAEAEA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Line 3">
            <a:extLst>
              <a:ext uri="{FF2B5EF4-FFF2-40B4-BE49-F238E27FC236}">
                <a16:creationId xmlns:a16="http://schemas.microsoft.com/office/drawing/2014/main" id="{81DDDEEA-DC6A-4117-80A4-E15E16595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717" y="1369423"/>
            <a:ext cx="3552834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23" name="AutoShape 5">
            <a:extLst>
              <a:ext uri="{FF2B5EF4-FFF2-40B4-BE49-F238E27FC236}">
                <a16:creationId xmlns:a16="http://schemas.microsoft.com/office/drawing/2014/main" id="{11140FAA-20EE-473F-8E0A-AC60EA6F5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17" y="672461"/>
            <a:ext cx="2664948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辉光特效</a:t>
            </a:r>
            <a:r>
              <a:rPr lang="en-US" altLang="zh-CN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Bloom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E8D0CDA0-5724-4251-87AE-C4F2FB89C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078" y="2183130"/>
            <a:ext cx="3825905" cy="253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6" indent="-342906" defTabSz="1568222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帧缓冲用于保存渲染数据</a:t>
            </a: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6" indent="-342906" defTabSz="1568222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创建窗口时</a:t>
            </a:r>
            <a:r>
              <a:rPr lang="en-US" altLang="zh-CN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会自动创建默认帧缓冲用于窗口的渲染显示</a:t>
            </a: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6" indent="-342906" defTabSz="1568222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我们也可以自己创建帧缓冲，使得渲染结果不直接输出到屏幕上，而是储存在缓冲中。</a:t>
            </a: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4EE96A7F-37C8-4760-A8AC-94DF89B13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582" y="2183130"/>
            <a:ext cx="3485307" cy="295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568222">
              <a:lnSpc>
                <a:spcPct val="150000"/>
              </a:lnSpc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用纹理对象作为一个附件，绑定到帧缓冲上，让像素着色器渲染的结果储存在这个纹理对象中。</a:t>
            </a: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568222">
              <a:lnSpc>
                <a:spcPct val="150000"/>
              </a:lnSpc>
              <a:defRPr/>
            </a:pP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568222">
              <a:lnSpc>
                <a:spcPct val="150000"/>
              </a:lnSpc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我们可以用帧缓冲的纹理对象，输出到屏幕大小的矩形上从而达到屏幕显示的效果</a:t>
            </a:r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id="{92D2DA82-0108-4737-B42B-C027907C1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3682" y="2311012"/>
            <a:ext cx="2722" cy="1001834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1568222"/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19BE62A5-DB48-403C-8423-2B9C33C0A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631" y="2351707"/>
            <a:ext cx="0" cy="1001834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1568222"/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3E599C40-3EE2-44C9-9105-DB1BAF534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717" y="1369423"/>
            <a:ext cx="3019651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E5E4A217-E1D2-44CD-AFB4-5FE86B32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18" y="672461"/>
            <a:ext cx="1964871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帧缓冲原理</a:t>
            </a:r>
            <a:endParaRPr lang="en-US" altLang="zh-CN" sz="2401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E8D0CDA0-5724-4251-87AE-C4F2FB89C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088" y="2259446"/>
            <a:ext cx="4216771" cy="28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568222"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高斯模糊是一种图像模糊滤波器，它用正态分布计算图像中每个像素的变换。</a:t>
            </a: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568222"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568222">
              <a:defRPr/>
            </a:pP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568222">
              <a:defRPr/>
            </a:pP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568222">
              <a:defRPr/>
            </a:pP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568222">
              <a:defRPr/>
            </a:pP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568222"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是模糊半径，</a:t>
            </a:r>
            <a:r>
              <a:rPr lang="en-US" altLang="zh-CN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是正态分布的标准偏差。</a:t>
            </a: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568222">
              <a:defRPr/>
            </a:pP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4EE96A7F-37C8-4760-A8AC-94DF89B13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583" y="2153634"/>
            <a:ext cx="4211328" cy="212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568222">
              <a:lnSpc>
                <a:spcPct val="150000"/>
              </a:lnSpc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6" indent="-342906" defTabSz="1568222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更高地保留了边缘效果。</a:t>
            </a: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6" indent="-342906" defTabSz="1568222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线性可分，计算复杂度可以降低。</a:t>
            </a: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6" indent="-342906" defTabSz="1568222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没有明显的边界，不会在滤波图像中形成震荡。</a:t>
            </a:r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id="{92D2DA82-0108-4737-B42B-C027907C1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3682" y="2259454"/>
            <a:ext cx="2722" cy="1001834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1568222"/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19BE62A5-DB48-403C-8423-2B9C33C0A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631" y="2300148"/>
            <a:ext cx="0" cy="1001834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1568222"/>
            <a:endParaRPr lang="zh-CN" altLang="en-US" sz="2648">
              <a:solidFill>
                <a:prstClr val="black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710168-C07D-4563-827D-9B27AB9AB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75" y="3261286"/>
            <a:ext cx="3714565" cy="714340"/>
          </a:xfrm>
          <a:prstGeom prst="rect">
            <a:avLst/>
          </a:prstGeom>
        </p:spPr>
      </p:pic>
      <p:sp>
        <p:nvSpPr>
          <p:cNvPr id="9" name="Line 3">
            <a:extLst>
              <a:ext uri="{FF2B5EF4-FFF2-40B4-BE49-F238E27FC236}">
                <a16:creationId xmlns:a16="http://schemas.microsoft.com/office/drawing/2014/main" id="{1854F3AD-A5D1-4C78-815D-EE9446A06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718" y="1369423"/>
            <a:ext cx="3271675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AD5CB9A9-942F-41A8-9F35-7DF0A359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23" y="672468"/>
            <a:ext cx="2307520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高斯模糊原理</a:t>
            </a:r>
          </a:p>
        </p:txBody>
      </p:sp>
    </p:spTree>
    <p:extLst>
      <p:ext uri="{BB962C8B-B14F-4D97-AF65-F5344CB8AC3E}">
        <p14:creationId xmlns:p14="http://schemas.microsoft.com/office/powerpoint/2010/main" val="15825829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5">
            <a:extLst>
              <a:ext uri="{FF2B5EF4-FFF2-40B4-BE49-F238E27FC236}">
                <a16:creationId xmlns:a16="http://schemas.microsoft.com/office/drawing/2014/main" id="{1EA0F678-9923-4AF0-8916-963191F62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15" y="631623"/>
            <a:ext cx="7119360" cy="515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9" name="TextBox 16">
            <a:extLst>
              <a:ext uri="{FF2B5EF4-FFF2-40B4-BE49-F238E27FC236}">
                <a16:creationId xmlns:a16="http://schemas.microsoft.com/office/drawing/2014/main" id="{CB53E146-EA31-4E03-98C0-C5CEA3BBB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899" y="2825971"/>
            <a:ext cx="1589945" cy="87562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58" b="1" i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城堡模型及其光照</a:t>
            </a:r>
          </a:p>
        </p:txBody>
      </p:sp>
      <p:sp>
        <p:nvSpPr>
          <p:cNvPr id="9221" name="TextBox 18">
            <a:extLst>
              <a:ext uri="{FF2B5EF4-FFF2-40B4-BE49-F238E27FC236}">
                <a16:creationId xmlns:a16="http://schemas.microsoft.com/office/drawing/2014/main" id="{2F66C625-C7C0-459D-ACFD-4E66C5FD7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679" y="3031514"/>
            <a:ext cx="1589945" cy="46391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58" b="1" i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烟花拖尾</a:t>
            </a:r>
          </a:p>
        </p:txBody>
      </p:sp>
      <p:sp>
        <p:nvSpPr>
          <p:cNvPr id="6149" name="TextBox 20">
            <a:extLst>
              <a:ext uri="{FF2B5EF4-FFF2-40B4-BE49-F238E27FC236}">
                <a16:creationId xmlns:a16="http://schemas.microsoft.com/office/drawing/2014/main" id="{D89743FE-C5C2-4D3A-A76A-72CD53699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824" y="4094105"/>
            <a:ext cx="1592667" cy="87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58" b="1" i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引擎速度可控</a:t>
            </a:r>
          </a:p>
        </p:txBody>
      </p:sp>
      <p:sp>
        <p:nvSpPr>
          <p:cNvPr id="6150" name="TextBox 21">
            <a:extLst>
              <a:ext uri="{FF2B5EF4-FFF2-40B4-BE49-F238E27FC236}">
                <a16:creationId xmlns:a16="http://schemas.microsoft.com/office/drawing/2014/main" id="{D9F985D8-5DB8-4E1E-8194-0F6E52882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87" y="2981149"/>
            <a:ext cx="1897588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744" b="1" i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辉光渲染</a:t>
            </a:r>
          </a:p>
        </p:txBody>
      </p:sp>
      <p:sp>
        <p:nvSpPr>
          <p:cNvPr id="6151" name="TextBox 22">
            <a:extLst>
              <a:ext uri="{FF2B5EF4-FFF2-40B4-BE49-F238E27FC236}">
                <a16:creationId xmlns:a16="http://schemas.microsoft.com/office/drawing/2014/main" id="{DD19DD42-6376-4BD8-A521-90BB32FCA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250" y="1165849"/>
            <a:ext cx="1325863" cy="74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1715" b="1" i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按键发射不同烟花</a:t>
            </a:r>
          </a:p>
        </p:txBody>
      </p:sp>
      <p:sp>
        <p:nvSpPr>
          <p:cNvPr id="6152" name="TextBox 24">
            <a:extLst>
              <a:ext uri="{FF2B5EF4-FFF2-40B4-BE49-F238E27FC236}">
                <a16:creationId xmlns:a16="http://schemas.microsoft.com/office/drawing/2014/main" id="{47E33330-6737-4152-BCD3-55CAE0B64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184" y="2080004"/>
            <a:ext cx="1325861" cy="43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886" b="1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烟花颜色</a:t>
            </a:r>
          </a:p>
        </p:txBody>
      </p:sp>
      <p:sp>
        <p:nvSpPr>
          <p:cNvPr id="6154" name="虚线箭头 46">
            <a:extLst>
              <a:ext uri="{FF2B5EF4-FFF2-40B4-BE49-F238E27FC236}">
                <a16:creationId xmlns:a16="http://schemas.microsoft.com/office/drawing/2014/main" id="{324DBB2C-7E6D-42ED-9F1F-68096D93C132}"/>
              </a:ext>
            </a:extLst>
          </p:cNvPr>
          <p:cNvSpPr>
            <a:spLocks/>
          </p:cNvSpPr>
          <p:nvPr/>
        </p:nvSpPr>
        <p:spPr bwMode="auto">
          <a:xfrm>
            <a:off x="1418731" y="917487"/>
            <a:ext cx="686072" cy="381151"/>
          </a:xfrm>
          <a:custGeom>
            <a:avLst/>
            <a:gdLst>
              <a:gd name="T0" fmla="*/ 1208 w 839382"/>
              <a:gd name="T1" fmla="*/ 760 h 466836"/>
              <a:gd name="T2" fmla="*/ 1068 w 839382"/>
              <a:gd name="T3" fmla="*/ 898 h 466836"/>
              <a:gd name="T4" fmla="*/ 1068 w 839382"/>
              <a:gd name="T5" fmla="*/ 570 h 466836"/>
              <a:gd name="T6" fmla="*/ 1208 w 839382"/>
              <a:gd name="T7" fmla="*/ 708 h 466836"/>
              <a:gd name="T8" fmla="*/ 1068 w 839382"/>
              <a:gd name="T9" fmla="*/ 570 h 466836"/>
              <a:gd name="T10" fmla="*/ 1421 w 839382"/>
              <a:gd name="T11" fmla="*/ 562 h 466836"/>
              <a:gd name="T12" fmla="*/ 1281 w 839382"/>
              <a:gd name="T13" fmla="*/ 700 h 466836"/>
              <a:gd name="T14" fmla="*/ 1495 w 839382"/>
              <a:gd name="T15" fmla="*/ 380 h 466836"/>
              <a:gd name="T16" fmla="*/ 1635 w 839382"/>
              <a:gd name="T17" fmla="*/ 518 h 466836"/>
              <a:gd name="T18" fmla="*/ 1495 w 839382"/>
              <a:gd name="T19" fmla="*/ 380 h 466836"/>
              <a:gd name="T20" fmla="*/ 1208 w 839382"/>
              <a:gd name="T21" fmla="*/ 380 h 466836"/>
              <a:gd name="T22" fmla="*/ 1068 w 839382"/>
              <a:gd name="T23" fmla="*/ 518 h 466836"/>
              <a:gd name="T24" fmla="*/ 854 w 839382"/>
              <a:gd name="T25" fmla="*/ 380 h 466836"/>
              <a:gd name="T26" fmla="*/ 995 w 839382"/>
              <a:gd name="T27" fmla="*/ 518 h 466836"/>
              <a:gd name="T28" fmla="*/ 854 w 839382"/>
              <a:gd name="T29" fmla="*/ 380 h 466836"/>
              <a:gd name="T30" fmla="*/ 781 w 839382"/>
              <a:gd name="T31" fmla="*/ 380 h 466836"/>
              <a:gd name="T32" fmla="*/ 641 w 839382"/>
              <a:gd name="T33" fmla="*/ 518 h 466836"/>
              <a:gd name="T34" fmla="*/ 427 w 839382"/>
              <a:gd name="T35" fmla="*/ 380 h 466836"/>
              <a:gd name="T36" fmla="*/ 567 w 839382"/>
              <a:gd name="T37" fmla="*/ 518 h 466836"/>
              <a:gd name="T38" fmla="*/ 427 w 839382"/>
              <a:gd name="T39" fmla="*/ 380 h 466836"/>
              <a:gd name="T40" fmla="*/ 354 w 839382"/>
              <a:gd name="T41" fmla="*/ 380 h 466836"/>
              <a:gd name="T42" fmla="*/ 214 w 839382"/>
              <a:gd name="T43" fmla="*/ 518 h 466836"/>
              <a:gd name="T44" fmla="*/ 0 w 839382"/>
              <a:gd name="T45" fmla="*/ 380 h 466836"/>
              <a:gd name="T46" fmla="*/ 140 w 839382"/>
              <a:gd name="T47" fmla="*/ 518 h 466836"/>
              <a:gd name="T48" fmla="*/ 0 w 839382"/>
              <a:gd name="T49" fmla="*/ 380 h 466836"/>
              <a:gd name="T50" fmla="*/ 1421 w 839382"/>
              <a:gd name="T51" fmla="*/ 372 h 466836"/>
              <a:gd name="T52" fmla="*/ 1281 w 839382"/>
              <a:gd name="T53" fmla="*/ 510 h 466836"/>
              <a:gd name="T54" fmla="*/ 1068 w 839382"/>
              <a:gd name="T55" fmla="*/ 190 h 466836"/>
              <a:gd name="T56" fmla="*/ 1208 w 839382"/>
              <a:gd name="T57" fmla="*/ 328 h 466836"/>
              <a:gd name="T58" fmla="*/ 1068 w 839382"/>
              <a:gd name="T59" fmla="*/ 190 h 466836"/>
              <a:gd name="T60" fmla="*/ 1421 w 839382"/>
              <a:gd name="T61" fmla="*/ 182 h 466836"/>
              <a:gd name="T62" fmla="*/ 1281 w 839382"/>
              <a:gd name="T63" fmla="*/ 320 h 466836"/>
              <a:gd name="T64" fmla="*/ 1068 w 839382"/>
              <a:gd name="T65" fmla="*/ 0 h 466836"/>
              <a:gd name="T66" fmla="*/ 1208 w 839382"/>
              <a:gd name="T67" fmla="*/ 139 h 466836"/>
              <a:gd name="T68" fmla="*/ 1068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6155" name="TextBox 25">
            <a:extLst>
              <a:ext uri="{FF2B5EF4-FFF2-40B4-BE49-F238E27FC236}">
                <a16:creationId xmlns:a16="http://schemas.microsoft.com/office/drawing/2014/main" id="{FEB58A2E-C5A0-42FD-9993-EAE909A4B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75" y="375713"/>
            <a:ext cx="1475600" cy="46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58" b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额外功能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E8D0CDA0-5724-4251-87AE-C4F2FB89C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078" y="1756447"/>
            <a:ext cx="7041737" cy="1200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568222"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由于屏幕动态范围有限，明亮的光源往往难以直观传达给观看者。</a:t>
            </a: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568222">
              <a:defRPr/>
            </a:pP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568222"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而使光在光源周围溢出，就能利用人眼的视觉特性，给观看者一种该区域非常明亮的幻觉，因此可以显著增强场景的照明效果。</a:t>
            </a: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19BE62A5-DB48-403C-8423-2B9C33C0A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631" y="1797150"/>
            <a:ext cx="0" cy="1001834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1568222"/>
            <a:endParaRPr lang="zh-CN" altLang="en-US" sz="2648">
              <a:solidFill>
                <a:prstClr val="black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364816-5181-49E0-B3D0-A01360CCF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22" y="3839709"/>
            <a:ext cx="7526099" cy="2195112"/>
          </a:xfrm>
          <a:prstGeom prst="rect">
            <a:avLst/>
          </a:prstGeom>
        </p:spPr>
      </p:pic>
      <p:sp>
        <p:nvSpPr>
          <p:cNvPr id="7" name="Line 3">
            <a:extLst>
              <a:ext uri="{FF2B5EF4-FFF2-40B4-BE49-F238E27FC236}">
                <a16:creationId xmlns:a16="http://schemas.microsoft.com/office/drawing/2014/main" id="{0849C574-4079-4C67-AA54-46796F217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718" y="1369423"/>
            <a:ext cx="3271675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C75DD451-9555-496C-8089-87C157B15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24" y="672468"/>
            <a:ext cx="2095553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Bloom</a:t>
            </a: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187548130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Line 7">
            <a:extLst>
              <a:ext uri="{FF2B5EF4-FFF2-40B4-BE49-F238E27FC236}">
                <a16:creationId xmlns:a16="http://schemas.microsoft.com/office/drawing/2014/main" id="{19BE62A5-DB48-403C-8423-2B9C33C0A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631" y="1579156"/>
            <a:ext cx="0" cy="1001834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1568222"/>
            <a:endParaRPr lang="zh-CN" altLang="en-US" sz="2648">
              <a:solidFill>
                <a:prstClr val="black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548F59-A304-4962-A3BD-832288E08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991" y="3316300"/>
            <a:ext cx="7114296" cy="3109963"/>
          </a:xfrm>
          <a:prstGeom prst="rect">
            <a:avLst/>
          </a:prstGeom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EFB9D4F1-AC0E-4E9D-AE37-2837717D8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934" y="1431239"/>
            <a:ext cx="10276133" cy="170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568222">
              <a:lnSpc>
                <a:spcPct val="150000"/>
              </a:lnSpc>
              <a:defRPr/>
            </a:pPr>
            <a:r>
              <a:rPr lang="en-US" altLang="zh-CN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Bloom</a:t>
            </a: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的实现原理较简单。</a:t>
            </a: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6" indent="-342906" defTabSz="1568222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首先正常渲染图像，并提取你想要施加泛光特效的区域的像素。这样就得到了两个颜色缓冲区。</a:t>
            </a: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6" indent="-342906" defTabSz="1568222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将提取的颜色缓冲作为纹理，输入到像素着色器中，进行高斯模糊。</a:t>
            </a: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6" indent="-342906" defTabSz="1568222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将模糊后的纹理与正常渲染的纹理输入到像素着色器中，混合得到最终结果。</a:t>
            </a: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A23472FB-2FE9-4289-8043-BA842A03C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718" y="1369423"/>
            <a:ext cx="3271675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148EB88E-79CD-4786-8866-B320967AC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24" y="672468"/>
            <a:ext cx="2095553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Bloom</a:t>
            </a: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415456855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00B6C8-30CD-4D0C-9E9F-AC321E025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36"/>
          <a:stretch/>
        </p:blipFill>
        <p:spPr>
          <a:xfrm>
            <a:off x="5910871" y="2371049"/>
            <a:ext cx="4778400" cy="32648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658BAF5-9962-4B91-98BE-988D2F1657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42"/>
          <a:stretch/>
        </p:blipFill>
        <p:spPr>
          <a:xfrm>
            <a:off x="1132471" y="2371049"/>
            <a:ext cx="4778400" cy="3264848"/>
          </a:xfrm>
          <a:prstGeom prst="rect">
            <a:avLst/>
          </a:prstGeom>
        </p:spPr>
      </p:pic>
      <p:sp>
        <p:nvSpPr>
          <p:cNvPr id="6" name="Line 3">
            <a:extLst>
              <a:ext uri="{FF2B5EF4-FFF2-40B4-BE49-F238E27FC236}">
                <a16:creationId xmlns:a16="http://schemas.microsoft.com/office/drawing/2014/main" id="{6CFBE8B5-64B8-468C-9F01-72E708FB0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718" y="1369423"/>
            <a:ext cx="3271675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698CA53D-72AC-4B02-9BBA-D510FD889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18" y="672468"/>
            <a:ext cx="1927536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实现效果</a:t>
            </a:r>
          </a:p>
        </p:txBody>
      </p:sp>
    </p:spTree>
    <p:extLst>
      <p:ext uri="{BB962C8B-B14F-4D97-AF65-F5344CB8AC3E}">
        <p14:creationId xmlns:p14="http://schemas.microsoft.com/office/powerpoint/2010/main" val="282819350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>
            <a:extLst>
              <a:ext uri="{FF2B5EF4-FFF2-40B4-BE49-F238E27FC236}">
                <a16:creationId xmlns:a16="http://schemas.microsoft.com/office/drawing/2014/main" id="{77FEE89B-7A99-4E8F-BDED-946BA78CA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809" y="1764262"/>
            <a:ext cx="3409075" cy="314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568222"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通常采用二次型的距离衰减公式，过渡边缘相较线性函数会更自然。</a:t>
            </a: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568222">
              <a:defRPr/>
            </a:pP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568222">
              <a:defRPr/>
            </a:pP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568222">
              <a:defRPr/>
            </a:pP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568222"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由于在我们烟花系统的实现中，烟花爆炸位置离地面距离较远，导致光照效果不明显，因此我们添加了光照强度变量，来提升光照的亮度，使闪烁效果更明显。</a:t>
            </a: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E8D0CDA0-5724-4251-87AE-C4F2FB89C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810" y="1778042"/>
            <a:ext cx="3068483" cy="258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568222"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烟花爆炸瞬间激活了点光源，将这个点光源的属性传入到着色器中，并实现基于点光源的</a:t>
            </a:r>
            <a:r>
              <a:rPr lang="en-US" altLang="zh-CN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Blinn-Phone</a:t>
            </a: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光照就可以凸显焰火闪烁的效果</a:t>
            </a: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568222">
              <a:defRPr/>
            </a:pP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568222"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相较平行光源，点光源的</a:t>
            </a:r>
            <a:r>
              <a:rPr lang="en-US" altLang="zh-CN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Blinn-Phone</a:t>
            </a: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光照需要考虑距离带来的衰减。</a:t>
            </a: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4EE96A7F-37C8-4760-A8AC-94DF89B13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0610" y="1737256"/>
            <a:ext cx="3163363" cy="341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568222"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在烟花的爆炸过程中，往往会有多个点光源同时出现的情况，因此还要考虑多重光照的问题。</a:t>
            </a: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568222">
              <a:defRPr/>
            </a:pP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568222">
              <a:defRPr/>
            </a:pP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568222"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这就需要我们维护一个点光源列表，点光源存活的烟花才能传递其点光源到着色器中。</a:t>
            </a:r>
            <a:endParaRPr lang="en-US" altLang="zh-CN" sz="18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568222"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每个片元对所有点光源分别进行光照计算，并最后叠加起来即为该片元的输出颜色。</a:t>
            </a:r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id="{92D2DA82-0108-4737-B42B-C027907C1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7654" y="1764262"/>
            <a:ext cx="2722" cy="1001834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1568222"/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97E434AA-DA22-45F1-B219-8782D7541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731" y="1818735"/>
            <a:ext cx="2722" cy="1001834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1568222"/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19BE62A5-DB48-403C-8423-2B9C33C0A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631" y="1818736"/>
            <a:ext cx="0" cy="1001834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1568222"/>
            <a:endParaRPr lang="zh-CN" altLang="en-US" sz="2648">
              <a:solidFill>
                <a:prstClr val="black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E27ED9-E754-49D1-BF2F-307FE4B54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043" y="2686961"/>
            <a:ext cx="2914505" cy="6476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C358BB6-61C4-40E8-A083-FDC0B5201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16" y="4611855"/>
            <a:ext cx="3271675" cy="1753447"/>
          </a:xfrm>
          <a:prstGeom prst="rect">
            <a:avLst/>
          </a:prstGeom>
        </p:spPr>
      </p:pic>
      <p:sp>
        <p:nvSpPr>
          <p:cNvPr id="12" name="Line 3">
            <a:extLst>
              <a:ext uri="{FF2B5EF4-FFF2-40B4-BE49-F238E27FC236}">
                <a16:creationId xmlns:a16="http://schemas.microsoft.com/office/drawing/2014/main" id="{F4087365-64A4-447D-B664-1777E85A7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718" y="1369423"/>
            <a:ext cx="3271675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6CF92D83-556A-4F9D-923E-FCDBB5315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18" y="672468"/>
            <a:ext cx="1927536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烟花光照</a:t>
            </a:r>
          </a:p>
        </p:txBody>
      </p:sp>
    </p:spTree>
    <p:extLst>
      <p:ext uri="{BB962C8B-B14F-4D97-AF65-F5344CB8AC3E}">
        <p14:creationId xmlns:p14="http://schemas.microsoft.com/office/powerpoint/2010/main" val="335425741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09CF0E3-F91E-4548-8ED1-6FBDE0AD1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6602"/>
            <a:ext cx="5087588" cy="37667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40A1FD-0596-4E7F-B389-9B5B38D53F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82"/>
          <a:stretch/>
        </p:blipFill>
        <p:spPr>
          <a:xfrm>
            <a:off x="1008412" y="2046602"/>
            <a:ext cx="5087588" cy="3766772"/>
          </a:xfrm>
          <a:prstGeom prst="rect">
            <a:avLst/>
          </a:prstGeom>
        </p:spPr>
      </p:pic>
      <p:sp>
        <p:nvSpPr>
          <p:cNvPr id="7" name="Line 3">
            <a:extLst>
              <a:ext uri="{FF2B5EF4-FFF2-40B4-BE49-F238E27FC236}">
                <a16:creationId xmlns:a16="http://schemas.microsoft.com/office/drawing/2014/main" id="{F218AA85-D6AB-4DF6-8DF1-E1DFE3280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718" y="1369423"/>
            <a:ext cx="3271675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EF804F2D-184F-4591-A1E9-126A6660B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18" y="672468"/>
            <a:ext cx="1927536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实现效果</a:t>
            </a:r>
          </a:p>
        </p:txBody>
      </p:sp>
    </p:spTree>
    <p:extLst>
      <p:ext uri="{BB962C8B-B14F-4D97-AF65-F5344CB8AC3E}">
        <p14:creationId xmlns:p14="http://schemas.microsoft.com/office/powerpoint/2010/main" val="331530226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前进箭头 342">
            <a:extLst>
              <a:ext uri="{FF2B5EF4-FFF2-40B4-BE49-F238E27FC236}">
                <a16:creationId xmlns:a16="http://schemas.microsoft.com/office/drawing/2014/main" id="{BE249A8E-07D6-4698-9EB9-EBE5E3CED10B}"/>
              </a:ext>
            </a:extLst>
          </p:cNvPr>
          <p:cNvSpPr>
            <a:spLocks/>
          </p:cNvSpPr>
          <p:nvPr/>
        </p:nvSpPr>
        <p:spPr bwMode="auto">
          <a:xfrm rot="-2820000">
            <a:off x="674132" y="-137482"/>
            <a:ext cx="846701" cy="1050888"/>
          </a:xfrm>
          <a:custGeom>
            <a:avLst/>
            <a:gdLst>
              <a:gd name="T0" fmla="*/ 0 w 792088"/>
              <a:gd name="T1" fmla="*/ 0 h 918822"/>
              <a:gd name="T2" fmla="*/ 13175 w 792088"/>
              <a:gd name="T3" fmla="*/ 13047 h 918822"/>
              <a:gd name="T4" fmla="*/ 0 w 792088"/>
              <a:gd name="T5" fmla="*/ 26094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15363" name="前进箭头 342">
            <a:extLst>
              <a:ext uri="{FF2B5EF4-FFF2-40B4-BE49-F238E27FC236}">
                <a16:creationId xmlns:a16="http://schemas.microsoft.com/office/drawing/2014/main" id="{4FFCEF95-D453-4297-851A-2B563FA1360B}"/>
              </a:ext>
            </a:extLst>
          </p:cNvPr>
          <p:cNvSpPr>
            <a:spLocks/>
          </p:cNvSpPr>
          <p:nvPr/>
        </p:nvSpPr>
        <p:spPr bwMode="auto">
          <a:xfrm rot="2460000">
            <a:off x="1514018" y="2202511"/>
            <a:ext cx="3574655" cy="4440411"/>
          </a:xfrm>
          <a:custGeom>
            <a:avLst/>
            <a:gdLst>
              <a:gd name="T0" fmla="*/ 0 w 792088"/>
              <a:gd name="T1" fmla="*/ 0 h 918822"/>
              <a:gd name="T2" fmla="*/ 1329241928 w 792088"/>
              <a:gd name="T3" fmla="*/ 1332167555 h 918822"/>
              <a:gd name="T4" fmla="*/ 0 w 792088"/>
              <a:gd name="T5" fmla="*/ 214748364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47C40D5F-0A1F-4185-9D91-F3085ED1C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394" y="2880415"/>
            <a:ext cx="3118161" cy="67877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811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五、代码整合</a:t>
            </a:r>
            <a:endParaRPr lang="zh-CN" altLang="en-US" sz="3430" dirty="0"/>
          </a:p>
        </p:txBody>
      </p:sp>
      <p:sp>
        <p:nvSpPr>
          <p:cNvPr id="15365" name="Line 7">
            <a:extLst>
              <a:ext uri="{FF2B5EF4-FFF2-40B4-BE49-F238E27FC236}">
                <a16:creationId xmlns:a16="http://schemas.microsoft.com/office/drawing/2014/main" id="{54BB2A5E-9F35-4B66-AEF5-8CDEB53DD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674" y="3623661"/>
            <a:ext cx="2842299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15366" name="虚线箭头 46">
            <a:extLst>
              <a:ext uri="{FF2B5EF4-FFF2-40B4-BE49-F238E27FC236}">
                <a16:creationId xmlns:a16="http://schemas.microsoft.com/office/drawing/2014/main" id="{4F1B1887-A2DC-41E7-AC27-9134C60A071E}"/>
              </a:ext>
            </a:extLst>
          </p:cNvPr>
          <p:cNvSpPr>
            <a:spLocks/>
          </p:cNvSpPr>
          <p:nvPr/>
        </p:nvSpPr>
        <p:spPr bwMode="auto">
          <a:xfrm>
            <a:off x="5644073" y="4042927"/>
            <a:ext cx="688794" cy="381151"/>
          </a:xfrm>
          <a:custGeom>
            <a:avLst/>
            <a:gdLst>
              <a:gd name="T0" fmla="*/ 1227 w 839382"/>
              <a:gd name="T1" fmla="*/ 760 h 466836"/>
              <a:gd name="T2" fmla="*/ 1085 w 839382"/>
              <a:gd name="T3" fmla="*/ 898 h 466836"/>
              <a:gd name="T4" fmla="*/ 1085 w 839382"/>
              <a:gd name="T5" fmla="*/ 570 h 466836"/>
              <a:gd name="T6" fmla="*/ 1227 w 839382"/>
              <a:gd name="T7" fmla="*/ 708 h 466836"/>
              <a:gd name="T8" fmla="*/ 1085 w 839382"/>
              <a:gd name="T9" fmla="*/ 570 h 466836"/>
              <a:gd name="T10" fmla="*/ 1444 w 839382"/>
              <a:gd name="T11" fmla="*/ 562 h 466836"/>
              <a:gd name="T12" fmla="*/ 1301 w 839382"/>
              <a:gd name="T13" fmla="*/ 700 h 466836"/>
              <a:gd name="T14" fmla="*/ 1518 w 839382"/>
              <a:gd name="T15" fmla="*/ 380 h 466836"/>
              <a:gd name="T16" fmla="*/ 1661 w 839382"/>
              <a:gd name="T17" fmla="*/ 518 h 466836"/>
              <a:gd name="T18" fmla="*/ 1518 w 839382"/>
              <a:gd name="T19" fmla="*/ 380 h 466836"/>
              <a:gd name="T20" fmla="*/ 1227 w 839382"/>
              <a:gd name="T21" fmla="*/ 380 h 466836"/>
              <a:gd name="T22" fmla="*/ 1085 w 839382"/>
              <a:gd name="T23" fmla="*/ 518 h 466836"/>
              <a:gd name="T24" fmla="*/ 868 w 839382"/>
              <a:gd name="T25" fmla="*/ 380 h 466836"/>
              <a:gd name="T26" fmla="*/ 1010 w 839382"/>
              <a:gd name="T27" fmla="*/ 518 h 466836"/>
              <a:gd name="T28" fmla="*/ 868 w 839382"/>
              <a:gd name="T29" fmla="*/ 380 h 466836"/>
              <a:gd name="T30" fmla="*/ 793 w 839382"/>
              <a:gd name="T31" fmla="*/ 380 h 466836"/>
              <a:gd name="T32" fmla="*/ 651 w 839382"/>
              <a:gd name="T33" fmla="*/ 518 h 466836"/>
              <a:gd name="T34" fmla="*/ 434 w 839382"/>
              <a:gd name="T35" fmla="*/ 380 h 466836"/>
              <a:gd name="T36" fmla="*/ 576 w 839382"/>
              <a:gd name="T37" fmla="*/ 518 h 466836"/>
              <a:gd name="T38" fmla="*/ 434 w 839382"/>
              <a:gd name="T39" fmla="*/ 380 h 466836"/>
              <a:gd name="T40" fmla="*/ 359 w 839382"/>
              <a:gd name="T41" fmla="*/ 380 h 466836"/>
              <a:gd name="T42" fmla="*/ 217 w 839382"/>
              <a:gd name="T43" fmla="*/ 518 h 466836"/>
              <a:gd name="T44" fmla="*/ 0 w 839382"/>
              <a:gd name="T45" fmla="*/ 380 h 466836"/>
              <a:gd name="T46" fmla="*/ 143 w 839382"/>
              <a:gd name="T47" fmla="*/ 518 h 466836"/>
              <a:gd name="T48" fmla="*/ 0 w 839382"/>
              <a:gd name="T49" fmla="*/ 380 h 466836"/>
              <a:gd name="T50" fmla="*/ 1444 w 839382"/>
              <a:gd name="T51" fmla="*/ 372 h 466836"/>
              <a:gd name="T52" fmla="*/ 1301 w 839382"/>
              <a:gd name="T53" fmla="*/ 510 h 466836"/>
              <a:gd name="T54" fmla="*/ 1085 w 839382"/>
              <a:gd name="T55" fmla="*/ 190 h 466836"/>
              <a:gd name="T56" fmla="*/ 1227 w 839382"/>
              <a:gd name="T57" fmla="*/ 328 h 466836"/>
              <a:gd name="T58" fmla="*/ 1085 w 839382"/>
              <a:gd name="T59" fmla="*/ 190 h 466836"/>
              <a:gd name="T60" fmla="*/ 1444 w 839382"/>
              <a:gd name="T61" fmla="*/ 182 h 466836"/>
              <a:gd name="T62" fmla="*/ 1301 w 839382"/>
              <a:gd name="T63" fmla="*/ 320 h 466836"/>
              <a:gd name="T64" fmla="*/ 1085 w 839382"/>
              <a:gd name="T65" fmla="*/ 0 h 466836"/>
              <a:gd name="T66" fmla="*/ 1227 w 839382"/>
              <a:gd name="T67" fmla="*/ 139 h 466836"/>
              <a:gd name="T68" fmla="*/ 1085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15367" name="前进箭头 342">
            <a:extLst>
              <a:ext uri="{FF2B5EF4-FFF2-40B4-BE49-F238E27FC236}">
                <a16:creationId xmlns:a16="http://schemas.microsoft.com/office/drawing/2014/main" id="{1860B3EF-5368-4B7D-95D2-495A7674902A}"/>
              </a:ext>
            </a:extLst>
          </p:cNvPr>
          <p:cNvSpPr>
            <a:spLocks/>
          </p:cNvSpPr>
          <p:nvPr/>
        </p:nvSpPr>
        <p:spPr bwMode="auto">
          <a:xfrm rot="-420000">
            <a:off x="8064383" y="1587224"/>
            <a:ext cx="1355809" cy="1641672"/>
          </a:xfrm>
          <a:custGeom>
            <a:avLst/>
            <a:gdLst>
              <a:gd name="T0" fmla="*/ 0 w 792088"/>
              <a:gd name="T1" fmla="*/ 0 h 918822"/>
              <a:gd name="T2" fmla="*/ 567680 w 792088"/>
              <a:gd name="T3" fmla="*/ 462492 h 918822"/>
              <a:gd name="T4" fmla="*/ 0 w 792088"/>
              <a:gd name="T5" fmla="*/ 92498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15368" name="前进箭头 342">
            <a:extLst>
              <a:ext uri="{FF2B5EF4-FFF2-40B4-BE49-F238E27FC236}">
                <a16:creationId xmlns:a16="http://schemas.microsoft.com/office/drawing/2014/main" id="{057065E0-4EF2-4746-A31E-80AB80744B82}"/>
              </a:ext>
            </a:extLst>
          </p:cNvPr>
          <p:cNvSpPr>
            <a:spLocks/>
          </p:cNvSpPr>
          <p:nvPr/>
        </p:nvSpPr>
        <p:spPr bwMode="auto">
          <a:xfrm rot="5880000">
            <a:off x="8580298" y="4596959"/>
            <a:ext cx="1355809" cy="1641672"/>
          </a:xfrm>
          <a:custGeom>
            <a:avLst/>
            <a:gdLst>
              <a:gd name="T0" fmla="*/ 0 w 792088"/>
              <a:gd name="T1" fmla="*/ 0 h 918822"/>
              <a:gd name="T2" fmla="*/ 567680 w 792088"/>
              <a:gd name="T3" fmla="*/ 465914 h 918822"/>
              <a:gd name="T4" fmla="*/ 0 w 792088"/>
              <a:gd name="T5" fmla="*/ 931830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</p:spTree>
    <p:extLst>
      <p:ext uri="{BB962C8B-B14F-4D97-AF65-F5344CB8AC3E}">
        <p14:creationId xmlns:p14="http://schemas.microsoft.com/office/powerpoint/2010/main" val="416162511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3">
            <a:extLst>
              <a:ext uri="{FF2B5EF4-FFF2-40B4-BE49-F238E27FC236}">
                <a16:creationId xmlns:a16="http://schemas.microsoft.com/office/drawing/2014/main" id="{2F517980-E9FB-4444-968F-3E2834918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718" y="1369423"/>
            <a:ext cx="3271675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189F945C-74A6-4493-B4A1-C94DBD651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18" y="672468"/>
            <a:ext cx="1483482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类封装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05368D0F-0084-4D36-8450-718AA354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5805" y="4484666"/>
            <a:ext cx="1045435" cy="33855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Firework</a:t>
            </a:r>
            <a:endParaRPr lang="zh-CN" altLang="zh-CN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84D4E610-DEF2-4C0B-929E-50FA188E5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522" y="5161774"/>
            <a:ext cx="1045435" cy="33855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Particle</a:t>
            </a:r>
            <a:endParaRPr lang="zh-CN" altLang="zh-CN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A1788462-18D6-4082-8EEA-029D2B297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821" y="4811469"/>
            <a:ext cx="1045435" cy="33855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Draw</a:t>
            </a:r>
            <a:endParaRPr lang="zh-CN" altLang="zh-CN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1FBA3BF9-9FBF-4F4A-9885-269855355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821" y="2471055"/>
            <a:ext cx="1045435" cy="33855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Model</a:t>
            </a:r>
            <a:endParaRPr lang="zh-CN" altLang="zh-CN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D51A888C-5D37-4F0D-A62F-BEB7DC413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821" y="3261311"/>
            <a:ext cx="1045435" cy="33855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Skybox</a:t>
            </a:r>
            <a:endParaRPr lang="zh-CN" altLang="zh-CN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5D5739AC-FB4D-4125-A2A7-0CEBD486A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821" y="4051567"/>
            <a:ext cx="1045435" cy="33855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Blur</a:t>
            </a:r>
            <a:endParaRPr lang="zh-CN" altLang="zh-CN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69843274-418F-49AA-B685-678D23BE4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3586" y="3861042"/>
            <a:ext cx="1045435" cy="33855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Camera</a:t>
            </a:r>
            <a:endParaRPr lang="zh-CN" altLang="zh-CN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3A6E9544-6C54-4F4C-BCC7-2C9B48AB4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3586" y="3080904"/>
            <a:ext cx="1045435" cy="33855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Shader</a:t>
            </a:r>
            <a:endParaRPr lang="zh-CN" altLang="zh-CN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DA06DA50-F967-420C-8B27-670B68278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610" y="1684876"/>
            <a:ext cx="484114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568222">
              <a:lnSpc>
                <a:spcPct val="150000"/>
              </a:lnSpc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基本流程： 绑定缓存</a:t>
            </a:r>
            <a:r>
              <a:rPr lang="en-US" altLang="zh-CN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 </a:t>
            </a:r>
            <a:r>
              <a:rPr lang="en-US" altLang="zh-CN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释放缓存</a:t>
            </a:r>
          </a:p>
        </p:txBody>
      </p:sp>
      <p:sp>
        <p:nvSpPr>
          <p:cNvPr id="29" name="Text Box 4">
            <a:extLst>
              <a:ext uri="{FF2B5EF4-FFF2-40B4-BE49-F238E27FC236}">
                <a16:creationId xmlns:a16="http://schemas.microsoft.com/office/drawing/2014/main" id="{3DA474A6-4A0C-4980-817E-379EA731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743" y="4675416"/>
            <a:ext cx="217846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568222">
              <a:lnSpc>
                <a:spcPct val="150000"/>
              </a:lnSpc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封装属性 </a:t>
            </a:r>
            <a:r>
              <a:rPr lang="en-US" altLang="zh-CN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D0181CE-DE5C-49DC-AF1E-73EDF260EC6C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 flipV="1">
            <a:off x="2648256" y="4653943"/>
            <a:ext cx="1597549" cy="3268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657F8A9-495B-4B21-8F2D-43840F449A08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2648256" y="4980746"/>
            <a:ext cx="1612266" cy="3503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4">
            <a:extLst>
              <a:ext uri="{FF2B5EF4-FFF2-40B4-BE49-F238E27FC236}">
                <a16:creationId xmlns:a16="http://schemas.microsoft.com/office/drawing/2014/main" id="{E2A3EFEB-76AB-416F-AFAF-4D6C90B0B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9925" y="2350509"/>
            <a:ext cx="155275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568222">
              <a:lnSpc>
                <a:spcPct val="150000"/>
              </a:lnSpc>
              <a:defRPr/>
            </a:pPr>
            <a:r>
              <a:rPr lang="zh-CN" altLang="en-US" sz="18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其他类</a:t>
            </a: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63CFF766-748E-4626-B7E1-E84D4493455D}"/>
              </a:ext>
            </a:extLst>
          </p:cNvPr>
          <p:cNvSpPr/>
          <p:nvPr/>
        </p:nvSpPr>
        <p:spPr>
          <a:xfrm>
            <a:off x="5305957" y="4653943"/>
            <a:ext cx="537397" cy="677108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3">
            <a:extLst>
              <a:ext uri="{FF2B5EF4-FFF2-40B4-BE49-F238E27FC236}">
                <a16:creationId xmlns:a16="http://schemas.microsoft.com/office/drawing/2014/main" id="{C2A35A9D-C5F9-4407-8E24-53ED82071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718" y="1369423"/>
            <a:ext cx="3271675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3B9C06F8-88F5-481E-A2B0-17CFA298A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17" y="672468"/>
            <a:ext cx="1723627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尺度适配</a:t>
            </a: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68883FC1-414D-4F81-811A-0B085985F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821" y="2640332"/>
            <a:ext cx="1045435" cy="33855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城堡尺寸</a:t>
            </a:r>
            <a:endParaRPr lang="zh-CN" altLang="zh-CN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F92C7BC1-5F55-4996-999D-DE44EADC6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00" y="2640332"/>
            <a:ext cx="1045435" cy="33855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视点位置</a:t>
            </a:r>
            <a:endParaRPr lang="zh-CN" altLang="zh-CN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EBFCBD9A-B490-4AF3-9AEE-CCF972E3F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5415" y="2187510"/>
            <a:ext cx="1045435" cy="33855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烟花速度</a:t>
            </a: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CEAC2077-E8CA-46EB-BF96-EFC8ED8E9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980" y="2640332"/>
            <a:ext cx="1045435" cy="33855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视野范围</a:t>
            </a:r>
            <a:endParaRPr lang="zh-CN" altLang="zh-CN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72CDB6AC-6756-4184-B5C2-D2E21B284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717" y="3772872"/>
            <a:ext cx="2420564" cy="78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568222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缩放：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::scale()</a:t>
            </a:r>
          </a:p>
          <a:p>
            <a:pPr defTabSz="1568222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改变朝向：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::rotate()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4">
            <a:extLst>
              <a:ext uri="{FF2B5EF4-FFF2-40B4-BE49-F238E27FC236}">
                <a16:creationId xmlns:a16="http://schemas.microsoft.com/office/drawing/2014/main" id="{2D261185-C4A9-4F1D-BAB2-AB7983417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5415" y="3000397"/>
            <a:ext cx="1045435" cy="33855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重力大小</a:t>
            </a:r>
            <a:endParaRPr lang="zh-CN" altLang="zh-CN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FFAD4F1C-F2DD-4ECD-959E-5DBC0356C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5415" y="3814697"/>
            <a:ext cx="1045435" cy="33855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粒子大小</a:t>
            </a:r>
            <a:endParaRPr lang="zh-CN" altLang="zh-CN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C22B98B-3ADD-4991-A806-64B96812975F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2648256" y="2809609"/>
            <a:ext cx="13696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8CD6F6-75FE-476F-9507-C7757773E160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>
            <a:off x="5063335" y="2809609"/>
            <a:ext cx="136964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90E6310-DEE2-4833-A959-96015A5426B7}"/>
              </a:ext>
            </a:extLst>
          </p:cNvPr>
          <p:cNvCxnSpPr>
            <a:stCxn id="24" idx="3"/>
            <a:endCxn id="23" idx="1"/>
          </p:cNvCxnSpPr>
          <p:nvPr/>
        </p:nvCxnSpPr>
        <p:spPr>
          <a:xfrm flipV="1">
            <a:off x="7478415" y="2356787"/>
            <a:ext cx="1557000" cy="4528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062C2B-7AD0-4EC0-8DF6-6F218E814918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7478415" y="2809609"/>
            <a:ext cx="1557000" cy="3600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5C6E805-17A7-479E-834F-8ACE672925EA}"/>
              </a:ext>
            </a:extLst>
          </p:cNvPr>
          <p:cNvCxnSpPr>
            <a:stCxn id="24" idx="3"/>
            <a:endCxn id="30" idx="1"/>
          </p:cNvCxnSpPr>
          <p:nvPr/>
        </p:nvCxnSpPr>
        <p:spPr>
          <a:xfrm>
            <a:off x="7478415" y="2809609"/>
            <a:ext cx="1557000" cy="11743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4">
            <a:extLst>
              <a:ext uri="{FF2B5EF4-FFF2-40B4-BE49-F238E27FC236}">
                <a16:creationId xmlns:a16="http://schemas.microsoft.com/office/drawing/2014/main" id="{11EA49AD-A071-4FD9-9B23-872BD9090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757" y="3772872"/>
            <a:ext cx="3511012" cy="78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568222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视场角，宽高比，近平面，远平面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568222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透视：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::perspective()</a:t>
            </a:r>
          </a:p>
        </p:txBody>
      </p:sp>
      <p:sp>
        <p:nvSpPr>
          <p:cNvPr id="54" name="Text Box 4">
            <a:extLst>
              <a:ext uri="{FF2B5EF4-FFF2-40B4-BE49-F238E27FC236}">
                <a16:creationId xmlns:a16="http://schemas.microsoft.com/office/drawing/2014/main" id="{34795B01-EF0D-442F-BD9B-F8E425D52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9720" y="4560395"/>
            <a:ext cx="3377653" cy="78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568222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牛顿第二定律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568222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参数：速度、爆炸速度、尺寸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4">
            <a:extLst>
              <a:ext uri="{FF2B5EF4-FFF2-40B4-BE49-F238E27FC236}">
                <a16:creationId xmlns:a16="http://schemas.microsoft.com/office/drawing/2014/main" id="{2C730C14-C4C0-4AF2-8A40-0F6A9652A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5414" y="1375713"/>
            <a:ext cx="1045435" cy="33855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发射位置</a:t>
            </a:r>
          </a:p>
        </p:txBody>
      </p:sp>
      <p:cxnSp>
        <p:nvCxnSpPr>
          <p:cNvPr id="7182" name="直接箭头连接符 7181">
            <a:extLst>
              <a:ext uri="{FF2B5EF4-FFF2-40B4-BE49-F238E27FC236}">
                <a16:creationId xmlns:a16="http://schemas.microsoft.com/office/drawing/2014/main" id="{372B3C19-821B-41AD-AC12-2E131255F53A}"/>
              </a:ext>
            </a:extLst>
          </p:cNvPr>
          <p:cNvCxnSpPr>
            <a:stCxn id="24" idx="3"/>
            <a:endCxn id="55" idx="1"/>
          </p:cNvCxnSpPr>
          <p:nvPr/>
        </p:nvCxnSpPr>
        <p:spPr>
          <a:xfrm flipV="1">
            <a:off x="7478415" y="1544990"/>
            <a:ext cx="1556999" cy="12646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前进箭头 342">
            <a:extLst>
              <a:ext uri="{FF2B5EF4-FFF2-40B4-BE49-F238E27FC236}">
                <a16:creationId xmlns:a16="http://schemas.microsoft.com/office/drawing/2014/main" id="{5C48FF4B-C341-4350-AB9E-3986F3D5506A}"/>
              </a:ext>
            </a:extLst>
          </p:cNvPr>
          <p:cNvSpPr>
            <a:spLocks/>
          </p:cNvSpPr>
          <p:nvPr/>
        </p:nvSpPr>
        <p:spPr bwMode="auto">
          <a:xfrm rot="-2820000">
            <a:off x="674132" y="-137482"/>
            <a:ext cx="846701" cy="1050888"/>
          </a:xfrm>
          <a:custGeom>
            <a:avLst/>
            <a:gdLst>
              <a:gd name="T0" fmla="*/ 0 w 792088"/>
              <a:gd name="T1" fmla="*/ 0 h 918822"/>
              <a:gd name="T2" fmla="*/ 13175 w 792088"/>
              <a:gd name="T3" fmla="*/ 13047 h 918822"/>
              <a:gd name="T4" fmla="*/ 0 w 792088"/>
              <a:gd name="T5" fmla="*/ 26094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43011" name="前进箭头 342">
            <a:extLst>
              <a:ext uri="{FF2B5EF4-FFF2-40B4-BE49-F238E27FC236}">
                <a16:creationId xmlns:a16="http://schemas.microsoft.com/office/drawing/2014/main" id="{1F01B5E5-CC92-4BCF-BDD4-8F77988E5AFD}"/>
              </a:ext>
            </a:extLst>
          </p:cNvPr>
          <p:cNvSpPr>
            <a:spLocks/>
          </p:cNvSpPr>
          <p:nvPr/>
        </p:nvSpPr>
        <p:spPr bwMode="auto">
          <a:xfrm rot="2460000">
            <a:off x="1514018" y="2202511"/>
            <a:ext cx="3574655" cy="4440411"/>
          </a:xfrm>
          <a:custGeom>
            <a:avLst/>
            <a:gdLst>
              <a:gd name="T0" fmla="*/ 0 w 792088"/>
              <a:gd name="T1" fmla="*/ 0 h 918822"/>
              <a:gd name="T2" fmla="*/ 1329241928 w 792088"/>
              <a:gd name="T3" fmla="*/ 1332167555 h 918822"/>
              <a:gd name="T4" fmla="*/ 0 w 792088"/>
              <a:gd name="T5" fmla="*/ 214748364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3BAF3173-F2CA-4FB1-A6BF-0D092C087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750" y="2880415"/>
            <a:ext cx="2305439" cy="67877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811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430"/>
          </a:p>
        </p:txBody>
      </p:sp>
      <p:sp>
        <p:nvSpPr>
          <p:cNvPr id="43015" name="Line 7">
            <a:extLst>
              <a:ext uri="{FF2B5EF4-FFF2-40B4-BE49-F238E27FC236}">
                <a16:creationId xmlns:a16="http://schemas.microsoft.com/office/drawing/2014/main" id="{065E2451-B247-4929-BFF3-53CE3224E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674" y="3623661"/>
            <a:ext cx="2842299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43016" name="虚线箭头 46">
            <a:extLst>
              <a:ext uri="{FF2B5EF4-FFF2-40B4-BE49-F238E27FC236}">
                <a16:creationId xmlns:a16="http://schemas.microsoft.com/office/drawing/2014/main" id="{8254C99D-375F-473D-9C1C-14A418FD8EE9}"/>
              </a:ext>
            </a:extLst>
          </p:cNvPr>
          <p:cNvSpPr>
            <a:spLocks/>
          </p:cNvSpPr>
          <p:nvPr/>
        </p:nvSpPr>
        <p:spPr bwMode="auto">
          <a:xfrm>
            <a:off x="5644073" y="4042927"/>
            <a:ext cx="688794" cy="381151"/>
          </a:xfrm>
          <a:custGeom>
            <a:avLst/>
            <a:gdLst>
              <a:gd name="T0" fmla="*/ 1227 w 839382"/>
              <a:gd name="T1" fmla="*/ 760 h 466836"/>
              <a:gd name="T2" fmla="*/ 1085 w 839382"/>
              <a:gd name="T3" fmla="*/ 898 h 466836"/>
              <a:gd name="T4" fmla="*/ 1085 w 839382"/>
              <a:gd name="T5" fmla="*/ 570 h 466836"/>
              <a:gd name="T6" fmla="*/ 1227 w 839382"/>
              <a:gd name="T7" fmla="*/ 708 h 466836"/>
              <a:gd name="T8" fmla="*/ 1085 w 839382"/>
              <a:gd name="T9" fmla="*/ 570 h 466836"/>
              <a:gd name="T10" fmla="*/ 1444 w 839382"/>
              <a:gd name="T11" fmla="*/ 562 h 466836"/>
              <a:gd name="T12" fmla="*/ 1301 w 839382"/>
              <a:gd name="T13" fmla="*/ 700 h 466836"/>
              <a:gd name="T14" fmla="*/ 1518 w 839382"/>
              <a:gd name="T15" fmla="*/ 380 h 466836"/>
              <a:gd name="T16" fmla="*/ 1661 w 839382"/>
              <a:gd name="T17" fmla="*/ 518 h 466836"/>
              <a:gd name="T18" fmla="*/ 1518 w 839382"/>
              <a:gd name="T19" fmla="*/ 380 h 466836"/>
              <a:gd name="T20" fmla="*/ 1227 w 839382"/>
              <a:gd name="T21" fmla="*/ 380 h 466836"/>
              <a:gd name="T22" fmla="*/ 1085 w 839382"/>
              <a:gd name="T23" fmla="*/ 518 h 466836"/>
              <a:gd name="T24" fmla="*/ 868 w 839382"/>
              <a:gd name="T25" fmla="*/ 380 h 466836"/>
              <a:gd name="T26" fmla="*/ 1010 w 839382"/>
              <a:gd name="T27" fmla="*/ 518 h 466836"/>
              <a:gd name="T28" fmla="*/ 868 w 839382"/>
              <a:gd name="T29" fmla="*/ 380 h 466836"/>
              <a:gd name="T30" fmla="*/ 793 w 839382"/>
              <a:gd name="T31" fmla="*/ 380 h 466836"/>
              <a:gd name="T32" fmla="*/ 651 w 839382"/>
              <a:gd name="T33" fmla="*/ 518 h 466836"/>
              <a:gd name="T34" fmla="*/ 434 w 839382"/>
              <a:gd name="T35" fmla="*/ 380 h 466836"/>
              <a:gd name="T36" fmla="*/ 576 w 839382"/>
              <a:gd name="T37" fmla="*/ 518 h 466836"/>
              <a:gd name="T38" fmla="*/ 434 w 839382"/>
              <a:gd name="T39" fmla="*/ 380 h 466836"/>
              <a:gd name="T40" fmla="*/ 359 w 839382"/>
              <a:gd name="T41" fmla="*/ 380 h 466836"/>
              <a:gd name="T42" fmla="*/ 217 w 839382"/>
              <a:gd name="T43" fmla="*/ 518 h 466836"/>
              <a:gd name="T44" fmla="*/ 0 w 839382"/>
              <a:gd name="T45" fmla="*/ 380 h 466836"/>
              <a:gd name="T46" fmla="*/ 143 w 839382"/>
              <a:gd name="T47" fmla="*/ 518 h 466836"/>
              <a:gd name="T48" fmla="*/ 0 w 839382"/>
              <a:gd name="T49" fmla="*/ 380 h 466836"/>
              <a:gd name="T50" fmla="*/ 1444 w 839382"/>
              <a:gd name="T51" fmla="*/ 372 h 466836"/>
              <a:gd name="T52" fmla="*/ 1301 w 839382"/>
              <a:gd name="T53" fmla="*/ 510 h 466836"/>
              <a:gd name="T54" fmla="*/ 1085 w 839382"/>
              <a:gd name="T55" fmla="*/ 190 h 466836"/>
              <a:gd name="T56" fmla="*/ 1227 w 839382"/>
              <a:gd name="T57" fmla="*/ 328 h 466836"/>
              <a:gd name="T58" fmla="*/ 1085 w 839382"/>
              <a:gd name="T59" fmla="*/ 190 h 466836"/>
              <a:gd name="T60" fmla="*/ 1444 w 839382"/>
              <a:gd name="T61" fmla="*/ 182 h 466836"/>
              <a:gd name="T62" fmla="*/ 1301 w 839382"/>
              <a:gd name="T63" fmla="*/ 320 h 466836"/>
              <a:gd name="T64" fmla="*/ 1085 w 839382"/>
              <a:gd name="T65" fmla="*/ 0 h 466836"/>
              <a:gd name="T66" fmla="*/ 1227 w 839382"/>
              <a:gd name="T67" fmla="*/ 139 h 466836"/>
              <a:gd name="T68" fmla="*/ 1085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43017" name="前进箭头 342">
            <a:extLst>
              <a:ext uri="{FF2B5EF4-FFF2-40B4-BE49-F238E27FC236}">
                <a16:creationId xmlns:a16="http://schemas.microsoft.com/office/drawing/2014/main" id="{7376FD14-3E82-4B2B-9146-FCCF688F45B4}"/>
              </a:ext>
            </a:extLst>
          </p:cNvPr>
          <p:cNvSpPr>
            <a:spLocks/>
          </p:cNvSpPr>
          <p:nvPr/>
        </p:nvSpPr>
        <p:spPr bwMode="auto">
          <a:xfrm rot="-420000">
            <a:off x="8064383" y="1587224"/>
            <a:ext cx="1355809" cy="1641672"/>
          </a:xfrm>
          <a:custGeom>
            <a:avLst/>
            <a:gdLst>
              <a:gd name="T0" fmla="*/ 0 w 792088"/>
              <a:gd name="T1" fmla="*/ 0 h 918822"/>
              <a:gd name="T2" fmla="*/ 567680 w 792088"/>
              <a:gd name="T3" fmla="*/ 462492 h 918822"/>
              <a:gd name="T4" fmla="*/ 0 w 792088"/>
              <a:gd name="T5" fmla="*/ 92498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43018" name="前进箭头 342">
            <a:extLst>
              <a:ext uri="{FF2B5EF4-FFF2-40B4-BE49-F238E27FC236}">
                <a16:creationId xmlns:a16="http://schemas.microsoft.com/office/drawing/2014/main" id="{181CAAAA-BF84-48DA-83E3-90B640618078}"/>
              </a:ext>
            </a:extLst>
          </p:cNvPr>
          <p:cNvSpPr>
            <a:spLocks/>
          </p:cNvSpPr>
          <p:nvPr/>
        </p:nvSpPr>
        <p:spPr bwMode="auto">
          <a:xfrm rot="5880000">
            <a:off x="8580298" y="4596959"/>
            <a:ext cx="1355809" cy="1641672"/>
          </a:xfrm>
          <a:custGeom>
            <a:avLst/>
            <a:gdLst>
              <a:gd name="T0" fmla="*/ 0 w 792088"/>
              <a:gd name="T1" fmla="*/ 0 h 918822"/>
              <a:gd name="T2" fmla="*/ 567680 w 792088"/>
              <a:gd name="T3" fmla="*/ 465914 h 918822"/>
              <a:gd name="T4" fmla="*/ 0 w 792088"/>
              <a:gd name="T5" fmla="*/ 931830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前进箭头 342">
            <a:extLst>
              <a:ext uri="{FF2B5EF4-FFF2-40B4-BE49-F238E27FC236}">
                <a16:creationId xmlns:a16="http://schemas.microsoft.com/office/drawing/2014/main" id="{E9702151-DC45-4D14-B00E-809579473747}"/>
              </a:ext>
            </a:extLst>
          </p:cNvPr>
          <p:cNvSpPr>
            <a:spLocks/>
          </p:cNvSpPr>
          <p:nvPr/>
        </p:nvSpPr>
        <p:spPr bwMode="auto">
          <a:xfrm rot="-2820000">
            <a:off x="674132" y="-137482"/>
            <a:ext cx="846701" cy="1050888"/>
          </a:xfrm>
          <a:custGeom>
            <a:avLst/>
            <a:gdLst>
              <a:gd name="T0" fmla="*/ 0 w 792088"/>
              <a:gd name="T1" fmla="*/ 0 h 918822"/>
              <a:gd name="T2" fmla="*/ 13175 w 792088"/>
              <a:gd name="T3" fmla="*/ 13047 h 918822"/>
              <a:gd name="T4" fmla="*/ 0 w 792088"/>
              <a:gd name="T5" fmla="*/ 26094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8195" name="前进箭头 342">
            <a:extLst>
              <a:ext uri="{FF2B5EF4-FFF2-40B4-BE49-F238E27FC236}">
                <a16:creationId xmlns:a16="http://schemas.microsoft.com/office/drawing/2014/main" id="{4284B337-C524-4B33-A596-4692A0EFC05F}"/>
              </a:ext>
            </a:extLst>
          </p:cNvPr>
          <p:cNvSpPr>
            <a:spLocks/>
          </p:cNvSpPr>
          <p:nvPr/>
        </p:nvSpPr>
        <p:spPr bwMode="auto">
          <a:xfrm rot="2460000">
            <a:off x="1514018" y="2202511"/>
            <a:ext cx="3574655" cy="4440411"/>
          </a:xfrm>
          <a:custGeom>
            <a:avLst/>
            <a:gdLst>
              <a:gd name="T0" fmla="*/ 0 w 792088"/>
              <a:gd name="T1" fmla="*/ 0 h 918822"/>
              <a:gd name="T2" fmla="*/ 1329241928 w 792088"/>
              <a:gd name="T3" fmla="*/ 1332167555 h 918822"/>
              <a:gd name="T4" fmla="*/ 0 w 792088"/>
              <a:gd name="T5" fmla="*/ 214748364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70708CB0-2A6E-437E-B6EC-CFE228AD9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264" y="2880415"/>
            <a:ext cx="4538422" cy="6201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4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一、地面模型</a:t>
            </a:r>
            <a:r>
              <a:rPr lang="en-US" altLang="zh-CN" sz="34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4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天空盒</a:t>
            </a:r>
          </a:p>
        </p:txBody>
      </p:sp>
      <p:sp>
        <p:nvSpPr>
          <p:cNvPr id="8197" name="Line 7">
            <a:extLst>
              <a:ext uri="{FF2B5EF4-FFF2-40B4-BE49-F238E27FC236}">
                <a16:creationId xmlns:a16="http://schemas.microsoft.com/office/drawing/2014/main" id="{50B73C95-99C0-46A9-809E-8C5268BEB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674" y="3623661"/>
            <a:ext cx="2842299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8198" name="虚线箭头 46">
            <a:extLst>
              <a:ext uri="{FF2B5EF4-FFF2-40B4-BE49-F238E27FC236}">
                <a16:creationId xmlns:a16="http://schemas.microsoft.com/office/drawing/2014/main" id="{CFFBAFBC-77D2-4C91-8C40-35F73250B4BA}"/>
              </a:ext>
            </a:extLst>
          </p:cNvPr>
          <p:cNvSpPr>
            <a:spLocks/>
          </p:cNvSpPr>
          <p:nvPr/>
        </p:nvSpPr>
        <p:spPr bwMode="auto">
          <a:xfrm>
            <a:off x="5644073" y="4042927"/>
            <a:ext cx="688794" cy="381151"/>
          </a:xfrm>
          <a:custGeom>
            <a:avLst/>
            <a:gdLst>
              <a:gd name="T0" fmla="*/ 1227 w 839382"/>
              <a:gd name="T1" fmla="*/ 760 h 466836"/>
              <a:gd name="T2" fmla="*/ 1085 w 839382"/>
              <a:gd name="T3" fmla="*/ 898 h 466836"/>
              <a:gd name="T4" fmla="*/ 1085 w 839382"/>
              <a:gd name="T5" fmla="*/ 570 h 466836"/>
              <a:gd name="T6" fmla="*/ 1227 w 839382"/>
              <a:gd name="T7" fmla="*/ 708 h 466836"/>
              <a:gd name="T8" fmla="*/ 1085 w 839382"/>
              <a:gd name="T9" fmla="*/ 570 h 466836"/>
              <a:gd name="T10" fmla="*/ 1444 w 839382"/>
              <a:gd name="T11" fmla="*/ 562 h 466836"/>
              <a:gd name="T12" fmla="*/ 1301 w 839382"/>
              <a:gd name="T13" fmla="*/ 700 h 466836"/>
              <a:gd name="T14" fmla="*/ 1518 w 839382"/>
              <a:gd name="T15" fmla="*/ 380 h 466836"/>
              <a:gd name="T16" fmla="*/ 1661 w 839382"/>
              <a:gd name="T17" fmla="*/ 518 h 466836"/>
              <a:gd name="T18" fmla="*/ 1518 w 839382"/>
              <a:gd name="T19" fmla="*/ 380 h 466836"/>
              <a:gd name="T20" fmla="*/ 1227 w 839382"/>
              <a:gd name="T21" fmla="*/ 380 h 466836"/>
              <a:gd name="T22" fmla="*/ 1085 w 839382"/>
              <a:gd name="T23" fmla="*/ 518 h 466836"/>
              <a:gd name="T24" fmla="*/ 868 w 839382"/>
              <a:gd name="T25" fmla="*/ 380 h 466836"/>
              <a:gd name="T26" fmla="*/ 1010 w 839382"/>
              <a:gd name="T27" fmla="*/ 518 h 466836"/>
              <a:gd name="T28" fmla="*/ 868 w 839382"/>
              <a:gd name="T29" fmla="*/ 380 h 466836"/>
              <a:gd name="T30" fmla="*/ 793 w 839382"/>
              <a:gd name="T31" fmla="*/ 380 h 466836"/>
              <a:gd name="T32" fmla="*/ 651 w 839382"/>
              <a:gd name="T33" fmla="*/ 518 h 466836"/>
              <a:gd name="T34" fmla="*/ 434 w 839382"/>
              <a:gd name="T35" fmla="*/ 380 h 466836"/>
              <a:gd name="T36" fmla="*/ 576 w 839382"/>
              <a:gd name="T37" fmla="*/ 518 h 466836"/>
              <a:gd name="T38" fmla="*/ 434 w 839382"/>
              <a:gd name="T39" fmla="*/ 380 h 466836"/>
              <a:gd name="T40" fmla="*/ 359 w 839382"/>
              <a:gd name="T41" fmla="*/ 380 h 466836"/>
              <a:gd name="T42" fmla="*/ 217 w 839382"/>
              <a:gd name="T43" fmla="*/ 518 h 466836"/>
              <a:gd name="T44" fmla="*/ 0 w 839382"/>
              <a:gd name="T45" fmla="*/ 380 h 466836"/>
              <a:gd name="T46" fmla="*/ 143 w 839382"/>
              <a:gd name="T47" fmla="*/ 518 h 466836"/>
              <a:gd name="T48" fmla="*/ 0 w 839382"/>
              <a:gd name="T49" fmla="*/ 380 h 466836"/>
              <a:gd name="T50" fmla="*/ 1444 w 839382"/>
              <a:gd name="T51" fmla="*/ 372 h 466836"/>
              <a:gd name="T52" fmla="*/ 1301 w 839382"/>
              <a:gd name="T53" fmla="*/ 510 h 466836"/>
              <a:gd name="T54" fmla="*/ 1085 w 839382"/>
              <a:gd name="T55" fmla="*/ 190 h 466836"/>
              <a:gd name="T56" fmla="*/ 1227 w 839382"/>
              <a:gd name="T57" fmla="*/ 328 h 466836"/>
              <a:gd name="T58" fmla="*/ 1085 w 839382"/>
              <a:gd name="T59" fmla="*/ 190 h 466836"/>
              <a:gd name="T60" fmla="*/ 1444 w 839382"/>
              <a:gd name="T61" fmla="*/ 182 h 466836"/>
              <a:gd name="T62" fmla="*/ 1301 w 839382"/>
              <a:gd name="T63" fmla="*/ 320 h 466836"/>
              <a:gd name="T64" fmla="*/ 1085 w 839382"/>
              <a:gd name="T65" fmla="*/ 0 h 466836"/>
              <a:gd name="T66" fmla="*/ 1227 w 839382"/>
              <a:gd name="T67" fmla="*/ 139 h 466836"/>
              <a:gd name="T68" fmla="*/ 1085 w 839382"/>
              <a:gd name="T69" fmla="*/ 0 h 4668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8199" name="前进箭头 342">
            <a:extLst>
              <a:ext uri="{FF2B5EF4-FFF2-40B4-BE49-F238E27FC236}">
                <a16:creationId xmlns:a16="http://schemas.microsoft.com/office/drawing/2014/main" id="{AD8CE3B9-EAC6-4CF6-A10F-DAC000C97BCA}"/>
              </a:ext>
            </a:extLst>
          </p:cNvPr>
          <p:cNvSpPr>
            <a:spLocks/>
          </p:cNvSpPr>
          <p:nvPr/>
        </p:nvSpPr>
        <p:spPr bwMode="auto">
          <a:xfrm rot="-420000">
            <a:off x="8064383" y="1587224"/>
            <a:ext cx="1355809" cy="1641672"/>
          </a:xfrm>
          <a:custGeom>
            <a:avLst/>
            <a:gdLst>
              <a:gd name="T0" fmla="*/ 0 w 792088"/>
              <a:gd name="T1" fmla="*/ 0 h 918822"/>
              <a:gd name="T2" fmla="*/ 567680 w 792088"/>
              <a:gd name="T3" fmla="*/ 462492 h 918822"/>
              <a:gd name="T4" fmla="*/ 0 w 792088"/>
              <a:gd name="T5" fmla="*/ 92498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  <p:sp>
        <p:nvSpPr>
          <p:cNvPr id="8200" name="前进箭头 342">
            <a:extLst>
              <a:ext uri="{FF2B5EF4-FFF2-40B4-BE49-F238E27FC236}">
                <a16:creationId xmlns:a16="http://schemas.microsoft.com/office/drawing/2014/main" id="{D4C7DB56-21DA-4AEB-A220-0806BF2D85F5}"/>
              </a:ext>
            </a:extLst>
          </p:cNvPr>
          <p:cNvSpPr>
            <a:spLocks/>
          </p:cNvSpPr>
          <p:nvPr/>
        </p:nvSpPr>
        <p:spPr bwMode="auto">
          <a:xfrm rot="5880000">
            <a:off x="8580298" y="4596959"/>
            <a:ext cx="1355809" cy="1641672"/>
          </a:xfrm>
          <a:custGeom>
            <a:avLst/>
            <a:gdLst>
              <a:gd name="T0" fmla="*/ 0 w 792088"/>
              <a:gd name="T1" fmla="*/ 0 h 918822"/>
              <a:gd name="T2" fmla="*/ 567680 w 792088"/>
              <a:gd name="T3" fmla="*/ 465914 h 918822"/>
              <a:gd name="T4" fmla="*/ 0 w 792088"/>
              <a:gd name="T5" fmla="*/ 931830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648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前进箭头 342">
            <a:extLst>
              <a:ext uri="{FF2B5EF4-FFF2-40B4-BE49-F238E27FC236}">
                <a16:creationId xmlns:a16="http://schemas.microsoft.com/office/drawing/2014/main" id="{C8D0CC90-6B6D-4D3E-915F-1FCD0A1B73BC}"/>
              </a:ext>
            </a:extLst>
          </p:cNvPr>
          <p:cNvSpPr>
            <a:spLocks/>
          </p:cNvSpPr>
          <p:nvPr/>
        </p:nvSpPr>
        <p:spPr bwMode="auto">
          <a:xfrm rot="-2820000">
            <a:off x="674132" y="-137482"/>
            <a:ext cx="846701" cy="1050888"/>
          </a:xfrm>
          <a:custGeom>
            <a:avLst/>
            <a:gdLst>
              <a:gd name="T0" fmla="*/ 0 w 792088"/>
              <a:gd name="T1" fmla="*/ 0 h 918822"/>
              <a:gd name="T2" fmla="*/ 21138 w 792088"/>
              <a:gd name="T3" fmla="*/ 19563 h 918822"/>
              <a:gd name="T4" fmla="*/ 0 w 792088"/>
              <a:gd name="T5" fmla="*/ 39126 h 918822"/>
              <a:gd name="T6" fmla="*/ 0 w 792088"/>
              <a:gd name="T7" fmla="*/ 0 h 9188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4102" name="文本框 1">
            <a:extLst>
              <a:ext uri="{FF2B5EF4-FFF2-40B4-BE49-F238E27FC236}">
                <a16:creationId xmlns:a16="http://schemas.microsoft.com/office/drawing/2014/main" id="{C94E8871-D459-4AFA-B73B-DDBA96AF0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964" y="4802089"/>
            <a:ext cx="8052345" cy="178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886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我们需要做的即把一个物体加载到</a:t>
            </a:r>
            <a:r>
              <a:rPr lang="en-US" altLang="zh-CN" sz="1886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886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对象中，遍历节点，获取对应的</a:t>
            </a:r>
            <a:r>
              <a:rPr lang="en-US" altLang="zh-CN" sz="1886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</a:t>
            </a:r>
            <a:r>
              <a:rPr lang="zh-CN" altLang="en-US" sz="1886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对象（组合模型的每个单独的形状）并处理每个</a:t>
            </a:r>
            <a:r>
              <a:rPr lang="en-US" altLang="zh-CN" sz="1886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</a:t>
            </a:r>
            <a:r>
              <a:rPr lang="zh-CN" altLang="en-US" sz="1886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对象来获取顶点数据、索引以及它的材质属性。最终的结果是一系列的网格数据，我们会将它们包含在一个</a:t>
            </a:r>
            <a:r>
              <a:rPr lang="en-US" altLang="zh-CN" sz="1886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886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对象中。</a:t>
            </a:r>
          </a:p>
        </p:txBody>
      </p:sp>
      <p:pic>
        <p:nvPicPr>
          <p:cNvPr id="4103" name="图片 6">
            <a:extLst>
              <a:ext uri="{FF2B5EF4-FFF2-40B4-BE49-F238E27FC236}">
                <a16:creationId xmlns:a16="http://schemas.microsoft.com/office/drawing/2014/main" id="{F1B961EE-1FDB-45C2-AB2D-0DCDFE8C1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06" y="1225137"/>
            <a:ext cx="6169205" cy="353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5">
            <a:extLst>
              <a:ext uri="{FF2B5EF4-FFF2-40B4-BE49-F238E27FC236}">
                <a16:creationId xmlns:a16="http://schemas.microsoft.com/office/drawing/2014/main" id="{0AE44960-D99A-4301-91A1-F55E7FEA3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518" y="313092"/>
            <a:ext cx="1962719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1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7B1F1E82-F7E0-42EB-8A14-8F1FAC15B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6628" y="1055929"/>
            <a:ext cx="2490740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F99BE90C-050D-43AE-8986-6A8CEE0B1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4442" y="1918871"/>
            <a:ext cx="2346803" cy="2309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纹理结构体</a:t>
            </a: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纹理的</a:t>
            </a:r>
            <a:r>
              <a:rPr lang="en-US" altLang="zh-CN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类型（漫反射贴图或镜面光贴图）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7569E823-0491-4984-950A-3326B2A61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343" y="1954263"/>
            <a:ext cx="2346803" cy="2309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初始化函数</a:t>
            </a: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配置正确的缓冲，并通过顶点属性指针定义顶点着色器的布局。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3401373E-8D3B-4E02-9C21-FEF461B10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1233" y="1924317"/>
            <a:ext cx="2349524" cy="167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渲染函数</a:t>
            </a: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绑定相应的纹理并进行绘制。</a:t>
            </a:r>
          </a:p>
        </p:txBody>
      </p:sp>
      <p:sp>
        <p:nvSpPr>
          <p:cNvPr id="5125" name="Line 5">
            <a:extLst>
              <a:ext uri="{FF2B5EF4-FFF2-40B4-BE49-F238E27FC236}">
                <a16:creationId xmlns:a16="http://schemas.microsoft.com/office/drawing/2014/main" id="{8332E44C-77DA-45A1-9BF7-6581E0A74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4897" y="1954271"/>
            <a:ext cx="25063" cy="3729837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5126" name="Line 6">
            <a:extLst>
              <a:ext uri="{FF2B5EF4-FFF2-40B4-BE49-F238E27FC236}">
                <a16:creationId xmlns:a16="http://schemas.microsoft.com/office/drawing/2014/main" id="{40415690-5A55-4BFE-8609-4F0CDA178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613" y="1954271"/>
            <a:ext cx="25063" cy="3729837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5127" name="Line 7">
            <a:extLst>
              <a:ext uri="{FF2B5EF4-FFF2-40B4-BE49-F238E27FC236}">
                <a16:creationId xmlns:a16="http://schemas.microsoft.com/office/drawing/2014/main" id="{367BF4F0-B357-4534-96C0-63C7D3E78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4330" y="1954271"/>
            <a:ext cx="0" cy="3729837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7189" name="Text Box 13">
            <a:extLst>
              <a:ext uri="{FF2B5EF4-FFF2-40B4-BE49-F238E27FC236}">
                <a16:creationId xmlns:a16="http://schemas.microsoft.com/office/drawing/2014/main" id="{6CF98BFF-E564-4B57-A69E-F20B8E0E4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6" y="1918506"/>
            <a:ext cx="2346803" cy="262584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58" dirty="0">
                <a:solidFill>
                  <a:prstClr val="white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顶点结构体</a:t>
            </a:r>
            <a:endParaRPr lang="en-US" altLang="zh-CN" sz="2058" dirty="0">
              <a:solidFill>
                <a:prstClr val="white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058" dirty="0">
                <a:solidFill>
                  <a:prstClr val="white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位置向量</a:t>
            </a:r>
            <a:endParaRPr lang="en-US" altLang="zh-CN" sz="2058" dirty="0">
              <a:solidFill>
                <a:prstClr val="white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058" dirty="0">
                <a:solidFill>
                  <a:prstClr val="white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法向量</a:t>
            </a:r>
            <a:endParaRPr lang="en-US" altLang="zh-CN" sz="2058" dirty="0">
              <a:solidFill>
                <a:prstClr val="white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058" dirty="0">
                <a:solidFill>
                  <a:prstClr val="white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纹理坐标向量</a:t>
            </a:r>
          </a:p>
        </p:txBody>
      </p:sp>
      <p:sp>
        <p:nvSpPr>
          <p:cNvPr id="5130" name="Line 7">
            <a:extLst>
              <a:ext uri="{FF2B5EF4-FFF2-40B4-BE49-F238E27FC236}">
                <a16:creationId xmlns:a16="http://schemas.microsoft.com/office/drawing/2014/main" id="{CAECC523-2558-4D26-A0B3-91161B383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9778" y="1954271"/>
            <a:ext cx="0" cy="3729837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8BC6441E-1EF5-47A0-8846-46AA8C9FE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438" y="587488"/>
            <a:ext cx="1614867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Mesh</a:t>
            </a: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14" name="Line 3">
            <a:extLst>
              <a:ext uri="{FF2B5EF4-FFF2-40B4-BE49-F238E27FC236}">
                <a16:creationId xmlns:a16="http://schemas.microsoft.com/office/drawing/2014/main" id="{56DF671E-E7E6-416F-90C3-A13788D8B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018" y="1361255"/>
            <a:ext cx="2121720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CE347588-29A6-42DD-A951-CF1DD37BD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029" y="1957484"/>
            <a:ext cx="2346803" cy="199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加载模型函数</a:t>
            </a: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加载模型至</a:t>
            </a:r>
            <a:r>
              <a:rPr lang="en-US" altLang="zh-CN" sz="2058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的数据结构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87293D94-3471-444F-8BCC-8670728A9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737" y="1977614"/>
            <a:ext cx="2346803" cy="29425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节点处理函数</a:t>
            </a: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递归处理场景中的所有节点，将场景中的</a:t>
            </a:r>
            <a:r>
              <a:rPr lang="en-US" altLang="zh-CN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</a:t>
            </a: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对象存储至</a:t>
            </a:r>
            <a:r>
              <a:rPr lang="en-US" altLang="zh-CN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58" dirty="0">
                <a:solidFill>
                  <a:prstClr val="white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Mesh</a:t>
            </a:r>
            <a:r>
              <a:rPr lang="zh-CN" altLang="en-US" sz="2058" dirty="0">
                <a:solidFill>
                  <a:prstClr val="white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对象数组中</a:t>
            </a:r>
            <a:endParaRPr lang="en-US" altLang="zh-CN" sz="2058" dirty="0">
              <a:solidFill>
                <a:prstClr val="white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zh-CN" altLang="en-US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FA0237D3-6F21-4950-B22A-6A99ECADF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0031" y="1976549"/>
            <a:ext cx="2349524" cy="2309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网格处理函数</a:t>
            </a: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访问网格的相关属性并将它们储存到我们自己的</a:t>
            </a:r>
            <a:r>
              <a:rPr lang="en-US" altLang="zh-CN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</a:t>
            </a: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</a:t>
            </a: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34442F9D-988C-4CDB-8B75-1430F2B01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8304" y="1957491"/>
            <a:ext cx="23457" cy="3490675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7174" name="Line 6">
            <a:extLst>
              <a:ext uri="{FF2B5EF4-FFF2-40B4-BE49-F238E27FC236}">
                <a16:creationId xmlns:a16="http://schemas.microsoft.com/office/drawing/2014/main" id="{DA261629-4233-4263-9713-DBC29673C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8000" y="1984716"/>
            <a:ext cx="21278" cy="3485225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985967DB-AB61-4C6D-BB21-29D0E9749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0352" y="1962934"/>
            <a:ext cx="0" cy="348523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7189" name="Text Box 13">
            <a:extLst>
              <a:ext uri="{FF2B5EF4-FFF2-40B4-BE49-F238E27FC236}">
                <a16:creationId xmlns:a16="http://schemas.microsoft.com/office/drawing/2014/main" id="{C688C588-D613-433D-8470-8260997C4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61" y="1963056"/>
            <a:ext cx="2129294" cy="325922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58" dirty="0">
                <a:solidFill>
                  <a:prstClr val="white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模型数据</a:t>
            </a:r>
            <a:endParaRPr lang="en-US" altLang="zh-CN" sz="2058" dirty="0">
              <a:solidFill>
                <a:prstClr val="white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2058" dirty="0">
                <a:solidFill>
                  <a:prstClr val="white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Mesh</a:t>
            </a:r>
            <a:r>
              <a:rPr lang="zh-CN" altLang="en-US" sz="2058" dirty="0">
                <a:solidFill>
                  <a:prstClr val="white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对象数组</a:t>
            </a:r>
            <a:endParaRPr lang="en-US" altLang="zh-CN" sz="2058" dirty="0">
              <a:solidFill>
                <a:prstClr val="white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058" dirty="0">
                <a:solidFill>
                  <a:prstClr val="white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模型路径</a:t>
            </a:r>
            <a:endParaRPr lang="en-US" altLang="zh-CN" sz="2058" dirty="0">
              <a:solidFill>
                <a:prstClr val="white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0" name="Line 5">
            <a:extLst>
              <a:ext uri="{FF2B5EF4-FFF2-40B4-BE49-F238E27FC236}">
                <a16:creationId xmlns:a16="http://schemas.microsoft.com/office/drawing/2014/main" id="{A2FD016C-81C2-44D1-8F29-22C40BBC4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8772" y="1957491"/>
            <a:ext cx="21324" cy="3490675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7181" name="文本框 2">
            <a:extLst>
              <a:ext uri="{FF2B5EF4-FFF2-40B4-BE49-F238E27FC236}">
                <a16:creationId xmlns:a16="http://schemas.microsoft.com/office/drawing/2014/main" id="{00D58D78-5672-443E-B35B-054E5B970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556" y="1952046"/>
            <a:ext cx="2169840" cy="38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58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纹理加载函数</a:t>
            </a:r>
            <a:endParaRPr lang="en-US" altLang="zh-CN" sz="2058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058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058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58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遍历了给定纹理类型的所有纹理位置，获取纹理的文件位置并加载并和生成纹理</a:t>
            </a:r>
            <a:endParaRPr lang="en-US" altLang="zh-CN" sz="2058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058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058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058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2058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3A47DA3D-C23F-4624-AAF5-045B3929C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706" y="597165"/>
            <a:ext cx="1712344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43C70D15-3934-4626-8AD7-84125BFF8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153" y="1962928"/>
            <a:ext cx="0" cy="348523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17" name="Line 3">
            <a:extLst>
              <a:ext uri="{FF2B5EF4-FFF2-40B4-BE49-F238E27FC236}">
                <a16:creationId xmlns:a16="http://schemas.microsoft.com/office/drawing/2014/main" id="{1717C8B1-4910-4B64-828C-AF539BA56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018" y="1361255"/>
            <a:ext cx="2121720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9">
            <a:extLst>
              <a:ext uri="{FF2B5EF4-FFF2-40B4-BE49-F238E27FC236}">
                <a16:creationId xmlns:a16="http://schemas.microsoft.com/office/drawing/2014/main" id="{126F446E-3034-4E87-9F8A-7F8C8DA55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1348" y="1472049"/>
            <a:ext cx="4500306" cy="2722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pic>
        <p:nvPicPr>
          <p:cNvPr id="9219" name="图片 2">
            <a:extLst>
              <a:ext uri="{FF2B5EF4-FFF2-40B4-BE49-F238E27FC236}">
                <a16:creationId xmlns:a16="http://schemas.microsoft.com/office/drawing/2014/main" id="{74882C22-7788-411E-AA0C-9422F5CC1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88" y="1524396"/>
            <a:ext cx="5398107" cy="404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文本框 4">
            <a:extLst>
              <a:ext uri="{FF2B5EF4-FFF2-40B4-BE49-F238E27FC236}">
                <a16:creationId xmlns:a16="http://schemas.microsoft.com/office/drawing/2014/main" id="{4F2053A5-121B-4ECB-909E-0883D5BD1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1348" y="1861366"/>
            <a:ext cx="4500306" cy="452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天空盒本身就是一个立方体贴图。</a:t>
            </a: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想创建一个立方体贴图，我们首先需要生成一个纹理，并将其绑定到纹理目标上。</a:t>
            </a: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然后利用</a:t>
            </a:r>
            <a:r>
              <a:rPr lang="en-US" altLang="zh-CN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058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penGL</a:t>
            </a: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glTexImage2D</a:t>
            </a: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函数对立方体贴图的每一个面进行纹理的加载。</a:t>
            </a: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最后设置立方体贴图的环绕和过滤方式。</a:t>
            </a: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8E88C305-E86F-4CA3-A9C0-26E93E63F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340" y="723344"/>
            <a:ext cx="2062662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加载天空盒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4B4072E4-BCED-4A32-B2FE-87F6E2024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3128" y="2078522"/>
            <a:ext cx="3118311" cy="288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片段着色器</a:t>
            </a: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将顶点属性的位置向量作为纹理的方向向量，并使用它从立方体贴图中采样纹理值</a:t>
            </a:r>
          </a:p>
        </p:txBody>
      </p:sp>
      <p:sp>
        <p:nvSpPr>
          <p:cNvPr id="10243" name="Line 7">
            <a:extLst>
              <a:ext uri="{FF2B5EF4-FFF2-40B4-BE49-F238E27FC236}">
                <a16:creationId xmlns:a16="http://schemas.microsoft.com/office/drawing/2014/main" id="{783C93DC-DD58-4BC6-8EAB-951D2A48C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3120" y="2111200"/>
            <a:ext cx="0" cy="3351828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7189" name="Text Box 13">
            <a:extLst>
              <a:ext uri="{FF2B5EF4-FFF2-40B4-BE49-F238E27FC236}">
                <a16:creationId xmlns:a16="http://schemas.microsoft.com/office/drawing/2014/main" id="{05C78577-3B6C-40DE-A85F-3C604C231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7847" y="2086697"/>
            <a:ext cx="2733027" cy="241162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顶点着色器</a:t>
            </a: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5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将输入的位置向量作为输出给片段着色器的纹理坐标</a:t>
            </a:r>
          </a:p>
        </p:txBody>
      </p:sp>
      <p:sp>
        <p:nvSpPr>
          <p:cNvPr id="10246" name="Line 7">
            <a:extLst>
              <a:ext uri="{FF2B5EF4-FFF2-40B4-BE49-F238E27FC236}">
                <a16:creationId xmlns:a16="http://schemas.microsoft.com/office/drawing/2014/main" id="{7F82A5FF-4DFC-4990-941A-2ABF22B60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9304" y="2078524"/>
            <a:ext cx="0" cy="3384496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8A02B358-8946-4F30-8C1B-C4E7730AD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0305" y="1389475"/>
            <a:ext cx="2441146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648">
              <a:solidFill>
                <a:prstClr val="black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826A9077-99FD-40CE-ADDD-3C807E0AC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540" y="640775"/>
            <a:ext cx="2062662" cy="510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显示天空盒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Pages>0</Pages>
  <Words>1708</Words>
  <Characters>0</Characters>
  <Application>Microsoft Office PowerPoint</Application>
  <DocSecurity>0</DocSecurity>
  <PresentationFormat>宽屏</PresentationFormat>
  <Lines>0</Lines>
  <Paragraphs>245</Paragraphs>
  <Slides>38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微软雅黑</vt:lpstr>
      <vt:lpstr>Arial</vt:lpstr>
      <vt:lpstr>Calibri</vt:lpstr>
      <vt:lpstr>Calibri Light</vt:lpstr>
      <vt:lpstr>Cambria</vt:lpstr>
      <vt:lpstr>Cambria Math</vt:lpstr>
      <vt:lpstr>默认设计模板</vt:lpstr>
      <vt:lpstr>1_默认设计模板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subject/>
  <dc:creator>锐旗设计;https://9ppt.taobao.com</dc:creator>
  <cp:keywords>锐旗设计；https:/9ppt.taobao.com</cp:keywords>
  <dc:description/>
  <cp:lastModifiedBy>ZheXing</cp:lastModifiedBy>
  <cp:revision>48</cp:revision>
  <dcterms:created xsi:type="dcterms:W3CDTF">2014-12-01T05:56:12Z</dcterms:created>
  <dcterms:modified xsi:type="dcterms:W3CDTF">2020-12-27T09:24:33Z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