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Analyzing Rocket Launch Data &amp; Predicting Mission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Data Science Capstone Project</a:t>
            </a:r>
          </a:p>
          <a:p>
            <a:r>
              <a:rPr dirty="0"/>
              <a:t>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B4929-BFB3-13A3-7101-936EA67FC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8D99-0C05-88DB-6AD0-1C693BF5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en-US" dirty="0"/>
              <a:t>nteractive </a:t>
            </a:r>
            <a:r>
              <a:rPr lang="en-US" altLang="zh-CN" dirty="0"/>
              <a:t>M</a:t>
            </a:r>
            <a:r>
              <a:rPr lang="en-US" dirty="0"/>
              <a:t>ap with Folium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EF646-5490-2E1A-BB55-DFF5A8DE200D}"/>
              </a:ext>
            </a:extLst>
          </p:cNvPr>
          <p:cNvSpPr txBox="1"/>
          <p:nvPr/>
        </p:nvSpPr>
        <p:spPr>
          <a:xfrm>
            <a:off x="859972" y="1582340"/>
            <a:ext cx="77506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Purpose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Visualize SpaceX launch sites and success outcomes on an interactive map</a:t>
            </a:r>
          </a:p>
          <a:p>
            <a:r>
              <a:rPr lang="en-US" b="1" dirty="0"/>
              <a:t>Tools Used</a:t>
            </a:r>
            <a:r>
              <a:rPr lang="en-US" dirty="0"/>
              <a:t>:</a:t>
            </a:r>
          </a:p>
          <a:p>
            <a:r>
              <a:rPr lang="en-US" dirty="0"/>
              <a:t>Folium for rendering </a:t>
            </a:r>
            <a:r>
              <a:rPr lang="en-US" dirty="0" err="1"/>
              <a:t>Leaflet.js</a:t>
            </a:r>
            <a:r>
              <a:rPr lang="en-US" dirty="0"/>
              <a:t>-based maps</a:t>
            </a:r>
          </a:p>
          <a:p>
            <a:r>
              <a:rPr lang="en-US" dirty="0"/>
              <a:t>Pandas for data handling</a:t>
            </a:r>
          </a:p>
          <a:p>
            <a:r>
              <a:rPr lang="en-US" dirty="0"/>
              <a:t>HTML popups and color-coded markers for interactivity</a:t>
            </a:r>
          </a:p>
          <a:p>
            <a:r>
              <a:rPr lang="en-US" b="1" dirty="0"/>
              <a:t>Map Features</a:t>
            </a:r>
            <a:r>
              <a:rPr lang="en-US" dirty="0"/>
              <a:t>:</a:t>
            </a:r>
          </a:p>
          <a:p>
            <a:r>
              <a:rPr lang="en-US" dirty="0"/>
              <a:t>📍 </a:t>
            </a:r>
            <a:r>
              <a:rPr lang="en-US" b="1" dirty="0"/>
              <a:t>Launch Sites</a:t>
            </a:r>
            <a:r>
              <a:rPr lang="en-US" dirty="0"/>
              <a:t> marked with circle markers</a:t>
            </a:r>
          </a:p>
          <a:p>
            <a:r>
              <a:rPr lang="en-US" dirty="0"/>
              <a:t>✅ </a:t>
            </a:r>
            <a:r>
              <a:rPr lang="en-US" b="1" dirty="0"/>
              <a:t>Success Outcomes</a:t>
            </a:r>
            <a:r>
              <a:rPr lang="en-US" dirty="0"/>
              <a:t> represented by color (e.g., green for success, red for failure)</a:t>
            </a:r>
          </a:p>
          <a:p>
            <a:r>
              <a:rPr lang="en-US" dirty="0"/>
              <a:t>📌 </a:t>
            </a:r>
            <a:r>
              <a:rPr lang="en-US" b="1" dirty="0"/>
              <a:t>Popups</a:t>
            </a:r>
            <a:r>
              <a:rPr lang="en-US" dirty="0"/>
              <a:t> display site name and number of successful launches</a:t>
            </a:r>
          </a:p>
          <a:p>
            <a:r>
              <a:rPr lang="en-US" b="1" dirty="0"/>
              <a:t>Insights Gained</a:t>
            </a:r>
            <a:r>
              <a:rPr lang="en-US" dirty="0"/>
              <a:t>:</a:t>
            </a:r>
          </a:p>
          <a:p>
            <a:r>
              <a:rPr lang="en-US" dirty="0"/>
              <a:t>Enabled spatial comparison between frequently used sites</a:t>
            </a:r>
          </a:p>
          <a:p>
            <a:r>
              <a:rPr lang="en-US" dirty="0"/>
              <a:t>Highlighted geographic distribution of successful landings</a:t>
            </a:r>
          </a:p>
        </p:txBody>
      </p:sp>
    </p:spTree>
    <p:extLst>
      <p:ext uri="{BB962C8B-B14F-4D97-AF65-F5344CB8AC3E}">
        <p14:creationId xmlns:p14="http://schemas.microsoft.com/office/powerpoint/2010/main" val="303314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F6DEC-D1ED-6B71-FB93-385C91F78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4CB-3E00-BAF1-A630-3F81359F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Dashboard with </a:t>
            </a:r>
            <a:r>
              <a:rPr lang="en-US" dirty="0" err="1"/>
              <a:t>Plotly</a:t>
            </a:r>
            <a:r>
              <a:rPr lang="en-US" dirty="0"/>
              <a:t> Dash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E941B-600E-58AB-10CD-B0A98C3BA952}"/>
              </a:ext>
            </a:extLst>
          </p:cNvPr>
          <p:cNvSpPr txBox="1"/>
          <p:nvPr/>
        </p:nvSpPr>
        <p:spPr>
          <a:xfrm>
            <a:off x="859972" y="1582340"/>
            <a:ext cx="77506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Build an interactive web-based dashboard to explore SpaceX launch data dynamically</a:t>
            </a:r>
          </a:p>
          <a:p>
            <a:r>
              <a:rPr lang="en-US" b="1" dirty="0"/>
              <a:t>Tools Used</a:t>
            </a:r>
            <a:r>
              <a:rPr lang="en-US" dirty="0"/>
              <a:t>:</a:t>
            </a:r>
          </a:p>
          <a:p>
            <a:r>
              <a:rPr lang="en-US" dirty="0"/>
              <a:t>Dash by </a:t>
            </a:r>
            <a:r>
              <a:rPr lang="en-US" dirty="0" err="1"/>
              <a:t>Plotly</a:t>
            </a:r>
            <a:r>
              <a:rPr lang="en-US" dirty="0"/>
              <a:t> for the web framework</a:t>
            </a:r>
          </a:p>
          <a:p>
            <a:r>
              <a:rPr lang="en-US" dirty="0" err="1"/>
              <a:t>Plotly</a:t>
            </a:r>
            <a:r>
              <a:rPr lang="en-US" dirty="0"/>
              <a:t> for interactive visualizations</a:t>
            </a:r>
          </a:p>
          <a:p>
            <a:r>
              <a:rPr lang="en-US" dirty="0"/>
              <a:t>Pandas for data processing</a:t>
            </a:r>
          </a:p>
          <a:p>
            <a:r>
              <a:rPr lang="en-US" b="1" dirty="0"/>
              <a:t>Dashboard Features</a:t>
            </a:r>
            <a:r>
              <a:rPr lang="en-US" dirty="0"/>
              <a:t>:</a:t>
            </a:r>
          </a:p>
          <a:p>
            <a:r>
              <a:rPr lang="en-US" dirty="0"/>
              <a:t>Dropdown menu to filter by </a:t>
            </a:r>
            <a:r>
              <a:rPr lang="en-US" b="1" dirty="0"/>
              <a:t>Launch Site</a:t>
            </a:r>
            <a:endParaRPr lang="en-US" dirty="0"/>
          </a:p>
          <a:p>
            <a:r>
              <a:rPr lang="en-US" dirty="0"/>
              <a:t>Pie chart showing </a:t>
            </a:r>
            <a:r>
              <a:rPr lang="en-US" b="1" dirty="0"/>
              <a:t>Success Rate by Site</a:t>
            </a:r>
            <a:endParaRPr lang="en-US" dirty="0"/>
          </a:p>
          <a:p>
            <a:r>
              <a:rPr lang="en-US" dirty="0"/>
              <a:t>Scatter plot displaying </a:t>
            </a:r>
            <a:r>
              <a:rPr lang="en-US" b="1" dirty="0"/>
              <a:t>Payload vs. Launch Outcome</a:t>
            </a:r>
            <a:endParaRPr lang="en-US" dirty="0"/>
          </a:p>
          <a:p>
            <a:r>
              <a:rPr lang="en-US" dirty="0"/>
              <a:t>Interactive updates triggered by user input</a:t>
            </a:r>
          </a:p>
        </p:txBody>
      </p:sp>
    </p:spTree>
    <p:extLst>
      <p:ext uri="{BB962C8B-B14F-4D97-AF65-F5344CB8AC3E}">
        <p14:creationId xmlns:p14="http://schemas.microsoft.com/office/powerpoint/2010/main" val="237321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DF9F1-F1CB-E2B1-C433-83998E02C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F905-D7CD-B90F-5556-777D282A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</a:t>
            </a:r>
            <a:r>
              <a:rPr lang="en-US" dirty="0"/>
              <a:t>redictive </a:t>
            </a:r>
            <a:r>
              <a:rPr lang="en-US" altLang="zh-CN" dirty="0"/>
              <a:t>A</a:t>
            </a:r>
            <a:r>
              <a:rPr lang="en-US" dirty="0"/>
              <a:t>nalysis (</a:t>
            </a:r>
            <a:r>
              <a:rPr lang="en-US" altLang="zh-CN" dirty="0"/>
              <a:t>C</a:t>
            </a:r>
            <a:r>
              <a:rPr lang="en-US" dirty="0"/>
              <a:t>lassification)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A5098-F59A-E06C-05D3-2A87D86BA988}"/>
              </a:ext>
            </a:extLst>
          </p:cNvPr>
          <p:cNvSpPr txBox="1"/>
          <p:nvPr/>
        </p:nvSpPr>
        <p:spPr>
          <a:xfrm>
            <a:off x="859972" y="1582340"/>
            <a:ext cx="77506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Predict whether a SpaceX Falcon 9 first stage landing is successful based on mission features</a:t>
            </a:r>
          </a:p>
          <a:p>
            <a:r>
              <a:rPr lang="en-US" b="1" dirty="0"/>
              <a:t>Models Tested</a:t>
            </a:r>
            <a:r>
              <a:rPr lang="en-US" dirty="0"/>
              <a:t>: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 (SVM)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K-Nearest Neighbors (KNN)</a:t>
            </a:r>
          </a:p>
          <a:p>
            <a:r>
              <a:rPr lang="en-US" b="1" dirty="0"/>
              <a:t>Key Features Used</a:t>
            </a:r>
            <a:r>
              <a:rPr lang="en-US" dirty="0"/>
              <a:t>:</a:t>
            </a:r>
          </a:p>
          <a:p>
            <a:r>
              <a:rPr lang="en-US" dirty="0"/>
              <a:t>Payload Mass</a:t>
            </a:r>
          </a:p>
          <a:p>
            <a:r>
              <a:rPr lang="en-US" dirty="0"/>
              <a:t>Orbit Type</a:t>
            </a:r>
          </a:p>
          <a:p>
            <a:r>
              <a:rPr lang="en-US" dirty="0"/>
              <a:t>Launch Site</a:t>
            </a:r>
          </a:p>
          <a:p>
            <a:r>
              <a:rPr lang="en-US" dirty="0"/>
              <a:t>Flight Number</a:t>
            </a:r>
          </a:p>
          <a:p>
            <a:r>
              <a:rPr lang="en-US" dirty="0"/>
              <a:t>Boosters Version Category</a:t>
            </a:r>
          </a:p>
          <a:p>
            <a:r>
              <a:rPr lang="en-US" b="1" dirty="0"/>
              <a:t>Model Evaluation Metrics</a:t>
            </a:r>
            <a:r>
              <a:rPr lang="en-US" dirty="0"/>
              <a:t>:</a:t>
            </a:r>
          </a:p>
          <a:p>
            <a:r>
              <a:rPr lang="en-US" b="1" dirty="0"/>
              <a:t>Accuracy</a:t>
            </a:r>
            <a:r>
              <a:rPr lang="en-US" dirty="0"/>
              <a:t>: Highest with Decision Tree (~83%)</a:t>
            </a:r>
          </a:p>
          <a:p>
            <a:r>
              <a:rPr lang="en-US" b="1" dirty="0"/>
              <a:t>Confusion Matrix</a:t>
            </a:r>
            <a:r>
              <a:rPr lang="en-US" dirty="0"/>
              <a:t> and </a:t>
            </a:r>
            <a:r>
              <a:rPr lang="en-US" b="1" dirty="0"/>
              <a:t>F1-Score</a:t>
            </a:r>
            <a:r>
              <a:rPr lang="en-US" dirty="0"/>
              <a:t> used for balanced evaluation</a:t>
            </a:r>
          </a:p>
          <a:p>
            <a:r>
              <a:rPr lang="en-US" dirty="0"/>
              <a:t>Cross-validation ensured robustness of results</a:t>
            </a:r>
          </a:p>
        </p:txBody>
      </p:sp>
    </p:spTree>
    <p:extLst>
      <p:ext uri="{BB962C8B-B14F-4D97-AF65-F5344CB8AC3E}">
        <p14:creationId xmlns:p14="http://schemas.microsoft.com/office/powerpoint/2010/main" val="234597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99FD4-160B-EF02-1C01-806E9E202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885A-79FA-6323-FCAD-81A64198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CD0E-F112-2935-D66F-C8A578D8099E}"/>
              </a:ext>
            </a:extLst>
          </p:cNvPr>
          <p:cNvSpPr txBox="1"/>
          <p:nvPr/>
        </p:nvSpPr>
        <p:spPr>
          <a:xfrm>
            <a:off x="859972" y="1582340"/>
            <a:ext cx="77506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demonstrated a full data science workflow: from data collection and wrangling to EDA, modeling, and dashboarding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 machine learning model capable of predicting SpaceX landing success with &gt;83%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interactive visual tools (Folium map &amp; </a:t>
            </a:r>
            <a:r>
              <a:rPr lang="en-US" dirty="0" err="1"/>
              <a:t>Plotly</a:t>
            </a:r>
            <a:r>
              <a:rPr lang="en-US" dirty="0"/>
              <a:t> Dash) to enhance stakeholder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Extracted insights using SQL and Python-based EDA to inform modeling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Provided actionable recommendations for </a:t>
            </a:r>
            <a:r>
              <a:rPr lang="en-US" dirty="0" err="1"/>
              <a:t>SpaceY</a:t>
            </a:r>
            <a:r>
              <a:rPr lang="en-US" dirty="0"/>
              <a:t> to optimize bidding and improve mission planning</a:t>
            </a:r>
          </a:p>
        </p:txBody>
      </p:sp>
    </p:spTree>
    <p:extLst>
      <p:ext uri="{BB962C8B-B14F-4D97-AF65-F5344CB8AC3E}">
        <p14:creationId xmlns:p14="http://schemas.microsoft.com/office/powerpoint/2010/main" val="242794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pic>
        <p:nvPicPr>
          <p:cNvPr id="1026" name="Picture 2" descr="SpaceX Starship (Rocket) | Spacecraft ...">
            <a:extLst>
              <a:ext uri="{FF2B5EF4-FFF2-40B4-BE49-F238E27FC236}">
                <a16:creationId xmlns:a16="http://schemas.microsoft.com/office/drawing/2014/main" id="{9233DFDD-24C2-1D8B-741F-22A219438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492829"/>
            <a:ext cx="27559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32679-5835-507E-BB1B-877651B6C8E8}"/>
              </a:ext>
            </a:extLst>
          </p:cNvPr>
          <p:cNvSpPr txBox="1"/>
          <p:nvPr/>
        </p:nvSpPr>
        <p:spPr>
          <a:xfrm>
            <a:off x="4114800" y="1371600"/>
            <a:ext cx="4572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The project analyzes historical rocket launch data to support mission planning and business decision-making.</a:t>
            </a:r>
          </a:p>
          <a:p>
            <a:pPr>
              <a:defRPr sz="1800"/>
            </a:pPr>
            <a:r>
              <a:rPr dirty="0"/>
              <a:t>Launch outcomes were predicted based on features such as payload mass, orbit type, and launch site.</a:t>
            </a:r>
          </a:p>
          <a:p>
            <a:pPr>
              <a:defRPr sz="1800"/>
            </a:pPr>
            <a:r>
              <a:rPr dirty="0"/>
              <a:t>Web scraping, API calls, and SQL queries were used to collect and process SpaceX launch records.</a:t>
            </a:r>
          </a:p>
          <a:p>
            <a:pPr>
              <a:defRPr sz="1800"/>
            </a:pPr>
            <a:r>
              <a:rPr dirty="0"/>
              <a:t>Machine learning models were built to predict 1st stage booster landing success with up to 83.3% accuracy.</a:t>
            </a:r>
          </a:p>
          <a:p>
            <a:pPr>
              <a:defRPr sz="1800"/>
            </a:pPr>
            <a:r>
              <a:rPr dirty="0"/>
              <a:t>These predictions can help improve bidding strategies, cost estimation, and operational efficiency in launch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Understand launch success patterns and predict future outcomes.</a:t>
            </a:r>
          </a:p>
          <a:p>
            <a:r>
              <a:rPr dirty="0"/>
              <a:t>Tools: Python, Pandas, SQL, </a:t>
            </a:r>
            <a:r>
              <a:rPr dirty="0" err="1"/>
              <a:t>Plotly</a:t>
            </a:r>
            <a:r>
              <a:rPr dirty="0"/>
              <a:t>, Folium, Dash</a:t>
            </a:r>
            <a:endParaRPr lang="en-US" dirty="0"/>
          </a:p>
          <a:p>
            <a:r>
              <a:rPr lang="en-US" dirty="0"/>
              <a:t>This report has been prepared as part of the Applied Data Science Capstone course.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Used APIs (SpaceX, </a:t>
            </a:r>
            <a:r>
              <a:rPr dirty="0" err="1"/>
              <a:t>yfinance</a:t>
            </a:r>
            <a:r>
              <a:rPr dirty="0"/>
              <a:t>) and web scraping (</a:t>
            </a:r>
            <a:r>
              <a:rPr dirty="0" err="1"/>
              <a:t>BeautifulSoup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Gathered launch site, payload mass, and mission outcome data.</a:t>
            </a:r>
          </a:p>
          <a:p>
            <a:pPr marL="0" indent="0">
              <a:buNone/>
            </a:pPr>
            <a:r>
              <a:rPr dirty="0"/>
              <a:t>• Combined financial and launch datasets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Wrangling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Collected SpaceX launch data via API and web scraping (requests, </a:t>
            </a:r>
            <a:r>
              <a:rPr lang="en-US" dirty="0" err="1"/>
              <a:t>BeautifulSoup</a:t>
            </a:r>
            <a:r>
              <a:rPr lang="en-US" dirty="0"/>
              <a:t>)</a:t>
            </a:r>
          </a:p>
          <a:p>
            <a:r>
              <a:rPr lang="en-US" dirty="0"/>
              <a:t>Extracted stock data with </a:t>
            </a:r>
            <a:r>
              <a:rPr lang="en-US" dirty="0" err="1"/>
              <a:t>yfinance</a:t>
            </a:r>
            <a:r>
              <a:rPr lang="en-US" dirty="0"/>
              <a:t> (e.g., Tesla, competitors)</a:t>
            </a:r>
          </a:p>
          <a:p>
            <a:r>
              <a:rPr lang="en-US" dirty="0"/>
              <a:t>Stored and structured data using Pandas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Checked shape, types, and missing values for validation</a:t>
            </a:r>
          </a:p>
          <a:p>
            <a:r>
              <a:rPr lang="en-US" dirty="0"/>
              <a:t>Cleaned and merged datasets, standardized formats for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E5DA9-7D5C-ED4F-8A9B-901450A66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98DB-0BCA-F909-FDED-8F6D7C6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</a:t>
            </a:r>
            <a:r>
              <a:rPr lang="en-US" altLang="zh-CN" dirty="0"/>
              <a:t>&amp;</a:t>
            </a:r>
            <a:r>
              <a:rPr lang="en-US" dirty="0"/>
              <a:t> </a:t>
            </a:r>
            <a:r>
              <a:rPr lang="en-US" altLang="zh-CN" dirty="0"/>
              <a:t>V</a:t>
            </a:r>
            <a:r>
              <a:rPr lang="en-US" dirty="0"/>
              <a:t>isual </a:t>
            </a:r>
            <a:r>
              <a:rPr lang="en-US" altLang="zh-CN" dirty="0"/>
              <a:t>A</a:t>
            </a:r>
            <a:r>
              <a:rPr lang="en-US" dirty="0"/>
              <a:t>nalytics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F5C6-B72B-A35E-3362-25FDB328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Analyzed key variables: payload mass, orbit type, landing outcome, and flight number</a:t>
            </a:r>
          </a:p>
          <a:p>
            <a:r>
              <a:rPr lang="en-US" dirty="0"/>
              <a:t>Used matplotlib, seaborn, and </a:t>
            </a:r>
            <a:r>
              <a:rPr lang="en-US" dirty="0" err="1"/>
              <a:t>plotly.express</a:t>
            </a:r>
            <a:r>
              <a:rPr lang="en-US" dirty="0"/>
              <a:t> for static and interactive plots</a:t>
            </a:r>
          </a:p>
          <a:p>
            <a:r>
              <a:rPr lang="en-US" dirty="0"/>
              <a:t>Created scatter plots, box plots, and correlation heatmaps to detect trends and outliers</a:t>
            </a:r>
          </a:p>
          <a:p>
            <a:r>
              <a:rPr lang="en-US" dirty="0"/>
              <a:t>Built interactive dashboards using </a:t>
            </a:r>
            <a:r>
              <a:rPr lang="en-US" dirty="0" err="1"/>
              <a:t>Plotly</a:t>
            </a:r>
            <a:r>
              <a:rPr lang="en-US" dirty="0"/>
              <a:t> Dash for dynamic filtering and insights</a:t>
            </a:r>
          </a:p>
          <a:p>
            <a:r>
              <a:rPr lang="en-US" dirty="0"/>
              <a:t>Identified relationships between payload, orbit, and landing success probability</a:t>
            </a:r>
          </a:p>
        </p:txBody>
      </p:sp>
    </p:spTree>
    <p:extLst>
      <p:ext uri="{BB962C8B-B14F-4D97-AF65-F5344CB8AC3E}">
        <p14:creationId xmlns:p14="http://schemas.microsoft.com/office/powerpoint/2010/main" val="53128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315AF-1A57-61DA-40E9-88298D7E5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27D4-B56A-FC0E-9479-CF350B29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</a:t>
            </a:r>
            <a:r>
              <a:rPr lang="en-US" dirty="0"/>
              <a:t>redictive </a:t>
            </a:r>
            <a:r>
              <a:rPr lang="en-US" altLang="zh-CN" dirty="0"/>
              <a:t>A</a:t>
            </a:r>
            <a:r>
              <a:rPr lang="en-US" dirty="0"/>
              <a:t>nalysis </a:t>
            </a:r>
            <a:r>
              <a:rPr lang="en-US" altLang="zh-CN" dirty="0"/>
              <a:t>M</a:t>
            </a:r>
            <a:r>
              <a:rPr lang="en-US" dirty="0"/>
              <a:t>ethodology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7B0E-9CC2-0C5C-5A23-04F24E05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Selected </a:t>
            </a:r>
            <a:r>
              <a:rPr lang="en-US" b="1" dirty="0"/>
              <a:t>Logistic Regression</a:t>
            </a:r>
            <a:r>
              <a:rPr lang="en-US" dirty="0"/>
              <a:t>, </a:t>
            </a:r>
            <a:r>
              <a:rPr lang="en-US" b="1" dirty="0"/>
              <a:t>Support Vector Machine</a:t>
            </a:r>
            <a:r>
              <a:rPr lang="en-US" dirty="0"/>
              <a:t>, </a:t>
            </a:r>
            <a:r>
              <a:rPr lang="en-US" b="1" dirty="0"/>
              <a:t>Decision Tree</a:t>
            </a:r>
            <a:r>
              <a:rPr lang="en-US" dirty="0"/>
              <a:t>, and </a:t>
            </a:r>
            <a:r>
              <a:rPr lang="en-US" b="1" dirty="0"/>
              <a:t>KNN</a:t>
            </a:r>
            <a:r>
              <a:rPr lang="en-US" dirty="0"/>
              <a:t> for classification modeling</a:t>
            </a:r>
          </a:p>
          <a:p>
            <a:r>
              <a:rPr lang="en-US" dirty="0"/>
              <a:t>Split data into training and test sets; used </a:t>
            </a:r>
            <a:r>
              <a:rPr lang="en-US" b="1" dirty="0"/>
              <a:t>stratified sampling</a:t>
            </a:r>
            <a:r>
              <a:rPr lang="en-US" dirty="0"/>
              <a:t> for class balance</a:t>
            </a:r>
          </a:p>
          <a:p>
            <a:r>
              <a:rPr lang="en-US" dirty="0"/>
              <a:t>Applied </a:t>
            </a:r>
            <a:r>
              <a:rPr lang="en-US" b="1" dirty="0" err="1"/>
              <a:t>GridSearchCV</a:t>
            </a:r>
            <a:r>
              <a:rPr lang="en-US" dirty="0"/>
              <a:t> for hyperparameter tuning and model optimization</a:t>
            </a:r>
          </a:p>
          <a:p>
            <a:r>
              <a:rPr lang="en-US" dirty="0"/>
              <a:t>Evaluated models using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precision</a:t>
            </a:r>
            <a:r>
              <a:rPr lang="en-US" dirty="0"/>
              <a:t>, </a:t>
            </a:r>
            <a:r>
              <a:rPr lang="en-US" b="1" dirty="0"/>
              <a:t>recall</a:t>
            </a:r>
            <a:r>
              <a:rPr lang="en-US" dirty="0"/>
              <a:t>, and </a:t>
            </a:r>
            <a:r>
              <a:rPr lang="en-US" b="1" dirty="0"/>
              <a:t>F1-score</a:t>
            </a:r>
            <a:endParaRPr lang="en-US" dirty="0"/>
          </a:p>
          <a:p>
            <a:r>
              <a:rPr lang="en-US" dirty="0"/>
              <a:t>Chose the best-performing model to predict landing success based on mission features (e.g., payload mass, orbit, flight number)</a:t>
            </a:r>
          </a:p>
        </p:txBody>
      </p:sp>
    </p:spTree>
    <p:extLst>
      <p:ext uri="{BB962C8B-B14F-4D97-AF65-F5344CB8AC3E}">
        <p14:creationId xmlns:p14="http://schemas.microsoft.com/office/powerpoint/2010/main" val="63541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33F0E-B7AF-DC99-DAE8-8BEB3F4FF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9017-2335-90A0-3D24-DA2527F5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</a:t>
            </a:r>
            <a:endParaRPr dirty="0"/>
          </a:p>
        </p:txBody>
      </p:sp>
      <p:pic>
        <p:nvPicPr>
          <p:cNvPr id="7" name="Picture 6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C2D5D5F3-278D-0ECC-7FF3-C251AA11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7" y="1587500"/>
            <a:ext cx="4165688" cy="2527300"/>
          </a:xfrm>
          <a:prstGeom prst="rect">
            <a:avLst/>
          </a:prstGeom>
        </p:spPr>
      </p:pic>
      <p:pic>
        <p:nvPicPr>
          <p:cNvPr id="9" name="Picture 8" descr="A graph of blue bars&#10;&#10;AI-generated content may be incorrect.">
            <a:extLst>
              <a:ext uri="{FF2B5EF4-FFF2-40B4-BE49-F238E27FC236}">
                <a16:creationId xmlns:a16="http://schemas.microsoft.com/office/drawing/2014/main" id="{6FAD5303-307E-A84C-68EB-E85A1381F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16464"/>
            <a:ext cx="4230033" cy="28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5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1A5E-7B2F-5BD8-D157-14E32A880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33AA-3E50-DE6D-1984-96CC4688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9C856-86D5-B9A2-2C6F-6E66C987BB26}"/>
              </a:ext>
            </a:extLst>
          </p:cNvPr>
          <p:cNvSpPr txBox="1"/>
          <p:nvPr/>
        </p:nvSpPr>
        <p:spPr>
          <a:xfrm>
            <a:off x="859972" y="1582340"/>
            <a:ext cx="77506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Tools Used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SQL queries via </a:t>
            </a:r>
            <a:r>
              <a:rPr lang="en-US" dirty="0" err="1"/>
              <a:t>Jupyter</a:t>
            </a:r>
            <a:r>
              <a:rPr lang="en-US" dirty="0"/>
              <a:t> notebook using </a:t>
            </a:r>
            <a:r>
              <a:rPr lang="en-US" dirty="0" err="1"/>
              <a:t>ibm_db</a:t>
            </a:r>
            <a:r>
              <a:rPr lang="en-US" dirty="0"/>
              <a:t> and </a:t>
            </a:r>
            <a:r>
              <a:rPr lang="en-US" dirty="0" err="1"/>
              <a:t>sql</a:t>
            </a:r>
            <a:r>
              <a:rPr lang="en-US" dirty="0"/>
              <a:t> magic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visualization with matplotlib and seaborn</a:t>
            </a:r>
          </a:p>
          <a:p>
            <a:pPr>
              <a:buNone/>
            </a:pPr>
            <a:r>
              <a:rPr lang="en-US" b="1" dirty="0"/>
              <a:t>Key SQL 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frequent launch sites identified using GROUP BY + COUNT(*)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payload mass computed across orbit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 rate trends analyzed over years and by orbit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Correlation between orbit type and landing success visualized using bar charts</a:t>
            </a:r>
          </a:p>
          <a:p>
            <a:pPr>
              <a:buNone/>
            </a:pPr>
            <a:r>
              <a:rPr lang="en-US" b="1" dirty="0"/>
              <a:t>Visual Findings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🛰️ </a:t>
            </a:r>
            <a:r>
              <a:rPr lang="en-US" b="1" dirty="0"/>
              <a:t>Orbit Types</a:t>
            </a:r>
            <a:r>
              <a:rPr lang="en-US" dirty="0"/>
              <a:t>: HEO and SSO showed highest success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📈 </a:t>
            </a:r>
            <a:r>
              <a:rPr lang="en-US" b="1" dirty="0"/>
              <a:t>Yearly Trends</a:t>
            </a:r>
            <a:r>
              <a:rPr lang="en-US" dirty="0"/>
              <a:t>: Steady increase in landing success rate since 2013, peaking in 2019</a:t>
            </a:r>
          </a:p>
        </p:txBody>
      </p:sp>
    </p:spTree>
    <p:extLst>
      <p:ext uri="{BB962C8B-B14F-4D97-AF65-F5344CB8AC3E}">
        <p14:creationId xmlns:p14="http://schemas.microsoft.com/office/powerpoint/2010/main" val="140142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810</Words>
  <Application>Microsoft Macintosh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Analyzing Rocket Launch Data &amp; Predicting Mission Success</vt:lpstr>
      <vt:lpstr>Executive Summary</vt:lpstr>
      <vt:lpstr>Introduction</vt:lpstr>
      <vt:lpstr>Data Collection Methodology</vt:lpstr>
      <vt:lpstr>Data Wrangling Methodology</vt:lpstr>
      <vt:lpstr>EDA &amp; Visual Analytics Methods</vt:lpstr>
      <vt:lpstr>Predictive Analysis Methodology</vt:lpstr>
      <vt:lpstr>EDA </vt:lpstr>
      <vt:lpstr>EDA with SQL </vt:lpstr>
      <vt:lpstr>Interactive Map with Folium</vt:lpstr>
      <vt:lpstr>Interactive Dashboard with Plotly Dash</vt:lpstr>
      <vt:lpstr>Predictive Analysis (Classification)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Chen, Zhe</cp:lastModifiedBy>
  <cp:revision>2</cp:revision>
  <dcterms:created xsi:type="dcterms:W3CDTF">2013-01-27T09:14:16Z</dcterms:created>
  <dcterms:modified xsi:type="dcterms:W3CDTF">2025-07-09T04:03:32Z</dcterms:modified>
  <cp:category/>
</cp:coreProperties>
</file>