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3C25C6A-3469-4722-8FC0-47A1E505C0B9}">
  <a:tblStyle styleId="{C3C25C6A-3469-4722-8FC0-47A1E505C0B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189b7355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5189b7355b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슬라이드"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세로 텍스트"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내용"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구역 머리글"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콘텐츠 2개"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비교"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만"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빈 화면"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그림"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50"/>
              <a:buFont typeface="Calibri"/>
              <a:buNone/>
            </a:pPr>
            <a:r>
              <a:rPr lang="en-US" sz="4050"/>
              <a:t>Computer Programming Ⅰ</a:t>
            </a:r>
            <a:br>
              <a:rPr lang="en-US" sz="4050"/>
            </a:br>
            <a:r>
              <a:rPr lang="en-US" sz="4050"/>
              <a:t>(COSE101)</a:t>
            </a:r>
            <a:endParaRPr sz="4050"/>
          </a:p>
        </p:txBody>
      </p:sp>
      <p:sp>
        <p:nvSpPr>
          <p:cNvPr id="89" name="Google Shape;89;p13"/>
          <p:cNvSpPr txBox="1"/>
          <p:nvPr>
            <p:ph idx="1" type="subTitle"/>
          </p:nvPr>
        </p:nvSpPr>
        <p:spPr>
          <a:xfrm>
            <a:off x="1143000" y="3750079"/>
            <a:ext cx="6858000" cy="105052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Project 2. 64 PuyoPuyo</a:t>
            </a:r>
            <a:endParaRPr/>
          </a:p>
          <a:p>
            <a:pPr indent="0" lvl="0" marL="0" rtl="0" algn="ctr">
              <a:lnSpc>
                <a:spcPct val="90000"/>
              </a:lnSpc>
              <a:spcBef>
                <a:spcPts val="1000"/>
              </a:spcBef>
              <a:spcAft>
                <a:spcPts val="0"/>
              </a:spcAft>
              <a:buClr>
                <a:schemeClr val="dk1"/>
              </a:buClr>
              <a:buSzPts val="2400"/>
              <a:buNone/>
            </a:pPr>
            <a:r>
              <a:rPr lang="en-US"/>
              <a:t>2019 Spring Semester</a:t>
            </a:r>
            <a:endParaRPr/>
          </a:p>
        </p:txBody>
      </p:sp>
      <p:sp>
        <p:nvSpPr>
          <p:cNvPr id="90" name="Google Shape;90;p13"/>
          <p:cNvSpPr txBox="1"/>
          <p:nvPr/>
        </p:nvSpPr>
        <p:spPr>
          <a:xfrm>
            <a:off x="2508105" y="5125917"/>
            <a:ext cx="4127797"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Prof. Sungdeok Cha, Junbeom Hur</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TA. Jinhee Lee, Hyundo Yoon, Hodong Kim</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Merging Rule</a:t>
            </a:r>
            <a:endParaRPr/>
          </a:p>
        </p:txBody>
      </p:sp>
      <p:sp>
        <p:nvSpPr>
          <p:cNvPr id="176" name="Google Shape;176;p22"/>
          <p:cNvSpPr txBox="1"/>
          <p:nvPr>
            <p:ph idx="1" type="body"/>
          </p:nvPr>
        </p:nvSpPr>
        <p:spPr>
          <a:xfrm>
            <a:off x="628650" y="1825624"/>
            <a:ext cx="7886700" cy="485190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When horizontal blocks are merged, the result is assigned to the leftmost position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When vertical blocks are merged, the result is assigned to the lowest position</a:t>
            </a:r>
            <a:endParaRPr/>
          </a:p>
          <a:p>
            <a:pPr indent="-228600" lvl="0" marL="228600" rtl="0" algn="l">
              <a:lnSpc>
                <a:spcPct val="90000"/>
              </a:lnSpc>
              <a:spcBef>
                <a:spcPts val="1000"/>
              </a:spcBef>
              <a:spcAft>
                <a:spcPts val="0"/>
              </a:spcAft>
              <a:buClr>
                <a:schemeClr val="dk1"/>
              </a:buClr>
              <a:buSzPts val="2800"/>
              <a:buChar char="•"/>
            </a:pPr>
            <a:r>
              <a:rPr lang="en-US"/>
              <a:t>When different operators are mixed in one expression, addition has higher precedence level than difference</a:t>
            </a:r>
            <a:endParaRPr/>
          </a:p>
        </p:txBody>
      </p:sp>
      <p:sp>
        <p:nvSpPr>
          <p:cNvPr id="177" name="Google Shape;177;p22"/>
          <p:cNvSpPr/>
          <p:nvPr/>
        </p:nvSpPr>
        <p:spPr>
          <a:xfrm>
            <a:off x="1792705" y="2707105"/>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78" name="Google Shape;178;p22"/>
          <p:cNvSpPr/>
          <p:nvPr/>
        </p:nvSpPr>
        <p:spPr>
          <a:xfrm>
            <a:off x="2404310" y="2707105"/>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79" name="Google Shape;179;p22"/>
          <p:cNvSpPr/>
          <p:nvPr/>
        </p:nvSpPr>
        <p:spPr>
          <a:xfrm>
            <a:off x="3027947" y="2707105"/>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cxnSp>
        <p:nvCxnSpPr>
          <p:cNvPr id="180" name="Google Shape;180;p22"/>
          <p:cNvCxnSpPr/>
          <p:nvPr/>
        </p:nvCxnSpPr>
        <p:spPr>
          <a:xfrm>
            <a:off x="3970421" y="2911642"/>
            <a:ext cx="1167063" cy="0"/>
          </a:xfrm>
          <a:prstGeom prst="straightConnector1">
            <a:avLst/>
          </a:prstGeom>
          <a:noFill/>
          <a:ln cap="flat" cmpd="sng" w="9525">
            <a:solidFill>
              <a:schemeClr val="accent1"/>
            </a:solidFill>
            <a:prstDash val="solid"/>
            <a:miter lim="800000"/>
            <a:headEnd len="sm" w="sm" type="none"/>
            <a:tailEnd len="med" w="med" type="triangle"/>
          </a:ln>
        </p:spPr>
      </p:cxnSp>
      <p:sp>
        <p:nvSpPr>
          <p:cNvPr id="181" name="Google Shape;181;p22"/>
          <p:cNvSpPr/>
          <p:nvPr/>
        </p:nvSpPr>
        <p:spPr>
          <a:xfrm>
            <a:off x="5398168" y="2707105"/>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10</a:t>
            </a:r>
            <a:endParaRPr sz="1800">
              <a:solidFill>
                <a:schemeClr val="lt1"/>
              </a:solidFill>
              <a:latin typeface="Calibri"/>
              <a:ea typeface="Calibri"/>
              <a:cs typeface="Calibri"/>
              <a:sym typeface="Calibri"/>
            </a:endParaRPr>
          </a:p>
        </p:txBody>
      </p:sp>
      <p:sp>
        <p:nvSpPr>
          <p:cNvPr id="182" name="Google Shape;182;p22"/>
          <p:cNvSpPr/>
          <p:nvPr/>
        </p:nvSpPr>
        <p:spPr>
          <a:xfrm>
            <a:off x="6009773" y="2707105"/>
            <a:ext cx="613611" cy="409074"/>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2"/>
          <p:cNvSpPr/>
          <p:nvPr/>
        </p:nvSpPr>
        <p:spPr>
          <a:xfrm>
            <a:off x="6633410" y="2707105"/>
            <a:ext cx="613611" cy="409074"/>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2"/>
          <p:cNvSpPr/>
          <p:nvPr/>
        </p:nvSpPr>
        <p:spPr>
          <a:xfrm>
            <a:off x="942388" y="5470357"/>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85" name="Google Shape;185;p22"/>
          <p:cNvSpPr/>
          <p:nvPr/>
        </p:nvSpPr>
        <p:spPr>
          <a:xfrm>
            <a:off x="1553993" y="5470357"/>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86" name="Google Shape;186;p22"/>
          <p:cNvSpPr/>
          <p:nvPr/>
        </p:nvSpPr>
        <p:spPr>
          <a:xfrm>
            <a:off x="2177630" y="5470357"/>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87" name="Google Shape;187;p22"/>
          <p:cNvSpPr/>
          <p:nvPr/>
        </p:nvSpPr>
        <p:spPr>
          <a:xfrm>
            <a:off x="2785305" y="5470357"/>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88" name="Google Shape;188;p22"/>
          <p:cNvSpPr/>
          <p:nvPr/>
        </p:nvSpPr>
        <p:spPr>
          <a:xfrm>
            <a:off x="3398916" y="5470357"/>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89" name="Google Shape;189;p22"/>
          <p:cNvSpPr/>
          <p:nvPr/>
        </p:nvSpPr>
        <p:spPr>
          <a:xfrm>
            <a:off x="4787566" y="5470357"/>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90" name="Google Shape;190;p22"/>
          <p:cNvSpPr/>
          <p:nvPr/>
        </p:nvSpPr>
        <p:spPr>
          <a:xfrm>
            <a:off x="5399171" y="5470357"/>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91" name="Google Shape;191;p22"/>
          <p:cNvSpPr/>
          <p:nvPr/>
        </p:nvSpPr>
        <p:spPr>
          <a:xfrm>
            <a:off x="6022808" y="5470357"/>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12</a:t>
            </a:r>
            <a:endParaRPr sz="1800">
              <a:solidFill>
                <a:schemeClr val="lt1"/>
              </a:solidFill>
              <a:latin typeface="Calibri"/>
              <a:ea typeface="Calibri"/>
              <a:cs typeface="Calibri"/>
              <a:sym typeface="Calibri"/>
            </a:endParaRPr>
          </a:p>
        </p:txBody>
      </p:sp>
      <p:sp>
        <p:nvSpPr>
          <p:cNvPr id="192" name="Google Shape;192;p22"/>
          <p:cNvSpPr/>
          <p:nvPr/>
        </p:nvSpPr>
        <p:spPr>
          <a:xfrm>
            <a:off x="6646444" y="5470357"/>
            <a:ext cx="613611" cy="409074"/>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22"/>
          <p:cNvSpPr/>
          <p:nvPr/>
        </p:nvSpPr>
        <p:spPr>
          <a:xfrm>
            <a:off x="7260055" y="5470357"/>
            <a:ext cx="613611" cy="409074"/>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4" name="Google Shape;194;p22"/>
          <p:cNvCxnSpPr/>
          <p:nvPr/>
        </p:nvCxnSpPr>
        <p:spPr>
          <a:xfrm>
            <a:off x="4169947" y="5662863"/>
            <a:ext cx="450181" cy="0"/>
          </a:xfrm>
          <a:prstGeom prst="straightConnector1">
            <a:avLst/>
          </a:prstGeom>
          <a:noFill/>
          <a:ln cap="flat" cmpd="sng" w="9525">
            <a:solidFill>
              <a:schemeClr val="accent1"/>
            </a:solidFill>
            <a:prstDash val="solid"/>
            <a:miter lim="800000"/>
            <a:headEnd len="sm" w="sm" type="none"/>
            <a:tailEnd len="med" w="med" type="triangle"/>
          </a:ln>
        </p:spPr>
      </p:cxnSp>
      <p:sp>
        <p:nvSpPr>
          <p:cNvPr id="195" name="Google Shape;195;p22"/>
          <p:cNvSpPr/>
          <p:nvPr/>
        </p:nvSpPr>
        <p:spPr>
          <a:xfrm>
            <a:off x="4784557" y="6147302"/>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10</a:t>
            </a:r>
            <a:endParaRPr sz="1800">
              <a:solidFill>
                <a:schemeClr val="lt1"/>
              </a:solidFill>
              <a:latin typeface="Calibri"/>
              <a:ea typeface="Calibri"/>
              <a:cs typeface="Calibri"/>
              <a:sym typeface="Calibri"/>
            </a:endParaRPr>
          </a:p>
        </p:txBody>
      </p:sp>
      <p:sp>
        <p:nvSpPr>
          <p:cNvPr id="196" name="Google Shape;196;p22"/>
          <p:cNvSpPr/>
          <p:nvPr/>
        </p:nvSpPr>
        <p:spPr>
          <a:xfrm>
            <a:off x="5396162" y="6147302"/>
            <a:ext cx="613611" cy="409074"/>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22"/>
          <p:cNvSpPr/>
          <p:nvPr/>
        </p:nvSpPr>
        <p:spPr>
          <a:xfrm>
            <a:off x="6019799" y="6147302"/>
            <a:ext cx="613611" cy="409074"/>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2"/>
          <p:cNvSpPr/>
          <p:nvPr/>
        </p:nvSpPr>
        <p:spPr>
          <a:xfrm>
            <a:off x="6643435" y="6147302"/>
            <a:ext cx="613611" cy="409074"/>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22"/>
          <p:cNvSpPr/>
          <p:nvPr/>
        </p:nvSpPr>
        <p:spPr>
          <a:xfrm>
            <a:off x="7257046" y="6147302"/>
            <a:ext cx="613611" cy="409074"/>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0" name="Google Shape;200;p22"/>
          <p:cNvCxnSpPr/>
          <p:nvPr/>
        </p:nvCxnSpPr>
        <p:spPr>
          <a:xfrm>
            <a:off x="8037095" y="5662863"/>
            <a:ext cx="312821" cy="0"/>
          </a:xfrm>
          <a:prstGeom prst="straightConnector1">
            <a:avLst/>
          </a:prstGeom>
          <a:noFill/>
          <a:ln cap="flat" cmpd="sng" w="9525">
            <a:solidFill>
              <a:schemeClr val="accent1"/>
            </a:solidFill>
            <a:prstDash val="solid"/>
            <a:miter lim="800000"/>
            <a:headEnd len="sm" w="sm" type="none"/>
            <a:tailEnd len="sm" w="sm" type="none"/>
          </a:ln>
        </p:spPr>
      </p:cxnSp>
      <p:cxnSp>
        <p:nvCxnSpPr>
          <p:cNvPr id="201" name="Google Shape;201;p22"/>
          <p:cNvCxnSpPr/>
          <p:nvPr/>
        </p:nvCxnSpPr>
        <p:spPr>
          <a:xfrm>
            <a:off x="8349917" y="5662863"/>
            <a:ext cx="0" cy="701842"/>
          </a:xfrm>
          <a:prstGeom prst="straightConnector1">
            <a:avLst/>
          </a:prstGeom>
          <a:noFill/>
          <a:ln cap="flat" cmpd="sng" w="9525">
            <a:solidFill>
              <a:schemeClr val="accent1"/>
            </a:solidFill>
            <a:prstDash val="solid"/>
            <a:miter lim="800000"/>
            <a:headEnd len="sm" w="sm" type="none"/>
            <a:tailEnd len="sm" w="sm" type="none"/>
          </a:ln>
        </p:spPr>
      </p:cxnSp>
      <p:cxnSp>
        <p:nvCxnSpPr>
          <p:cNvPr id="202" name="Google Shape;202;p22"/>
          <p:cNvCxnSpPr/>
          <p:nvPr/>
        </p:nvCxnSpPr>
        <p:spPr>
          <a:xfrm rot="10800000">
            <a:off x="8037095" y="6364705"/>
            <a:ext cx="312821" cy="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Merging Rule</a:t>
            </a:r>
            <a:endParaRPr/>
          </a:p>
        </p:txBody>
      </p:sp>
      <p:sp>
        <p:nvSpPr>
          <p:cNvPr id="208" name="Google Shape;208;p23"/>
          <p:cNvSpPr txBox="1"/>
          <p:nvPr>
            <p:ph idx="1" type="body"/>
          </p:nvPr>
        </p:nvSpPr>
        <p:spPr>
          <a:xfrm>
            <a:off x="628650" y="1825624"/>
            <a:ext cx="7886700" cy="4851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When the merging (calculation) result is zero, then the block becomes * block, which means it is a dead block</a:t>
            </a:r>
            <a:endParaRPr/>
          </a:p>
          <a:p>
            <a:pPr indent="0" lvl="0" marL="0" rtl="0" algn="l">
              <a:lnSpc>
                <a:spcPct val="90000"/>
              </a:lnSpc>
              <a:spcBef>
                <a:spcPts val="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228600" rtl="0" algn="l">
              <a:lnSpc>
                <a:spcPct val="90000"/>
              </a:lnSpc>
              <a:spcBef>
                <a:spcPts val="1000"/>
              </a:spcBef>
              <a:spcAft>
                <a:spcPts val="0"/>
              </a:spcAft>
              <a:buNone/>
            </a:pPr>
            <a:r>
              <a:t/>
            </a:r>
            <a:endParaRPr/>
          </a:p>
        </p:txBody>
      </p:sp>
      <p:sp>
        <p:nvSpPr>
          <p:cNvPr id="209" name="Google Shape;209;p23"/>
          <p:cNvSpPr/>
          <p:nvPr/>
        </p:nvSpPr>
        <p:spPr>
          <a:xfrm>
            <a:off x="1792705" y="3316705"/>
            <a:ext cx="613500" cy="409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10" name="Google Shape;210;p23"/>
          <p:cNvSpPr/>
          <p:nvPr/>
        </p:nvSpPr>
        <p:spPr>
          <a:xfrm>
            <a:off x="2404310" y="3316705"/>
            <a:ext cx="613500" cy="409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11" name="Google Shape;211;p23"/>
          <p:cNvSpPr/>
          <p:nvPr/>
        </p:nvSpPr>
        <p:spPr>
          <a:xfrm>
            <a:off x="3027947" y="3316705"/>
            <a:ext cx="613500" cy="409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cxnSp>
        <p:nvCxnSpPr>
          <p:cNvPr id="212" name="Google Shape;212;p23"/>
          <p:cNvCxnSpPr/>
          <p:nvPr/>
        </p:nvCxnSpPr>
        <p:spPr>
          <a:xfrm>
            <a:off x="3970421" y="3521242"/>
            <a:ext cx="1167000" cy="0"/>
          </a:xfrm>
          <a:prstGeom prst="straightConnector1">
            <a:avLst/>
          </a:prstGeom>
          <a:noFill/>
          <a:ln cap="flat" cmpd="sng" w="9525">
            <a:solidFill>
              <a:schemeClr val="accent1"/>
            </a:solidFill>
            <a:prstDash val="solid"/>
            <a:miter lim="800000"/>
            <a:headEnd len="sm" w="sm" type="none"/>
            <a:tailEnd len="med" w="med" type="triangle"/>
          </a:ln>
        </p:spPr>
      </p:cxnSp>
      <p:sp>
        <p:nvSpPr>
          <p:cNvPr id="213" name="Google Shape;213;p23"/>
          <p:cNvSpPr/>
          <p:nvPr/>
        </p:nvSpPr>
        <p:spPr>
          <a:xfrm>
            <a:off x="5398168" y="3316705"/>
            <a:ext cx="613500" cy="409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14" name="Google Shape;214;p23"/>
          <p:cNvSpPr/>
          <p:nvPr/>
        </p:nvSpPr>
        <p:spPr>
          <a:xfrm>
            <a:off x="6009773" y="3316705"/>
            <a:ext cx="613500" cy="4092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3"/>
          <p:cNvSpPr/>
          <p:nvPr/>
        </p:nvSpPr>
        <p:spPr>
          <a:xfrm>
            <a:off x="6633410" y="3316705"/>
            <a:ext cx="613500" cy="4092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Merging Example</a:t>
            </a:r>
            <a:endParaRPr/>
          </a:p>
        </p:txBody>
      </p:sp>
      <p:pic>
        <p:nvPicPr>
          <p:cNvPr id="221" name="Google Shape;221;p24"/>
          <p:cNvPicPr preferRelativeResize="0"/>
          <p:nvPr>
            <p:ph idx="1" type="body"/>
          </p:nvPr>
        </p:nvPicPr>
        <p:blipFill rotWithShape="1">
          <a:blip r:embed="rId3">
            <a:alphaModFix/>
          </a:blip>
          <a:srcRect b="0" l="0" r="0" t="0"/>
          <a:stretch/>
        </p:blipFill>
        <p:spPr>
          <a:xfrm>
            <a:off x="628650" y="1969316"/>
            <a:ext cx="3353457" cy="2123610"/>
          </a:xfrm>
          <a:prstGeom prst="rect">
            <a:avLst/>
          </a:prstGeom>
          <a:noFill/>
          <a:ln>
            <a:noFill/>
          </a:ln>
        </p:spPr>
      </p:pic>
      <p:pic>
        <p:nvPicPr>
          <p:cNvPr id="222" name="Google Shape;222;p24"/>
          <p:cNvPicPr preferRelativeResize="0"/>
          <p:nvPr/>
        </p:nvPicPr>
        <p:blipFill rotWithShape="1">
          <a:blip r:embed="rId4">
            <a:alphaModFix/>
          </a:blip>
          <a:srcRect b="0" l="0" r="0" t="0"/>
          <a:stretch/>
        </p:blipFill>
        <p:spPr>
          <a:xfrm>
            <a:off x="5161894" y="1969316"/>
            <a:ext cx="3476055" cy="2123610"/>
          </a:xfrm>
          <a:prstGeom prst="rect">
            <a:avLst/>
          </a:prstGeom>
          <a:noFill/>
          <a:ln>
            <a:noFill/>
          </a:ln>
        </p:spPr>
      </p:pic>
      <p:sp>
        <p:nvSpPr>
          <p:cNvPr id="223" name="Google Shape;223;p24"/>
          <p:cNvSpPr txBox="1"/>
          <p:nvPr/>
        </p:nvSpPr>
        <p:spPr>
          <a:xfrm>
            <a:off x="721453" y="1543574"/>
            <a:ext cx="20469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Add Operator</a:t>
            </a:r>
            <a:endParaRPr sz="1800">
              <a:solidFill>
                <a:schemeClr val="dk1"/>
              </a:solidFill>
              <a:latin typeface="Calibri"/>
              <a:ea typeface="Calibri"/>
              <a:cs typeface="Calibri"/>
              <a:sym typeface="Calibri"/>
            </a:endParaRPr>
          </a:p>
        </p:txBody>
      </p:sp>
      <p:sp>
        <p:nvSpPr>
          <p:cNvPr id="224" name="Google Shape;224;p24"/>
          <p:cNvSpPr txBox="1"/>
          <p:nvPr/>
        </p:nvSpPr>
        <p:spPr>
          <a:xfrm>
            <a:off x="721453" y="4201155"/>
            <a:ext cx="23573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 Difference Operator</a:t>
            </a:r>
            <a:endParaRPr sz="1800">
              <a:solidFill>
                <a:schemeClr val="dk1"/>
              </a:solidFill>
              <a:latin typeface="Calibri"/>
              <a:ea typeface="Calibri"/>
              <a:cs typeface="Calibri"/>
              <a:sym typeface="Calibri"/>
            </a:endParaRPr>
          </a:p>
        </p:txBody>
      </p:sp>
      <p:pic>
        <p:nvPicPr>
          <p:cNvPr id="225" name="Google Shape;225;p24"/>
          <p:cNvPicPr preferRelativeResize="0"/>
          <p:nvPr/>
        </p:nvPicPr>
        <p:blipFill rotWithShape="1">
          <a:blip r:embed="rId5">
            <a:alphaModFix/>
          </a:blip>
          <a:srcRect b="0" l="0" r="0" t="0"/>
          <a:stretch/>
        </p:blipFill>
        <p:spPr>
          <a:xfrm>
            <a:off x="628650" y="4594208"/>
            <a:ext cx="3353457" cy="2115984"/>
          </a:xfrm>
          <a:prstGeom prst="rect">
            <a:avLst/>
          </a:prstGeom>
          <a:noFill/>
          <a:ln>
            <a:noFill/>
          </a:ln>
        </p:spPr>
      </p:pic>
      <p:pic>
        <p:nvPicPr>
          <p:cNvPr id="226" name="Google Shape;226;p24"/>
          <p:cNvPicPr preferRelativeResize="0"/>
          <p:nvPr/>
        </p:nvPicPr>
        <p:blipFill rotWithShape="1">
          <a:blip r:embed="rId6">
            <a:alphaModFix/>
          </a:blip>
          <a:srcRect b="0" l="0" r="0" t="0"/>
          <a:stretch/>
        </p:blipFill>
        <p:spPr>
          <a:xfrm>
            <a:off x="5161895" y="4570486"/>
            <a:ext cx="3476054" cy="2123981"/>
          </a:xfrm>
          <a:prstGeom prst="rect">
            <a:avLst/>
          </a:prstGeom>
          <a:noFill/>
          <a:ln>
            <a:noFill/>
          </a:ln>
        </p:spPr>
      </p:pic>
      <p:cxnSp>
        <p:nvCxnSpPr>
          <p:cNvPr id="227" name="Google Shape;227;p24"/>
          <p:cNvCxnSpPr/>
          <p:nvPr/>
        </p:nvCxnSpPr>
        <p:spPr>
          <a:xfrm>
            <a:off x="4181911" y="2928420"/>
            <a:ext cx="780177"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8" name="Google Shape;228;p24"/>
          <p:cNvCxnSpPr/>
          <p:nvPr/>
        </p:nvCxnSpPr>
        <p:spPr>
          <a:xfrm>
            <a:off x="4181911" y="5531688"/>
            <a:ext cx="780177" cy="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Merging Example</a:t>
            </a:r>
            <a:endParaRPr/>
          </a:p>
        </p:txBody>
      </p:sp>
      <p:pic>
        <p:nvPicPr>
          <p:cNvPr id="234" name="Google Shape;234;p25"/>
          <p:cNvPicPr preferRelativeResize="0"/>
          <p:nvPr>
            <p:ph idx="1" type="body"/>
          </p:nvPr>
        </p:nvPicPr>
        <p:blipFill rotWithShape="1">
          <a:blip r:embed="rId3">
            <a:alphaModFix/>
          </a:blip>
          <a:srcRect b="0" l="0" r="0" t="0"/>
          <a:stretch/>
        </p:blipFill>
        <p:spPr>
          <a:xfrm>
            <a:off x="189595" y="2505738"/>
            <a:ext cx="4064344" cy="2470708"/>
          </a:xfrm>
          <a:prstGeom prst="rect">
            <a:avLst/>
          </a:prstGeom>
          <a:noFill/>
          <a:ln>
            <a:noFill/>
          </a:ln>
        </p:spPr>
      </p:pic>
      <p:pic>
        <p:nvPicPr>
          <p:cNvPr id="235" name="Google Shape;235;p25"/>
          <p:cNvPicPr preferRelativeResize="0"/>
          <p:nvPr/>
        </p:nvPicPr>
        <p:blipFill rotWithShape="1">
          <a:blip r:embed="rId4">
            <a:alphaModFix/>
          </a:blip>
          <a:srcRect b="0" l="0" r="0" t="0"/>
          <a:stretch/>
        </p:blipFill>
        <p:spPr>
          <a:xfrm>
            <a:off x="4872037" y="2505738"/>
            <a:ext cx="4050813" cy="2470708"/>
          </a:xfrm>
          <a:prstGeom prst="rect">
            <a:avLst/>
          </a:prstGeom>
          <a:noFill/>
          <a:ln>
            <a:noFill/>
          </a:ln>
        </p:spPr>
      </p:pic>
      <p:cxnSp>
        <p:nvCxnSpPr>
          <p:cNvPr id="236" name="Google Shape;236;p25"/>
          <p:cNvCxnSpPr/>
          <p:nvPr/>
        </p:nvCxnSpPr>
        <p:spPr>
          <a:xfrm>
            <a:off x="4378570" y="3657600"/>
            <a:ext cx="397751" cy="9454"/>
          </a:xfrm>
          <a:prstGeom prst="straightConnector1">
            <a:avLst/>
          </a:prstGeom>
          <a:noFill/>
          <a:ln cap="flat" cmpd="sng" w="57150">
            <a:solidFill>
              <a:schemeClr val="accent1"/>
            </a:solidFill>
            <a:prstDash val="solid"/>
            <a:miter lim="800000"/>
            <a:headEnd len="sm" w="sm" type="none"/>
            <a:tailEnd len="med" w="med" type="triangle"/>
          </a:ln>
        </p:spPr>
      </p:cxnSp>
      <p:sp>
        <p:nvSpPr>
          <p:cNvPr id="237" name="Google Shape;237;p25"/>
          <p:cNvSpPr txBox="1"/>
          <p:nvPr/>
        </p:nvSpPr>
        <p:spPr>
          <a:xfrm>
            <a:off x="696286" y="1996580"/>
            <a:ext cx="27348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 8 – 8 = 0</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Merging Rule</a:t>
            </a:r>
            <a:endParaRPr/>
          </a:p>
        </p:txBody>
      </p:sp>
      <p:sp>
        <p:nvSpPr>
          <p:cNvPr id="243" name="Google Shape;243;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If both vertical and horizontal operations become possible at the same time, horizontal operations should be done first</a:t>
            </a:r>
            <a:endParaRPr/>
          </a:p>
        </p:txBody>
      </p:sp>
      <p:sp>
        <p:nvSpPr>
          <p:cNvPr id="244" name="Google Shape;244;p26"/>
          <p:cNvSpPr/>
          <p:nvPr/>
        </p:nvSpPr>
        <p:spPr>
          <a:xfrm>
            <a:off x="1393579" y="5215794"/>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245" name="Google Shape;245;p26"/>
          <p:cNvSpPr/>
          <p:nvPr/>
        </p:nvSpPr>
        <p:spPr>
          <a:xfrm>
            <a:off x="772950" y="4797293"/>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46" name="Google Shape;246;p26"/>
          <p:cNvSpPr/>
          <p:nvPr/>
        </p:nvSpPr>
        <p:spPr>
          <a:xfrm>
            <a:off x="3265181" y="4814365"/>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247" name="Google Shape;247;p26"/>
          <p:cNvSpPr/>
          <p:nvPr/>
        </p:nvSpPr>
        <p:spPr>
          <a:xfrm>
            <a:off x="772295" y="5198722"/>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48" name="Google Shape;248;p26"/>
          <p:cNvSpPr/>
          <p:nvPr/>
        </p:nvSpPr>
        <p:spPr>
          <a:xfrm>
            <a:off x="3262988" y="5223439"/>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49" name="Google Shape;249;p26"/>
          <p:cNvSpPr/>
          <p:nvPr/>
        </p:nvSpPr>
        <p:spPr>
          <a:xfrm>
            <a:off x="2641704" y="5222789"/>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6</a:t>
            </a:r>
            <a:endParaRPr sz="1800">
              <a:solidFill>
                <a:schemeClr val="lt1"/>
              </a:solidFill>
              <a:latin typeface="Calibri"/>
              <a:ea typeface="Calibri"/>
              <a:cs typeface="Calibri"/>
              <a:sym typeface="Calibri"/>
            </a:endParaRPr>
          </a:p>
        </p:txBody>
      </p:sp>
      <p:sp>
        <p:nvSpPr>
          <p:cNvPr id="250" name="Google Shape;250;p26"/>
          <p:cNvSpPr/>
          <p:nvPr/>
        </p:nvSpPr>
        <p:spPr>
          <a:xfrm>
            <a:off x="1389562" y="4797293"/>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51" name="Google Shape;251;p26"/>
          <p:cNvSpPr/>
          <p:nvPr/>
        </p:nvSpPr>
        <p:spPr>
          <a:xfrm>
            <a:off x="1412114" y="3575933"/>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cxnSp>
        <p:nvCxnSpPr>
          <p:cNvPr id="252" name="Google Shape;252;p26"/>
          <p:cNvCxnSpPr/>
          <p:nvPr/>
        </p:nvCxnSpPr>
        <p:spPr>
          <a:xfrm>
            <a:off x="2273647" y="4453415"/>
            <a:ext cx="0" cy="565487"/>
          </a:xfrm>
          <a:prstGeom prst="straightConnector1">
            <a:avLst/>
          </a:prstGeom>
          <a:noFill/>
          <a:ln cap="flat" cmpd="sng" w="9525">
            <a:solidFill>
              <a:schemeClr val="accent1"/>
            </a:solidFill>
            <a:prstDash val="solid"/>
            <a:miter lim="800000"/>
            <a:headEnd len="sm" w="sm" type="none"/>
            <a:tailEnd len="med" w="med" type="triangle"/>
          </a:ln>
        </p:spPr>
      </p:cxnSp>
      <p:sp>
        <p:nvSpPr>
          <p:cNvPr id="253" name="Google Shape;253;p26"/>
          <p:cNvSpPr/>
          <p:nvPr/>
        </p:nvSpPr>
        <p:spPr>
          <a:xfrm>
            <a:off x="2034114" y="3574022"/>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54" name="Google Shape;254;p26"/>
          <p:cNvSpPr/>
          <p:nvPr/>
        </p:nvSpPr>
        <p:spPr>
          <a:xfrm>
            <a:off x="2635089" y="4814365"/>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55" name="Google Shape;255;p26"/>
          <p:cNvSpPr/>
          <p:nvPr/>
        </p:nvSpPr>
        <p:spPr>
          <a:xfrm>
            <a:off x="1399350" y="5225426"/>
            <a:ext cx="1849350" cy="401429"/>
          </a:xfrm>
          <a:prstGeom prst="rect">
            <a:avLst/>
          </a:prstGeom>
          <a:noFill/>
          <a:ln cap="flat" cmpd="sng" w="539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26"/>
          <p:cNvSpPr/>
          <p:nvPr/>
        </p:nvSpPr>
        <p:spPr>
          <a:xfrm>
            <a:off x="5656589" y="5217192"/>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257" name="Google Shape;257;p26"/>
          <p:cNvSpPr/>
          <p:nvPr/>
        </p:nvSpPr>
        <p:spPr>
          <a:xfrm>
            <a:off x="5035960" y="4815763"/>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58" name="Google Shape;258;p26"/>
          <p:cNvSpPr/>
          <p:nvPr/>
        </p:nvSpPr>
        <p:spPr>
          <a:xfrm>
            <a:off x="7528191" y="4815763"/>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259" name="Google Shape;259;p26"/>
          <p:cNvSpPr/>
          <p:nvPr/>
        </p:nvSpPr>
        <p:spPr>
          <a:xfrm>
            <a:off x="5035305" y="5217192"/>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0" name="Google Shape;260;p26"/>
          <p:cNvSpPr/>
          <p:nvPr/>
        </p:nvSpPr>
        <p:spPr>
          <a:xfrm>
            <a:off x="7525998" y="5224837"/>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1" name="Google Shape;261;p26"/>
          <p:cNvSpPr/>
          <p:nvPr/>
        </p:nvSpPr>
        <p:spPr>
          <a:xfrm>
            <a:off x="6904714" y="5224187"/>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6</a:t>
            </a:r>
            <a:endParaRPr sz="1800">
              <a:solidFill>
                <a:schemeClr val="lt1"/>
              </a:solidFill>
              <a:latin typeface="Calibri"/>
              <a:ea typeface="Calibri"/>
              <a:cs typeface="Calibri"/>
              <a:sym typeface="Calibri"/>
            </a:endParaRPr>
          </a:p>
        </p:txBody>
      </p:sp>
      <p:sp>
        <p:nvSpPr>
          <p:cNvPr id="262" name="Google Shape;262;p26"/>
          <p:cNvSpPr/>
          <p:nvPr/>
        </p:nvSpPr>
        <p:spPr>
          <a:xfrm>
            <a:off x="5652572" y="4807080"/>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3" name="Google Shape;263;p26"/>
          <p:cNvSpPr/>
          <p:nvPr/>
        </p:nvSpPr>
        <p:spPr>
          <a:xfrm>
            <a:off x="5648916" y="4393440"/>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cxnSp>
        <p:nvCxnSpPr>
          <p:cNvPr id="264" name="Google Shape;264;p26"/>
          <p:cNvCxnSpPr/>
          <p:nvPr/>
        </p:nvCxnSpPr>
        <p:spPr>
          <a:xfrm>
            <a:off x="6536657" y="4454813"/>
            <a:ext cx="0" cy="565487"/>
          </a:xfrm>
          <a:prstGeom prst="straightConnector1">
            <a:avLst/>
          </a:prstGeom>
          <a:noFill/>
          <a:ln cap="flat" cmpd="sng" w="9525">
            <a:solidFill>
              <a:schemeClr val="accent1"/>
            </a:solidFill>
            <a:prstDash val="solid"/>
            <a:miter lim="800000"/>
            <a:headEnd len="sm" w="sm" type="none"/>
            <a:tailEnd len="med" w="med" type="triangle"/>
          </a:ln>
        </p:spPr>
      </p:cxnSp>
      <p:sp>
        <p:nvSpPr>
          <p:cNvPr id="265" name="Google Shape;265;p26"/>
          <p:cNvSpPr/>
          <p:nvPr/>
        </p:nvSpPr>
        <p:spPr>
          <a:xfrm>
            <a:off x="6275971" y="5226302"/>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6" name="Google Shape;266;p26"/>
          <p:cNvSpPr/>
          <p:nvPr/>
        </p:nvSpPr>
        <p:spPr>
          <a:xfrm>
            <a:off x="6898099" y="4815763"/>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7" name="Google Shape;267;p26"/>
          <p:cNvSpPr/>
          <p:nvPr/>
        </p:nvSpPr>
        <p:spPr>
          <a:xfrm>
            <a:off x="5662360" y="5226824"/>
            <a:ext cx="1849350" cy="401429"/>
          </a:xfrm>
          <a:prstGeom prst="rect">
            <a:avLst/>
          </a:prstGeom>
          <a:noFill/>
          <a:ln cap="flat" cmpd="sng" w="539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Merging Rule  </a:t>
            </a:r>
            <a:endParaRPr/>
          </a:p>
        </p:txBody>
      </p:sp>
      <p:pic>
        <p:nvPicPr>
          <p:cNvPr id="273" name="Google Shape;273;p27"/>
          <p:cNvPicPr preferRelativeResize="0"/>
          <p:nvPr/>
        </p:nvPicPr>
        <p:blipFill rotWithShape="1">
          <a:blip r:embed="rId3">
            <a:alphaModFix/>
          </a:blip>
          <a:srcRect b="0" l="0" r="0" t="0"/>
          <a:stretch/>
        </p:blipFill>
        <p:spPr>
          <a:xfrm>
            <a:off x="597865" y="1650576"/>
            <a:ext cx="3864214" cy="2397544"/>
          </a:xfrm>
          <a:prstGeom prst="rect">
            <a:avLst/>
          </a:prstGeom>
          <a:noFill/>
          <a:ln>
            <a:noFill/>
          </a:ln>
        </p:spPr>
      </p:pic>
      <p:pic>
        <p:nvPicPr>
          <p:cNvPr id="274" name="Google Shape;274;p27"/>
          <p:cNvPicPr preferRelativeResize="0"/>
          <p:nvPr/>
        </p:nvPicPr>
        <p:blipFill rotWithShape="1">
          <a:blip r:embed="rId4">
            <a:alphaModFix/>
          </a:blip>
          <a:srcRect b="0" l="0" r="0" t="0"/>
          <a:stretch/>
        </p:blipFill>
        <p:spPr>
          <a:xfrm>
            <a:off x="4977981" y="1650574"/>
            <a:ext cx="3926733" cy="2397546"/>
          </a:xfrm>
          <a:prstGeom prst="rect">
            <a:avLst/>
          </a:prstGeom>
          <a:noFill/>
          <a:ln>
            <a:noFill/>
          </a:ln>
        </p:spPr>
      </p:pic>
      <p:pic>
        <p:nvPicPr>
          <p:cNvPr id="275" name="Google Shape;275;p27"/>
          <p:cNvPicPr preferRelativeResize="0"/>
          <p:nvPr/>
        </p:nvPicPr>
        <p:blipFill rotWithShape="1">
          <a:blip r:embed="rId5">
            <a:alphaModFix/>
          </a:blip>
          <a:srcRect b="0" l="0" r="0" t="0"/>
          <a:stretch/>
        </p:blipFill>
        <p:spPr>
          <a:xfrm>
            <a:off x="597866" y="4186661"/>
            <a:ext cx="3847685" cy="2491230"/>
          </a:xfrm>
          <a:prstGeom prst="rect">
            <a:avLst/>
          </a:prstGeom>
          <a:noFill/>
          <a:ln>
            <a:noFill/>
          </a:ln>
        </p:spPr>
      </p:pic>
      <p:pic>
        <p:nvPicPr>
          <p:cNvPr id="276" name="Google Shape;276;p27"/>
          <p:cNvPicPr preferRelativeResize="0"/>
          <p:nvPr/>
        </p:nvPicPr>
        <p:blipFill rotWithShape="1">
          <a:blip r:embed="rId6">
            <a:alphaModFix/>
          </a:blip>
          <a:srcRect b="0" l="0" r="0" t="0"/>
          <a:stretch/>
        </p:blipFill>
        <p:spPr>
          <a:xfrm>
            <a:off x="4977981" y="4186659"/>
            <a:ext cx="3921767" cy="2519967"/>
          </a:xfrm>
          <a:prstGeom prst="rect">
            <a:avLst/>
          </a:prstGeom>
          <a:noFill/>
          <a:ln>
            <a:noFill/>
          </a:ln>
        </p:spPr>
      </p:pic>
      <p:sp>
        <p:nvSpPr>
          <p:cNvPr id="277" name="Google Shape;277;p27"/>
          <p:cNvSpPr txBox="1"/>
          <p:nvPr/>
        </p:nvSpPr>
        <p:spPr>
          <a:xfrm>
            <a:off x="194932" y="1589755"/>
            <a:ext cx="8058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78" name="Google Shape;278;p27"/>
          <p:cNvSpPr txBox="1"/>
          <p:nvPr/>
        </p:nvSpPr>
        <p:spPr>
          <a:xfrm>
            <a:off x="4575048" y="1589755"/>
            <a:ext cx="8058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79" name="Google Shape;279;p27"/>
          <p:cNvSpPr txBox="1"/>
          <p:nvPr/>
        </p:nvSpPr>
        <p:spPr>
          <a:xfrm>
            <a:off x="194931" y="4127334"/>
            <a:ext cx="8058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80" name="Google Shape;280;p27"/>
          <p:cNvSpPr txBox="1"/>
          <p:nvPr/>
        </p:nvSpPr>
        <p:spPr>
          <a:xfrm>
            <a:off x="4575048" y="4127334"/>
            <a:ext cx="8058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628650" y="312372"/>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Stages</a:t>
            </a:r>
            <a:endParaRPr/>
          </a:p>
        </p:txBody>
      </p:sp>
      <p:sp>
        <p:nvSpPr>
          <p:cNvPr id="286" name="Google Shape;286;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game has 6 stages with different goal, block speed, and operators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t/>
            </a:r>
            <a:endParaRPr/>
          </a:p>
        </p:txBody>
      </p:sp>
      <p:graphicFrame>
        <p:nvGraphicFramePr>
          <p:cNvPr id="287" name="Google Shape;287;p28"/>
          <p:cNvGraphicFramePr/>
          <p:nvPr/>
        </p:nvGraphicFramePr>
        <p:xfrm>
          <a:off x="788998" y="3358012"/>
          <a:ext cx="3000000" cy="3000000"/>
        </p:xfrm>
        <a:graphic>
          <a:graphicData uri="http://schemas.openxmlformats.org/drawingml/2006/table">
            <a:tbl>
              <a:tblPr bandRow="1" firstRow="1">
                <a:noFill/>
                <a:tableStyleId>{C3C25C6A-3469-4722-8FC0-47A1E505C0B9}</a:tableStyleId>
              </a:tblPr>
              <a:tblGrid>
                <a:gridCol w="1288175"/>
                <a:gridCol w="1483400"/>
                <a:gridCol w="2734725"/>
                <a:gridCol w="1652950"/>
              </a:tblGrid>
              <a:tr h="370500">
                <a:tc>
                  <a:txBody>
                    <a:bodyPr>
                      <a:noAutofit/>
                    </a:bodyPr>
                    <a:lstStyle/>
                    <a:p>
                      <a:pPr indent="0" lvl="0" marL="0" marR="0" rtl="0" algn="ctr">
                        <a:spcBef>
                          <a:spcPts val="0"/>
                        </a:spcBef>
                        <a:spcAft>
                          <a:spcPts val="0"/>
                        </a:spcAft>
                        <a:buNone/>
                      </a:pPr>
                      <a:r>
                        <a:rPr lang="en-US" sz="1800" u="none" cap="none" strike="noStrike"/>
                        <a:t>Stage</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Goal point</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Block speed</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Operator</a:t>
                      </a:r>
                      <a:endParaRPr sz="1800" u="none" cap="none" strike="noStrike"/>
                    </a:p>
                  </a:txBody>
                  <a:tcPr marT="45725" marB="45725" marR="91450" marL="91450" anchor="ctr"/>
                </a:tc>
              </a:tr>
              <a:tr h="355950">
                <a:tc>
                  <a:txBody>
                    <a:bodyPr>
                      <a:noAutofit/>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100</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1 (Initial speed) </a:t>
                      </a:r>
                      <a:endParaRPr sz="1800" u="none" cap="none" strike="noStrike"/>
                    </a:p>
                  </a:txBody>
                  <a:tcPr marT="45725" marB="45725" marR="91450" marL="91450" anchor="ctr"/>
                </a:tc>
                <a:tc rowSpan="3">
                  <a:txBody>
                    <a:bodyPr>
                      <a:noAutofit/>
                    </a:bodyPr>
                    <a:lstStyle/>
                    <a:p>
                      <a:pPr indent="0" lvl="0" marL="0" marR="0" rtl="0" algn="ctr">
                        <a:spcBef>
                          <a:spcPts val="0"/>
                        </a:spcBef>
                        <a:spcAft>
                          <a:spcPts val="0"/>
                        </a:spcAft>
                        <a:buNone/>
                      </a:pPr>
                      <a:r>
                        <a:rPr lang="en-US" sz="1800" u="none" cap="none" strike="noStrike"/>
                        <a:t>+</a:t>
                      </a:r>
                      <a:endParaRPr sz="1800" u="none" cap="none" strike="noStrike"/>
                    </a:p>
                  </a:txBody>
                  <a:tcPr marT="45725" marB="45725" marR="91450" marL="91450" anchor="ctr"/>
                </a:tc>
              </a:tr>
              <a:tr h="355950">
                <a:tc>
                  <a:txBody>
                    <a:bodyPr>
                      <a:noAutofit/>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300</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1.3</a:t>
                      </a:r>
                      <a:endParaRPr sz="1800" u="none" cap="none" strike="noStrike"/>
                    </a:p>
                  </a:txBody>
                  <a:tcPr marT="45725" marB="45725" marR="91450" marL="91450" anchor="ctr"/>
                </a:tc>
                <a:tc vMerge="1"/>
              </a:tr>
              <a:tr h="355950">
                <a:tc>
                  <a:txBody>
                    <a:bodyPr>
                      <a:noAutofit/>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500</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1.5</a:t>
                      </a:r>
                      <a:endParaRPr sz="1800" u="none" cap="none" strike="noStrike"/>
                    </a:p>
                  </a:txBody>
                  <a:tcPr marT="45725" marB="45725" marR="91450" marL="91450" anchor="ctr"/>
                </a:tc>
                <a:tc vMerge="1"/>
              </a:tr>
              <a:tr h="355950">
                <a:tc>
                  <a:txBody>
                    <a:bodyPr>
                      <a:noAutofit/>
                    </a:bodyPr>
                    <a:lstStyle/>
                    <a:p>
                      <a:pPr indent="0" lvl="0" marL="0" marR="0" rtl="0" algn="ctr">
                        <a:spcBef>
                          <a:spcPts val="0"/>
                        </a:spcBef>
                        <a:spcAft>
                          <a:spcPts val="0"/>
                        </a:spcAft>
                        <a:buNone/>
                      </a:pPr>
                      <a:r>
                        <a:rPr lang="en-US" sz="1800" u="none" cap="none" strike="noStrike"/>
                        <a:t>4</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600</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1.7</a:t>
                      </a:r>
                      <a:endParaRPr sz="1800" u="none" cap="none" strike="noStrike"/>
                    </a:p>
                  </a:txBody>
                  <a:tcPr marT="45725" marB="45725" marR="91450" marL="91450" anchor="ctr"/>
                </a:tc>
                <a:tc rowSpan="3">
                  <a:txBody>
                    <a:bodyPr>
                      <a:noAutofit/>
                    </a:bodyPr>
                    <a:lstStyle/>
                    <a:p>
                      <a:pPr indent="0" lvl="0" marL="0" marR="0" rtl="0" algn="ctr">
                        <a:spcBef>
                          <a:spcPts val="0"/>
                        </a:spcBef>
                        <a:spcAft>
                          <a:spcPts val="0"/>
                        </a:spcAft>
                        <a:buNone/>
                      </a:pPr>
                      <a:r>
                        <a:rPr lang="en-US" sz="1800" u="none" cap="none" strike="noStrike"/>
                        <a:t>+, -</a:t>
                      </a:r>
                      <a:endParaRPr sz="1800" u="none" cap="none" strike="noStrike"/>
                    </a:p>
                  </a:txBody>
                  <a:tcPr marT="45725" marB="45725" marR="91450" marL="91450" anchor="ctr"/>
                </a:tc>
              </a:tr>
              <a:tr h="355950">
                <a:tc>
                  <a:txBody>
                    <a:bodyPr>
                      <a:noAutofit/>
                    </a:bodyPr>
                    <a:lstStyle/>
                    <a:p>
                      <a:pPr indent="0" lvl="0" marL="0" marR="0" rtl="0" algn="ctr">
                        <a:spcBef>
                          <a:spcPts val="0"/>
                        </a:spcBef>
                        <a:spcAft>
                          <a:spcPts val="0"/>
                        </a:spcAft>
                        <a:buNone/>
                      </a:pPr>
                      <a:r>
                        <a:rPr lang="en-US" sz="1800" u="none" cap="none" strike="noStrike"/>
                        <a:t>5</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750</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vMerge="1"/>
              </a:tr>
              <a:tr h="355950">
                <a:tc>
                  <a:txBody>
                    <a:bodyPr>
                      <a:noAutofit/>
                    </a:bodyPr>
                    <a:lstStyle/>
                    <a:p>
                      <a:pPr indent="0" lvl="0" marL="0" marR="0" rtl="0" algn="ctr">
                        <a:spcBef>
                          <a:spcPts val="0"/>
                        </a:spcBef>
                        <a:spcAft>
                          <a:spcPts val="0"/>
                        </a:spcAft>
                        <a:buNone/>
                      </a:pPr>
                      <a:r>
                        <a:rPr lang="en-US" sz="1800" u="none" cap="none" strike="noStrike"/>
                        <a:t>6</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850</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2.5</a:t>
                      </a:r>
                      <a:endParaRPr sz="1800" u="none" cap="none" strike="noStrike"/>
                    </a:p>
                  </a:txBody>
                  <a:tcPr marT="45725" marB="45725" marR="91450" marL="91450" anchor="ctr"/>
                </a:tc>
                <a:tc vMerge="1"/>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Stages</a:t>
            </a:r>
            <a:endParaRPr/>
          </a:p>
        </p:txBody>
      </p:sp>
      <p:sp>
        <p:nvSpPr>
          <p:cNvPr id="293" name="Google Shape;293;p29"/>
          <p:cNvSpPr txBox="1"/>
          <p:nvPr>
            <p:ph idx="1" type="body"/>
          </p:nvPr>
        </p:nvSpPr>
        <p:spPr>
          <a:xfrm>
            <a:off x="628650" y="1825625"/>
            <a:ext cx="8164368" cy="496310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Player wins the stage when having reached the goal point</a:t>
            </a:r>
            <a:endParaRPr sz="2000"/>
          </a:p>
          <a:p>
            <a:pPr indent="-228600" lvl="0" marL="228600" rtl="0" algn="l">
              <a:lnSpc>
                <a:spcPct val="90000"/>
              </a:lnSpc>
              <a:spcBef>
                <a:spcPts val="1000"/>
              </a:spcBef>
              <a:spcAft>
                <a:spcPts val="0"/>
              </a:spcAft>
              <a:buClr>
                <a:schemeClr val="dk1"/>
              </a:buClr>
              <a:buSzPts val="2800"/>
              <a:buChar char="•"/>
            </a:pPr>
            <a:r>
              <a:rPr lang="en-US"/>
              <a:t>Player wins the game when cleared all stages</a:t>
            </a:r>
            <a:endParaRPr/>
          </a:p>
          <a:p>
            <a:pPr indent="-228600" lvl="0" marL="228600" rtl="0" algn="l">
              <a:lnSpc>
                <a:spcPct val="90000"/>
              </a:lnSpc>
              <a:spcBef>
                <a:spcPts val="1000"/>
              </a:spcBef>
              <a:spcAft>
                <a:spcPts val="0"/>
              </a:spcAft>
              <a:buClr>
                <a:schemeClr val="dk1"/>
              </a:buClr>
              <a:buSzPts val="2800"/>
              <a:buChar char="•"/>
            </a:pPr>
            <a:r>
              <a:rPr lang="en-US"/>
              <a:t>Player loses game when blocks reach up to the top of the game screen</a:t>
            </a:r>
            <a:endParaRPr/>
          </a:p>
          <a:p>
            <a:pPr indent="-228600" lvl="0" marL="228600" rtl="0" algn="l">
              <a:lnSpc>
                <a:spcPct val="90000"/>
              </a:lnSpc>
              <a:spcBef>
                <a:spcPts val="1000"/>
              </a:spcBef>
              <a:spcAft>
                <a:spcPts val="0"/>
              </a:spcAft>
              <a:buClr>
                <a:schemeClr val="dk1"/>
              </a:buClr>
              <a:buSzPts val="2800"/>
              <a:buChar char="•"/>
            </a:pPr>
            <a:r>
              <a:rPr lang="en-US"/>
              <a:t>The player must complete the previous stage for moving to the next stage</a:t>
            </a:r>
            <a:endParaRPr/>
          </a:p>
          <a:p>
            <a:pPr indent="-228600" lvl="0" marL="228600" rtl="0" algn="l">
              <a:lnSpc>
                <a:spcPct val="90000"/>
              </a:lnSpc>
              <a:spcBef>
                <a:spcPts val="1000"/>
              </a:spcBef>
              <a:spcAft>
                <a:spcPts val="0"/>
              </a:spcAft>
              <a:buClr>
                <a:schemeClr val="dk1"/>
              </a:buClr>
              <a:buSzPts val="2800"/>
              <a:buChar char="•"/>
            </a:pPr>
            <a:r>
              <a:rPr lang="en-US"/>
              <a:t>Each time the player move on to next stages, </a:t>
            </a:r>
            <a:r>
              <a:rPr b="1" lang="en-US"/>
              <a:t> corresponding values of goal point and block speed need to be set and continues the game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Scoring Rule</a:t>
            </a:r>
            <a:endParaRPr/>
          </a:p>
        </p:txBody>
      </p:sp>
      <p:sp>
        <p:nvSpPr>
          <p:cNvPr id="299" name="Google Shape;299;p30"/>
          <p:cNvSpPr txBox="1"/>
          <p:nvPr>
            <p:ph idx="1" type="body"/>
          </p:nvPr>
        </p:nvSpPr>
        <p:spPr>
          <a:xfrm>
            <a:off x="628650" y="1825625"/>
            <a:ext cx="8210550" cy="471372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When 2 blocks of 64 vanish, then player earns 10 points</a:t>
            </a:r>
            <a:endParaRPr/>
          </a:p>
          <a:p>
            <a:pPr indent="-228600" lvl="1" marL="685800" rtl="0" algn="l">
              <a:lnSpc>
                <a:spcPct val="90000"/>
              </a:lnSpc>
              <a:spcBef>
                <a:spcPts val="500"/>
              </a:spcBef>
              <a:spcAft>
                <a:spcPts val="0"/>
              </a:spcAft>
              <a:buClr>
                <a:schemeClr val="dk1"/>
              </a:buClr>
              <a:buSzPts val="2400"/>
              <a:buChar char="•"/>
            </a:pPr>
            <a:r>
              <a:rPr lang="en-US"/>
              <a:t>2 blocks – 10 points, 3 blocks – 20 points, 4 blocks – 30 points, and so on…</a:t>
            </a:r>
            <a:endParaRPr/>
          </a:p>
          <a:p>
            <a:pPr indent="-228600" lvl="1" marL="685800" rtl="0" algn="l">
              <a:lnSpc>
                <a:spcPct val="90000"/>
              </a:lnSpc>
              <a:spcBef>
                <a:spcPts val="500"/>
              </a:spcBef>
              <a:spcAft>
                <a:spcPts val="0"/>
              </a:spcAft>
              <a:buClr>
                <a:schemeClr val="dk1"/>
              </a:buClr>
              <a:buSzPts val="2400"/>
              <a:buChar char="•"/>
            </a:pPr>
            <a:r>
              <a:rPr lang="en-US"/>
              <a:t>When </a:t>
            </a:r>
            <a:r>
              <a:rPr b="1" lang="en-US"/>
              <a:t>‘Hard drop’</a:t>
            </a:r>
            <a:r>
              <a:rPr lang="en-US"/>
              <a:t> the block, 5 points are increased as a bonus</a:t>
            </a:r>
            <a:endParaRPr/>
          </a:p>
          <a:p>
            <a:pPr indent="-228600" lvl="0" marL="228600" rtl="0" algn="l">
              <a:lnSpc>
                <a:spcPct val="90000"/>
              </a:lnSpc>
              <a:spcBef>
                <a:spcPts val="1000"/>
              </a:spcBef>
              <a:spcAft>
                <a:spcPts val="0"/>
              </a:spcAft>
              <a:buClr>
                <a:schemeClr val="dk1"/>
              </a:buClr>
              <a:buSzPts val="2800"/>
              <a:buChar char="•"/>
            </a:pPr>
            <a:r>
              <a:rPr lang="en-US"/>
              <a:t>The score will be accumulated after the player clear the stages</a:t>
            </a:r>
            <a:endParaRPr/>
          </a:p>
          <a:p>
            <a:pPr indent="-228600" lvl="1" marL="685800" rtl="0" algn="l">
              <a:lnSpc>
                <a:spcPct val="90000"/>
              </a:lnSpc>
              <a:spcBef>
                <a:spcPts val="500"/>
              </a:spcBef>
              <a:spcAft>
                <a:spcPts val="0"/>
              </a:spcAft>
              <a:buClr>
                <a:schemeClr val="dk1"/>
              </a:buClr>
              <a:buSzPts val="2400"/>
              <a:buChar char="•"/>
            </a:pPr>
            <a:r>
              <a:rPr lang="en-US"/>
              <a:t>The score is reset when the game ends</a:t>
            </a:r>
            <a:endParaRPr/>
          </a:p>
          <a:p>
            <a:pPr indent="-228600" lvl="0" marL="228600" rtl="0" algn="l">
              <a:lnSpc>
                <a:spcPct val="90000"/>
              </a:lnSpc>
              <a:spcBef>
                <a:spcPts val="1000"/>
              </a:spcBef>
              <a:spcAft>
                <a:spcPts val="0"/>
              </a:spcAft>
              <a:buClr>
                <a:schemeClr val="dk1"/>
              </a:buClr>
              <a:buSzPts val="2800"/>
              <a:buChar char="•"/>
            </a:pPr>
            <a:r>
              <a:rPr lang="en-US"/>
              <a:t>The highest score is displayed until the program ends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Function key</a:t>
            </a:r>
            <a:endParaRPr/>
          </a:p>
        </p:txBody>
      </p:sp>
      <p:sp>
        <p:nvSpPr>
          <p:cNvPr id="305" name="Google Shape;305;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Player can ‘Pause’ game with pressing ‘p’ key from keyboard and resume by pressing ‘p’ again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Player can go back to ‘Main menu’ by pressing ‘Esc’ key from keyboard while playing game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Player can ‘Exit game’ by pressing ‘Esc’ key from keyboard in the main menu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Environment</a:t>
            </a:r>
            <a:endParaRPr/>
          </a:p>
        </p:txBody>
      </p:sp>
      <p:sp>
        <p:nvSpPr>
          <p:cNvPr id="96" name="Google Shape;96;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Windows 10</a:t>
            </a:r>
            <a:endParaRPr/>
          </a:p>
          <a:p>
            <a:pPr indent="-228600" lvl="0" marL="228600" rtl="0" algn="l">
              <a:lnSpc>
                <a:spcPct val="90000"/>
              </a:lnSpc>
              <a:spcBef>
                <a:spcPts val="1000"/>
              </a:spcBef>
              <a:spcAft>
                <a:spcPts val="0"/>
              </a:spcAft>
              <a:buClr>
                <a:schemeClr val="dk1"/>
              </a:buClr>
              <a:buSzPts val="2800"/>
              <a:buChar char="•"/>
            </a:pPr>
            <a:r>
              <a:rPr lang="en-US"/>
              <a:t>Visual Studio 2017</a:t>
            </a:r>
            <a:endParaRPr/>
          </a:p>
          <a:p>
            <a:pPr indent="-228600" lvl="0" marL="228600" rtl="0" algn="l">
              <a:lnSpc>
                <a:spcPct val="90000"/>
              </a:lnSpc>
              <a:spcBef>
                <a:spcPts val="1000"/>
              </a:spcBef>
              <a:spcAft>
                <a:spcPts val="0"/>
              </a:spcAft>
              <a:buClr>
                <a:schemeClr val="dk1"/>
              </a:buClr>
              <a:buSzPts val="2800"/>
              <a:buChar char="•"/>
            </a:pPr>
            <a:r>
              <a:rPr lang="en-US"/>
              <a:t>Programming language: C </a:t>
            </a:r>
            <a:r>
              <a:rPr lang="en-US" sz="2400"/>
              <a:t>(C++ will not be allowed.)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Note</a:t>
            </a:r>
            <a:endParaRPr/>
          </a:p>
        </p:txBody>
      </p:sp>
      <p:sp>
        <p:nvSpPr>
          <p:cNvPr id="311" name="Google Shape;311;p32"/>
          <p:cNvSpPr txBox="1"/>
          <p:nvPr>
            <p:ph idx="1" type="body"/>
          </p:nvPr>
        </p:nvSpPr>
        <p:spPr>
          <a:xfrm>
            <a:off x="628649" y="1825625"/>
            <a:ext cx="8284441"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Use the given sample code to complete your project</a:t>
            </a:r>
            <a:endParaRPr/>
          </a:p>
          <a:p>
            <a:pPr indent="-228600" lvl="1" marL="685800" rtl="0" algn="l">
              <a:lnSpc>
                <a:spcPct val="90000"/>
              </a:lnSpc>
              <a:spcBef>
                <a:spcPts val="500"/>
              </a:spcBef>
              <a:spcAft>
                <a:spcPts val="0"/>
              </a:spcAft>
              <a:buClr>
                <a:schemeClr val="dk1"/>
              </a:buClr>
              <a:buSzPts val="2400"/>
              <a:buChar char="•"/>
            </a:pPr>
            <a:r>
              <a:rPr lang="en-US"/>
              <a:t>You can add or modify the specified area in the sample code as you want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Exceptions need to be well handled including invalid inputs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Submission Format</a:t>
            </a:r>
            <a:endParaRPr/>
          </a:p>
        </p:txBody>
      </p:sp>
      <p:sp>
        <p:nvSpPr>
          <p:cNvPr id="317" name="Google Shape;317;p3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Submit a file “Student ID_prj2.zip”</a:t>
            </a:r>
            <a:endParaRPr/>
          </a:p>
          <a:p>
            <a:pPr indent="-228600" lvl="1" marL="685800" rtl="0" algn="l">
              <a:lnSpc>
                <a:spcPct val="90000"/>
              </a:lnSpc>
              <a:spcBef>
                <a:spcPts val="500"/>
              </a:spcBef>
              <a:spcAft>
                <a:spcPts val="0"/>
              </a:spcAft>
              <a:buClr>
                <a:schemeClr val="dk1"/>
              </a:buClr>
              <a:buSzPts val="2400"/>
              <a:buChar char="•"/>
            </a:pPr>
            <a:r>
              <a:rPr lang="en-US"/>
              <a:t>Source File “Student ID_prj2.c”</a:t>
            </a:r>
            <a:endParaRPr/>
          </a:p>
          <a:p>
            <a:pPr indent="-228600" lvl="1" marL="685800" rtl="0" algn="l">
              <a:lnSpc>
                <a:spcPct val="90000"/>
              </a:lnSpc>
              <a:spcBef>
                <a:spcPts val="500"/>
              </a:spcBef>
              <a:spcAft>
                <a:spcPts val="0"/>
              </a:spcAft>
              <a:buClr>
                <a:schemeClr val="dk1"/>
              </a:buClr>
              <a:buSzPts val="2400"/>
              <a:buChar char="•"/>
            </a:pPr>
            <a:r>
              <a:rPr lang="en-US"/>
              <a:t>Several Screenshots “screenshot #”</a:t>
            </a:r>
            <a:endParaRPr/>
          </a:p>
          <a:p>
            <a:pPr indent="-228600" lvl="2" marL="1143000" rtl="0" algn="l">
              <a:lnSpc>
                <a:spcPct val="90000"/>
              </a:lnSpc>
              <a:spcBef>
                <a:spcPts val="500"/>
              </a:spcBef>
              <a:spcAft>
                <a:spcPts val="0"/>
              </a:spcAft>
              <a:buClr>
                <a:schemeClr val="dk1"/>
              </a:buClr>
              <a:buSzPts val="2000"/>
              <a:buChar char="•"/>
            </a:pPr>
            <a:r>
              <a:rPr lang="en-US"/>
              <a:t>Menu screen</a:t>
            </a:r>
            <a:endParaRPr/>
          </a:p>
          <a:p>
            <a:pPr indent="-228600" lvl="2" marL="1143000" rtl="0" algn="l">
              <a:lnSpc>
                <a:spcPct val="90000"/>
              </a:lnSpc>
              <a:spcBef>
                <a:spcPts val="500"/>
              </a:spcBef>
              <a:spcAft>
                <a:spcPts val="0"/>
              </a:spcAft>
              <a:buClr>
                <a:schemeClr val="dk1"/>
              </a:buClr>
              <a:buSzPts val="2000"/>
              <a:buChar char="•"/>
            </a:pPr>
            <a:r>
              <a:rPr lang="en-US"/>
              <a:t>Stage screen before start</a:t>
            </a:r>
            <a:endParaRPr/>
          </a:p>
          <a:p>
            <a:pPr indent="-228600" lvl="2" marL="1143000" rtl="0" algn="l">
              <a:lnSpc>
                <a:spcPct val="90000"/>
              </a:lnSpc>
              <a:spcBef>
                <a:spcPts val="500"/>
              </a:spcBef>
              <a:spcAft>
                <a:spcPts val="0"/>
              </a:spcAft>
              <a:buClr>
                <a:schemeClr val="dk1"/>
              </a:buClr>
              <a:buSzPts val="2000"/>
              <a:buChar char="•"/>
            </a:pPr>
            <a:r>
              <a:rPr lang="en-US"/>
              <a:t>Stage screen with the score</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BlackBoard (kulms.korea.ac.kr)</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18" name="Google Shape;318;p33"/>
          <p:cNvPicPr preferRelativeResize="0"/>
          <p:nvPr/>
        </p:nvPicPr>
        <p:blipFill rotWithShape="1">
          <a:blip r:embed="rId3">
            <a:alphaModFix/>
          </a:blip>
          <a:srcRect b="0" l="0" r="0" t="0"/>
          <a:stretch/>
        </p:blipFill>
        <p:spPr>
          <a:xfrm>
            <a:off x="5802050" y="3156080"/>
            <a:ext cx="2842800" cy="1305995"/>
          </a:xfrm>
          <a:prstGeom prst="rect">
            <a:avLst/>
          </a:prstGeom>
          <a:noFill/>
          <a:ln>
            <a:noFill/>
          </a:ln>
        </p:spPr>
      </p:pic>
      <p:pic>
        <p:nvPicPr>
          <p:cNvPr id="319" name="Google Shape;319;p33"/>
          <p:cNvPicPr preferRelativeResize="0"/>
          <p:nvPr/>
        </p:nvPicPr>
        <p:blipFill rotWithShape="1">
          <a:blip r:embed="rId4">
            <a:alphaModFix/>
          </a:blip>
          <a:srcRect b="0" l="0" r="0" t="0"/>
          <a:stretch/>
        </p:blipFill>
        <p:spPr>
          <a:xfrm>
            <a:off x="5802050" y="4558829"/>
            <a:ext cx="2842800" cy="18542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Submission Due Date</a:t>
            </a:r>
            <a:endParaRPr/>
          </a:p>
        </p:txBody>
      </p:sp>
      <p:sp>
        <p:nvSpPr>
          <p:cNvPr id="325" name="Google Shape;325;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Deadline:  </a:t>
            </a:r>
            <a:r>
              <a:rPr lang="en-US">
                <a:solidFill>
                  <a:srgbClr val="FF0000"/>
                </a:solidFill>
              </a:rPr>
              <a:t>23:59, June 14, 2019</a:t>
            </a:r>
            <a:endParaRPr/>
          </a:p>
          <a:p>
            <a:pPr indent="-228600" lvl="0" marL="228600" rtl="0" algn="l">
              <a:lnSpc>
                <a:spcPct val="90000"/>
              </a:lnSpc>
              <a:spcBef>
                <a:spcPts val="1000"/>
              </a:spcBef>
              <a:spcAft>
                <a:spcPts val="0"/>
              </a:spcAft>
              <a:buClr>
                <a:schemeClr val="dk1"/>
              </a:buClr>
              <a:buSzPts val="2800"/>
              <a:buChar char="•"/>
            </a:pPr>
            <a:r>
              <a:rPr lang="en-US"/>
              <a:t>Please try to submit a little bit earlier than deadline </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Late submission would not be accepted </a:t>
            </a:r>
            <a:r>
              <a:rPr lang="en-US"/>
              <a:t>without exception</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Any cheating</a:t>
            </a:r>
            <a:r>
              <a:rPr lang="en-US"/>
              <a:t> (e.g., code sharing, copy, writing by deputy, and so on) will be </a:t>
            </a:r>
            <a:r>
              <a:rPr lang="en-US">
                <a:solidFill>
                  <a:srgbClr val="FF0000"/>
                </a:solidFill>
              </a:rPr>
              <a:t>seriously penalized </a:t>
            </a:r>
            <a:endParaRPr/>
          </a:p>
          <a:p>
            <a:pPr indent="-228600" lvl="1" marL="685800" rtl="0" algn="l">
              <a:lnSpc>
                <a:spcPct val="90000"/>
              </a:lnSpc>
              <a:spcBef>
                <a:spcPts val="500"/>
              </a:spcBef>
              <a:spcAft>
                <a:spcPts val="0"/>
              </a:spcAft>
              <a:buClr>
                <a:schemeClr val="dk1"/>
              </a:buClr>
              <a:buSzPts val="2400"/>
              <a:buChar char="•"/>
            </a:pPr>
            <a:r>
              <a:rPr lang="en-US"/>
              <a:t>All people related with cheating (not only those who copied it, but also those who showed it by posting it on the public board such as blog, SNS, …) will get 0 point and F grade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Project 2 – 64 PuyoPuyo</a:t>
            </a:r>
            <a:endParaRPr/>
          </a:p>
        </p:txBody>
      </p:sp>
      <p:sp>
        <p:nvSpPr>
          <p:cNvPr id="102" name="Google Shape;102;p15"/>
          <p:cNvSpPr txBox="1"/>
          <p:nvPr>
            <p:ph idx="1" type="body"/>
          </p:nvPr>
        </p:nvSpPr>
        <p:spPr>
          <a:xfrm>
            <a:off x="628649" y="1825625"/>
            <a:ext cx="8072005"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Write a program “64 PuyoPuyo”</a:t>
            </a:r>
            <a:endParaRPr/>
          </a:p>
          <a:p>
            <a:pPr indent="-228600" lvl="0" marL="228600" rtl="0" algn="l">
              <a:lnSpc>
                <a:spcPct val="90000"/>
              </a:lnSpc>
              <a:spcBef>
                <a:spcPts val="1000"/>
              </a:spcBef>
              <a:spcAft>
                <a:spcPts val="0"/>
              </a:spcAft>
              <a:buClr>
                <a:schemeClr val="dk1"/>
              </a:buClr>
              <a:buSzPts val="2800"/>
              <a:buChar char="•"/>
            </a:pPr>
            <a:r>
              <a:rPr lang="en-US"/>
              <a:t>64 PuyoPuyo is a block-matching puzzle game</a:t>
            </a:r>
            <a:endParaRPr/>
          </a:p>
          <a:p>
            <a:pPr indent="-228600" lvl="0" marL="228600" rtl="0" algn="l">
              <a:lnSpc>
                <a:spcPct val="90000"/>
              </a:lnSpc>
              <a:spcBef>
                <a:spcPts val="1000"/>
              </a:spcBef>
              <a:spcAft>
                <a:spcPts val="0"/>
              </a:spcAft>
              <a:buClr>
                <a:schemeClr val="dk1"/>
              </a:buClr>
              <a:buSzPts val="2800"/>
              <a:buChar char="•"/>
            </a:pPr>
            <a:r>
              <a:rPr lang="en-US"/>
              <a:t>Each block consists of a number and a binary arithmetic operator (addition or difference)</a:t>
            </a:r>
            <a:endParaRPr/>
          </a:p>
          <a:p>
            <a:pPr indent="-228600" lvl="0" marL="228600" rtl="0" algn="l">
              <a:lnSpc>
                <a:spcPct val="90000"/>
              </a:lnSpc>
              <a:spcBef>
                <a:spcPts val="1000"/>
              </a:spcBef>
              <a:spcAft>
                <a:spcPts val="0"/>
              </a:spcAft>
              <a:buClr>
                <a:schemeClr val="dk1"/>
              </a:buClr>
              <a:buSzPts val="2800"/>
              <a:buChar char="•"/>
            </a:pPr>
            <a:r>
              <a:rPr lang="en-US"/>
              <a:t>Merge two numbers with one operator</a:t>
            </a:r>
            <a:endParaRPr/>
          </a:p>
          <a:p>
            <a:pPr indent="-228600" lvl="0" marL="228600" rtl="0" algn="l">
              <a:lnSpc>
                <a:spcPct val="90000"/>
              </a:lnSpc>
              <a:spcBef>
                <a:spcPts val="1000"/>
              </a:spcBef>
              <a:spcAft>
                <a:spcPts val="0"/>
              </a:spcAft>
              <a:buClr>
                <a:schemeClr val="dk1"/>
              </a:buClr>
              <a:buSzPts val="2800"/>
              <a:buChar char="•"/>
            </a:pPr>
            <a:r>
              <a:rPr lang="en-US"/>
              <a:t>When it reaches 64, the block vanishes and user earns points</a:t>
            </a:r>
            <a:endParaRPr/>
          </a:p>
          <a:p>
            <a:pPr indent="-228600" lvl="0" marL="228600" rtl="0" algn="l">
              <a:lnSpc>
                <a:spcPct val="90000"/>
              </a:lnSpc>
              <a:spcBef>
                <a:spcPts val="1000"/>
              </a:spcBef>
              <a:spcAft>
                <a:spcPts val="0"/>
              </a:spcAft>
              <a:buClr>
                <a:schemeClr val="dk1"/>
              </a:buClr>
              <a:buSzPts val="2800"/>
              <a:buChar char="•"/>
            </a:pPr>
            <a:r>
              <a:rPr lang="en-US"/>
              <a:t>Goal of each stage is to earn certain points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New Block</a:t>
            </a:r>
            <a:endParaRPr/>
          </a:p>
        </p:txBody>
      </p:sp>
      <p:sp>
        <p:nvSpPr>
          <p:cNvPr id="108" name="Google Shape;108;p16"/>
          <p:cNvSpPr txBox="1"/>
          <p:nvPr>
            <p:ph idx="1" type="body"/>
          </p:nvPr>
        </p:nvSpPr>
        <p:spPr>
          <a:xfrm>
            <a:off x="628650" y="1825624"/>
            <a:ext cx="7886700" cy="473343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number of a new block</a:t>
            </a:r>
            <a:r>
              <a:rPr b="1" lang="en-US"/>
              <a:t> </a:t>
            </a:r>
            <a:r>
              <a:rPr lang="en-US"/>
              <a:t>has</a:t>
            </a:r>
            <a:r>
              <a:rPr b="1" lang="en-US"/>
              <a:t> </a:t>
            </a:r>
            <a:r>
              <a:rPr lang="en-US"/>
              <a:t>one of the following numbers with certain ratio</a:t>
            </a:r>
            <a:endParaRPr/>
          </a:p>
          <a:p>
            <a:pPr indent="-228600" lvl="1" marL="685800" rtl="0" algn="l">
              <a:lnSpc>
                <a:spcPct val="90000"/>
              </a:lnSpc>
              <a:spcBef>
                <a:spcPts val="500"/>
              </a:spcBef>
              <a:spcAft>
                <a:spcPts val="0"/>
              </a:spcAft>
              <a:buClr>
                <a:schemeClr val="dk1"/>
              </a:buClr>
              <a:buSzPts val="2400"/>
              <a:buChar char="•"/>
            </a:pPr>
            <a:r>
              <a:rPr lang="en-US"/>
              <a:t>2 for 50%</a:t>
            </a:r>
            <a:endParaRPr/>
          </a:p>
          <a:p>
            <a:pPr indent="-228600" lvl="1" marL="685800" rtl="0" algn="l">
              <a:lnSpc>
                <a:spcPct val="90000"/>
              </a:lnSpc>
              <a:spcBef>
                <a:spcPts val="500"/>
              </a:spcBef>
              <a:spcAft>
                <a:spcPts val="0"/>
              </a:spcAft>
              <a:buClr>
                <a:schemeClr val="dk1"/>
              </a:buClr>
              <a:buSzPts val="2400"/>
              <a:buChar char="•"/>
            </a:pPr>
            <a:r>
              <a:rPr lang="en-US"/>
              <a:t>4 for 30%</a:t>
            </a:r>
            <a:endParaRPr/>
          </a:p>
          <a:p>
            <a:pPr indent="-228600" lvl="1" marL="685800" rtl="0" algn="l">
              <a:lnSpc>
                <a:spcPct val="90000"/>
              </a:lnSpc>
              <a:spcBef>
                <a:spcPts val="500"/>
              </a:spcBef>
              <a:spcAft>
                <a:spcPts val="0"/>
              </a:spcAft>
              <a:buClr>
                <a:schemeClr val="dk1"/>
              </a:buClr>
              <a:buSzPts val="2400"/>
              <a:buChar char="•"/>
            </a:pPr>
            <a:r>
              <a:rPr lang="en-US"/>
              <a:t>8 for 20%</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The arithmetic operator of a new block has one of the following operators with certain ratio</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Addition (+) for 50% </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Difference (-)  for 50% (e.g., 3-5 = 2, not -2)</a:t>
            </a:r>
            <a:endParaRPr/>
          </a:p>
          <a:p>
            <a:pPr indent="-228600" lvl="1" marL="685800" rtl="0" algn="l">
              <a:lnSpc>
                <a:spcPct val="90000"/>
              </a:lnSpc>
              <a:spcBef>
                <a:spcPts val="500"/>
              </a:spcBef>
              <a:spcAft>
                <a:spcPts val="0"/>
              </a:spcAft>
              <a:buClr>
                <a:schemeClr val="dk1"/>
              </a:buClr>
              <a:buSzPts val="2400"/>
              <a:buChar char="•"/>
            </a:pPr>
            <a:r>
              <a:rPr lang="en-US"/>
              <a:t>From stage 1 to 3, only addition is assigned to the block</a:t>
            </a:r>
            <a:endParaRPr/>
          </a:p>
          <a:p>
            <a:pPr indent="0" lvl="1" marL="4572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New Block</a:t>
            </a:r>
            <a:endParaRPr/>
          </a:p>
        </p:txBody>
      </p:sp>
      <p:sp>
        <p:nvSpPr>
          <p:cNvPr id="114" name="Google Shape;114;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Each block should be created and starts falling from </a:t>
            </a:r>
            <a:r>
              <a:rPr b="1" lang="en-US"/>
              <a:t>the top of game screen</a:t>
            </a:r>
            <a:endParaRPr/>
          </a:p>
          <a:p>
            <a:pPr indent="-228600" lvl="0" marL="228600" rtl="0" algn="l">
              <a:lnSpc>
                <a:spcPct val="90000"/>
              </a:lnSpc>
              <a:spcBef>
                <a:spcPts val="1000"/>
              </a:spcBef>
              <a:spcAft>
                <a:spcPts val="0"/>
              </a:spcAft>
              <a:buClr>
                <a:schemeClr val="dk1"/>
              </a:buClr>
              <a:buSzPts val="2800"/>
              <a:buChar char="•"/>
            </a:pPr>
            <a:r>
              <a:rPr lang="en-US"/>
              <a:t>It consists of two blocks of numbers and operators and is generated only in </a:t>
            </a:r>
            <a:r>
              <a:rPr b="1" lang="en-US"/>
              <a:t>the horizontal direction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horizontal coordinate of new blocks should be determined </a:t>
            </a:r>
            <a:r>
              <a:rPr b="1" lang="en-US"/>
              <a:t>randomly</a:t>
            </a:r>
            <a:endParaRPr/>
          </a:p>
          <a:p>
            <a:pPr indent="-228600" lvl="0" marL="228600" rtl="0" algn="l">
              <a:lnSpc>
                <a:spcPct val="90000"/>
              </a:lnSpc>
              <a:spcBef>
                <a:spcPts val="1000"/>
              </a:spcBef>
              <a:spcAft>
                <a:spcPts val="0"/>
              </a:spcAft>
              <a:buClr>
                <a:schemeClr val="dk1"/>
              </a:buClr>
              <a:buSzPts val="2800"/>
              <a:buChar char="•"/>
            </a:pPr>
            <a:r>
              <a:rPr lang="en-US"/>
              <a:t>If the block cannot fall anymore, the next block should be created, and starts falling down again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5" name="Google Shape;115;p17"/>
          <p:cNvSpPr/>
          <p:nvPr/>
        </p:nvSpPr>
        <p:spPr>
          <a:xfrm>
            <a:off x="2233577" y="3615661"/>
            <a:ext cx="486681" cy="29086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a:t>
            </a:r>
            <a:endParaRPr b="0" i="0" sz="1800" u="none" cap="none" strike="noStrike">
              <a:solidFill>
                <a:schemeClr val="lt1"/>
              </a:solidFill>
              <a:latin typeface="Calibri"/>
              <a:ea typeface="Calibri"/>
              <a:cs typeface="Calibri"/>
              <a:sym typeface="Calibri"/>
            </a:endParaRPr>
          </a:p>
        </p:txBody>
      </p:sp>
      <p:sp>
        <p:nvSpPr>
          <p:cNvPr id="116" name="Google Shape;116;p17"/>
          <p:cNvSpPr/>
          <p:nvPr/>
        </p:nvSpPr>
        <p:spPr>
          <a:xfrm>
            <a:off x="1736404" y="3615661"/>
            <a:ext cx="486680" cy="29086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8</a:t>
            </a:r>
            <a:endParaRPr b="0" i="0" sz="1800" u="none" cap="none" strike="noStrike">
              <a:solidFill>
                <a:schemeClr val="lt1"/>
              </a:solidFill>
              <a:latin typeface="Calibri"/>
              <a:ea typeface="Calibri"/>
              <a:cs typeface="Calibri"/>
              <a:sym typeface="Calibri"/>
            </a:endParaRPr>
          </a:p>
        </p:txBody>
      </p:sp>
      <p:sp>
        <p:nvSpPr>
          <p:cNvPr id="117" name="Google Shape;117;p17"/>
          <p:cNvSpPr txBox="1"/>
          <p:nvPr/>
        </p:nvSpPr>
        <p:spPr>
          <a:xfrm>
            <a:off x="2720258" y="3615661"/>
            <a:ext cx="5838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O )</a:t>
            </a:r>
            <a:endParaRPr sz="1800">
              <a:solidFill>
                <a:schemeClr val="dk1"/>
              </a:solidFill>
              <a:latin typeface="Calibri"/>
              <a:ea typeface="Calibri"/>
              <a:cs typeface="Calibri"/>
              <a:sym typeface="Calibri"/>
            </a:endParaRPr>
          </a:p>
        </p:txBody>
      </p:sp>
      <p:sp>
        <p:nvSpPr>
          <p:cNvPr id="118" name="Google Shape;118;p17"/>
          <p:cNvSpPr/>
          <p:nvPr/>
        </p:nvSpPr>
        <p:spPr>
          <a:xfrm>
            <a:off x="3528374" y="3813294"/>
            <a:ext cx="486680" cy="24873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19" name="Google Shape;119;p17"/>
          <p:cNvSpPr/>
          <p:nvPr/>
        </p:nvSpPr>
        <p:spPr>
          <a:xfrm>
            <a:off x="3528374" y="3564564"/>
            <a:ext cx="486680" cy="24873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20" name="Google Shape;120;p17"/>
          <p:cNvSpPr txBox="1"/>
          <p:nvPr/>
        </p:nvSpPr>
        <p:spPr>
          <a:xfrm>
            <a:off x="4025548" y="3615661"/>
            <a:ext cx="55175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X )</a:t>
            </a:r>
            <a:endParaRPr sz="1800">
              <a:solidFill>
                <a:schemeClr val="dk1"/>
              </a:solidFill>
              <a:latin typeface="Calibri"/>
              <a:ea typeface="Calibri"/>
              <a:cs typeface="Calibri"/>
              <a:sym typeface="Calibri"/>
            </a:endParaRPr>
          </a:p>
        </p:txBody>
      </p:sp>
      <p:sp>
        <p:nvSpPr>
          <p:cNvPr id="121" name="Google Shape;121;p17"/>
          <p:cNvSpPr txBox="1"/>
          <p:nvPr/>
        </p:nvSpPr>
        <p:spPr>
          <a:xfrm>
            <a:off x="1182848" y="3523376"/>
            <a:ext cx="4865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Block control</a:t>
            </a:r>
            <a:endParaRPr/>
          </a:p>
        </p:txBody>
      </p:sp>
      <p:sp>
        <p:nvSpPr>
          <p:cNvPr id="127" name="Google Shape;127;p1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While the block is falling, the player can </a:t>
            </a:r>
            <a:r>
              <a:rPr b="1" lang="en-US"/>
              <a:t>flip the block </a:t>
            </a:r>
            <a:r>
              <a:rPr lang="en-US"/>
              <a:t>(change the locations of number and operator) with ‘up’ direction key, and move the block to </a:t>
            </a:r>
            <a:r>
              <a:rPr b="1" lang="en-US"/>
              <a:t>down,</a:t>
            </a:r>
            <a:r>
              <a:rPr lang="en-US"/>
              <a:t> </a:t>
            </a:r>
            <a:r>
              <a:rPr b="1" lang="en-US"/>
              <a:t>left, or right with each corresponding direction keys from the keyboard</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Cannot move after the block reaches to the bottom or other blocks which are already laid down</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Cannot move beyond boundary of the game screen</a:t>
            </a:r>
            <a:endParaRPr/>
          </a:p>
          <a:p>
            <a:pPr indent="-228600" lvl="0" marL="228600" rtl="0" algn="l">
              <a:lnSpc>
                <a:spcPct val="90000"/>
              </a:lnSpc>
              <a:spcBef>
                <a:spcPts val="1000"/>
              </a:spcBef>
              <a:spcAft>
                <a:spcPts val="0"/>
              </a:spcAft>
              <a:buClr>
                <a:schemeClr val="dk1"/>
              </a:buClr>
              <a:buSzPts val="2800"/>
              <a:buChar char="•"/>
            </a:pPr>
            <a:r>
              <a:rPr lang="en-US"/>
              <a:t>The player can </a:t>
            </a:r>
            <a:r>
              <a:rPr b="1" lang="en-US"/>
              <a:t>‘Hard drop’</a:t>
            </a:r>
            <a:r>
              <a:rPr lang="en-US"/>
              <a:t> the block right away with </a:t>
            </a:r>
            <a:r>
              <a:rPr b="1" lang="en-US"/>
              <a:t>‘Space bar’</a:t>
            </a:r>
            <a:r>
              <a:rPr lang="en-US"/>
              <a:t> to the bottom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Separation of block</a:t>
            </a:r>
            <a:endParaRPr/>
          </a:p>
        </p:txBody>
      </p:sp>
      <p:sp>
        <p:nvSpPr>
          <p:cNvPr id="133" name="Google Shape;133;p19"/>
          <p:cNvSpPr txBox="1"/>
          <p:nvPr>
            <p:ph idx="1" type="body"/>
          </p:nvPr>
        </p:nvSpPr>
        <p:spPr>
          <a:xfrm>
            <a:off x="628650" y="1825625"/>
            <a:ext cx="7886700" cy="81087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block can be separated as follows</a:t>
            </a:r>
            <a:endParaRPr/>
          </a:p>
        </p:txBody>
      </p:sp>
      <p:sp>
        <p:nvSpPr>
          <p:cNvPr id="134" name="Google Shape;134;p19"/>
          <p:cNvSpPr/>
          <p:nvPr/>
        </p:nvSpPr>
        <p:spPr>
          <a:xfrm>
            <a:off x="1151671" y="4589617"/>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35" name="Google Shape;135;p19"/>
          <p:cNvSpPr/>
          <p:nvPr/>
        </p:nvSpPr>
        <p:spPr>
          <a:xfrm>
            <a:off x="1151671" y="4171044"/>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36" name="Google Shape;136;p19"/>
          <p:cNvSpPr/>
          <p:nvPr/>
        </p:nvSpPr>
        <p:spPr>
          <a:xfrm>
            <a:off x="535240" y="4588873"/>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37" name="Google Shape;137;p19"/>
          <p:cNvSpPr/>
          <p:nvPr/>
        </p:nvSpPr>
        <p:spPr>
          <a:xfrm>
            <a:off x="534696" y="4172154"/>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38" name="Google Shape;138;p19"/>
          <p:cNvSpPr/>
          <p:nvPr/>
        </p:nvSpPr>
        <p:spPr>
          <a:xfrm>
            <a:off x="1809255" y="2779827"/>
            <a:ext cx="613611" cy="40600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39" name="Google Shape;139;p19"/>
          <p:cNvSpPr/>
          <p:nvPr/>
        </p:nvSpPr>
        <p:spPr>
          <a:xfrm>
            <a:off x="1191118" y="2776761"/>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cxnSp>
        <p:nvCxnSpPr>
          <p:cNvPr id="140" name="Google Shape;140;p19"/>
          <p:cNvCxnSpPr/>
          <p:nvPr/>
        </p:nvCxnSpPr>
        <p:spPr>
          <a:xfrm>
            <a:off x="1497924" y="3412561"/>
            <a:ext cx="0" cy="565487"/>
          </a:xfrm>
          <a:prstGeom prst="straightConnector1">
            <a:avLst/>
          </a:prstGeom>
          <a:noFill/>
          <a:ln cap="flat" cmpd="sng" w="9525">
            <a:solidFill>
              <a:schemeClr val="accent1"/>
            </a:solidFill>
            <a:prstDash val="solid"/>
            <a:miter lim="800000"/>
            <a:headEnd len="sm" w="sm" type="none"/>
            <a:tailEnd len="med" w="med" type="triangle"/>
          </a:ln>
        </p:spPr>
      </p:cxnSp>
      <p:sp>
        <p:nvSpPr>
          <p:cNvPr id="141" name="Google Shape;141;p19"/>
          <p:cNvSpPr/>
          <p:nvPr/>
        </p:nvSpPr>
        <p:spPr>
          <a:xfrm>
            <a:off x="4094838" y="4587440"/>
            <a:ext cx="615985"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42" name="Google Shape;142;p19"/>
          <p:cNvSpPr/>
          <p:nvPr/>
        </p:nvSpPr>
        <p:spPr>
          <a:xfrm>
            <a:off x="4099219" y="4178366"/>
            <a:ext cx="612000" cy="40926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43" name="Google Shape;143;p19"/>
          <p:cNvSpPr/>
          <p:nvPr/>
        </p:nvSpPr>
        <p:spPr>
          <a:xfrm>
            <a:off x="3485163" y="4589854"/>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44" name="Google Shape;144;p19"/>
          <p:cNvSpPr/>
          <p:nvPr/>
        </p:nvSpPr>
        <p:spPr>
          <a:xfrm>
            <a:off x="3485162" y="4178366"/>
            <a:ext cx="613611" cy="41148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45" name="Google Shape;145;p19"/>
          <p:cNvSpPr/>
          <p:nvPr/>
        </p:nvSpPr>
        <p:spPr>
          <a:xfrm>
            <a:off x="4715903" y="3762557"/>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46" name="Google Shape;146;p19"/>
          <p:cNvSpPr/>
          <p:nvPr/>
        </p:nvSpPr>
        <p:spPr>
          <a:xfrm>
            <a:off x="4097036" y="3762557"/>
            <a:ext cx="612000"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47" name="Google Shape;147;p19"/>
          <p:cNvSpPr/>
          <p:nvPr/>
        </p:nvSpPr>
        <p:spPr>
          <a:xfrm>
            <a:off x="6954786" y="4623149"/>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48" name="Google Shape;148;p19"/>
          <p:cNvSpPr/>
          <p:nvPr/>
        </p:nvSpPr>
        <p:spPr>
          <a:xfrm>
            <a:off x="6949471" y="4199862"/>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49" name="Google Shape;149;p19"/>
          <p:cNvSpPr/>
          <p:nvPr/>
        </p:nvSpPr>
        <p:spPr>
          <a:xfrm>
            <a:off x="6351205" y="4622928"/>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50" name="Google Shape;150;p19"/>
          <p:cNvSpPr/>
          <p:nvPr/>
        </p:nvSpPr>
        <p:spPr>
          <a:xfrm>
            <a:off x="6350232" y="4202886"/>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cxnSp>
        <p:nvCxnSpPr>
          <p:cNvPr id="151" name="Google Shape;151;p19"/>
          <p:cNvCxnSpPr>
            <a:stCxn id="145" idx="2"/>
          </p:cNvCxnSpPr>
          <p:nvPr/>
        </p:nvCxnSpPr>
        <p:spPr>
          <a:xfrm flipH="1">
            <a:off x="5020609" y="4171631"/>
            <a:ext cx="2100" cy="407400"/>
          </a:xfrm>
          <a:prstGeom prst="straightConnector1">
            <a:avLst/>
          </a:prstGeom>
          <a:noFill/>
          <a:ln cap="flat" cmpd="sng" w="9525">
            <a:solidFill>
              <a:schemeClr val="accent1"/>
            </a:solidFill>
            <a:prstDash val="solid"/>
            <a:miter lim="800000"/>
            <a:headEnd len="sm" w="sm" type="none"/>
            <a:tailEnd len="med" w="med" type="triangle"/>
          </a:ln>
        </p:spPr>
      </p:cxnSp>
      <p:sp>
        <p:nvSpPr>
          <p:cNvPr id="152" name="Google Shape;152;p19"/>
          <p:cNvSpPr txBox="1"/>
          <p:nvPr/>
        </p:nvSpPr>
        <p:spPr>
          <a:xfrm>
            <a:off x="628650" y="5043142"/>
            <a:ext cx="179606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 +)’ is created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and falling</a:t>
            </a:r>
            <a:endParaRPr sz="1800">
              <a:solidFill>
                <a:schemeClr val="dk1"/>
              </a:solidFill>
              <a:latin typeface="Calibri"/>
              <a:ea typeface="Calibri"/>
              <a:cs typeface="Calibri"/>
              <a:sym typeface="Calibri"/>
            </a:endParaRPr>
          </a:p>
        </p:txBody>
      </p:sp>
      <p:sp>
        <p:nvSpPr>
          <p:cNvPr id="153" name="Google Shape;153;p19"/>
          <p:cNvSpPr/>
          <p:nvPr/>
        </p:nvSpPr>
        <p:spPr>
          <a:xfrm>
            <a:off x="7578792" y="4624687"/>
            <a:ext cx="613611"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54" name="Google Shape;154;p19"/>
          <p:cNvSpPr/>
          <p:nvPr/>
        </p:nvSpPr>
        <p:spPr>
          <a:xfrm>
            <a:off x="6966119" y="3790788"/>
            <a:ext cx="596963" cy="40907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55" name="Google Shape;155;p19"/>
          <p:cNvSpPr txBox="1"/>
          <p:nvPr/>
        </p:nvSpPr>
        <p:spPr>
          <a:xfrm>
            <a:off x="3514776" y="5075153"/>
            <a:ext cx="1785617"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 reaches to ‘4’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and stop falling</a:t>
            </a:r>
            <a:endParaRPr sz="1800">
              <a:solidFill>
                <a:schemeClr val="dk1"/>
              </a:solidFill>
              <a:latin typeface="Calibri"/>
              <a:ea typeface="Calibri"/>
              <a:cs typeface="Calibri"/>
              <a:sym typeface="Calibri"/>
            </a:endParaRPr>
          </a:p>
        </p:txBody>
      </p:sp>
      <p:sp>
        <p:nvSpPr>
          <p:cNvPr id="156" name="Google Shape;156;p19"/>
          <p:cNvSpPr txBox="1"/>
          <p:nvPr/>
        </p:nvSpPr>
        <p:spPr>
          <a:xfrm>
            <a:off x="6216221" y="5134911"/>
            <a:ext cx="1977464"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keep falling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until reaches to  ‘2’</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Separation of block</a:t>
            </a:r>
            <a:endParaRPr/>
          </a:p>
        </p:txBody>
      </p:sp>
      <p:pic>
        <p:nvPicPr>
          <p:cNvPr id="162" name="Google Shape;162;p20"/>
          <p:cNvPicPr preferRelativeResize="0"/>
          <p:nvPr>
            <p:ph idx="1" type="body"/>
          </p:nvPr>
        </p:nvPicPr>
        <p:blipFill rotWithShape="1">
          <a:blip r:embed="rId3">
            <a:alphaModFix/>
          </a:blip>
          <a:srcRect b="0" l="0" r="0" t="0"/>
          <a:stretch/>
        </p:blipFill>
        <p:spPr>
          <a:xfrm>
            <a:off x="12969" y="2430708"/>
            <a:ext cx="4494159" cy="2756753"/>
          </a:xfrm>
          <a:prstGeom prst="rect">
            <a:avLst/>
          </a:prstGeom>
          <a:noFill/>
          <a:ln>
            <a:noFill/>
          </a:ln>
        </p:spPr>
      </p:pic>
      <p:pic>
        <p:nvPicPr>
          <p:cNvPr id="163" name="Google Shape;163;p20"/>
          <p:cNvPicPr preferRelativeResize="0"/>
          <p:nvPr/>
        </p:nvPicPr>
        <p:blipFill rotWithShape="1">
          <a:blip r:embed="rId4">
            <a:alphaModFix/>
          </a:blip>
          <a:srcRect b="0" l="0" r="0" t="0"/>
          <a:stretch/>
        </p:blipFill>
        <p:spPr>
          <a:xfrm>
            <a:off x="4554262" y="2448293"/>
            <a:ext cx="4602824" cy="2739168"/>
          </a:xfrm>
          <a:prstGeom prst="rect">
            <a:avLst/>
          </a:prstGeom>
          <a:noFill/>
          <a:ln>
            <a:noFill/>
          </a:ln>
        </p:spPr>
      </p:pic>
      <p:sp>
        <p:nvSpPr>
          <p:cNvPr id="164" name="Google Shape;164;p20"/>
          <p:cNvSpPr txBox="1"/>
          <p:nvPr/>
        </p:nvSpPr>
        <p:spPr>
          <a:xfrm>
            <a:off x="2716825" y="5696647"/>
            <a:ext cx="407083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Separation of block example</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Merging blocks</a:t>
            </a:r>
            <a:endParaRPr/>
          </a:p>
        </p:txBody>
      </p:sp>
      <p:sp>
        <p:nvSpPr>
          <p:cNvPr id="170" name="Google Shape;170;p21"/>
          <p:cNvSpPr txBox="1"/>
          <p:nvPr>
            <p:ph idx="1" type="body"/>
          </p:nvPr>
        </p:nvSpPr>
        <p:spPr>
          <a:xfrm>
            <a:off x="628650" y="1825624"/>
            <a:ext cx="7886700" cy="496203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When the falling block reached to the bottom or another block which is already laid down, program finds out if there are any of surrounding blocks that can be merged</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Blocks can be merged if adjacent blocks are in an order of ‘number’ ‘operator’ ‘number’</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Blocks can be merged between vertical and horizontal adjacent blocks</a:t>
            </a:r>
            <a:endParaRPr/>
          </a:p>
          <a:p>
            <a:pPr indent="-228600" lvl="0" marL="228600" rtl="0" algn="l">
              <a:lnSpc>
                <a:spcPct val="90000"/>
              </a:lnSpc>
              <a:spcBef>
                <a:spcPts val="1000"/>
              </a:spcBef>
              <a:spcAft>
                <a:spcPts val="0"/>
              </a:spcAft>
              <a:buClr>
                <a:schemeClr val="dk1"/>
              </a:buClr>
              <a:buSzPts val="2800"/>
              <a:buChar char="•"/>
            </a:pPr>
            <a:r>
              <a:rPr lang="en-US"/>
              <a:t>The merging can happen consecutively</a:t>
            </a:r>
            <a:endParaRPr/>
          </a:p>
          <a:p>
            <a:pPr indent="-228600" lvl="1" marL="685800" rtl="0" algn="l">
              <a:lnSpc>
                <a:spcPct val="90000"/>
              </a:lnSpc>
              <a:spcBef>
                <a:spcPts val="500"/>
              </a:spcBef>
              <a:spcAft>
                <a:spcPts val="0"/>
              </a:spcAft>
              <a:buClr>
                <a:schemeClr val="dk1"/>
              </a:buClr>
              <a:buSzPts val="2400"/>
              <a:buChar char="•"/>
            </a:pPr>
            <a:r>
              <a:rPr lang="en-US"/>
              <a:t>If a merged output results in another merging condition, those blocks should be merged consecutively</a:t>
            </a:r>
            <a:endParaRPr/>
          </a:p>
          <a:p>
            <a:pPr indent="0" lvl="1" marL="457200" rtl="0" algn="l">
              <a:lnSpc>
                <a:spcPct val="90000"/>
              </a:lnSpc>
              <a:spcBef>
                <a:spcPts val="500"/>
              </a:spcBef>
              <a:spcAft>
                <a:spcPts val="0"/>
              </a:spcAft>
              <a:buClr>
                <a:schemeClr val="dk1"/>
              </a:buClr>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