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sldIdLst>
    <p:sldId id="256" r:id="rId2"/>
    <p:sldId id="266" r:id="rId3"/>
    <p:sldId id="268" r:id="rId4"/>
    <p:sldId id="270" r:id="rId5"/>
    <p:sldId id="272" r:id="rId6"/>
    <p:sldId id="278" r:id="rId7"/>
    <p:sldId id="280" r:id="rId8"/>
    <p:sldId id="279" r:id="rId9"/>
    <p:sldId id="277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A2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28" autoAdjust="0"/>
    <p:restoredTop sz="94660"/>
  </p:normalViewPr>
  <p:slideViewPr>
    <p:cSldViewPr>
      <p:cViewPr varScale="1">
        <p:scale>
          <a:sx n="86" d="100"/>
          <a:sy n="86" d="100"/>
        </p:scale>
        <p:origin x="1374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ko-KR" altLang="ko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굴림" charset="-127"/>
              </a:defRPr>
            </a:lvl1pPr>
          </a:lstStyle>
          <a:p>
            <a:fld id="{5C644274-2044-4BB6-A5B4-EEEB47E2FC14}" type="datetimeFigureOut">
              <a:rPr lang="en-US" altLang="ko-KR"/>
              <a:pPr/>
              <a:t>5/13/2019</a:t>
            </a:fld>
            <a:endParaRPr lang="en-US" alt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ko-KR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굴림" charset="-127"/>
              </a:defRPr>
            </a:lvl1pPr>
          </a:lstStyle>
          <a:p>
            <a:fld id="{960D2C0F-4024-4708-8183-68EE22ACB8A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7689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16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ko-KR">
              <a:solidFill>
                <a:srgbClr val="FFFFFF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19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</a:endParaRPr>
            </a:p>
          </p:txBody>
        </p:sp>
        <p:cxnSp>
          <p:nvCxnSpPr>
            <p:cNvPr id="10" name="Straight Connector 23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24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ko-KR" altLang="ko-KR">
              <a:solidFill>
                <a:srgbClr val="000000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B3DEA8-CB43-4D32-A2E1-52114F3917F9}" type="datetime1">
              <a:rPr lang="en-US" altLang="ko-KR"/>
              <a:pPr/>
              <a:t>5/13/2019</a:t>
            </a:fld>
            <a:endParaRPr lang="en-US" altLang="ko-KR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66AC39-44CE-4DFB-A2DD-1D4DB190425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2743200" y="6408738"/>
            <a:ext cx="3987800" cy="365125"/>
          </a:xfrm>
        </p:spPr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©1992-2010 by Pearson Education, Inc. All Rights Reserved.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030759-5F0F-4765-9853-F0ADBAEB23E5}" type="datetime1">
              <a:rPr lang="en-US" altLang="ko-KR"/>
              <a:pPr/>
              <a:t>5/13/2019</a:t>
            </a:fld>
            <a:endParaRPr lang="en-US" altLang="ko-KR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F1FC4-4B90-4DB1-B029-D6CE28D15BE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6783FD-46D3-4080-B4BD-C609F8D1F135}" type="datetime1">
              <a:rPr lang="en-US" altLang="ko-KR"/>
              <a:pPr/>
              <a:t>5/13/2019</a:t>
            </a:fld>
            <a:endParaRPr lang="en-US" altLang="ko-KR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41628F-23BD-4BE4-89FD-A3389EB1E45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16">
            <a:hlinkClick r:id="" action="ppaction://hlinkshowjump?jump=previousslide" highlightClick="1"/>
          </p:cNvPr>
          <p:cNvSpPr/>
          <p:nvPr/>
        </p:nvSpPr>
        <p:spPr>
          <a:xfrm>
            <a:off x="8305800" y="152400"/>
            <a:ext cx="3048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ko-KR" altLang="ko-KR">
              <a:solidFill>
                <a:srgbClr val="000000"/>
              </a:solidFill>
            </a:endParaRPr>
          </a:p>
        </p:txBody>
      </p:sp>
      <p:sp>
        <p:nvSpPr>
          <p:cNvPr id="5" name="Action Button: Forward or Next 18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ko-KR" altLang="ko-KR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B346B4-F269-4466-9482-E99BD868B2D6}" type="datetime1">
              <a:rPr lang="en-US" altLang="ko-KR"/>
              <a:pPr/>
              <a:t>5/13/2019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4800" y="6408738"/>
            <a:ext cx="26162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©1992-2010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55EE46-DB9B-499E-BF36-1148AD0B019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ko-KR" altLang="ko-KR">
              <a:solidFill>
                <a:srgbClr val="FFFFFF"/>
              </a:solidFill>
            </a:endParaRPr>
          </a:p>
        </p:txBody>
      </p:sp>
      <p:sp>
        <p:nvSpPr>
          <p:cNvPr id="5" name="Chevron 18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ko-KR" altLang="ko-KR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9AF00D-072E-4BEB-8F83-4B52A5F09529}" type="datetime1">
              <a:rPr lang="en-US" altLang="ko-KR"/>
              <a:pPr/>
              <a:t>5/13/2019</a:t>
            </a:fld>
            <a:endParaRPr lang="en-US" altLang="ko-K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©1992-2010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72EBFD-E486-4DE0-8B72-F1F980B43FF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58A64B-2157-4D85-AB0F-3D55FAA76A26}" type="datetime1">
              <a:rPr lang="en-US" altLang="ko-KR"/>
              <a:pPr/>
              <a:t>5/13/2019</a:t>
            </a:fld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8D5FB0-9AFC-47C7-BDC8-CA8A5B51AC6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F68174-C7F7-4179-8ADB-33E76237AC4B}" type="datetime1">
              <a:rPr lang="en-US" altLang="ko-KR"/>
              <a:pPr/>
              <a:t>5/13/2019</a:t>
            </a:fld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©1992-2010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CE0B49-E21D-40B4-9DD2-83F197AF2A4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1E16F3-73A0-4E83-9A75-4083047AB9C6}" type="datetime1">
              <a:rPr lang="en-US" altLang="ko-KR"/>
              <a:pPr/>
              <a:t>5/13/2019</a:t>
            </a:fld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©1992-2010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B185E-2123-420E-9275-53F44AAD065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756C05-65DF-4912-8A41-19889C764209}" type="datetime1">
              <a:rPr lang="en-US" altLang="ko-KR"/>
              <a:pPr/>
              <a:t>5/13/2019</a:t>
            </a:fld>
            <a:endParaRPr lang="en-US" altLang="ko-KR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©1992-2010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21F71-F9D7-4DBF-83CC-DB648B9D6FC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D9B0D4-CA69-4CF1-8CDF-9FFD2994C23A}" type="datetime1">
              <a:rPr lang="en-US" altLang="ko-KR"/>
              <a:pPr/>
              <a:t>5/13/2019</a:t>
            </a:fld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9113B7-72F6-418C-8670-825C6946269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6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Right Triangle 1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ko-KR">
              <a:solidFill>
                <a:srgbClr val="FFFFFF"/>
              </a:solidFill>
            </a:endParaRPr>
          </a:p>
        </p:txBody>
      </p:sp>
      <p:cxnSp>
        <p:nvCxnSpPr>
          <p:cNvPr id="8" name="Straight Connector 2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22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ko-KR" altLang="ko-KR">
              <a:solidFill>
                <a:srgbClr val="FFFFFF"/>
              </a:solidFill>
            </a:endParaRPr>
          </a:p>
        </p:txBody>
      </p:sp>
      <p:sp>
        <p:nvSpPr>
          <p:cNvPr id="10" name="Chevron 23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ko-KR" altLang="ko-KR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4DA4C1-E7FA-49AF-AE6A-838E73059068}" type="datetime1">
              <a:rPr lang="en-US" altLang="ko-KR"/>
              <a:pPr/>
              <a:t>5/13/2019</a:t>
            </a:fld>
            <a:endParaRPr lang="en-US" altLang="ko-KR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©1992-2010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15FBBF-6499-454F-ABBE-C60D428EE52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ko-KR">
              <a:solidFill>
                <a:srgbClr val="FFFFFF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Lucida Sans Unicode" pitchFamily="34" charset="0"/>
                <a:ea typeface="굴림" charset="-127"/>
              </a:defRPr>
            </a:lvl1pPr>
          </a:lstStyle>
          <a:p>
            <a:fld id="{5935978F-C005-45A3-A5CB-D13A5BF4F37D}" type="datetime1">
              <a:rPr lang="en-US" altLang="ko-KR"/>
              <a:pPr/>
              <a:t>5/13/2019</a:t>
            </a:fld>
            <a:endParaRPr lang="en-US" altLang="ko-K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962400" y="6408738"/>
            <a:ext cx="2768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/>
              <a:t>©1992-2010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itchFamily="34" charset="0"/>
                <a:ea typeface="굴림" charset="-127"/>
              </a:defRPr>
            </a:lvl1pPr>
          </a:lstStyle>
          <a:p>
            <a:fld id="{5888E8B7-D181-4747-979A-63DA5924CB0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8305800" y="152400"/>
            <a:ext cx="3048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ko-KR" altLang="ko-KR">
              <a:solidFill>
                <a:srgbClr val="000000"/>
              </a:solidFill>
            </a:endParaRPr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ko-KR" altLang="ko-KR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82" r:id="rId7"/>
    <p:sldLayoutId id="2147483692" r:id="rId8"/>
    <p:sldLayoutId id="2147483693" r:id="rId9"/>
    <p:sldLayoutId id="2147483683" r:id="rId10"/>
    <p:sldLayoutId id="2147483684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>
                <a:solidFill>
                  <a:srgbClr val="3380E6"/>
                </a:solidFill>
                <a:latin typeface="Goudy Sans Medium"/>
              </a:rPr>
              <a:t/>
            </a:r>
            <a:br>
              <a:rPr lang="en-US" dirty="0">
                <a:solidFill>
                  <a:srgbClr val="3380E6"/>
                </a:solidFill>
                <a:latin typeface="Goudy Sans Medium"/>
              </a:rPr>
            </a:br>
            <a:r>
              <a:rPr lang="en-US" dirty="0">
                <a:solidFill>
                  <a:srgbClr val="3380E6"/>
                </a:solidFill>
                <a:latin typeface="Goudy Sans Medium"/>
              </a:rPr>
              <a:t>Chapter 8</a:t>
            </a:r>
            <a:br>
              <a:rPr lang="en-US" dirty="0">
                <a:solidFill>
                  <a:srgbClr val="3380E6"/>
                </a:solidFill>
                <a:latin typeface="Goudy Sans Medium"/>
              </a:rPr>
            </a:br>
            <a:r>
              <a:rPr lang="en-US" dirty="0">
                <a:solidFill>
                  <a:srgbClr val="3380E6"/>
                </a:solidFill>
                <a:latin typeface="Goudy Sans Medium"/>
              </a:rPr>
              <a:t>Homework</a:t>
            </a:r>
          </a:p>
        </p:txBody>
      </p:sp>
      <p:sp>
        <p:nvSpPr>
          <p:cNvPr id="10243" name="Subtitle 3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/>
            <a:r>
              <a:rPr lang="en-US" altLang="ko-KR" sz="2000" dirty="0">
                <a:ea typeface="굴림" charset="-127"/>
              </a:rPr>
              <a:t>Prof. </a:t>
            </a:r>
            <a:r>
              <a:rPr lang="en-US" altLang="ko-KR" sz="2000" dirty="0" err="1">
                <a:ea typeface="굴림" charset="-127"/>
              </a:rPr>
              <a:t>Junbeom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err="1">
                <a:ea typeface="굴림" charset="-127"/>
              </a:rPr>
              <a:t>Hur</a:t>
            </a:r>
            <a:endParaRPr lang="en-US" altLang="ko-KR" sz="2000" dirty="0">
              <a:ea typeface="굴림" charset="-127"/>
            </a:endParaRPr>
          </a:p>
          <a:p>
            <a:pPr marR="0"/>
            <a:r>
              <a:rPr lang="en-US" altLang="ko-KR" sz="2000" dirty="0">
                <a:ea typeface="굴림" charset="-127"/>
              </a:rPr>
              <a:t>TA. </a:t>
            </a:r>
            <a:r>
              <a:rPr lang="en-US" altLang="ko-KR" sz="2000" dirty="0" err="1">
                <a:ea typeface="굴림" charset="-127"/>
              </a:rPr>
              <a:t>Hyundo</a:t>
            </a:r>
            <a:r>
              <a:rPr lang="ko-KR" altLang="en-US" sz="2000" dirty="0">
                <a:ea typeface="굴림" charset="-127"/>
              </a:rPr>
              <a:t> </a:t>
            </a:r>
            <a:r>
              <a:rPr lang="en-US" altLang="ko-KR" sz="2000" dirty="0">
                <a:ea typeface="굴림" charset="-127"/>
              </a:rPr>
              <a:t>Yoon</a:t>
            </a:r>
          </a:p>
          <a:p>
            <a:pPr marR="0"/>
            <a:r>
              <a:rPr lang="en-US" altLang="ko-KR" sz="2000" dirty="0">
                <a:ea typeface="굴림" charset="-127"/>
              </a:rPr>
              <a:t>TA. </a:t>
            </a:r>
            <a:r>
              <a:rPr lang="en-US" altLang="ko-KR" sz="2000" dirty="0" err="1">
                <a:ea typeface="굴림" charset="-127"/>
              </a:rPr>
              <a:t>Hodong</a:t>
            </a:r>
            <a:r>
              <a:rPr lang="en-US" altLang="ko-KR" sz="2000" dirty="0">
                <a:ea typeface="굴림" charset="-127"/>
              </a:rPr>
              <a:t> Kim</a:t>
            </a:r>
          </a:p>
          <a:p>
            <a:pPr marR="0"/>
            <a:r>
              <a:rPr lang="en-US" altLang="ko-KR" sz="2000" dirty="0">
                <a:ea typeface="굴림" charset="-127"/>
              </a:rPr>
              <a:t>Korea University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4787900"/>
          </a:xfrm>
        </p:spPr>
        <p:txBody>
          <a:bodyPr/>
          <a:lstStyle/>
          <a:p>
            <a:r>
              <a:rPr lang="en-US" altLang="ko-KR" sz="2400" dirty="0"/>
              <a:t>Write a program that takes four strings representing  integers </a:t>
            </a:r>
            <a:r>
              <a:rPr lang="en-US" altLang="ko-KR" sz="2000" dirty="0"/>
              <a:t>(-</a:t>
            </a:r>
            <a:r>
              <a:rPr lang="en-US" altLang="ko-KR" sz="2000" dirty="0" smtClean="0"/>
              <a:t>9999~99999</a:t>
            </a:r>
            <a:r>
              <a:rPr lang="en-US" altLang="ko-KR" sz="2400" dirty="0" smtClean="0"/>
              <a:t>) </a:t>
            </a:r>
            <a:r>
              <a:rPr lang="en-US" altLang="ko-KR" sz="2400" dirty="0"/>
              <a:t>and prints total.</a:t>
            </a:r>
          </a:p>
          <a:p>
            <a:r>
              <a:rPr lang="en-US" altLang="ko-KR" sz="2400" dirty="0"/>
              <a:t>The program should convert each string to a corresponding integer value and print the total of the converted values.</a:t>
            </a:r>
          </a:p>
          <a:p>
            <a:r>
              <a:rPr lang="en-US" altLang="ko-KR" sz="2400" dirty="0"/>
              <a:t>You may use the ‘</a:t>
            </a:r>
            <a:r>
              <a:rPr lang="en-US" altLang="ko-KR" sz="2400" dirty="0" err="1"/>
              <a:t>atoi</a:t>
            </a:r>
            <a:r>
              <a:rPr lang="en-US" altLang="ko-KR" sz="2400" dirty="0"/>
              <a:t>’ function in ‘</a:t>
            </a:r>
            <a:r>
              <a:rPr lang="en-US" altLang="ko-KR" sz="2400" dirty="0" err="1"/>
              <a:t>stdlib.h</a:t>
            </a:r>
            <a:r>
              <a:rPr lang="en-US" altLang="ko-KR" sz="2400" dirty="0"/>
              <a:t>’.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3460" t="13953" r="61067" b="11628"/>
          <a:stretch/>
        </p:blipFill>
        <p:spPr>
          <a:xfrm>
            <a:off x="2128837" y="3934460"/>
            <a:ext cx="4886325" cy="20574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9836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42206" y="1066800"/>
            <a:ext cx="8825593" cy="4525962"/>
          </a:xfrm>
        </p:spPr>
        <p:txBody>
          <a:bodyPr/>
          <a:lstStyle/>
          <a:p>
            <a:r>
              <a:rPr lang="en-US" altLang="ko-KR" sz="2400" dirty="0"/>
              <a:t>Write a program that takes a 3-line text and print the occurrence of each alphabet letter in the text.</a:t>
            </a:r>
          </a:p>
          <a:p>
            <a:pPr marL="109537" indent="0">
              <a:buNone/>
            </a:pPr>
            <a:r>
              <a:rPr lang="en-US" altLang="ko-KR" sz="2400" dirty="0"/>
              <a:t>  (max length of a line: 80)</a:t>
            </a:r>
          </a:p>
          <a:p>
            <a:r>
              <a:rPr lang="en-US" altLang="ko-KR" sz="2000" dirty="0"/>
              <a:t>Count uppercase and lowercase letters as the same alphabet letter.</a:t>
            </a:r>
          </a:p>
          <a:p>
            <a:r>
              <a:rPr lang="en-US" altLang="ko-KR" sz="2400" dirty="0"/>
              <a:t>Use the ‘</a:t>
            </a:r>
            <a:r>
              <a:rPr lang="en-US" altLang="ko-KR" sz="2400" dirty="0" err="1"/>
              <a:t>tolower</a:t>
            </a:r>
            <a:r>
              <a:rPr lang="en-US" altLang="ko-KR" sz="2400" dirty="0"/>
              <a:t>’ or ‘</a:t>
            </a:r>
            <a:r>
              <a:rPr lang="en-US" altLang="ko-KR" sz="2400" dirty="0" err="1"/>
              <a:t>toupper</a:t>
            </a:r>
            <a:r>
              <a:rPr lang="en-US" altLang="ko-KR" sz="2400" dirty="0"/>
              <a:t>’ function in ‘</a:t>
            </a:r>
            <a:r>
              <a:rPr lang="en-US" altLang="ko-KR" sz="2400" dirty="0" err="1"/>
              <a:t>ctype.h</a:t>
            </a:r>
            <a:r>
              <a:rPr lang="en-US" altLang="ko-KR" sz="2400" dirty="0"/>
              <a:t>’.</a:t>
            </a:r>
          </a:p>
          <a:p>
            <a:r>
              <a:rPr lang="en-US" altLang="ko-KR" sz="2400" dirty="0"/>
              <a:t>Store the occurrences in an array and prints it out.</a:t>
            </a:r>
          </a:p>
          <a:p>
            <a:r>
              <a:rPr lang="en-US" altLang="ko-KR" sz="2400" dirty="0"/>
              <a:t>Use the ‘</a:t>
            </a:r>
            <a:r>
              <a:rPr lang="en-US" altLang="ko-KR" sz="2400" dirty="0" err="1"/>
              <a:t>strchr</a:t>
            </a:r>
            <a:r>
              <a:rPr lang="en-US" altLang="ko-KR" sz="2400" dirty="0"/>
              <a:t>’ function in ‘</a:t>
            </a:r>
            <a:r>
              <a:rPr lang="en-US" altLang="ko-KR" sz="2400" dirty="0" err="1"/>
              <a:t>string.h</a:t>
            </a:r>
            <a:r>
              <a:rPr lang="en-US" altLang="ko-KR" sz="2400" dirty="0"/>
              <a:t>’.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1143000"/>
          </a:xfrm>
        </p:spPr>
        <p:txBody>
          <a:bodyPr/>
          <a:lstStyle/>
          <a:p>
            <a:r>
              <a:rPr lang="en-US" altLang="ko-KR" dirty="0"/>
              <a:t>Problem 2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1445" r="4805" b="18979"/>
          <a:stretch/>
        </p:blipFill>
        <p:spPr>
          <a:xfrm>
            <a:off x="2010321" y="3934400"/>
            <a:ext cx="4590617" cy="26958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BC678FB1-3163-4DC2-83B5-4405D9FB69D5}"/>
              </a:ext>
            </a:extLst>
          </p:cNvPr>
          <p:cNvGrpSpPr/>
          <p:nvPr/>
        </p:nvGrpSpPr>
        <p:grpSpPr>
          <a:xfrm>
            <a:off x="6764012" y="3574286"/>
            <a:ext cx="2137782" cy="3153009"/>
            <a:chOff x="6475639" y="3276600"/>
            <a:chExt cx="2314575" cy="341376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92D057A-4C57-4769-BE89-3EB2D922F7F6}"/>
                </a:ext>
              </a:extLst>
            </p:cNvPr>
            <p:cNvGrpSpPr/>
            <p:nvPr/>
          </p:nvGrpSpPr>
          <p:grpSpPr>
            <a:xfrm>
              <a:off x="6475639" y="3291840"/>
              <a:ext cx="2314575" cy="3398520"/>
              <a:chOff x="6475639" y="3291840"/>
              <a:chExt cx="2314575" cy="3398520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 rotWithShape="1">
              <a:blip r:embed="rId3"/>
              <a:srcRect r="43224"/>
              <a:stretch/>
            </p:blipFill>
            <p:spPr>
              <a:xfrm>
                <a:off x="6475639" y="3813810"/>
                <a:ext cx="2314575" cy="287655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FA36C4AC-EFE7-4633-9896-0C951C0079F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49" t="81643" r="52672" b="913"/>
              <a:stretch/>
            </p:blipFill>
            <p:spPr>
              <a:xfrm>
                <a:off x="6509929" y="3291840"/>
                <a:ext cx="2044771" cy="53340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C4101E4-12EC-42EC-8DA1-F342FE69AA39}"/>
                </a:ext>
              </a:extLst>
            </p:cNvPr>
            <p:cNvSpPr/>
            <p:nvPr/>
          </p:nvSpPr>
          <p:spPr>
            <a:xfrm>
              <a:off x="6509929" y="3276600"/>
              <a:ext cx="1948271" cy="3352800"/>
            </a:xfrm>
            <a:prstGeom prst="rect">
              <a:avLst/>
            </a:prstGeom>
            <a:noFill/>
            <a:ln w="9525">
              <a:solidFill>
                <a:srgbClr val="2DA2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985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27029" y="1066800"/>
            <a:ext cx="8948737" cy="4525962"/>
          </a:xfrm>
        </p:spPr>
        <p:txBody>
          <a:bodyPr/>
          <a:lstStyle/>
          <a:p>
            <a:r>
              <a:rPr lang="en-US" altLang="ko-KR" sz="2400" dirty="0"/>
              <a:t>Write a program that takes three lines (max length: 80) of text input and prints the occurrence of the word lengths (</a:t>
            </a:r>
            <a:r>
              <a:rPr lang="en-US" altLang="ko-KR" sz="1800" dirty="0"/>
              <a:t>1-letter words, 2-letter words, 3-letter words, … 19-letter words).</a:t>
            </a:r>
          </a:p>
          <a:p>
            <a:r>
              <a:rPr lang="en-US" altLang="ko-KR" sz="2400" dirty="0"/>
              <a:t>Use ‘</a:t>
            </a:r>
            <a:r>
              <a:rPr lang="en-US" altLang="ko-KR" sz="2400" dirty="0" err="1"/>
              <a:t>strtok</a:t>
            </a:r>
            <a:r>
              <a:rPr lang="en-US" altLang="ko-KR" sz="2400" dirty="0"/>
              <a:t>’ and ‘</a:t>
            </a:r>
            <a:r>
              <a:rPr lang="en-US" altLang="ko-KR" sz="2400" dirty="0" err="1"/>
              <a:t>strlen</a:t>
            </a:r>
            <a:r>
              <a:rPr lang="en-US" altLang="ko-KR" sz="2400" dirty="0"/>
              <a:t>’ functions in ‘</a:t>
            </a:r>
            <a:r>
              <a:rPr lang="en-US" altLang="ko-KR" sz="2400" dirty="0" err="1"/>
              <a:t>string.h</a:t>
            </a:r>
            <a:r>
              <a:rPr lang="en-US" altLang="ko-KR" sz="2400" dirty="0"/>
              <a:t>’.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199" y="0"/>
            <a:ext cx="8229600" cy="1143000"/>
          </a:xfrm>
        </p:spPr>
        <p:txBody>
          <a:bodyPr/>
          <a:lstStyle/>
          <a:p>
            <a:r>
              <a:rPr lang="en-US" altLang="ko-KR" dirty="0"/>
              <a:t>Problem 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419725" y="3666309"/>
            <a:ext cx="3124200" cy="2743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16" y="3124200"/>
            <a:ext cx="86296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52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6200" y="1379379"/>
            <a:ext cx="8686800" cy="4525962"/>
          </a:xfrm>
        </p:spPr>
        <p:txBody>
          <a:bodyPr/>
          <a:lstStyle/>
          <a:p>
            <a:r>
              <a:rPr lang="en-US" altLang="ko-KR" sz="2400" dirty="0"/>
              <a:t>Write a program that takes 10 strings (max length: 50) and prints the strings in alphabetized order.</a:t>
            </a:r>
          </a:p>
          <a:p>
            <a:r>
              <a:rPr lang="en-US" altLang="ko-KR" sz="2400" dirty="0"/>
              <a:t>Use ‘bubble sort’ algorithm (increasing order).</a:t>
            </a:r>
          </a:p>
          <a:p>
            <a:r>
              <a:rPr lang="en-US" altLang="ko-KR" sz="2400" dirty="0"/>
              <a:t>Use ‘</a:t>
            </a:r>
            <a:r>
              <a:rPr lang="en-US" altLang="ko-KR" sz="2400" dirty="0" err="1"/>
              <a:t>strcpy</a:t>
            </a:r>
            <a:r>
              <a:rPr lang="en-US" altLang="ko-KR" sz="2400" dirty="0"/>
              <a:t>( )’ and ‘</a:t>
            </a:r>
            <a:r>
              <a:rPr lang="en-US" altLang="ko-KR" sz="2400" dirty="0" err="1"/>
              <a:t>strcmp</a:t>
            </a:r>
            <a:r>
              <a:rPr lang="en-US" altLang="ko-KR" sz="2400" dirty="0"/>
              <a:t>( )’ functions in ‘</a:t>
            </a:r>
            <a:r>
              <a:rPr lang="en-US" altLang="ko-KR" sz="2400" dirty="0" err="1"/>
              <a:t>string.h</a:t>
            </a:r>
            <a:r>
              <a:rPr lang="en-US" altLang="ko-KR" sz="2400" dirty="0"/>
              <a:t>’.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4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l="1998" t="3947" r="64710" b="50261"/>
          <a:stretch/>
        </p:blipFill>
        <p:spPr>
          <a:xfrm>
            <a:off x="186101" y="3276600"/>
            <a:ext cx="4050619" cy="28194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4599F13-8024-476C-B3E8-935DFE6461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8" t="49274" r="61151" b="4934"/>
          <a:stretch/>
        </p:blipFill>
        <p:spPr>
          <a:xfrm>
            <a:off x="4389120" y="3276600"/>
            <a:ext cx="4483782" cy="2819399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6993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6200" y="1143000"/>
            <a:ext cx="8991600" cy="5181600"/>
          </a:xfrm>
          <a:solidFill>
            <a:schemeClr val="bg1"/>
          </a:solidFill>
        </p:spPr>
        <p:txBody>
          <a:bodyPr/>
          <a:lstStyle/>
          <a:p>
            <a:r>
              <a:rPr lang="en-US" altLang="ko-KR" sz="2000" dirty="0"/>
              <a:t>Write a program </a:t>
            </a:r>
            <a:r>
              <a:rPr lang="en-US" altLang="ko-KR" sz="2000" dirty="0" smtClean="0"/>
              <a:t>using ‘</a:t>
            </a:r>
            <a:r>
              <a:rPr lang="en-US" altLang="ko-KR" sz="2000" dirty="0" err="1"/>
              <a:t>encryptor</a:t>
            </a:r>
            <a:r>
              <a:rPr lang="en-US" altLang="ko-KR" sz="2000" dirty="0"/>
              <a:t>’ and ‘</a:t>
            </a:r>
            <a:r>
              <a:rPr lang="en-US" altLang="ko-KR" sz="2000" dirty="0" err="1" smtClean="0"/>
              <a:t>decryptor</a:t>
            </a:r>
            <a:r>
              <a:rPr lang="en-US" altLang="ko-KR" sz="2000" dirty="0" smtClean="0"/>
              <a:t>’ functions:</a:t>
            </a:r>
            <a:endParaRPr lang="en-US" altLang="ko-KR" sz="2000" dirty="0"/>
          </a:p>
          <a:p>
            <a:r>
              <a:rPr lang="en-US" altLang="ko-KR" sz="2000" dirty="0"/>
              <a:t>‘</a:t>
            </a:r>
            <a:r>
              <a:rPr lang="en-US" altLang="ko-KR" sz="2000" dirty="0" err="1"/>
              <a:t>encryptor</a:t>
            </a:r>
            <a:r>
              <a:rPr lang="en-US" altLang="ko-KR" sz="2000" dirty="0"/>
              <a:t>’ function</a:t>
            </a:r>
          </a:p>
          <a:p>
            <a:pPr marL="365125" lvl="1" indent="0">
              <a:buNone/>
            </a:pPr>
            <a:r>
              <a:rPr lang="en-US" altLang="ko-KR" sz="1600" dirty="0"/>
              <a:t>Parameters: </a:t>
            </a:r>
          </a:p>
          <a:p>
            <a:pPr marL="946150" lvl="2" indent="-342900">
              <a:buAutoNum type="arabicParenBoth"/>
            </a:pPr>
            <a:r>
              <a:rPr lang="en-US" altLang="ko-KR" sz="1400" dirty="0" smtClean="0"/>
              <a:t>A </a:t>
            </a:r>
            <a:r>
              <a:rPr lang="en-US" altLang="ko-KR" sz="1400" dirty="0"/>
              <a:t>char type 2-dimiension array </a:t>
            </a:r>
            <a:r>
              <a:rPr lang="en-US" altLang="ko-KR" sz="1400" dirty="0" smtClean="0"/>
              <a:t>storing </a:t>
            </a:r>
            <a:r>
              <a:rPr lang="en-US" altLang="ko-KR" sz="1400" dirty="0"/>
              <a:t>predefined </a:t>
            </a:r>
            <a:r>
              <a:rPr lang="en-US" altLang="ko-KR" sz="1400" dirty="0" smtClean="0"/>
              <a:t>words </a:t>
            </a:r>
          </a:p>
          <a:p>
            <a:pPr marL="946150" lvl="2" indent="-342900">
              <a:buAutoNum type="arabicParenBoth"/>
            </a:pPr>
            <a:r>
              <a:rPr lang="en-US" altLang="ko-KR" sz="1400" dirty="0" smtClean="0"/>
              <a:t>A </a:t>
            </a:r>
            <a:r>
              <a:rPr lang="en-US" altLang="ko-KR" sz="1400" dirty="0"/>
              <a:t>char type array </a:t>
            </a:r>
            <a:r>
              <a:rPr lang="en-US" altLang="ko-KR" sz="1400" dirty="0" smtClean="0"/>
              <a:t>used </a:t>
            </a:r>
            <a:r>
              <a:rPr lang="en-US" altLang="ko-KR" sz="1400" dirty="0"/>
              <a:t>to store </a:t>
            </a:r>
            <a:r>
              <a:rPr lang="en-US" altLang="ko-KR" sz="1400" dirty="0" smtClean="0"/>
              <a:t>the </a:t>
            </a:r>
            <a:r>
              <a:rPr lang="en-US" altLang="ko-KR" sz="1400" dirty="0"/>
              <a:t>output string </a:t>
            </a:r>
            <a:r>
              <a:rPr lang="en-US" altLang="ko-KR" sz="1400" dirty="0" smtClean="0"/>
              <a:t>(</a:t>
            </a:r>
            <a:r>
              <a:rPr lang="en-US" altLang="ko-KR" sz="1400" dirty="0"/>
              <a:t>size of each row of the arrays: 10)</a:t>
            </a:r>
          </a:p>
          <a:p>
            <a:pPr marL="365125" lvl="1" indent="0">
              <a:buNone/>
            </a:pPr>
            <a:endParaRPr lang="en-US" altLang="ko-KR" sz="1600" dirty="0" smtClean="0"/>
          </a:p>
          <a:p>
            <a:pPr marL="365125" lvl="1" indent="0">
              <a:buNone/>
            </a:pPr>
            <a:r>
              <a:rPr lang="en-US" altLang="ko-KR" sz="1600" dirty="0" smtClean="0"/>
              <a:t>Behaviors</a:t>
            </a:r>
            <a:r>
              <a:rPr lang="en-US" altLang="ko-KR" sz="1600" dirty="0"/>
              <a:t>:</a:t>
            </a:r>
          </a:p>
          <a:p>
            <a:pPr marL="708025" lvl="1" indent="-342900">
              <a:buFont typeface="+mj-lt"/>
              <a:buAutoNum type="arabicPeriod"/>
            </a:pPr>
            <a:r>
              <a:rPr lang="en-US" altLang="ko-KR" sz="1600" dirty="0"/>
              <a:t>Randomly selects one of the predefined </a:t>
            </a:r>
            <a:r>
              <a:rPr lang="en-US" altLang="ko-KR" sz="1600" dirty="0" smtClean="0"/>
              <a:t>words (plaintexts) </a:t>
            </a:r>
            <a:r>
              <a:rPr lang="en-US" altLang="ko-KR" sz="1600" dirty="0"/>
              <a:t>from the first </a:t>
            </a:r>
            <a:r>
              <a:rPr lang="en-US" altLang="ko-KR" sz="1600" dirty="0" smtClean="0"/>
              <a:t>parameter</a:t>
            </a:r>
            <a:endParaRPr lang="en-US" altLang="ko-KR" sz="1600" dirty="0"/>
          </a:p>
          <a:p>
            <a:pPr marL="708025" lvl="1" indent="-342900">
              <a:buFont typeface="+mj-lt"/>
              <a:buAutoNum type="arabicPeriod"/>
            </a:pPr>
            <a:r>
              <a:rPr lang="en-US" altLang="ko-KR" sz="1600" dirty="0" smtClean="0"/>
              <a:t>Encrypts </a:t>
            </a:r>
            <a:r>
              <a:rPr lang="en-US" altLang="ko-KR" sz="1600" dirty="0"/>
              <a:t>the selected word by adding a </a:t>
            </a:r>
            <a:r>
              <a:rPr lang="en-US" altLang="ko-KR" sz="1600" dirty="0" smtClean="0"/>
              <a:t>random integer </a:t>
            </a:r>
            <a:r>
              <a:rPr lang="en-US" altLang="ko-KR" sz="1600" dirty="0"/>
              <a:t>value </a:t>
            </a:r>
            <a:r>
              <a:rPr lang="en-US" altLang="ko-KR" sz="1600" dirty="0" smtClean="0"/>
              <a:t>between 1~19 (key) </a:t>
            </a:r>
            <a:r>
              <a:rPr lang="en-US" altLang="ko-KR" sz="1600" dirty="0"/>
              <a:t>to each </a:t>
            </a:r>
            <a:r>
              <a:rPr lang="en-US" altLang="ko-KR" sz="1600" dirty="0" smtClean="0"/>
              <a:t>word (output is called ‘</a:t>
            </a:r>
            <a:r>
              <a:rPr lang="en-US" altLang="ko-KR" sz="1600" dirty="0" err="1" smtClean="0"/>
              <a:t>ciphertext</a:t>
            </a:r>
            <a:r>
              <a:rPr lang="en-US" altLang="ko-KR" sz="1600" dirty="0" smtClean="0"/>
              <a:t>)</a:t>
            </a:r>
          </a:p>
          <a:p>
            <a:pPr marL="603250" lvl="2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(‘\</a:t>
            </a:r>
            <a:r>
              <a:rPr lang="en-US" altLang="ko-KR" sz="1400" dirty="0"/>
              <a:t>0’ is not a letter)</a:t>
            </a:r>
          </a:p>
          <a:p>
            <a:pPr marL="887412" lvl="3" indent="0">
              <a:lnSpc>
                <a:spcPct val="150000"/>
              </a:lnSpc>
            </a:pPr>
            <a:r>
              <a:rPr lang="en-US" altLang="ko-KR" sz="1200" dirty="0"/>
              <a:t>Ex) </a:t>
            </a:r>
            <a:r>
              <a:rPr lang="en-US" altLang="ko-KR" sz="1200" dirty="0" smtClean="0"/>
              <a:t>When </a:t>
            </a:r>
            <a:r>
              <a:rPr lang="en-US" altLang="ko-KR" sz="1200" dirty="0"/>
              <a:t>the selected word is ‘ab…u’ and the random positive integer value is 3,</a:t>
            </a:r>
          </a:p>
          <a:p>
            <a:pPr marL="708025" lvl="1" indent="-342900">
              <a:buFont typeface="+mj-lt"/>
              <a:buAutoNum type="arabicPeriod"/>
            </a:pPr>
            <a:endParaRPr lang="en-US" altLang="ko-KR" sz="1600" dirty="0"/>
          </a:p>
          <a:p>
            <a:pPr marL="708025" lvl="1" indent="-342900">
              <a:buFont typeface="+mj-lt"/>
              <a:buAutoNum type="arabicPeriod"/>
            </a:pPr>
            <a:endParaRPr lang="en-US" altLang="ko-KR" sz="1600" dirty="0"/>
          </a:p>
          <a:p>
            <a:pPr marL="708025" lvl="1" indent="-342900">
              <a:buFont typeface="+mj-lt"/>
              <a:buAutoNum type="arabicPeriod" startAt="3"/>
            </a:pPr>
            <a:endParaRPr lang="en-US" altLang="ko-KR" sz="1600" dirty="0" smtClean="0"/>
          </a:p>
          <a:p>
            <a:pPr marL="708025" lvl="1" indent="-342900">
              <a:buFont typeface="+mj-lt"/>
              <a:buAutoNum type="arabicPeriod" startAt="3"/>
            </a:pPr>
            <a:r>
              <a:rPr lang="en-US" altLang="ko-KR" sz="1600" dirty="0" smtClean="0"/>
              <a:t>Writes </a:t>
            </a:r>
            <a:r>
              <a:rPr lang="en-US" altLang="ko-KR" sz="1600" dirty="0"/>
              <a:t>the </a:t>
            </a:r>
            <a:r>
              <a:rPr lang="en-US" altLang="ko-KR" sz="1600" dirty="0" err="1" smtClean="0"/>
              <a:t>ciphertext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on the second </a:t>
            </a:r>
            <a:r>
              <a:rPr lang="en-US" altLang="ko-KR" sz="1600" dirty="0" smtClean="0"/>
              <a:t>parameter</a:t>
            </a:r>
            <a:endParaRPr lang="en-US" altLang="ko-KR" sz="1600" dirty="0"/>
          </a:p>
          <a:p>
            <a:pPr marL="708025" lvl="1" indent="-342900">
              <a:buFont typeface="+mj-lt"/>
              <a:buAutoNum type="arabicPeriod" startAt="3"/>
            </a:pPr>
            <a:r>
              <a:rPr lang="en-US" altLang="ko-KR" sz="1600" dirty="0"/>
              <a:t>Prints the selected word, the </a:t>
            </a:r>
            <a:r>
              <a:rPr lang="en-US" altLang="ko-KR" sz="1600" dirty="0" smtClean="0"/>
              <a:t>key</a:t>
            </a:r>
            <a:r>
              <a:rPr lang="en-US" altLang="ko-KR" sz="1600" dirty="0"/>
              <a:t>, and the </a:t>
            </a:r>
            <a:r>
              <a:rPr lang="en-US" altLang="ko-KR" sz="1600" dirty="0" err="1" smtClean="0"/>
              <a:t>ciphertext</a:t>
            </a:r>
            <a:endParaRPr lang="en-US" altLang="ko-KR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altLang="ko-KR" dirty="0"/>
              <a:t>Problem 5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91F34CE-781E-44B1-BF40-B555D531C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386310"/>
              </p:ext>
            </p:extLst>
          </p:nvPr>
        </p:nvGraphicFramePr>
        <p:xfrm>
          <a:off x="1447800" y="4846320"/>
          <a:ext cx="29718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306980426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264222119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62291894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50104676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163727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591952575"/>
                    </a:ext>
                  </a:extLst>
                </a:gridCol>
              </a:tblGrid>
              <a:tr h="1295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3278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char</a:t>
                      </a:r>
                      <a:endParaRPr lang="ko-KR" altLang="en-US" sz="11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‘a’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‘b’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‘u’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‘\0’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2662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ascii</a:t>
                      </a:r>
                      <a:endParaRPr lang="ko-KR" altLang="en-US" sz="11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97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98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…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117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62678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F118B32-AD36-40F7-A78D-C321EC903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015764"/>
              </p:ext>
            </p:extLst>
          </p:nvPr>
        </p:nvGraphicFramePr>
        <p:xfrm>
          <a:off x="5257800" y="4846320"/>
          <a:ext cx="29718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306980426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264222119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62291894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50104676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163727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591952575"/>
                    </a:ext>
                  </a:extLst>
                </a:gridCol>
              </a:tblGrid>
              <a:tr h="1295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[9]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3278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char</a:t>
                      </a:r>
                      <a:endParaRPr lang="ko-KR" altLang="en-US" sz="11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‘b’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‘e’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‘x’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‘\0’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2662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ascii</a:t>
                      </a:r>
                      <a:endParaRPr lang="ko-KR" altLang="en-US" sz="11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120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626788"/>
                  </a:ext>
                </a:extLst>
              </a:tr>
            </a:tbl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71E3527-4E30-492F-B346-0555C8C7A01F}"/>
              </a:ext>
            </a:extLst>
          </p:cNvPr>
          <p:cNvSpPr/>
          <p:nvPr/>
        </p:nvSpPr>
        <p:spPr>
          <a:xfrm>
            <a:off x="4559558" y="5181600"/>
            <a:ext cx="622041" cy="3962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+3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914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6200" y="1676400"/>
            <a:ext cx="8686800" cy="3505200"/>
          </a:xfrm>
          <a:solidFill>
            <a:schemeClr val="bg1"/>
          </a:solidFill>
        </p:spPr>
        <p:txBody>
          <a:bodyPr/>
          <a:lstStyle/>
          <a:p>
            <a:r>
              <a:rPr lang="en-US" altLang="ko-KR" sz="2000" dirty="0"/>
              <a:t>‘</a:t>
            </a:r>
            <a:r>
              <a:rPr lang="en-US" altLang="ko-KR" sz="2000" dirty="0" err="1" smtClean="0"/>
              <a:t>decryptor</a:t>
            </a:r>
            <a:r>
              <a:rPr lang="en-US" altLang="ko-KR" sz="2000" dirty="0" smtClean="0"/>
              <a:t>’ </a:t>
            </a:r>
            <a:r>
              <a:rPr lang="en-US" altLang="ko-KR" sz="2000" dirty="0"/>
              <a:t>function</a:t>
            </a:r>
          </a:p>
          <a:p>
            <a:pPr marL="365125" lvl="1" indent="0">
              <a:buNone/>
            </a:pPr>
            <a:r>
              <a:rPr lang="en-US" altLang="ko-KR" sz="1600" dirty="0"/>
              <a:t>Parameters:</a:t>
            </a:r>
          </a:p>
          <a:p>
            <a:pPr marL="946150" lvl="2" indent="-342900">
              <a:buAutoNum type="arabicParenBoth"/>
            </a:pPr>
            <a:r>
              <a:rPr lang="en-US" altLang="ko-KR" sz="1400" dirty="0" smtClean="0"/>
              <a:t>A </a:t>
            </a:r>
            <a:r>
              <a:rPr lang="en-US" altLang="ko-KR" sz="1400" dirty="0"/>
              <a:t>2-dimension char type array </a:t>
            </a:r>
            <a:r>
              <a:rPr lang="en-US" altLang="ko-KR" sz="1400" dirty="0" smtClean="0"/>
              <a:t>storing </a:t>
            </a:r>
            <a:r>
              <a:rPr lang="en-US" altLang="ko-KR" sz="1400" dirty="0"/>
              <a:t>predefined </a:t>
            </a:r>
            <a:r>
              <a:rPr lang="en-US" altLang="ko-KR" sz="1400" dirty="0" smtClean="0"/>
              <a:t>word</a:t>
            </a:r>
          </a:p>
          <a:p>
            <a:pPr marL="946150" lvl="2" indent="-342900">
              <a:buAutoNum type="arabicParenBoth"/>
            </a:pPr>
            <a:r>
              <a:rPr lang="en-US" altLang="ko-KR" sz="1400" dirty="0" smtClean="0"/>
              <a:t>A </a:t>
            </a:r>
            <a:r>
              <a:rPr lang="en-US" altLang="ko-KR" sz="1400" dirty="0"/>
              <a:t>char type array which contains the </a:t>
            </a:r>
            <a:r>
              <a:rPr lang="en-US" altLang="ko-KR" sz="1400" dirty="0" err="1" smtClean="0"/>
              <a:t>ciphertext</a:t>
            </a:r>
            <a:endParaRPr lang="en-US" altLang="ko-KR" sz="1400" dirty="0"/>
          </a:p>
          <a:p>
            <a:pPr marL="365125" lvl="1" indent="0">
              <a:buNone/>
            </a:pPr>
            <a:endParaRPr lang="en-US" altLang="ko-KR" sz="1600" dirty="0" smtClean="0"/>
          </a:p>
          <a:p>
            <a:pPr marL="365125" lvl="1" indent="0">
              <a:buNone/>
            </a:pPr>
            <a:r>
              <a:rPr lang="en-US" altLang="ko-KR" sz="1600" dirty="0" smtClean="0"/>
              <a:t>Behaviors</a:t>
            </a:r>
            <a:r>
              <a:rPr lang="en-US" altLang="ko-KR" sz="1600" dirty="0"/>
              <a:t>:</a:t>
            </a:r>
          </a:p>
          <a:p>
            <a:pPr marL="708025" lvl="1" indent="-342900">
              <a:buFont typeface="+mj-lt"/>
              <a:buAutoNum type="arabicPeriod"/>
            </a:pPr>
            <a:r>
              <a:rPr lang="en-US" altLang="ko-KR" sz="1600" dirty="0"/>
              <a:t>Figures out the </a:t>
            </a:r>
            <a:r>
              <a:rPr lang="en-US" altLang="ko-KR" sz="1600" dirty="0" smtClean="0"/>
              <a:t>key </a:t>
            </a:r>
            <a:r>
              <a:rPr lang="en-US" altLang="ko-KR" sz="1600" dirty="0"/>
              <a:t>and the </a:t>
            </a:r>
            <a:r>
              <a:rPr lang="en-US" altLang="ko-KR" sz="1600" dirty="0" smtClean="0"/>
              <a:t>plaintext </a:t>
            </a:r>
            <a:r>
              <a:rPr lang="en-US" altLang="ko-KR" sz="1600" dirty="0"/>
              <a:t>which </a:t>
            </a:r>
            <a:r>
              <a:rPr lang="en-US" altLang="ko-KR" sz="1600" dirty="0" smtClean="0"/>
              <a:t>were </a:t>
            </a:r>
            <a:r>
              <a:rPr lang="en-US" altLang="ko-KR" sz="1600" dirty="0"/>
              <a:t>selected by </a:t>
            </a:r>
            <a:r>
              <a:rPr lang="en-US" altLang="ko-KR" sz="1600" dirty="0" err="1" smtClean="0"/>
              <a:t>encryptor</a:t>
            </a:r>
            <a:endParaRPr lang="en-US" altLang="ko-KR" sz="1600" dirty="0"/>
          </a:p>
          <a:p>
            <a:pPr marL="946150" lvl="2" indent="-342900">
              <a:buFont typeface="+mj-ea"/>
              <a:buAutoNum type="circleNumDbPlain"/>
            </a:pPr>
            <a:r>
              <a:rPr lang="en-US" altLang="ko-KR" sz="1400" dirty="0"/>
              <a:t>Make a </a:t>
            </a:r>
            <a:r>
              <a:rPr lang="en-US" altLang="ko-KR" sz="1400" dirty="0" smtClean="0"/>
              <a:t>guess about the </a:t>
            </a:r>
            <a:r>
              <a:rPr lang="en-US" altLang="ko-KR" sz="1400" dirty="0"/>
              <a:t>key </a:t>
            </a:r>
            <a:r>
              <a:rPr lang="en-US" altLang="ko-KR" sz="1400" dirty="0" smtClean="0"/>
              <a:t>(</a:t>
            </a:r>
            <a:r>
              <a:rPr lang="en-US" altLang="ko-KR" sz="1400" dirty="0"/>
              <a:t>1~19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marL="946150" lvl="2" indent="-342900">
              <a:buFont typeface="+mj-ea"/>
              <a:buAutoNum type="circleNumDbPlain"/>
            </a:pPr>
            <a:r>
              <a:rPr lang="en-US" altLang="ko-KR" sz="1400" dirty="0"/>
              <a:t>Make a </a:t>
            </a:r>
            <a:r>
              <a:rPr lang="en-US" altLang="ko-KR" sz="1400" dirty="0" smtClean="0"/>
              <a:t>guess about its plaintext </a:t>
            </a:r>
            <a:r>
              <a:rPr lang="en-US" altLang="ko-KR" sz="1400" dirty="0"/>
              <a:t>by subtracting guessing key </a:t>
            </a:r>
            <a:r>
              <a:rPr lang="en-US" altLang="ko-KR" sz="1400" dirty="0" smtClean="0"/>
              <a:t>from the </a:t>
            </a:r>
            <a:r>
              <a:rPr lang="en-US" altLang="ko-KR" sz="1400" dirty="0" err="1" smtClean="0"/>
              <a:t>ciphertext</a:t>
            </a:r>
            <a:r>
              <a:rPr lang="en-US" altLang="ko-KR" sz="1400" dirty="0" smtClean="0"/>
              <a:t> </a:t>
            </a:r>
            <a:endParaRPr lang="en-US" altLang="ko-KR" sz="1200" dirty="0"/>
          </a:p>
          <a:p>
            <a:pPr marL="946150" lvl="2" indent="-342900">
              <a:buFont typeface="+mj-ea"/>
              <a:buAutoNum type="circleNumDbPlain"/>
            </a:pPr>
            <a:r>
              <a:rPr lang="en-US" altLang="ko-KR" sz="1400" dirty="0"/>
              <a:t>Probe if there is a matching word in the first parameter </a:t>
            </a:r>
            <a:r>
              <a:rPr lang="en-US" altLang="ko-KR" sz="1400" dirty="0" smtClean="0"/>
              <a:t>with the guessing plaintext</a:t>
            </a:r>
            <a:endParaRPr lang="en-US" altLang="ko-KR" sz="1400" dirty="0"/>
          </a:p>
          <a:p>
            <a:pPr marL="946150" lvl="2" indent="-342900">
              <a:buFont typeface="+mj-ea"/>
              <a:buAutoNum type="circleNumDbPlain"/>
            </a:pPr>
            <a:r>
              <a:rPr lang="en-US" altLang="ko-KR" sz="1400" dirty="0"/>
              <a:t>If</a:t>
            </a:r>
            <a:r>
              <a:rPr lang="ko-KR" altLang="en-US" sz="1400" dirty="0"/>
              <a:t> </a:t>
            </a:r>
            <a:r>
              <a:rPr lang="en-US" altLang="ko-KR" sz="1400" dirty="0"/>
              <a:t>there</a:t>
            </a:r>
            <a:r>
              <a:rPr lang="ko-KR" altLang="en-US" sz="1400" dirty="0"/>
              <a:t> </a:t>
            </a:r>
            <a:r>
              <a:rPr lang="en-US" altLang="ko-KR" sz="1400" dirty="0"/>
              <a:t>is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a match,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the </a:t>
            </a:r>
            <a:r>
              <a:rPr lang="en-US" altLang="ko-KR" sz="1400" dirty="0"/>
              <a:t>original Key and Plaintext are </a:t>
            </a:r>
            <a:r>
              <a:rPr lang="en-US" altLang="ko-KR" sz="1400" dirty="0" smtClean="0"/>
              <a:t>found</a:t>
            </a:r>
            <a:endParaRPr lang="en-US" altLang="ko-KR" sz="1400" dirty="0"/>
          </a:p>
          <a:p>
            <a:pPr marL="603250" lvl="2" indent="0">
              <a:buNone/>
            </a:pPr>
            <a:r>
              <a:rPr lang="en-US" altLang="ko-KR" sz="1400" dirty="0" smtClean="0"/>
              <a:t>* Repeats </a:t>
            </a:r>
            <a:r>
              <a:rPr lang="en-US" altLang="ko-KR" sz="1400" dirty="0"/>
              <a:t>until recovering the original </a:t>
            </a:r>
            <a:r>
              <a:rPr lang="en-US" altLang="ko-KR" sz="1400" dirty="0" smtClean="0"/>
              <a:t>key </a:t>
            </a:r>
            <a:r>
              <a:rPr lang="en-US" altLang="ko-KR" sz="1400" dirty="0"/>
              <a:t>and </a:t>
            </a:r>
            <a:r>
              <a:rPr lang="en-US" altLang="ko-KR" sz="1400" dirty="0" smtClean="0"/>
              <a:t>plaintext</a:t>
            </a:r>
          </a:p>
          <a:p>
            <a:pPr marL="603250" lvl="2" indent="0">
              <a:buNone/>
            </a:pPr>
            <a:endParaRPr lang="en-US" altLang="ko-KR" sz="1400" dirty="0"/>
          </a:p>
          <a:p>
            <a:pPr marL="708025" lvl="1" indent="-342900">
              <a:buFont typeface="+mj-lt"/>
              <a:buAutoNum type="arabicPeriod"/>
            </a:pPr>
            <a:r>
              <a:rPr lang="en-US" altLang="ko-KR" sz="1600" dirty="0"/>
              <a:t>Prints the </a:t>
            </a:r>
            <a:r>
              <a:rPr lang="en-US" altLang="ko-KR" sz="1600" dirty="0" smtClean="0"/>
              <a:t>key</a:t>
            </a:r>
            <a:r>
              <a:rPr lang="en-US" altLang="ko-KR" sz="1600" dirty="0"/>
              <a:t>, and the </a:t>
            </a:r>
            <a:r>
              <a:rPr lang="en-US" altLang="ko-KR" sz="1600" dirty="0" smtClean="0"/>
              <a:t>plaintext </a:t>
            </a:r>
            <a:r>
              <a:rPr lang="en-US" altLang="ko-KR" sz="1600" dirty="0"/>
              <a:t>which are recovered by the </a:t>
            </a:r>
            <a:r>
              <a:rPr lang="en-US" altLang="ko-KR" sz="1600" dirty="0" err="1" smtClean="0"/>
              <a:t>decryptor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function.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altLang="ko-KR" dirty="0"/>
              <a:t>Problem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053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6200" y="1295400"/>
            <a:ext cx="8686800" cy="3124200"/>
          </a:xfrm>
        </p:spPr>
        <p:txBody>
          <a:bodyPr/>
          <a:lstStyle/>
          <a:p>
            <a:r>
              <a:rPr lang="en-US" altLang="ko-KR" sz="2000" dirty="0"/>
              <a:t>The main function of your program executes each function (</a:t>
            </a:r>
            <a:r>
              <a:rPr lang="en-US" altLang="ko-KR" sz="2000" dirty="0" err="1"/>
              <a:t>encryptor</a:t>
            </a:r>
            <a:r>
              <a:rPr lang="en-US" altLang="ko-KR" sz="2000" dirty="0"/>
              <a:t> and </a:t>
            </a:r>
            <a:r>
              <a:rPr lang="en-US" altLang="ko-KR" sz="2000" dirty="0" err="1"/>
              <a:t>decryptor</a:t>
            </a:r>
            <a:r>
              <a:rPr lang="en-US" altLang="ko-KR" sz="2000" dirty="0"/>
              <a:t>) </a:t>
            </a:r>
            <a:r>
              <a:rPr lang="en-US" altLang="ko-KR" sz="2000" dirty="0" smtClean="0"/>
              <a:t>only once</a:t>
            </a:r>
            <a:endParaRPr lang="en-US" altLang="ko-KR" sz="2000" dirty="0"/>
          </a:p>
          <a:p>
            <a:r>
              <a:rPr lang="en-US" altLang="ko-KR" sz="2000" dirty="0"/>
              <a:t>The predefined </a:t>
            </a:r>
            <a:r>
              <a:rPr lang="en-US" altLang="ko-KR" sz="2000" dirty="0" smtClean="0"/>
              <a:t>words</a:t>
            </a:r>
          </a:p>
          <a:p>
            <a:pPr lvl="1"/>
            <a:r>
              <a:rPr lang="en-US" altLang="ko-KR" sz="1600" dirty="0" err="1" smtClean="0"/>
              <a:t>craftbeer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metallica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whitewine</a:t>
            </a:r>
            <a:r>
              <a:rPr lang="en-US" altLang="ko-KR" sz="1600" dirty="0"/>
              <a:t>, champagne, </a:t>
            </a:r>
            <a:r>
              <a:rPr lang="en-US" altLang="ko-KR" sz="1600" dirty="0" err="1"/>
              <a:t>bourgogne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sandiego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lafayette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pinotnoir</a:t>
            </a:r>
            <a:r>
              <a:rPr lang="en-US" altLang="ko-KR" sz="1600" dirty="0"/>
              <a:t>, sauvignon, </a:t>
            </a:r>
            <a:r>
              <a:rPr lang="en-US" altLang="ko-KR" sz="1600" dirty="0" err="1"/>
              <a:t>dondiablo</a:t>
            </a:r>
            <a:endParaRPr lang="en-US" altLang="ko-KR" sz="1600" dirty="0"/>
          </a:p>
          <a:p>
            <a:r>
              <a:rPr lang="en-US" altLang="ko-KR" sz="2000" dirty="0"/>
              <a:t>You may use the ‘</a:t>
            </a:r>
            <a:r>
              <a:rPr lang="en-US" altLang="ko-KR" sz="2000" dirty="0" err="1"/>
              <a:t>strcmp</a:t>
            </a:r>
            <a:r>
              <a:rPr lang="en-US" altLang="ko-KR" sz="2000" dirty="0"/>
              <a:t>’, and ‘</a:t>
            </a:r>
            <a:r>
              <a:rPr lang="en-US" altLang="ko-KR" sz="2000" dirty="0" err="1"/>
              <a:t>strcpy</a:t>
            </a:r>
            <a:r>
              <a:rPr lang="en-US" altLang="ko-KR" sz="2000" dirty="0"/>
              <a:t>’ functions in the ‘</a:t>
            </a:r>
            <a:r>
              <a:rPr lang="en-US" altLang="ko-KR" sz="2000" dirty="0" err="1"/>
              <a:t>stdlib.h</a:t>
            </a:r>
            <a:r>
              <a:rPr lang="en-US" altLang="ko-KR" sz="2000" dirty="0"/>
              <a:t>’.</a:t>
            </a:r>
          </a:p>
          <a:p>
            <a:pPr marL="365125" lvl="1" indent="0">
              <a:buNone/>
            </a:pPr>
            <a:endParaRPr lang="en-US" altLang="ko-KR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5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2D18930-17F7-4567-94F0-D37B063FF1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940"/>
          <a:stretch/>
        </p:blipFill>
        <p:spPr>
          <a:xfrm>
            <a:off x="1828800" y="3417277"/>
            <a:ext cx="2870624" cy="336452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CD56ECD-B3B4-48F9-B37C-D0F3418F53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29" b="811"/>
          <a:stretch/>
        </p:blipFill>
        <p:spPr>
          <a:xfrm>
            <a:off x="5295900" y="3405554"/>
            <a:ext cx="2870624" cy="336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32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1417638"/>
            <a:ext cx="1914525" cy="2800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Submit a file “2019######_hw7.zip”</a:t>
                </a:r>
              </a:p>
              <a:p>
                <a:pPr lvl="1"/>
                <a:r>
                  <a:rPr lang="en-US" altLang="ko-KR" dirty="0"/>
                  <a:t>Source File</a:t>
                </a:r>
              </a:p>
              <a:p>
                <a:pPr lvl="2"/>
                <a:r>
                  <a:rPr lang="en-US" altLang="ko-KR" dirty="0"/>
                  <a:t>pro1.c, …, pro5.c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Capture File</a:t>
                </a:r>
              </a:p>
              <a:p>
                <a:pPr lvl="2"/>
                <a:r>
                  <a:rPr lang="en-US" altLang="ko-KR" dirty="0"/>
                  <a:t>pro1.png, … , pro5.png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dirty="0" err="1"/>
                  <a:t>BlackBoard</a:t>
                </a:r>
                <a:r>
                  <a:rPr lang="en-US" altLang="ko-KR" dirty="0"/>
                  <a:t>(kulms.korea.ac.kr)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Assignments</a:t>
                </a:r>
                <a:endParaRPr lang="ko-KR" altLang="en-US" dirty="0"/>
              </a:p>
              <a:p>
                <a:r>
                  <a:rPr lang="en-US" altLang="ko-KR" dirty="0"/>
                  <a:t>Due Date : 2019/05/19 23:59</a:t>
                </a:r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348" r="-9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Homework-7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3537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3969</TotalTime>
  <Words>646</Words>
  <Application>Microsoft Office PowerPoint</Application>
  <PresentationFormat>화면 슬라이드 쇼(4:3)</PresentationFormat>
  <Paragraphs>103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1" baseType="lpstr">
      <vt:lpstr>Goudy Sans Medium</vt:lpstr>
      <vt:lpstr>굴림</vt:lpstr>
      <vt:lpstr>맑은 고딕</vt:lpstr>
      <vt:lpstr>Arial</vt:lpstr>
      <vt:lpstr>Calibri</vt:lpstr>
      <vt:lpstr>Cambria Math</vt:lpstr>
      <vt:lpstr>Lucida Sans Unicode</vt:lpstr>
      <vt:lpstr>Verdana</vt:lpstr>
      <vt:lpstr>Wingdings</vt:lpstr>
      <vt:lpstr>Wingdings 2</vt:lpstr>
      <vt:lpstr>Wingdings 3</vt:lpstr>
      <vt:lpstr>Concourse</vt:lpstr>
      <vt:lpstr> Chapter 8 Homework</vt:lpstr>
      <vt:lpstr>Problem 1</vt:lpstr>
      <vt:lpstr>Problem 2</vt:lpstr>
      <vt:lpstr>Problem 3</vt:lpstr>
      <vt:lpstr>Problem 4</vt:lpstr>
      <vt:lpstr>Problem 5</vt:lpstr>
      <vt:lpstr>Problem 5</vt:lpstr>
      <vt:lpstr>Problem 5</vt:lpstr>
      <vt:lpstr>Homework-7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 Programming</dc:title>
  <dc:creator>Windows User</dc:creator>
  <cp:lastModifiedBy>koreaw</cp:lastModifiedBy>
  <cp:revision>246</cp:revision>
  <dcterms:created xsi:type="dcterms:W3CDTF">2009-10-18T17:21:14Z</dcterms:created>
  <dcterms:modified xsi:type="dcterms:W3CDTF">2019-05-12T23:48:57Z</dcterms:modified>
</cp:coreProperties>
</file>