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88" r:id="rId3"/>
    <p:sldId id="285" r:id="rId4"/>
    <p:sldId id="281" r:id="rId5"/>
    <p:sldId id="279" r:id="rId6"/>
    <p:sldId id="294" r:id="rId7"/>
    <p:sldId id="295" r:id="rId8"/>
    <p:sldId id="296" r:id="rId9"/>
    <p:sldId id="297" r:id="rId10"/>
    <p:sldId id="298" r:id="rId11"/>
    <p:sldId id="282"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1" hangingPunct="1">
      <a:defRPr kern="1200">
        <a:solidFill>
          <a:schemeClr val="tx1"/>
        </a:solidFill>
        <a:latin typeface="Arial" charset="0"/>
        <a:ea typeface="+mn-ea"/>
        <a:cs typeface="Arial" charset="0"/>
      </a:defRPr>
    </a:lvl6pPr>
    <a:lvl7pPr marL="2743200" algn="l" defTabSz="914400" rtl="0" eaLnBrk="1" latinLnBrk="1" hangingPunct="1">
      <a:defRPr kern="1200">
        <a:solidFill>
          <a:schemeClr val="tx1"/>
        </a:solidFill>
        <a:latin typeface="Arial" charset="0"/>
        <a:ea typeface="+mn-ea"/>
        <a:cs typeface="Arial" charset="0"/>
      </a:defRPr>
    </a:lvl7pPr>
    <a:lvl8pPr marL="3200400" algn="l" defTabSz="914400" rtl="0" eaLnBrk="1" latinLnBrk="1" hangingPunct="1">
      <a:defRPr kern="1200">
        <a:solidFill>
          <a:schemeClr val="tx1"/>
        </a:solidFill>
        <a:latin typeface="Arial" charset="0"/>
        <a:ea typeface="+mn-ea"/>
        <a:cs typeface="Arial" charset="0"/>
      </a:defRPr>
    </a:lvl8pPr>
    <a:lvl9pPr marL="3657600" algn="l" defTabSz="914400" rtl="0" eaLnBrk="1" latinLnBrk="1"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8" autoAdjust="0"/>
    <p:restoredTop sz="94660"/>
  </p:normalViewPr>
  <p:slideViewPr>
    <p:cSldViewPr>
      <p:cViewPr varScale="1">
        <p:scale>
          <a:sx n="99" d="100"/>
          <a:sy n="99" d="100"/>
        </p:scale>
        <p:origin x="96" y="9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ko-KR" altLang="ko-K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굴림" charset="-127"/>
              </a:defRPr>
            </a:lvl1pPr>
          </a:lstStyle>
          <a:p>
            <a:fld id="{5C644274-2044-4BB6-A5B4-EEEB47E2FC14}" type="datetimeFigureOut">
              <a:rPr lang="en-US" altLang="ko-KR"/>
              <a:pPr/>
              <a:t>5/27/2019</a:t>
            </a:fld>
            <a:endParaRPr lang="en-US" altLang="ko-K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ko-KR" altLang="ko-K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굴림" charset="-127"/>
              </a:defRPr>
            </a:lvl1pPr>
          </a:lstStyle>
          <a:p>
            <a:fld id="{960D2C0F-4024-4708-8183-68EE22ACB8A2}" type="slidenum">
              <a:rPr lang="en-US" altLang="ko-KR"/>
              <a:pPr/>
              <a:t>‹#›</a:t>
            </a:fld>
            <a:endParaRPr lang="en-US" altLang="ko-KR"/>
          </a:p>
        </p:txBody>
      </p:sp>
    </p:spTree>
    <p:extLst>
      <p:ext uri="{BB962C8B-B14F-4D97-AF65-F5344CB8AC3E}">
        <p14:creationId xmlns:p14="http://schemas.microsoft.com/office/powerpoint/2010/main" val="40976891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6"/>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ko-KR">
              <a:solidFill>
                <a:srgbClr val="FFFFFF"/>
              </a:solidFill>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19"/>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22"/>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ko-KR">
                <a:solidFill>
                  <a:srgbClr val="FFFFFF"/>
                </a:solidFill>
              </a:endParaRPr>
            </a:p>
          </p:txBody>
        </p:sp>
        <p:cxnSp>
          <p:nvCxnSpPr>
            <p:cNvPr id="10" name="Straight Connector 23"/>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ko-KR" altLang="ko-KR">
              <a:solidFill>
                <a:srgbClr val="000000"/>
              </a:solidFill>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a:solidFill>
                  <a:srgbClr val="FFFFFF"/>
                </a:solidFill>
              </a:defRPr>
            </a:lvl1pPr>
          </a:lstStyle>
          <a:p>
            <a:fld id="{FAB3DEA8-CB43-4D32-A2E1-52114F3917F9}" type="datetime1">
              <a:rPr lang="en-US" altLang="ko-KR"/>
              <a:pPr/>
              <a:t>5/27/2019</a:t>
            </a:fld>
            <a:endParaRPr lang="en-US" altLang="ko-KR"/>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E466AC39-44CE-4DFB-A2DD-1D4DB1904258}" type="slidenum">
              <a:rPr lang="en-US" altLang="ko-KR"/>
              <a:pPr/>
              <a:t>‹#›</a:t>
            </a:fld>
            <a:endParaRPr lang="en-US" altLang="ko-KR"/>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©1992-2010 by 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B030759-5F0F-4765-9853-F0ADBAEB23E5}" type="datetime1">
              <a:rPr lang="en-US" altLang="ko-KR"/>
              <a:pPr/>
              <a:t>5/27/2019</a:t>
            </a:fld>
            <a:endParaRPr lang="en-US" altLang="ko-KR"/>
          </a:p>
        </p:txBody>
      </p:sp>
      <p:sp>
        <p:nvSpPr>
          <p:cNvPr id="5"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70F1FC4-4B90-4DB1-B029-D6CE28D15BE4}"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AC6783FD-46D3-4080-B4BD-C609F8D1F135}" type="datetime1">
              <a:rPr lang="en-US" altLang="ko-KR"/>
              <a:pPr/>
              <a:t>5/27/2019</a:t>
            </a:fld>
            <a:endParaRPr lang="en-US" altLang="ko-KR"/>
          </a:p>
        </p:txBody>
      </p:sp>
      <p:sp>
        <p:nvSpPr>
          <p:cNvPr id="5"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C41628F-23BD-4BE4-89FD-A3389EB1E452}"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ko-KR" altLang="ko-KR">
              <a:solidFill>
                <a:srgbClr val="000000"/>
              </a:solidFill>
            </a:endParaRPr>
          </a:p>
        </p:txBody>
      </p:sp>
      <p:sp>
        <p:nvSpPr>
          <p:cNvPr id="5" name="Action Button: Forward or Next 18">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ko-KR" altLang="ko-KR">
              <a:solidFill>
                <a:srgbClr val="000000"/>
              </a:solidFill>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a:lvl1pPr>
          </a:lstStyle>
          <a:p>
            <a:fld id="{E5B346B4-F269-4466-9482-E99BD868B2D6}" type="datetime1">
              <a:rPr lang="en-US" altLang="ko-KR"/>
              <a:pPr/>
              <a:t>5/27/2019</a:t>
            </a:fld>
            <a:endParaRPr lang="en-US" altLang="ko-KR"/>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©1992-2010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955EE46-DB9B-499E-BF36-1148AD0B0194}" type="slidenum">
              <a:rPr lang="en-US" altLang="ko-K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1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ko-KR" altLang="ko-KR">
              <a:solidFill>
                <a:srgbClr val="FFFFFF"/>
              </a:solidFill>
            </a:endParaRPr>
          </a:p>
        </p:txBody>
      </p:sp>
      <p:sp>
        <p:nvSpPr>
          <p:cNvPr id="5" name="Chevron 18"/>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ko-KR" altLang="ko-KR">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7C9AF00D-072E-4BEB-8F83-4B52A5F09529}" type="datetime1">
              <a:rPr lang="en-US" altLang="ko-KR"/>
              <a:pPr/>
              <a:t>5/27/2019</a:t>
            </a:fld>
            <a:endParaRPr lang="en-US" altLang="ko-KR"/>
          </a:p>
        </p:txBody>
      </p:sp>
      <p:sp>
        <p:nvSpPr>
          <p:cNvPr id="7" name="Footer Placeholder 4"/>
          <p:cNvSpPr>
            <a:spLocks noGrp="1"/>
          </p:cNvSpPr>
          <p:nvPr>
            <p:ph type="ftr" sz="quarter" idx="11"/>
          </p:nvPr>
        </p:nvSpPr>
        <p:spPr/>
        <p:txBody>
          <a:bodyPr/>
          <a:lstStyle>
            <a:lvl1pPr>
              <a:defRPr/>
            </a:lvl1pPr>
            <a:extLst/>
          </a:lstStyle>
          <a:p>
            <a:pPr>
              <a:defRPr/>
            </a:pPr>
            <a:r>
              <a:rPr lang="en-US"/>
              <a:t>©1992-2010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DF72EBFD-E486-4DE0-8B72-F1F980B43FFB}" type="slidenum">
              <a:rPr lang="en-US" altLang="ko-KR"/>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3258A64B-2157-4D85-AB0F-3D55FAA76A26}" type="datetime1">
              <a:rPr lang="en-US" altLang="ko-KR"/>
              <a:pPr/>
              <a:t>5/27/2019</a:t>
            </a:fld>
            <a:endParaRPr lang="en-US" altLang="ko-KR"/>
          </a:p>
        </p:txBody>
      </p:sp>
      <p:sp>
        <p:nvSpPr>
          <p:cNvPr id="6" name="Footer Placeholder 5"/>
          <p:cNvSpPr>
            <a:spLocks noGrp="1"/>
          </p:cNvSpPr>
          <p:nvPr>
            <p:ph type="ftr" sz="quarter" idx="11"/>
          </p:nvPr>
        </p:nvSpPr>
        <p:spPr/>
        <p:txBody>
          <a:bodyPr/>
          <a:lstStyle>
            <a:lvl1pPr>
              <a:defRPr/>
            </a:lvl1pPr>
            <a:extLst/>
          </a:lstStyle>
          <a:p>
            <a:pPr>
              <a:defRPr/>
            </a:pPr>
            <a:r>
              <a:rPr lang="en-US"/>
              <a:t>©1992-2010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38D5FB0-9AFC-47C7-BDC8-CA8A5B51AC6D}" type="slidenum">
              <a:rPr lang="en-US" altLang="ko-KR"/>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2EF68174-C7F7-4179-8ADB-33E76237AC4B}" type="datetime1">
              <a:rPr lang="en-US" altLang="ko-KR"/>
              <a:pPr/>
              <a:t>5/27/2019</a:t>
            </a:fld>
            <a:endParaRPr lang="en-US" altLang="ko-KR"/>
          </a:p>
        </p:txBody>
      </p:sp>
      <p:sp>
        <p:nvSpPr>
          <p:cNvPr id="8" name="Footer Placeholder 7"/>
          <p:cNvSpPr>
            <a:spLocks noGrp="1"/>
          </p:cNvSpPr>
          <p:nvPr>
            <p:ph type="ftr" sz="quarter" idx="11"/>
          </p:nvPr>
        </p:nvSpPr>
        <p:spPr/>
        <p:txBody>
          <a:bodyPr/>
          <a:lstStyle>
            <a:lvl1pPr>
              <a:defRPr/>
            </a:lvl1pPr>
            <a:extLst/>
          </a:lstStyle>
          <a:p>
            <a:pPr>
              <a:defRPr/>
            </a:pPr>
            <a:r>
              <a:rPr lang="en-US"/>
              <a:t>©1992-2010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FBCE0B49-E21D-40B4-9DD2-83F197AF2A43}" type="slidenum">
              <a:rPr lang="en-US" altLang="ko-KR"/>
              <a:pPr/>
              <a:t>‹#›</a:t>
            </a:fld>
            <a:endParaRPr lang="en-US" altLang="ko-K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41E16F3-73A0-4E83-9A75-4083047AB9C6}" type="datetime1">
              <a:rPr lang="en-US" altLang="ko-KR"/>
              <a:pPr/>
              <a:t>5/27/2019</a:t>
            </a:fld>
            <a:endParaRPr lang="en-US" altLang="ko-KR"/>
          </a:p>
        </p:txBody>
      </p:sp>
      <p:sp>
        <p:nvSpPr>
          <p:cNvPr id="4" name="Footer Placeholder 3"/>
          <p:cNvSpPr>
            <a:spLocks noGrp="1"/>
          </p:cNvSpPr>
          <p:nvPr>
            <p:ph type="ftr" sz="quarter" idx="11"/>
          </p:nvPr>
        </p:nvSpPr>
        <p:spPr/>
        <p:txBody>
          <a:bodyPr/>
          <a:lstStyle>
            <a:lvl1pPr>
              <a:defRPr/>
            </a:lvl1pPr>
            <a:extLst/>
          </a:lstStyle>
          <a:p>
            <a:pPr>
              <a:defRPr/>
            </a:pPr>
            <a:r>
              <a:rPr lang="en-US"/>
              <a:t>©1992-2010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3EB185E-2123-420E-9275-53F44AAD0651}" type="slidenum">
              <a:rPr lang="en-US" altLang="ko-KR"/>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E756C05-65DF-4912-8A41-19889C764209}" type="datetime1">
              <a:rPr lang="en-US" altLang="ko-KR"/>
              <a:pPr/>
              <a:t>5/27/2019</a:t>
            </a:fld>
            <a:endParaRPr lang="en-US" altLang="ko-KR"/>
          </a:p>
        </p:txBody>
      </p:sp>
      <p:sp>
        <p:nvSpPr>
          <p:cNvPr id="3" name="Footer Placeholder 21"/>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FF421F71-F9D7-4DBF-83CC-DB648B9D6FCE}"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44D9B0D4-CA69-4CF1-8CDF-9FFD2994C23A}" type="datetime1">
              <a:rPr lang="en-US" altLang="ko-KR"/>
              <a:pPr/>
              <a:t>5/27/2019</a:t>
            </a:fld>
            <a:endParaRPr lang="en-US" altLang="ko-KR"/>
          </a:p>
        </p:txBody>
      </p:sp>
      <p:sp>
        <p:nvSpPr>
          <p:cNvPr id="6" name="Footer Placeholder 5"/>
          <p:cNvSpPr>
            <a:spLocks noGrp="1"/>
          </p:cNvSpPr>
          <p:nvPr>
            <p:ph type="ftr" sz="quarter" idx="11"/>
          </p:nvPr>
        </p:nvSpPr>
        <p:spPr/>
        <p:txBody>
          <a:bodyPr/>
          <a:lstStyle>
            <a:lvl1pPr>
              <a:defRPr/>
            </a:lvl1pPr>
            <a:extLst/>
          </a:lstStyle>
          <a:p>
            <a:pPr>
              <a:defRPr/>
            </a:pPr>
            <a:r>
              <a:rPr lang="en-US"/>
              <a:t>©1992-2010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E89113B7-72F6-418C-8670-825C6946269F}" type="slidenum">
              <a:rPr lang="en-US" altLang="ko-KR"/>
              <a:pPr/>
              <a:t>‹#›</a:t>
            </a:fld>
            <a:endParaRPr lang="en-US" altLang="ko-K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16"/>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1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ko-KR">
              <a:solidFill>
                <a:srgbClr val="FFFFFF"/>
              </a:solidFill>
            </a:endParaRPr>
          </a:p>
        </p:txBody>
      </p:sp>
      <p:cxnSp>
        <p:nvCxnSpPr>
          <p:cNvPr id="8" name="Straight Connector 2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ko-KR" altLang="ko-KR">
              <a:solidFill>
                <a:srgbClr val="FFFFFF"/>
              </a:solidFill>
            </a:endParaRPr>
          </a:p>
        </p:txBody>
      </p:sp>
      <p:sp>
        <p:nvSpPr>
          <p:cNvPr id="10" name="Chevron 23"/>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ko-KR" altLang="ko-KR">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64DA4C1-E7FA-49AF-AE6A-838E73059068}" type="datetime1">
              <a:rPr lang="en-US" altLang="ko-KR"/>
              <a:pPr/>
              <a:t>5/27/2019</a:t>
            </a:fld>
            <a:endParaRPr lang="en-US" altLang="ko-KR"/>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©1992-2010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E15FBBF-6499-454F-ABBE-C60D428EE523}" type="slidenum">
              <a:rPr lang="en-US" altLang="ko-KR"/>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ko-KR">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ea typeface="굴림" charset="-127"/>
              </a:defRPr>
            </a:lvl1pPr>
          </a:lstStyle>
          <a:p>
            <a:fld id="{5935978F-C005-45A3-A5CB-D13A5BF4F37D}" type="datetime1">
              <a:rPr lang="en-US" altLang="ko-KR"/>
              <a:pPr/>
              <a:t>5/27/2019</a:t>
            </a:fld>
            <a:endParaRPr lang="en-US" altLang="ko-KR"/>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©1992-2010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굴림" charset="-127"/>
              </a:defRPr>
            </a:lvl1pPr>
          </a:lstStyle>
          <a:p>
            <a:fld id="{5888E8B7-D181-4747-979A-63DA5924CB02}" type="slidenum">
              <a:rPr lang="en-US" altLang="ko-KR"/>
              <a:pPr/>
              <a:t>‹#›</a:t>
            </a:fld>
            <a:endParaRPr lang="en-US" altLang="ko-KR"/>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ko-KR" altLang="ko-KR">
              <a:solidFill>
                <a:srgbClr val="000000"/>
              </a:solidFill>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a:endParaRPr lang="ko-KR" altLang="ko-KR">
              <a:solidFill>
                <a:srgbClr val="00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82" r:id="rId7"/>
    <p:sldLayoutId id="2147483692" r:id="rId8"/>
    <p:sldLayoutId id="2147483693" r:id="rId9"/>
    <p:sldLayoutId id="2147483683" r:id="rId10"/>
    <p:sldLayoutId id="2147483684" r:id="rId11"/>
  </p:sldLayoutIdLst>
  <p:hf sldNum="0"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defRPr sz="1900" kern="1200">
          <a:solidFill>
            <a:schemeClr val="tx1"/>
          </a:solidFill>
          <a:latin typeface="+mn-lt"/>
          <a:ea typeface="+mn-ea"/>
          <a:cs typeface="+mn-cs"/>
        </a:defRPr>
      </a:lvl4pPr>
      <a:lvl5pPr marL="1143000" indent="-228600" algn="l" rtl="0" fontAlgn="base">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829761"/>
          </a:xfrm>
        </p:spPr>
        <p:txBody>
          <a:bodyPr>
            <a:normAutofit fontScale="90000"/>
          </a:bodyPr>
          <a:lstStyle/>
          <a:p>
            <a:pPr algn="l" fontAlgn="auto">
              <a:spcAft>
                <a:spcPts val="0"/>
              </a:spcAft>
              <a:defRPr/>
            </a:pPr>
            <a:r>
              <a:rPr lang="en-US" dirty="0">
                <a:solidFill>
                  <a:srgbClr val="3380E6"/>
                </a:solidFill>
                <a:latin typeface="Goudy Sans Medium"/>
              </a:rPr>
              <a:t/>
            </a:r>
            <a:br>
              <a:rPr lang="en-US" dirty="0">
                <a:solidFill>
                  <a:srgbClr val="3380E6"/>
                </a:solidFill>
                <a:latin typeface="Goudy Sans Medium"/>
              </a:rPr>
            </a:br>
            <a:r>
              <a:rPr lang="en-US">
                <a:solidFill>
                  <a:srgbClr val="3380E6"/>
                </a:solidFill>
                <a:latin typeface="Goudy Sans Medium"/>
              </a:rPr>
              <a:t>Chapter 11</a:t>
            </a:r>
            <a:br>
              <a:rPr lang="en-US">
                <a:solidFill>
                  <a:srgbClr val="3380E6"/>
                </a:solidFill>
                <a:latin typeface="Goudy Sans Medium"/>
              </a:rPr>
            </a:br>
            <a:r>
              <a:rPr lang="en-US">
                <a:solidFill>
                  <a:srgbClr val="3380E6"/>
                </a:solidFill>
                <a:latin typeface="Goudy Sans Medium"/>
              </a:rPr>
              <a:t>Homework</a:t>
            </a:r>
            <a:endParaRPr lang="en-US" dirty="0">
              <a:solidFill>
                <a:srgbClr val="3380E6"/>
              </a:solidFill>
              <a:latin typeface="Goudy Sans Medium"/>
            </a:endParaRPr>
          </a:p>
        </p:txBody>
      </p:sp>
      <p:sp>
        <p:nvSpPr>
          <p:cNvPr id="10243" name="Subtitle 3"/>
          <p:cNvSpPr>
            <a:spLocks noGrp="1"/>
          </p:cNvSpPr>
          <p:nvPr>
            <p:ph type="subTitle" idx="1"/>
          </p:nvPr>
        </p:nvSpPr>
        <p:spPr>
          <a:xfrm>
            <a:off x="685800" y="3154362"/>
            <a:ext cx="7772400" cy="1200150"/>
          </a:xfrm>
        </p:spPr>
        <p:txBody>
          <a:bodyPr/>
          <a:lstStyle/>
          <a:p>
            <a:pPr marR="0"/>
            <a:r>
              <a:rPr lang="en-US" altLang="ko-KR" dirty="0">
                <a:ea typeface="굴림" charset="-127"/>
              </a:rPr>
              <a:t>Prof. </a:t>
            </a:r>
            <a:r>
              <a:rPr lang="en-US" altLang="ko-KR" dirty="0" err="1">
                <a:ea typeface="굴림" charset="-127"/>
              </a:rPr>
              <a:t>Junbeom</a:t>
            </a:r>
            <a:r>
              <a:rPr lang="en-US" altLang="ko-KR" dirty="0">
                <a:ea typeface="굴림" charset="-127"/>
              </a:rPr>
              <a:t> </a:t>
            </a:r>
            <a:r>
              <a:rPr lang="en-US" altLang="ko-KR" dirty="0" err="1">
                <a:ea typeface="굴림" charset="-127"/>
              </a:rPr>
              <a:t>Hur</a:t>
            </a:r>
            <a:endParaRPr lang="en-US" altLang="ko-KR" dirty="0">
              <a:ea typeface="굴림" charset="-127"/>
            </a:endParaRPr>
          </a:p>
          <a:p>
            <a:pPr marR="0"/>
            <a:r>
              <a:rPr lang="en-US" altLang="ko-KR" dirty="0">
                <a:ea typeface="굴림" charset="-127"/>
              </a:rPr>
              <a:t>TA. </a:t>
            </a:r>
            <a:r>
              <a:rPr lang="en-US" altLang="ko-KR" dirty="0" err="1">
                <a:ea typeface="굴림" charset="-127"/>
              </a:rPr>
              <a:t>Hyundo</a:t>
            </a:r>
            <a:r>
              <a:rPr lang="ko-KR" altLang="en-US" dirty="0">
                <a:ea typeface="굴림" charset="-127"/>
              </a:rPr>
              <a:t> </a:t>
            </a:r>
            <a:r>
              <a:rPr lang="en-US" altLang="ko-KR" dirty="0">
                <a:ea typeface="굴림" charset="-127"/>
              </a:rPr>
              <a:t>Yoon</a:t>
            </a:r>
          </a:p>
          <a:p>
            <a:pPr marR="0"/>
            <a:r>
              <a:rPr lang="en-US" altLang="ko-KR" dirty="0">
                <a:ea typeface="굴림" charset="-127"/>
              </a:rPr>
              <a:t>TA. </a:t>
            </a:r>
            <a:r>
              <a:rPr lang="en-US" altLang="ko-KR" dirty="0" err="1">
                <a:ea typeface="굴림" charset="-127"/>
              </a:rPr>
              <a:t>Hodong</a:t>
            </a:r>
            <a:r>
              <a:rPr lang="en-US" altLang="ko-KR" dirty="0">
                <a:ea typeface="굴림" charset="-127"/>
              </a:rPr>
              <a:t> Kim</a:t>
            </a:r>
          </a:p>
          <a:p>
            <a:pPr marR="0"/>
            <a:r>
              <a:rPr lang="en-US" altLang="ko-KR" dirty="0">
                <a:ea typeface="굴림" charset="-127"/>
              </a:rPr>
              <a:t>Korea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A39F5CF-9E82-4972-9E8B-11EDC7AAC120}"/>
              </a:ext>
            </a:extLst>
          </p:cNvPr>
          <p:cNvSpPr>
            <a:spLocks noGrp="1"/>
          </p:cNvSpPr>
          <p:nvPr>
            <p:ph idx="1"/>
          </p:nvPr>
        </p:nvSpPr>
        <p:spPr>
          <a:xfrm>
            <a:off x="76200" y="1481138"/>
            <a:ext cx="5410200" cy="4927600"/>
          </a:xfrm>
        </p:spPr>
        <p:txBody>
          <a:bodyPr/>
          <a:lstStyle/>
          <a:p>
            <a:endParaRPr lang="en-US" altLang="ko-KR" dirty="0"/>
          </a:p>
          <a:p>
            <a:r>
              <a:rPr lang="en-US" altLang="ko-KR" dirty="0"/>
              <a:t>Option 4: Exit</a:t>
            </a:r>
          </a:p>
          <a:p>
            <a:pPr lvl="1"/>
            <a:r>
              <a:rPr lang="en-US" altLang="ko-KR" dirty="0" err="1" smtClean="0"/>
              <a:t>Phe</a:t>
            </a:r>
            <a:r>
              <a:rPr lang="en-US" altLang="ko-KR" dirty="0" smtClean="0"/>
              <a:t> </a:t>
            </a:r>
            <a:r>
              <a:rPr lang="en-US" altLang="ko-KR" dirty="0"/>
              <a:t>program ends</a:t>
            </a:r>
            <a:endParaRPr lang="ko-KR" altLang="en-US" dirty="0"/>
          </a:p>
        </p:txBody>
      </p:sp>
      <p:sp>
        <p:nvSpPr>
          <p:cNvPr id="3" name="제목 2">
            <a:extLst>
              <a:ext uri="{FF2B5EF4-FFF2-40B4-BE49-F238E27FC236}">
                <a16:creationId xmlns:a16="http://schemas.microsoft.com/office/drawing/2014/main" id="{ADE2FADA-5D27-4B4D-881F-37615108E60C}"/>
              </a:ext>
            </a:extLst>
          </p:cNvPr>
          <p:cNvSpPr>
            <a:spLocks noGrp="1"/>
          </p:cNvSpPr>
          <p:nvPr>
            <p:ph type="title"/>
          </p:nvPr>
        </p:nvSpPr>
        <p:spPr/>
        <p:txBody>
          <a:bodyPr/>
          <a:lstStyle/>
          <a:p>
            <a:r>
              <a:rPr lang="en-US" altLang="ko-KR" dirty="0"/>
              <a:t>Problem 5</a:t>
            </a:r>
            <a:endParaRPr lang="ko-KR" altLang="en-US" dirty="0"/>
          </a:p>
        </p:txBody>
      </p:sp>
    </p:spTree>
    <p:extLst>
      <p:ext uri="{BB962C8B-B14F-4D97-AF65-F5344CB8AC3E}">
        <p14:creationId xmlns:p14="http://schemas.microsoft.com/office/powerpoint/2010/main" val="386596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p:txBody>
              <a:bodyPr/>
              <a:lstStyle/>
              <a:p>
                <a:r>
                  <a:rPr lang="en-US" altLang="ko-KR" dirty="0"/>
                  <a:t>Submit a file “2019######_hw9.zip”</a:t>
                </a:r>
              </a:p>
              <a:p>
                <a:pPr lvl="1"/>
                <a:r>
                  <a:rPr lang="en-US" altLang="ko-KR" dirty="0"/>
                  <a:t>Source File</a:t>
                </a:r>
              </a:p>
              <a:p>
                <a:pPr lvl="2"/>
                <a:r>
                  <a:rPr lang="en-US" altLang="ko-KR" dirty="0"/>
                  <a:t>pro1.c, …, pro5.c</a:t>
                </a:r>
              </a:p>
              <a:p>
                <a:pPr lvl="2"/>
                <a:endParaRPr lang="en-US" altLang="ko-KR" dirty="0"/>
              </a:p>
              <a:p>
                <a:pPr lvl="1"/>
                <a:r>
                  <a:rPr lang="en-US" altLang="ko-KR" dirty="0"/>
                  <a:t>Capture File</a:t>
                </a:r>
              </a:p>
              <a:p>
                <a:pPr lvl="2"/>
                <a:r>
                  <a:rPr lang="en-US" altLang="ko-KR" dirty="0"/>
                  <a:t>pro1.png , … , pro5.png</a:t>
                </a:r>
              </a:p>
              <a:p>
                <a:pPr lvl="2"/>
                <a:endParaRPr lang="en-US" altLang="ko-KR" dirty="0"/>
              </a:p>
              <a:p>
                <a:r>
                  <a:rPr lang="en-US" altLang="ko-KR" dirty="0" err="1"/>
                  <a:t>BlackBoard</a:t>
                </a:r>
                <a:r>
                  <a:rPr lang="en-US" altLang="ko-KR" dirty="0"/>
                  <a:t>(kulms.korea.ac.kr) </a:t>
                </a:r>
                <a14:m>
                  <m:oMath xmlns:m="http://schemas.openxmlformats.org/officeDocument/2006/math">
                    <m:r>
                      <a:rPr lang="en-US" altLang="ko-KR" i="1">
                        <a:latin typeface="Cambria Math" panose="02040503050406030204" pitchFamily="18" charset="0"/>
                      </a:rPr>
                      <m:t>→</m:t>
                    </m:r>
                  </m:oMath>
                </a14:m>
                <a:r>
                  <a:rPr lang="ko-KR" altLang="en-US" dirty="0"/>
                  <a:t> </a:t>
                </a:r>
                <a:r>
                  <a:rPr lang="en-US" altLang="ko-KR" dirty="0"/>
                  <a:t>Assignments</a:t>
                </a:r>
                <a:endParaRPr lang="ko-KR" altLang="en-US" dirty="0"/>
              </a:p>
              <a:p>
                <a:r>
                  <a:rPr lang="en-US" altLang="ko-KR" dirty="0"/>
                  <a:t>Due Date : 2019/06/05 23:59</a:t>
                </a:r>
              </a:p>
              <a:p>
                <a:pPr lvl="1"/>
                <a:endParaRPr lang="ko-KR" altLang="en-US"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blipFill>
                <a:blip r:embed="rId2"/>
                <a:stretch>
                  <a:fillRect t="-1348" r="-963"/>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a:t>Homework-9</a:t>
            </a:r>
            <a:endParaRPr lang="ko-KR" altLang="en-US" dirty="0"/>
          </a:p>
        </p:txBody>
      </p:sp>
      <p:pic>
        <p:nvPicPr>
          <p:cNvPr id="6" name="그림 5">
            <a:extLst>
              <a:ext uri="{FF2B5EF4-FFF2-40B4-BE49-F238E27FC236}">
                <a16:creationId xmlns:a16="http://schemas.microsoft.com/office/drawing/2014/main" id="{649E166E-F1AC-4CAA-B891-AFEB313A3A40}"/>
              </a:ext>
            </a:extLst>
          </p:cNvPr>
          <p:cNvPicPr>
            <a:picLocks noChangeAspect="1"/>
          </p:cNvPicPr>
          <p:nvPr/>
        </p:nvPicPr>
        <p:blipFill>
          <a:blip r:embed="rId3"/>
          <a:stretch>
            <a:fillRect/>
          </a:stretch>
        </p:blipFill>
        <p:spPr>
          <a:xfrm>
            <a:off x="7086600" y="1417638"/>
            <a:ext cx="1914525" cy="2800350"/>
          </a:xfrm>
          <a:prstGeom prst="rect">
            <a:avLst/>
          </a:prstGeom>
        </p:spPr>
      </p:pic>
    </p:spTree>
    <p:extLst>
      <p:ext uri="{BB962C8B-B14F-4D97-AF65-F5344CB8AC3E}">
        <p14:creationId xmlns:p14="http://schemas.microsoft.com/office/powerpoint/2010/main" val="385726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a:t>Exercise 1</a:t>
            </a:r>
            <a:endParaRPr lang="ko-KR" altLang="en-US" dirty="0"/>
          </a:p>
        </p:txBody>
      </p:sp>
      <p:sp>
        <p:nvSpPr>
          <p:cNvPr id="11" name="내용 개체 틀 1"/>
          <p:cNvSpPr>
            <a:spLocks noGrp="1"/>
          </p:cNvSpPr>
          <p:nvPr>
            <p:ph idx="1"/>
          </p:nvPr>
        </p:nvSpPr>
        <p:spPr>
          <a:xfrm>
            <a:off x="446314" y="1393554"/>
            <a:ext cx="8240486" cy="4525962"/>
          </a:xfrm>
        </p:spPr>
        <p:txBody>
          <a:bodyPr/>
          <a:lstStyle/>
          <a:p>
            <a:r>
              <a:rPr lang="en-US" altLang="ko-KR" sz="2000" dirty="0"/>
              <a:t>Write a program that takes two text files: toRead.txt and toWrite.txt</a:t>
            </a:r>
          </a:p>
          <a:p>
            <a:r>
              <a:rPr lang="en-US" altLang="ko-KR" sz="2000" dirty="0"/>
              <a:t>Copy the contents of the first text file (toRead.txt) into the second text file (toWrite.txt), but delete empty line</a:t>
            </a:r>
          </a:p>
          <a:p>
            <a:r>
              <a:rPr lang="en-US" altLang="ko-KR" sz="2000" dirty="0"/>
              <a:t>Put your toRead.txt file at your project repository</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24200"/>
            <a:ext cx="6572254" cy="766763"/>
          </a:xfrm>
          <a:prstGeom prst="rect">
            <a:avLst/>
          </a:prstGeom>
        </p:spPr>
      </p:pic>
      <p:sp>
        <p:nvSpPr>
          <p:cNvPr id="4" name="TextBox 3"/>
          <p:cNvSpPr txBox="1"/>
          <p:nvPr/>
        </p:nvSpPr>
        <p:spPr>
          <a:xfrm>
            <a:off x="1356360" y="4267200"/>
            <a:ext cx="1295400" cy="369332"/>
          </a:xfrm>
          <a:prstGeom prst="rect">
            <a:avLst/>
          </a:prstGeom>
          <a:noFill/>
        </p:spPr>
        <p:txBody>
          <a:bodyPr wrap="square" rtlCol="0">
            <a:spAutoFit/>
          </a:bodyPr>
          <a:lstStyle/>
          <a:p>
            <a:r>
              <a:rPr lang="en-US" altLang="ko-KR"/>
              <a:t>toRead.txt</a:t>
            </a:r>
            <a:endParaRPr lang="ko-KR" altLang="en-US"/>
          </a:p>
        </p:txBody>
      </p:sp>
      <p:cxnSp>
        <p:nvCxnSpPr>
          <p:cNvPr id="6" name="직선 화살표 연결선 5"/>
          <p:cNvCxnSpPr/>
          <p:nvPr/>
        </p:nvCxnSpPr>
        <p:spPr>
          <a:xfrm>
            <a:off x="2971800" y="4495800"/>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82440" y="3976810"/>
            <a:ext cx="2118360" cy="1015663"/>
          </a:xfrm>
          <a:prstGeom prst="rect">
            <a:avLst/>
          </a:prstGeom>
          <a:noFill/>
          <a:ln>
            <a:solidFill>
              <a:schemeClr val="tx1"/>
            </a:solidFill>
          </a:ln>
        </p:spPr>
        <p:txBody>
          <a:bodyPr wrap="square" rtlCol="0">
            <a:spAutoFit/>
          </a:bodyPr>
          <a:lstStyle/>
          <a:p>
            <a:r>
              <a:rPr lang="en-US" altLang="ko-KR" sz="1200"/>
              <a:t>Hello my name is Cha Cha.</a:t>
            </a:r>
          </a:p>
          <a:p>
            <a:endParaRPr lang="en-US" altLang="ko-KR" sz="1200"/>
          </a:p>
          <a:p>
            <a:r>
              <a:rPr lang="en-US" altLang="ko-KR" sz="1200"/>
              <a:t>I live in Seoul, Korea.</a:t>
            </a:r>
          </a:p>
          <a:p>
            <a:endParaRPr lang="en-US" altLang="ko-KR" sz="1200"/>
          </a:p>
          <a:p>
            <a:r>
              <a:rPr lang="en-US" altLang="ko-KR" sz="1200"/>
              <a:t>I love you so much.</a:t>
            </a:r>
            <a:endParaRPr lang="ko-KR" altLang="en-US" sz="1200"/>
          </a:p>
        </p:txBody>
      </p:sp>
      <p:sp>
        <p:nvSpPr>
          <p:cNvPr id="19" name="TextBox 18"/>
          <p:cNvSpPr txBox="1"/>
          <p:nvPr/>
        </p:nvSpPr>
        <p:spPr>
          <a:xfrm>
            <a:off x="1356360" y="5412859"/>
            <a:ext cx="1295400" cy="369332"/>
          </a:xfrm>
          <a:prstGeom prst="rect">
            <a:avLst/>
          </a:prstGeom>
          <a:noFill/>
        </p:spPr>
        <p:txBody>
          <a:bodyPr wrap="square" rtlCol="0">
            <a:spAutoFit/>
          </a:bodyPr>
          <a:lstStyle/>
          <a:p>
            <a:r>
              <a:rPr lang="en-US" altLang="ko-KR"/>
              <a:t>toWrite.txt</a:t>
            </a:r>
            <a:endParaRPr lang="ko-KR" altLang="en-US"/>
          </a:p>
        </p:txBody>
      </p:sp>
      <p:cxnSp>
        <p:nvCxnSpPr>
          <p:cNvPr id="20" name="직선 화살표 연결선 19"/>
          <p:cNvCxnSpPr/>
          <p:nvPr/>
        </p:nvCxnSpPr>
        <p:spPr>
          <a:xfrm>
            <a:off x="2971800" y="5641459"/>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4282440" y="5274359"/>
            <a:ext cx="2118360" cy="646331"/>
          </a:xfrm>
          <a:prstGeom prst="rect">
            <a:avLst/>
          </a:prstGeom>
          <a:noFill/>
          <a:ln>
            <a:solidFill>
              <a:schemeClr val="tx1"/>
            </a:solidFill>
          </a:ln>
        </p:spPr>
        <p:txBody>
          <a:bodyPr wrap="square" rtlCol="0">
            <a:spAutoFit/>
          </a:bodyPr>
          <a:lstStyle/>
          <a:p>
            <a:r>
              <a:rPr lang="en-US" altLang="ko-KR" sz="1200"/>
              <a:t>Hello my name is Cha Cha.</a:t>
            </a:r>
          </a:p>
          <a:p>
            <a:r>
              <a:rPr lang="en-US" altLang="ko-KR" sz="1200"/>
              <a:t>I live in Seoul, Korea.</a:t>
            </a:r>
          </a:p>
          <a:p>
            <a:r>
              <a:rPr lang="en-US" altLang="ko-KR" sz="1200"/>
              <a:t>I love you so much.</a:t>
            </a:r>
            <a:endParaRPr lang="ko-KR" altLang="en-US" sz="1200"/>
          </a:p>
        </p:txBody>
      </p:sp>
    </p:spTree>
    <p:extLst>
      <p:ext uri="{BB962C8B-B14F-4D97-AF65-F5344CB8AC3E}">
        <p14:creationId xmlns:p14="http://schemas.microsoft.com/office/powerpoint/2010/main" val="42416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314" y="1391558"/>
            <a:ext cx="8382000" cy="4525962"/>
          </a:xfrm>
        </p:spPr>
        <p:txBody>
          <a:bodyPr/>
          <a:lstStyle/>
          <a:p>
            <a:r>
              <a:rPr lang="en-US" altLang="ko-KR" sz="2000" dirty="0"/>
              <a:t>Write a program that takes 5 students’ information (that is name, student ID, grade, and</a:t>
            </a:r>
            <a:r>
              <a:rPr lang="ko-KR" altLang="en-US" sz="2000" dirty="0"/>
              <a:t> </a:t>
            </a:r>
            <a:r>
              <a:rPr lang="en-US" altLang="ko-KR" sz="2000" dirty="0"/>
              <a:t>major), and writes them into ‘student_file.txt’</a:t>
            </a:r>
          </a:p>
          <a:p>
            <a:r>
              <a:rPr lang="en-US" altLang="ko-KR" sz="2000" dirty="0"/>
              <a:t>After that, the program takes a student number, and searches for the corresponding major in the ‘student_file.txt’, and displays it on the screen</a:t>
            </a:r>
          </a:p>
        </p:txBody>
      </p:sp>
      <p:sp>
        <p:nvSpPr>
          <p:cNvPr id="3" name="제목 2"/>
          <p:cNvSpPr>
            <a:spLocks noGrp="1"/>
          </p:cNvSpPr>
          <p:nvPr>
            <p:ph type="title"/>
          </p:nvPr>
        </p:nvSpPr>
        <p:spPr/>
        <p:txBody>
          <a:bodyPr/>
          <a:lstStyle/>
          <a:p>
            <a:r>
              <a:rPr lang="en-US" altLang="ko-KR"/>
              <a:t>Exercise 2</a:t>
            </a:r>
            <a:endParaRPr lang="ko-KR" altLang="en-US" dirty="0"/>
          </a:p>
        </p:txBody>
      </p:sp>
      <p:grpSp>
        <p:nvGrpSpPr>
          <p:cNvPr id="7" name="그룹 6"/>
          <p:cNvGrpSpPr/>
          <p:nvPr/>
        </p:nvGrpSpPr>
        <p:grpSpPr>
          <a:xfrm>
            <a:off x="1524000" y="3657600"/>
            <a:ext cx="5943600" cy="1752600"/>
            <a:chOff x="1524000" y="3657600"/>
            <a:chExt cx="5943600" cy="1752600"/>
          </a:xfrm>
        </p:grpSpPr>
        <p:pic>
          <p:nvPicPr>
            <p:cNvPr id="4" name="그림 3"/>
            <p:cNvPicPr>
              <a:picLocks noChangeAspect="1"/>
            </p:cNvPicPr>
            <p:nvPr/>
          </p:nvPicPr>
          <p:blipFill>
            <a:blip r:embed="rId2"/>
            <a:stretch>
              <a:fillRect/>
            </a:stretch>
          </p:blipFill>
          <p:spPr>
            <a:xfrm>
              <a:off x="1676400" y="3810000"/>
              <a:ext cx="5657850" cy="1371600"/>
            </a:xfrm>
            <a:prstGeom prst="rect">
              <a:avLst/>
            </a:prstGeom>
          </p:spPr>
        </p:pic>
        <p:sp>
          <p:nvSpPr>
            <p:cNvPr id="6" name="직사각형 5"/>
            <p:cNvSpPr/>
            <p:nvPr/>
          </p:nvSpPr>
          <p:spPr>
            <a:xfrm>
              <a:off x="1524000" y="3657600"/>
              <a:ext cx="5943600" cy="17526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1850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1219200"/>
            <a:ext cx="8229600" cy="4787900"/>
          </a:xfrm>
        </p:spPr>
        <p:txBody>
          <a:bodyPr/>
          <a:lstStyle/>
          <a:p>
            <a:r>
              <a:rPr lang="en-US" altLang="ko-KR" sz="2000" dirty="0"/>
              <a:t>Write a program that reads (2x3)-matrix from the ‘input1.txt’ and ‘input2.txt’, and writes the summation of given two matrices in ‘result.txt’. </a:t>
            </a:r>
          </a:p>
        </p:txBody>
      </p:sp>
      <p:sp>
        <p:nvSpPr>
          <p:cNvPr id="3" name="제목 2"/>
          <p:cNvSpPr>
            <a:spLocks noGrp="1"/>
          </p:cNvSpPr>
          <p:nvPr>
            <p:ph type="title"/>
          </p:nvPr>
        </p:nvSpPr>
        <p:spPr/>
        <p:txBody>
          <a:bodyPr/>
          <a:lstStyle/>
          <a:p>
            <a:r>
              <a:rPr lang="en-US" altLang="ko-KR"/>
              <a:t>Exercise 3</a:t>
            </a:r>
            <a:endParaRPr lang="ko-KR" altLang="en-US" dirty="0"/>
          </a:p>
        </p:txBody>
      </p:sp>
      <p:grpSp>
        <p:nvGrpSpPr>
          <p:cNvPr id="15" name="그룹 14"/>
          <p:cNvGrpSpPr/>
          <p:nvPr/>
        </p:nvGrpSpPr>
        <p:grpSpPr>
          <a:xfrm>
            <a:off x="634534" y="3356852"/>
            <a:ext cx="5080466" cy="1900948"/>
            <a:chOff x="457200" y="3356852"/>
            <a:chExt cx="5080466" cy="1900948"/>
          </a:xfrm>
        </p:grpSpPr>
        <p:grpSp>
          <p:nvGrpSpPr>
            <p:cNvPr id="8" name="그룹 7"/>
            <p:cNvGrpSpPr/>
            <p:nvPr/>
          </p:nvGrpSpPr>
          <p:grpSpPr>
            <a:xfrm>
              <a:off x="607621" y="4888468"/>
              <a:ext cx="3418302" cy="369332"/>
              <a:chOff x="866161" y="5776912"/>
              <a:chExt cx="4375552" cy="472759"/>
            </a:xfrm>
          </p:grpSpPr>
          <p:sp>
            <p:nvSpPr>
              <p:cNvPr id="6" name="TextBox 5"/>
              <p:cNvSpPr txBox="1"/>
              <p:nvPr/>
            </p:nvSpPr>
            <p:spPr>
              <a:xfrm>
                <a:off x="866161" y="5776912"/>
                <a:ext cx="1270538" cy="472759"/>
              </a:xfrm>
              <a:prstGeom prst="rect">
                <a:avLst/>
              </a:prstGeom>
              <a:noFill/>
            </p:spPr>
            <p:txBody>
              <a:bodyPr wrap="none" rtlCol="0">
                <a:spAutoFit/>
              </a:bodyPr>
              <a:lstStyle/>
              <a:p>
                <a:r>
                  <a:rPr lang="en-US" altLang="ko-KR"/>
                  <a:t>input.txt</a:t>
                </a:r>
                <a:endParaRPr lang="ko-KR" altLang="en-US"/>
              </a:p>
            </p:txBody>
          </p:sp>
          <p:sp>
            <p:nvSpPr>
              <p:cNvPr id="7" name="TextBox 6"/>
              <p:cNvSpPr txBox="1"/>
              <p:nvPr/>
            </p:nvSpPr>
            <p:spPr>
              <a:xfrm>
                <a:off x="4185013" y="5828626"/>
                <a:ext cx="1056700" cy="369332"/>
              </a:xfrm>
              <a:prstGeom prst="rect">
                <a:avLst/>
              </a:prstGeom>
              <a:noFill/>
            </p:spPr>
            <p:txBody>
              <a:bodyPr wrap="none" rtlCol="0">
                <a:spAutoFit/>
              </a:bodyPr>
              <a:lstStyle/>
              <a:p>
                <a:r>
                  <a:rPr lang="en-US" altLang="ko-KR"/>
                  <a:t>result.txt</a:t>
                </a:r>
                <a:endParaRPr lang="ko-KR" altLang="en-US"/>
              </a:p>
            </p:txBody>
          </p:sp>
        </p:grpSp>
        <p:grpSp>
          <p:nvGrpSpPr>
            <p:cNvPr id="14" name="그룹 13"/>
            <p:cNvGrpSpPr/>
            <p:nvPr/>
          </p:nvGrpSpPr>
          <p:grpSpPr>
            <a:xfrm>
              <a:off x="457200" y="3356852"/>
              <a:ext cx="5080466" cy="1596148"/>
              <a:chOff x="578295" y="3140373"/>
              <a:chExt cx="5080466" cy="1596148"/>
            </a:xfrm>
          </p:grpSpPr>
          <p:pic>
            <p:nvPicPr>
              <p:cNvPr id="12" name="그림 11"/>
              <p:cNvPicPr>
                <a:picLocks noChangeAspect="1"/>
              </p:cNvPicPr>
              <p:nvPr/>
            </p:nvPicPr>
            <p:blipFill>
              <a:blip r:embed="rId2"/>
              <a:stretch>
                <a:fillRect/>
              </a:stretch>
            </p:blipFill>
            <p:spPr>
              <a:xfrm>
                <a:off x="578295" y="3140373"/>
                <a:ext cx="1203127" cy="1596148"/>
              </a:xfrm>
              <a:prstGeom prst="rect">
                <a:avLst/>
              </a:prstGeom>
              <a:ln>
                <a:solidFill>
                  <a:schemeClr val="tx1"/>
                </a:solidFill>
              </a:ln>
            </p:spPr>
          </p:pic>
          <p:pic>
            <p:nvPicPr>
              <p:cNvPr id="13" name="그림 12"/>
              <p:cNvPicPr>
                <a:picLocks noChangeAspect="1"/>
              </p:cNvPicPr>
              <p:nvPr/>
            </p:nvPicPr>
            <p:blipFill>
              <a:blip r:embed="rId3"/>
              <a:stretch>
                <a:fillRect/>
              </a:stretch>
            </p:blipFill>
            <p:spPr>
              <a:xfrm>
                <a:off x="2057400" y="4263291"/>
                <a:ext cx="3601361" cy="473230"/>
              </a:xfrm>
              <a:prstGeom prst="rect">
                <a:avLst/>
              </a:prstGeom>
              <a:ln>
                <a:solidFill>
                  <a:schemeClr val="tx1"/>
                </a:solidFill>
              </a:ln>
            </p:spPr>
          </p:pic>
        </p:grpSp>
      </p:grpSp>
      <p:pic>
        <p:nvPicPr>
          <p:cNvPr id="4" name="그림 3">
            <a:extLst>
              <a:ext uri="{FF2B5EF4-FFF2-40B4-BE49-F238E27FC236}">
                <a16:creationId xmlns:a16="http://schemas.microsoft.com/office/drawing/2014/main" id="{B63C49E9-6B54-48EA-A6B4-F095385AE4D4}"/>
              </a:ext>
            </a:extLst>
          </p:cNvPr>
          <p:cNvPicPr>
            <a:picLocks noChangeAspect="1"/>
          </p:cNvPicPr>
          <p:nvPr/>
        </p:nvPicPr>
        <p:blipFill rotWithShape="1">
          <a:blip r:embed="rId4"/>
          <a:srcRect b="855"/>
          <a:stretch/>
        </p:blipFill>
        <p:spPr>
          <a:xfrm>
            <a:off x="6299666" y="2921754"/>
            <a:ext cx="2209800" cy="2131060"/>
          </a:xfrm>
          <a:prstGeom prst="rect">
            <a:avLst/>
          </a:prstGeom>
          <a:ln w="28575">
            <a:solidFill>
              <a:schemeClr val="accent1"/>
            </a:solidFill>
          </a:ln>
        </p:spPr>
      </p:pic>
    </p:spTree>
    <p:extLst>
      <p:ext uri="{BB962C8B-B14F-4D97-AF65-F5344CB8AC3E}">
        <p14:creationId xmlns:p14="http://schemas.microsoft.com/office/powerpoint/2010/main" val="227072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46314" y="1391558"/>
            <a:ext cx="8382000" cy="4525962"/>
          </a:xfrm>
        </p:spPr>
        <p:txBody>
          <a:bodyPr/>
          <a:lstStyle/>
          <a:p>
            <a:r>
              <a:rPr lang="en-US" altLang="ko-KR" sz="2000" dirty="0"/>
              <a:t>Write a program that reads texts from the file ‘test.txt’ and prints the number of occurrences of the target word (that is, the second argument) in the file (together with the whole word numbers)</a:t>
            </a:r>
          </a:p>
        </p:txBody>
      </p:sp>
      <p:sp>
        <p:nvSpPr>
          <p:cNvPr id="3" name="제목 2"/>
          <p:cNvSpPr>
            <a:spLocks noGrp="1"/>
          </p:cNvSpPr>
          <p:nvPr>
            <p:ph type="title"/>
          </p:nvPr>
        </p:nvSpPr>
        <p:spPr/>
        <p:txBody>
          <a:bodyPr/>
          <a:lstStyle/>
          <a:p>
            <a:r>
              <a:rPr lang="en-US" altLang="ko-KR"/>
              <a:t>Exercise 4</a:t>
            </a:r>
            <a:endParaRPr lang="ko-KR" altLang="en-US" dirty="0"/>
          </a:p>
        </p:txBody>
      </p:sp>
      <p:pic>
        <p:nvPicPr>
          <p:cNvPr id="8" name="그림 7">
            <a:extLst>
              <a:ext uri="{FF2B5EF4-FFF2-40B4-BE49-F238E27FC236}">
                <a16:creationId xmlns:a16="http://schemas.microsoft.com/office/drawing/2014/main" id="{DE96340B-46B2-4D57-8586-153D7241063D}"/>
              </a:ext>
            </a:extLst>
          </p:cNvPr>
          <p:cNvPicPr>
            <a:picLocks noChangeAspect="1"/>
          </p:cNvPicPr>
          <p:nvPr/>
        </p:nvPicPr>
        <p:blipFill>
          <a:blip r:embed="rId2"/>
          <a:stretch>
            <a:fillRect/>
          </a:stretch>
        </p:blipFill>
        <p:spPr>
          <a:xfrm>
            <a:off x="1689514" y="3276600"/>
            <a:ext cx="5764971" cy="579323"/>
          </a:xfrm>
          <a:prstGeom prst="rect">
            <a:avLst/>
          </a:prstGeom>
          <a:ln w="28575">
            <a:solidFill>
              <a:schemeClr val="accent1"/>
            </a:solidFill>
          </a:ln>
        </p:spPr>
      </p:pic>
      <p:sp>
        <p:nvSpPr>
          <p:cNvPr id="6" name="TextBox 5">
            <a:extLst>
              <a:ext uri="{FF2B5EF4-FFF2-40B4-BE49-F238E27FC236}">
                <a16:creationId xmlns:a16="http://schemas.microsoft.com/office/drawing/2014/main" id="{A9468A19-6BAB-40F1-A87C-094AD55794EE}"/>
              </a:ext>
            </a:extLst>
          </p:cNvPr>
          <p:cNvSpPr txBox="1"/>
          <p:nvPr/>
        </p:nvSpPr>
        <p:spPr>
          <a:xfrm>
            <a:off x="228600" y="4038600"/>
            <a:ext cx="8686800" cy="2000548"/>
          </a:xfrm>
          <a:prstGeom prst="rect">
            <a:avLst/>
          </a:prstGeom>
          <a:noFill/>
        </p:spPr>
        <p:txBody>
          <a:bodyPr wrap="square" rtlCol="0">
            <a:spAutoFit/>
          </a:bodyPr>
          <a:lstStyle/>
          <a:p>
            <a:r>
              <a:rPr lang="en-US" altLang="ko-KR" sz="1400" b="1" dirty="0"/>
              <a:t>Example) test.txt</a:t>
            </a:r>
          </a:p>
          <a:p>
            <a:endParaRPr lang="en-US" altLang="ko-KR" sz="1000" dirty="0"/>
          </a:p>
          <a:p>
            <a:r>
              <a:rPr lang="en-US" altLang="ko-KR" sz="1000" dirty="0"/>
              <a:t>President Donald Trump will not meet North Korean leader Kim Jong Un next month, he announced in a letter to Kim released by the White House Thursday morning, scrapping plans for what would have been a historic diplomatic summit.</a:t>
            </a:r>
          </a:p>
          <a:p>
            <a:r>
              <a:rPr lang="en-US" altLang="ko-KR" sz="1000" dirty="0"/>
              <a:t>He said during an appearance from the Roosevelt Room the decision amounted to a "tremendous setback" and warned North Korea that the US military is ready to act should Pyongyang take any "foolish and reckless" action.</a:t>
            </a:r>
          </a:p>
          <a:p>
            <a:r>
              <a:rPr lang="en-US" altLang="ko-KR" sz="1000" dirty="0"/>
              <a:t>"Our military, which is by far the most powerful anywhere in the world that has been greatly enhanced recently as we all know, is ready as necessary," he said.</a:t>
            </a:r>
          </a:p>
          <a:p>
            <a:r>
              <a:rPr lang="en-US" altLang="ko-KR" sz="1000" dirty="0"/>
              <a:t>But he left open the door to renewing the diplomatic thaw which had preceded the anticipated talks.</a:t>
            </a:r>
          </a:p>
          <a:p>
            <a:r>
              <a:rPr lang="en-US" altLang="ko-KR" sz="1000" dirty="0"/>
              <a:t>"If and when Kim Jong Un chooses to engage in constructive dialogue and actions, I am waiting," he said.</a:t>
            </a:r>
          </a:p>
          <a:p>
            <a:r>
              <a:rPr lang="en-US" altLang="ko-KR" sz="1000" dirty="0"/>
              <a:t>In his letter, which the administration said was dispatched through established communication channels to North Korea, Trump wrote with chagrin the summit was off.</a:t>
            </a:r>
            <a:endParaRPr lang="ko-KR" altLang="en-US" sz="1000" dirty="0"/>
          </a:p>
        </p:txBody>
      </p:sp>
    </p:spTree>
    <p:extLst>
      <p:ext uri="{BB962C8B-B14F-4D97-AF65-F5344CB8AC3E}">
        <p14:creationId xmlns:p14="http://schemas.microsoft.com/office/powerpoint/2010/main" val="25611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26C3DAC-39C8-47F2-9456-A10ACFC2944F}"/>
              </a:ext>
            </a:extLst>
          </p:cNvPr>
          <p:cNvSpPr>
            <a:spLocks noGrp="1"/>
          </p:cNvSpPr>
          <p:nvPr>
            <p:ph idx="1"/>
          </p:nvPr>
        </p:nvSpPr>
        <p:spPr/>
        <p:txBody>
          <a:bodyPr/>
          <a:lstStyle/>
          <a:p>
            <a:r>
              <a:rPr lang="en-US" altLang="ko-KR" dirty="0"/>
              <a:t>Write a program that manages the Employee </a:t>
            </a:r>
            <a:r>
              <a:rPr lang="en-US" altLang="ko-KR" dirty="0" smtClean="0"/>
              <a:t>list</a:t>
            </a:r>
            <a:endParaRPr lang="en-US" altLang="ko-KR" dirty="0"/>
          </a:p>
          <a:p>
            <a:r>
              <a:rPr lang="en-US" altLang="ko-KR" dirty="0"/>
              <a:t>Use employee structure</a:t>
            </a:r>
          </a:p>
          <a:p>
            <a:pPr marL="109537" indent="0">
              <a:buNone/>
            </a:pPr>
            <a:endParaRPr lang="en-US" altLang="ko-KR" dirty="0"/>
          </a:p>
          <a:p>
            <a:pPr marL="109537" indent="0">
              <a:buNone/>
            </a:pPr>
            <a:endParaRPr lang="en-US" altLang="ko-KR" dirty="0"/>
          </a:p>
          <a:p>
            <a:r>
              <a:rPr lang="en-US" altLang="ko-KR" dirty="0"/>
              <a:t>There are 4 options for menu</a:t>
            </a:r>
          </a:p>
          <a:p>
            <a:pPr marL="849313" lvl="1" indent="-457200">
              <a:buFont typeface="+mj-lt"/>
              <a:buAutoNum type="arabicPeriod"/>
            </a:pPr>
            <a:r>
              <a:rPr lang="en-US" altLang="ko-KR" dirty="0"/>
              <a:t>Add a record</a:t>
            </a:r>
          </a:p>
          <a:p>
            <a:pPr marL="849313" lvl="1" indent="-457200">
              <a:buFont typeface="+mj-lt"/>
              <a:buAutoNum type="arabicPeriod"/>
            </a:pPr>
            <a:r>
              <a:rPr lang="en-US" altLang="ko-KR" dirty="0"/>
              <a:t>Display the file (txt file)</a:t>
            </a:r>
          </a:p>
          <a:p>
            <a:pPr marL="849313" lvl="1" indent="-457200">
              <a:buFont typeface="+mj-lt"/>
              <a:buAutoNum type="arabicPeriod"/>
            </a:pPr>
            <a:r>
              <a:rPr lang="en-US" altLang="ko-KR" dirty="0"/>
              <a:t>Update the record</a:t>
            </a:r>
          </a:p>
          <a:p>
            <a:pPr marL="849313" lvl="1" indent="-457200">
              <a:buFont typeface="+mj-lt"/>
              <a:buAutoNum type="arabicPeriod"/>
            </a:pPr>
            <a:r>
              <a:rPr lang="en-US" altLang="ko-KR" dirty="0"/>
              <a:t>Exit</a:t>
            </a:r>
          </a:p>
        </p:txBody>
      </p:sp>
      <p:sp>
        <p:nvSpPr>
          <p:cNvPr id="3" name="제목 2">
            <a:extLst>
              <a:ext uri="{FF2B5EF4-FFF2-40B4-BE49-F238E27FC236}">
                <a16:creationId xmlns:a16="http://schemas.microsoft.com/office/drawing/2014/main" id="{F2CEAA21-7CF5-49AF-B2BA-A9ACD005E859}"/>
              </a:ext>
            </a:extLst>
          </p:cNvPr>
          <p:cNvSpPr>
            <a:spLocks noGrp="1"/>
          </p:cNvSpPr>
          <p:nvPr>
            <p:ph type="title"/>
          </p:nvPr>
        </p:nvSpPr>
        <p:spPr/>
        <p:txBody>
          <a:bodyPr/>
          <a:lstStyle/>
          <a:p>
            <a:r>
              <a:rPr lang="en-US" altLang="ko-KR" dirty="0"/>
              <a:t>Problem 5</a:t>
            </a:r>
            <a:endParaRPr lang="ko-KR" altLang="en-US" dirty="0"/>
          </a:p>
        </p:txBody>
      </p:sp>
      <p:sp>
        <p:nvSpPr>
          <p:cNvPr id="5" name="TextBox 4">
            <a:extLst>
              <a:ext uri="{FF2B5EF4-FFF2-40B4-BE49-F238E27FC236}">
                <a16:creationId xmlns:a16="http://schemas.microsoft.com/office/drawing/2014/main" id="{5F099F4A-2C4C-4612-8027-227D4B6EADFC}"/>
              </a:ext>
            </a:extLst>
          </p:cNvPr>
          <p:cNvSpPr txBox="1"/>
          <p:nvPr/>
        </p:nvSpPr>
        <p:spPr>
          <a:xfrm>
            <a:off x="5181600" y="2438400"/>
            <a:ext cx="3276600" cy="1077218"/>
          </a:xfrm>
          <a:prstGeom prst="rect">
            <a:avLst/>
          </a:prstGeom>
          <a:noFill/>
        </p:spPr>
        <p:txBody>
          <a:bodyPr wrap="square" rtlCol="0">
            <a:spAutoFit/>
          </a:bodyPr>
          <a:lstStyle/>
          <a:p>
            <a:r>
              <a:rPr lang="en-US" altLang="ko-KR" sz="1600" dirty="0">
                <a:solidFill>
                  <a:srgbClr val="00B0F0"/>
                </a:solidFill>
              </a:rPr>
              <a:t>Struct</a:t>
            </a:r>
            <a:r>
              <a:rPr lang="en-US" altLang="ko-KR" sz="1600" dirty="0"/>
              <a:t> </a:t>
            </a:r>
            <a:r>
              <a:rPr lang="en-US" altLang="ko-KR" sz="1600" dirty="0">
                <a:solidFill>
                  <a:srgbClr val="00B050"/>
                </a:solidFill>
              </a:rPr>
              <a:t>employee </a:t>
            </a:r>
            <a:r>
              <a:rPr lang="en-US" altLang="ko-KR" sz="1600" dirty="0"/>
              <a:t>{</a:t>
            </a:r>
          </a:p>
          <a:p>
            <a:r>
              <a:rPr lang="en-US" altLang="ko-KR" sz="1600" dirty="0"/>
              <a:t>    int </a:t>
            </a:r>
            <a:r>
              <a:rPr lang="en-US" altLang="ko-KR" sz="1600" dirty="0" err="1"/>
              <a:t>employee_id</a:t>
            </a:r>
            <a:r>
              <a:rPr lang="en-US" altLang="ko-KR" sz="1600" dirty="0"/>
              <a:t>;</a:t>
            </a:r>
          </a:p>
          <a:p>
            <a:r>
              <a:rPr lang="en-US" altLang="ko-KR" sz="1600" dirty="0"/>
              <a:t>    char *name;</a:t>
            </a:r>
          </a:p>
          <a:p>
            <a:r>
              <a:rPr lang="en-US" altLang="ko-KR" sz="1600" dirty="0"/>
              <a:t>};</a:t>
            </a:r>
            <a:endParaRPr lang="ko-KR" altLang="en-US" sz="1600" dirty="0"/>
          </a:p>
        </p:txBody>
      </p:sp>
      <p:pic>
        <p:nvPicPr>
          <p:cNvPr id="6" name="그림 5">
            <a:extLst>
              <a:ext uri="{FF2B5EF4-FFF2-40B4-BE49-F238E27FC236}">
                <a16:creationId xmlns:a16="http://schemas.microsoft.com/office/drawing/2014/main" id="{2EB2A5B9-1E99-4410-A63B-4D4EA93159C5}"/>
              </a:ext>
            </a:extLst>
          </p:cNvPr>
          <p:cNvPicPr>
            <a:picLocks noChangeAspect="1"/>
          </p:cNvPicPr>
          <p:nvPr/>
        </p:nvPicPr>
        <p:blipFill>
          <a:blip r:embed="rId2"/>
          <a:stretch>
            <a:fillRect/>
          </a:stretch>
        </p:blipFill>
        <p:spPr>
          <a:xfrm>
            <a:off x="5867400" y="3429000"/>
            <a:ext cx="3048000" cy="2852823"/>
          </a:xfrm>
          <a:prstGeom prst="rect">
            <a:avLst/>
          </a:prstGeom>
        </p:spPr>
      </p:pic>
    </p:spTree>
    <p:extLst>
      <p:ext uri="{BB962C8B-B14F-4D97-AF65-F5344CB8AC3E}">
        <p14:creationId xmlns:p14="http://schemas.microsoft.com/office/powerpoint/2010/main" val="340996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A04DA63-CA6B-4490-B386-F39A20E1E725}"/>
              </a:ext>
            </a:extLst>
          </p:cNvPr>
          <p:cNvSpPr>
            <a:spLocks noGrp="1"/>
          </p:cNvSpPr>
          <p:nvPr>
            <p:ph idx="1"/>
          </p:nvPr>
        </p:nvSpPr>
        <p:spPr>
          <a:xfrm>
            <a:off x="457200" y="1481138"/>
            <a:ext cx="4800600" cy="4525962"/>
          </a:xfrm>
        </p:spPr>
        <p:txBody>
          <a:bodyPr/>
          <a:lstStyle/>
          <a:p>
            <a:r>
              <a:rPr lang="en-US" altLang="ko-KR" sz="2400" dirty="0"/>
              <a:t>Option </a:t>
            </a:r>
            <a:r>
              <a:rPr lang="en-US" altLang="ko-KR" sz="2400" dirty="0" smtClean="0"/>
              <a:t>1: </a:t>
            </a:r>
            <a:r>
              <a:rPr lang="en-US" altLang="ko-KR" sz="2400" dirty="0"/>
              <a:t>Add a record</a:t>
            </a:r>
          </a:p>
          <a:p>
            <a:pPr lvl="1"/>
            <a:r>
              <a:rPr lang="en-US" altLang="ko-KR" sz="2000" dirty="0"/>
              <a:t>When you add a record for the first time, </a:t>
            </a:r>
            <a:r>
              <a:rPr lang="en-US" altLang="ko-KR" sz="2000" dirty="0" smtClean="0"/>
              <a:t>program</a:t>
            </a:r>
            <a:r>
              <a:rPr lang="ko-KR" altLang="en-US" sz="2000" dirty="0" smtClean="0"/>
              <a:t> </a:t>
            </a:r>
            <a:r>
              <a:rPr lang="en-US" altLang="ko-KR" sz="2000" dirty="0" smtClean="0"/>
              <a:t>creates</a:t>
            </a:r>
            <a:r>
              <a:rPr lang="ko-KR" altLang="en-US" sz="2000" dirty="0" smtClean="0"/>
              <a:t> </a:t>
            </a:r>
            <a:r>
              <a:rPr lang="en-US" altLang="ko-KR" sz="2000" dirty="0"/>
              <a:t>a</a:t>
            </a:r>
            <a:r>
              <a:rPr lang="ko-KR" altLang="en-US" sz="2000" dirty="0"/>
              <a:t> </a:t>
            </a:r>
            <a:r>
              <a:rPr lang="en-US" altLang="ko-KR" sz="2000" dirty="0"/>
              <a:t>txt</a:t>
            </a:r>
            <a:r>
              <a:rPr lang="ko-KR" altLang="en-US" sz="2000" dirty="0"/>
              <a:t> </a:t>
            </a:r>
            <a:r>
              <a:rPr lang="en-US" altLang="ko-KR" sz="2000" dirty="0"/>
              <a:t>file and write the employee ID and name in that txt </a:t>
            </a:r>
            <a:r>
              <a:rPr lang="en-US" altLang="ko-KR" sz="2000" dirty="0" smtClean="0"/>
              <a:t>file</a:t>
            </a:r>
            <a:endParaRPr lang="en-US" altLang="ko-KR" sz="2000" dirty="0"/>
          </a:p>
          <a:p>
            <a:pPr lvl="1"/>
            <a:endParaRPr lang="en-US" altLang="ko-KR" sz="2000" dirty="0"/>
          </a:p>
          <a:p>
            <a:pPr lvl="1"/>
            <a:r>
              <a:rPr lang="en-US" altLang="ko-KR" sz="2000" dirty="0"/>
              <a:t>From the second </a:t>
            </a:r>
            <a:r>
              <a:rPr lang="en-US" altLang="ko-KR" sz="2000" dirty="0" smtClean="0"/>
              <a:t>addition, the input </a:t>
            </a:r>
            <a:r>
              <a:rPr lang="en-US" altLang="ko-KR" sz="2000" dirty="0"/>
              <a:t>information </a:t>
            </a:r>
            <a:r>
              <a:rPr lang="en-US" altLang="ko-KR" sz="2000" dirty="0" smtClean="0"/>
              <a:t>is appended to </a:t>
            </a:r>
            <a:r>
              <a:rPr lang="en-US" altLang="ko-KR" sz="2000" dirty="0"/>
              <a:t>the same txt file that you have created</a:t>
            </a:r>
          </a:p>
          <a:p>
            <a:pPr lvl="1"/>
            <a:endParaRPr lang="en-US" altLang="ko-KR" sz="2000" dirty="0"/>
          </a:p>
          <a:p>
            <a:pPr lvl="1"/>
            <a:r>
              <a:rPr lang="en-US" altLang="ko-KR" sz="2000" dirty="0"/>
              <a:t>Return to main menu after </a:t>
            </a:r>
            <a:r>
              <a:rPr lang="en-US" altLang="ko-KR" sz="2000" dirty="0" smtClean="0"/>
              <a:t>adding </a:t>
            </a:r>
            <a:r>
              <a:rPr lang="en-US" altLang="ko-KR" sz="2000" dirty="0"/>
              <a:t>a </a:t>
            </a:r>
            <a:r>
              <a:rPr lang="en-US" altLang="ko-KR" sz="2000" dirty="0" smtClean="0"/>
              <a:t>record</a:t>
            </a:r>
            <a:endParaRPr lang="en-US" altLang="ko-KR" sz="2000" dirty="0"/>
          </a:p>
        </p:txBody>
      </p:sp>
      <p:sp>
        <p:nvSpPr>
          <p:cNvPr id="3" name="제목 2">
            <a:extLst>
              <a:ext uri="{FF2B5EF4-FFF2-40B4-BE49-F238E27FC236}">
                <a16:creationId xmlns:a16="http://schemas.microsoft.com/office/drawing/2014/main" id="{4831EB05-E292-4CBD-8D1E-2E5CCE921B77}"/>
              </a:ext>
            </a:extLst>
          </p:cNvPr>
          <p:cNvSpPr>
            <a:spLocks noGrp="1"/>
          </p:cNvSpPr>
          <p:nvPr>
            <p:ph type="title"/>
          </p:nvPr>
        </p:nvSpPr>
        <p:spPr/>
        <p:txBody>
          <a:bodyPr/>
          <a:lstStyle/>
          <a:p>
            <a:r>
              <a:rPr lang="en-US" altLang="ko-KR" dirty="0"/>
              <a:t>Problem 5</a:t>
            </a:r>
            <a:endParaRPr lang="ko-KR" altLang="en-US" dirty="0"/>
          </a:p>
        </p:txBody>
      </p:sp>
      <p:pic>
        <p:nvPicPr>
          <p:cNvPr id="5" name="그림 4">
            <a:extLst>
              <a:ext uri="{FF2B5EF4-FFF2-40B4-BE49-F238E27FC236}">
                <a16:creationId xmlns:a16="http://schemas.microsoft.com/office/drawing/2014/main" id="{977C6E1E-7513-4C95-9892-0747C0CAEFCF}"/>
              </a:ext>
            </a:extLst>
          </p:cNvPr>
          <p:cNvPicPr>
            <a:picLocks noChangeAspect="1"/>
          </p:cNvPicPr>
          <p:nvPr/>
        </p:nvPicPr>
        <p:blipFill>
          <a:blip r:embed="rId2"/>
          <a:stretch>
            <a:fillRect/>
          </a:stretch>
        </p:blipFill>
        <p:spPr>
          <a:xfrm>
            <a:off x="5412509" y="2134394"/>
            <a:ext cx="3648075" cy="3219450"/>
          </a:xfrm>
          <a:prstGeom prst="rect">
            <a:avLst/>
          </a:prstGeom>
        </p:spPr>
      </p:pic>
    </p:spTree>
    <p:extLst>
      <p:ext uri="{BB962C8B-B14F-4D97-AF65-F5344CB8AC3E}">
        <p14:creationId xmlns:p14="http://schemas.microsoft.com/office/powerpoint/2010/main" val="232144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DC9C19F-15A6-4BA1-8137-A4F4DF2810C3}"/>
              </a:ext>
            </a:extLst>
          </p:cNvPr>
          <p:cNvSpPr>
            <a:spLocks noGrp="1"/>
          </p:cNvSpPr>
          <p:nvPr>
            <p:ph idx="1"/>
          </p:nvPr>
        </p:nvSpPr>
        <p:spPr>
          <a:xfrm>
            <a:off x="457200" y="1481138"/>
            <a:ext cx="4800600" cy="4525962"/>
          </a:xfrm>
        </p:spPr>
        <p:txBody>
          <a:bodyPr/>
          <a:lstStyle/>
          <a:p>
            <a:r>
              <a:rPr lang="en-US" altLang="ko-KR" dirty="0"/>
              <a:t>Option </a:t>
            </a:r>
            <a:r>
              <a:rPr lang="en-US" altLang="ko-KR" dirty="0" smtClean="0"/>
              <a:t>2: </a:t>
            </a:r>
            <a:r>
              <a:rPr lang="en-US" altLang="ko-KR" dirty="0"/>
              <a:t>Display the File</a:t>
            </a:r>
          </a:p>
          <a:p>
            <a:endParaRPr lang="en-US" altLang="ko-KR" dirty="0"/>
          </a:p>
          <a:p>
            <a:r>
              <a:rPr lang="en-US" altLang="ko-KR" sz="2400" dirty="0" smtClean="0"/>
              <a:t>Program reads </a:t>
            </a:r>
            <a:r>
              <a:rPr lang="en-US" altLang="ko-KR" sz="2400" dirty="0"/>
              <a:t>the txt file and </a:t>
            </a:r>
            <a:r>
              <a:rPr lang="en-US" altLang="ko-KR" sz="2400" dirty="0" smtClean="0"/>
              <a:t>lists </a:t>
            </a:r>
            <a:r>
              <a:rPr lang="en-US" altLang="ko-KR" sz="2400" dirty="0"/>
              <a:t>the employee’s ID and name as shown </a:t>
            </a:r>
            <a:r>
              <a:rPr lang="en-US" altLang="ko-KR" sz="2400" dirty="0" smtClean="0"/>
              <a:t>in </a:t>
            </a:r>
            <a:r>
              <a:rPr lang="en-US" altLang="ko-KR" sz="2400" dirty="0"/>
              <a:t>the </a:t>
            </a:r>
            <a:r>
              <a:rPr lang="en-US" altLang="ko-KR" sz="2400" dirty="0" smtClean="0"/>
              <a:t>right figure</a:t>
            </a:r>
            <a:endParaRPr lang="en-US" altLang="ko-KR" sz="2400" dirty="0"/>
          </a:p>
          <a:p>
            <a:pPr marL="109537" indent="0">
              <a:buNone/>
            </a:pPr>
            <a:endParaRPr lang="en-US" altLang="ko-KR" sz="2400" dirty="0"/>
          </a:p>
          <a:p>
            <a:r>
              <a:rPr lang="en-US" altLang="ko-KR" sz="2400" dirty="0"/>
              <a:t>Pressing any button will allow the user to go back to main </a:t>
            </a:r>
            <a:r>
              <a:rPr lang="en-US" altLang="ko-KR" sz="2400" dirty="0" smtClean="0"/>
              <a:t>menu</a:t>
            </a:r>
            <a:endParaRPr lang="en-US" altLang="ko-KR" sz="2400" dirty="0"/>
          </a:p>
        </p:txBody>
      </p:sp>
      <p:sp>
        <p:nvSpPr>
          <p:cNvPr id="3" name="제목 2">
            <a:extLst>
              <a:ext uri="{FF2B5EF4-FFF2-40B4-BE49-F238E27FC236}">
                <a16:creationId xmlns:a16="http://schemas.microsoft.com/office/drawing/2014/main" id="{12C9600B-B129-4823-AC5E-EAD6EA5A8964}"/>
              </a:ext>
            </a:extLst>
          </p:cNvPr>
          <p:cNvSpPr>
            <a:spLocks noGrp="1"/>
          </p:cNvSpPr>
          <p:nvPr>
            <p:ph type="title"/>
          </p:nvPr>
        </p:nvSpPr>
        <p:spPr/>
        <p:txBody>
          <a:bodyPr/>
          <a:lstStyle/>
          <a:p>
            <a:r>
              <a:rPr lang="en-US" altLang="ko-KR" dirty="0"/>
              <a:t>Problem 5</a:t>
            </a:r>
            <a:endParaRPr lang="ko-KR" altLang="en-US" dirty="0"/>
          </a:p>
        </p:txBody>
      </p:sp>
      <p:pic>
        <p:nvPicPr>
          <p:cNvPr id="5" name="그림 4">
            <a:extLst>
              <a:ext uri="{FF2B5EF4-FFF2-40B4-BE49-F238E27FC236}">
                <a16:creationId xmlns:a16="http://schemas.microsoft.com/office/drawing/2014/main" id="{F6F731E3-8DCF-45CA-9355-759C874BD2C0}"/>
              </a:ext>
            </a:extLst>
          </p:cNvPr>
          <p:cNvPicPr>
            <a:picLocks noChangeAspect="1"/>
          </p:cNvPicPr>
          <p:nvPr/>
        </p:nvPicPr>
        <p:blipFill rotWithShape="1">
          <a:blip r:embed="rId2"/>
          <a:srcRect b="32120"/>
          <a:stretch/>
        </p:blipFill>
        <p:spPr>
          <a:xfrm>
            <a:off x="5422900" y="2028249"/>
            <a:ext cx="3629025" cy="2696152"/>
          </a:xfrm>
          <a:prstGeom prst="rect">
            <a:avLst/>
          </a:prstGeom>
        </p:spPr>
      </p:pic>
    </p:spTree>
    <p:extLst>
      <p:ext uri="{BB962C8B-B14F-4D97-AF65-F5344CB8AC3E}">
        <p14:creationId xmlns:p14="http://schemas.microsoft.com/office/powerpoint/2010/main" val="38346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A39F5CF-9E82-4972-9E8B-11EDC7AAC120}"/>
              </a:ext>
            </a:extLst>
          </p:cNvPr>
          <p:cNvSpPr>
            <a:spLocks noGrp="1"/>
          </p:cNvSpPr>
          <p:nvPr>
            <p:ph idx="1"/>
          </p:nvPr>
        </p:nvSpPr>
        <p:spPr>
          <a:xfrm>
            <a:off x="76200" y="1481138"/>
            <a:ext cx="5410200" cy="4927600"/>
          </a:xfrm>
        </p:spPr>
        <p:txBody>
          <a:bodyPr/>
          <a:lstStyle/>
          <a:p>
            <a:r>
              <a:rPr lang="en-US" altLang="ko-KR" dirty="0"/>
              <a:t>Option 3: Update the Record</a:t>
            </a:r>
          </a:p>
          <a:p>
            <a:pPr lvl="1"/>
            <a:r>
              <a:rPr lang="en-US" altLang="ko-KR" dirty="0" smtClean="0"/>
              <a:t>Program searches for the </a:t>
            </a:r>
            <a:r>
              <a:rPr lang="en-US" altLang="ko-KR" dirty="0"/>
              <a:t>employee </a:t>
            </a:r>
            <a:r>
              <a:rPr lang="en-US" altLang="ko-KR" dirty="0" smtClean="0"/>
              <a:t>ID, </a:t>
            </a:r>
            <a:r>
              <a:rPr lang="en-US" altLang="ko-KR" dirty="0"/>
              <a:t>and </a:t>
            </a:r>
            <a:r>
              <a:rPr lang="en-US" altLang="ko-KR" dirty="0" smtClean="0"/>
              <a:t>updates </a:t>
            </a:r>
            <a:r>
              <a:rPr lang="en-US" altLang="ko-KR" dirty="0"/>
              <a:t>the name of the </a:t>
            </a:r>
            <a:r>
              <a:rPr lang="en-US" altLang="ko-KR" dirty="0" smtClean="0"/>
              <a:t>employee</a:t>
            </a:r>
            <a:endParaRPr lang="en-US" altLang="ko-KR" dirty="0"/>
          </a:p>
          <a:p>
            <a:pPr marL="392113" lvl="1" indent="0">
              <a:buNone/>
            </a:pPr>
            <a:endParaRPr lang="en-US" altLang="ko-KR" dirty="0"/>
          </a:p>
          <a:p>
            <a:pPr lvl="1"/>
            <a:r>
              <a:rPr lang="en-US" altLang="ko-KR" sz="2400" dirty="0"/>
              <a:t>Return to main menu after entering a </a:t>
            </a:r>
            <a:r>
              <a:rPr lang="en-US" altLang="ko-KR" sz="2400" dirty="0" smtClean="0"/>
              <a:t>record</a:t>
            </a:r>
            <a:endParaRPr lang="en-US" altLang="ko-KR" sz="2400" dirty="0"/>
          </a:p>
          <a:p>
            <a:pPr marL="392113" lvl="1" indent="0">
              <a:buNone/>
            </a:pPr>
            <a:endParaRPr lang="en-US" altLang="ko-KR" dirty="0"/>
          </a:p>
          <a:p>
            <a:pPr lvl="1"/>
            <a:r>
              <a:rPr lang="en-US" altLang="ko-KR" dirty="0"/>
              <a:t>When you Display the file (option 2), the updated name should be shown in the </a:t>
            </a:r>
            <a:r>
              <a:rPr lang="en-US" altLang="ko-KR" dirty="0" smtClean="0"/>
              <a:t>list</a:t>
            </a:r>
            <a:endParaRPr lang="en-US" altLang="ko-KR" dirty="0"/>
          </a:p>
          <a:p>
            <a:endParaRPr lang="en-US" altLang="ko-KR" dirty="0"/>
          </a:p>
        </p:txBody>
      </p:sp>
      <p:sp>
        <p:nvSpPr>
          <p:cNvPr id="3" name="제목 2">
            <a:extLst>
              <a:ext uri="{FF2B5EF4-FFF2-40B4-BE49-F238E27FC236}">
                <a16:creationId xmlns:a16="http://schemas.microsoft.com/office/drawing/2014/main" id="{ADE2FADA-5D27-4B4D-881F-37615108E60C}"/>
              </a:ext>
            </a:extLst>
          </p:cNvPr>
          <p:cNvSpPr>
            <a:spLocks noGrp="1"/>
          </p:cNvSpPr>
          <p:nvPr>
            <p:ph type="title"/>
          </p:nvPr>
        </p:nvSpPr>
        <p:spPr/>
        <p:txBody>
          <a:bodyPr/>
          <a:lstStyle/>
          <a:p>
            <a:r>
              <a:rPr lang="en-US" altLang="ko-KR" dirty="0"/>
              <a:t>Problem 5</a:t>
            </a:r>
            <a:endParaRPr lang="ko-KR" altLang="en-US" dirty="0"/>
          </a:p>
        </p:txBody>
      </p:sp>
      <p:pic>
        <p:nvPicPr>
          <p:cNvPr id="5" name="그림 4">
            <a:extLst>
              <a:ext uri="{FF2B5EF4-FFF2-40B4-BE49-F238E27FC236}">
                <a16:creationId xmlns:a16="http://schemas.microsoft.com/office/drawing/2014/main" id="{AFF81DB3-1CE9-4A07-87AD-4D688F6DEEA5}"/>
              </a:ext>
            </a:extLst>
          </p:cNvPr>
          <p:cNvPicPr>
            <a:picLocks noChangeAspect="1"/>
          </p:cNvPicPr>
          <p:nvPr/>
        </p:nvPicPr>
        <p:blipFill rotWithShape="1">
          <a:blip r:embed="rId2"/>
          <a:srcRect b="9333"/>
          <a:stretch/>
        </p:blipFill>
        <p:spPr>
          <a:xfrm>
            <a:off x="5486400" y="990600"/>
            <a:ext cx="3167349" cy="2590800"/>
          </a:xfrm>
          <a:prstGeom prst="rect">
            <a:avLst/>
          </a:prstGeom>
        </p:spPr>
      </p:pic>
      <p:pic>
        <p:nvPicPr>
          <p:cNvPr id="7" name="그림 6">
            <a:extLst>
              <a:ext uri="{FF2B5EF4-FFF2-40B4-BE49-F238E27FC236}">
                <a16:creationId xmlns:a16="http://schemas.microsoft.com/office/drawing/2014/main" id="{F2A1AAC9-FCB0-496D-B5B0-0EF60F7790DA}"/>
              </a:ext>
            </a:extLst>
          </p:cNvPr>
          <p:cNvPicPr>
            <a:picLocks noChangeAspect="1"/>
          </p:cNvPicPr>
          <p:nvPr/>
        </p:nvPicPr>
        <p:blipFill rotWithShape="1">
          <a:blip r:embed="rId3"/>
          <a:srcRect b="22162"/>
          <a:stretch/>
        </p:blipFill>
        <p:spPr>
          <a:xfrm>
            <a:off x="5486400" y="3796426"/>
            <a:ext cx="3204439" cy="2514600"/>
          </a:xfrm>
          <a:prstGeom prst="rect">
            <a:avLst/>
          </a:prstGeom>
        </p:spPr>
      </p:pic>
    </p:spTree>
    <p:extLst>
      <p:ext uri="{BB962C8B-B14F-4D97-AF65-F5344CB8AC3E}">
        <p14:creationId xmlns:p14="http://schemas.microsoft.com/office/powerpoint/2010/main" val="3006512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4409</TotalTime>
  <Words>658</Words>
  <Application>Microsoft Office PowerPoint</Application>
  <PresentationFormat>화면 슬라이드 쇼(4:3)</PresentationFormat>
  <Paragraphs>84</Paragraphs>
  <Slides>11</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11</vt:i4>
      </vt:variant>
    </vt:vector>
  </HeadingPairs>
  <TitlesOfParts>
    <vt:vector size="23" baseType="lpstr">
      <vt:lpstr>Goudy Sans Medium</vt:lpstr>
      <vt:lpstr>굴림</vt:lpstr>
      <vt:lpstr>맑은 고딕</vt:lpstr>
      <vt:lpstr>Arial</vt:lpstr>
      <vt:lpstr>Calibri</vt:lpstr>
      <vt:lpstr>Cambria Math</vt:lpstr>
      <vt:lpstr>Lucida Sans Unicode</vt:lpstr>
      <vt:lpstr>Verdana</vt:lpstr>
      <vt:lpstr>Wingdings</vt:lpstr>
      <vt:lpstr>Wingdings 2</vt:lpstr>
      <vt:lpstr>Wingdings 3</vt:lpstr>
      <vt:lpstr>Concourse</vt:lpstr>
      <vt:lpstr> Chapter 11 Homework</vt:lpstr>
      <vt:lpstr>Exercise 1</vt:lpstr>
      <vt:lpstr>Exercise 2</vt:lpstr>
      <vt:lpstr>Exercise 3</vt:lpstr>
      <vt:lpstr>Exercise 4</vt:lpstr>
      <vt:lpstr>Problem 5</vt:lpstr>
      <vt:lpstr>Problem 5</vt:lpstr>
      <vt:lpstr>Problem 5</vt:lpstr>
      <vt:lpstr>Problem 5</vt:lpstr>
      <vt:lpstr>Problem 5</vt:lpstr>
      <vt:lpstr>Homework-9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Windows User</dc:creator>
  <cp:lastModifiedBy>HUR JUNBEOM</cp:lastModifiedBy>
  <cp:revision>287</cp:revision>
  <dcterms:created xsi:type="dcterms:W3CDTF">2009-10-18T17:21:14Z</dcterms:created>
  <dcterms:modified xsi:type="dcterms:W3CDTF">2019-05-27T09:42:22Z</dcterms:modified>
</cp:coreProperties>
</file>