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81" r:id="rId3"/>
    <p:sldId id="282" r:id="rId4"/>
    <p:sldId id="292" r:id="rId5"/>
    <p:sldId id="295" r:id="rId6"/>
    <p:sldId id="300" r:id="rId7"/>
    <p:sldId id="301" r:id="rId8"/>
    <p:sldId id="291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660"/>
  </p:normalViewPr>
  <p:slideViewPr>
    <p:cSldViewPr>
      <p:cViewPr varScale="1">
        <p:scale>
          <a:sx n="99" d="100"/>
          <a:sy n="99" d="100"/>
        </p:scale>
        <p:origin x="96" y="9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fld id="{5C644274-2044-4BB6-A5B4-EEEB47E2FC14}" type="datetimeFigureOut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fld id="{960D2C0F-4024-4708-8183-68EE22ACB8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68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B3DEA8-CB43-4D32-A2E1-52114F3917F9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66AC39-44CE-4DFB-A2DD-1D4DB190425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30759-5F0F-4765-9853-F0ADBAEB23E5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F1FC4-4B90-4DB1-B029-D6CE28D15BE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783FD-46D3-4080-B4BD-C609F8D1F135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1628F-23BD-4BE4-89FD-A3389EB1E4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346B4-F269-4466-9482-E99BD868B2D6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5EE46-DB9B-499E-BF36-1148AD0B01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AF00D-072E-4BEB-8F83-4B52A5F09529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2EBFD-E486-4DE0-8B72-F1F980B43F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8A64B-2157-4D85-AB0F-3D55FAA76A26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D5FB0-9AFC-47C7-BDC8-CA8A5B51AC6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68174-C7F7-4179-8ADB-33E76237AC4B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E0B49-E21D-40B4-9DD2-83F197AF2A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E16F3-73A0-4E83-9A75-4083047AB9C6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B185E-2123-420E-9275-53F44AAD06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756C05-65DF-4912-8A41-19889C764209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21F71-F9D7-4DBF-83CC-DB648B9D6F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D9B0D4-CA69-4CF1-8CDF-9FFD2994C23A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113B7-72F6-418C-8670-825C694626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DA4C1-E7FA-49AF-AE6A-838E73059068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5FBBF-6499-454F-ABBE-C60D428EE5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5935978F-C005-45A3-A5CB-D13A5BF4F37D}" type="datetime1">
              <a:rPr lang="en-US" altLang="ko-KR"/>
              <a:pPr/>
              <a:t>6/8/2019</a:t>
            </a:fld>
            <a:endParaRPr lang="en-US" altLang="ko-K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5888E8B7-D181-4747-979A-63DA5924CB0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92" r:id="rId8"/>
    <p:sldLayoutId id="2147483693" r:id="rId9"/>
    <p:sldLayoutId id="2147483683" r:id="rId10"/>
    <p:sldLayoutId id="214748368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/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>
                <a:solidFill>
                  <a:srgbClr val="3380E6"/>
                </a:solidFill>
                <a:latin typeface="Goudy Sans Medium"/>
              </a:rPr>
              <a:t>Chapter 12</a:t>
            </a:r>
            <a:br>
              <a:rPr lang="en-US">
                <a:solidFill>
                  <a:srgbClr val="3380E6"/>
                </a:solidFill>
                <a:latin typeface="Goudy Sans Medium"/>
              </a:rPr>
            </a:br>
            <a:r>
              <a:rPr lang="en-US">
                <a:solidFill>
                  <a:srgbClr val="3380E6"/>
                </a:solidFill>
                <a:latin typeface="Goudy Sans Medium"/>
              </a:rPr>
              <a:t>Homework</a:t>
            </a:r>
            <a:endParaRPr lang="en-US" dirty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820C118-AFA7-4BDF-BFA4-85D920EECAD8}"/>
              </a:ext>
            </a:extLst>
          </p:cNvPr>
          <p:cNvSpPr txBox="1">
            <a:spLocks/>
          </p:cNvSpPr>
          <p:nvPr/>
        </p:nvSpPr>
        <p:spPr bwMode="auto">
          <a:xfrm>
            <a:off x="685800" y="3154362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/>
            <a:r>
              <a:rPr lang="en-US" altLang="ko-KR" dirty="0">
                <a:ea typeface="굴림" charset="-127"/>
              </a:rPr>
              <a:t>Prof. </a:t>
            </a:r>
            <a:r>
              <a:rPr lang="en-US" altLang="ko-KR" dirty="0" err="1">
                <a:ea typeface="굴림" charset="-127"/>
              </a:rPr>
              <a:t>Junbeom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Hur</a:t>
            </a:r>
            <a:endParaRPr lang="en-US" altLang="ko-KR" dirty="0">
              <a:ea typeface="굴림" charset="-127"/>
            </a:endParaRPr>
          </a:p>
          <a:p>
            <a:pPr marR="0"/>
            <a:r>
              <a:rPr lang="en-US" altLang="ko-KR" dirty="0">
                <a:ea typeface="굴림" charset="-127"/>
              </a:rPr>
              <a:t>TA. </a:t>
            </a:r>
            <a:r>
              <a:rPr lang="en-US" altLang="ko-KR" dirty="0" err="1">
                <a:ea typeface="굴림" charset="-127"/>
              </a:rPr>
              <a:t>Hyundo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Yoon</a:t>
            </a:r>
          </a:p>
          <a:p>
            <a:pPr marR="0"/>
            <a:r>
              <a:rPr lang="en-US" altLang="ko-KR" dirty="0">
                <a:ea typeface="굴림" charset="-127"/>
              </a:rPr>
              <a:t>TA. Hodong Kim</a:t>
            </a:r>
          </a:p>
          <a:p>
            <a:pPr marR="0"/>
            <a:r>
              <a:rPr lang="en-US" altLang="ko-KR" dirty="0">
                <a:ea typeface="굴림" charset="-127"/>
              </a:rPr>
              <a:t>Korea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Submit a file “2019######_hw10.zip”</a:t>
                </a:r>
              </a:p>
              <a:p>
                <a:pPr lvl="1"/>
                <a:r>
                  <a:rPr lang="en-US" altLang="ko-KR" dirty="0"/>
                  <a:t>Source File</a:t>
                </a:r>
              </a:p>
              <a:p>
                <a:pPr lvl="2"/>
                <a:r>
                  <a:rPr lang="en-US" altLang="ko-KR" dirty="0"/>
                  <a:t>pro1.c, …, pro4.c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Capture File</a:t>
                </a:r>
              </a:p>
              <a:p>
                <a:pPr lvl="2"/>
                <a:r>
                  <a:rPr lang="en-US" altLang="ko-KR" dirty="0"/>
                  <a:t>pro1.png , … , pro4.png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 err="1"/>
                  <a:t>BlackBoard</a:t>
                </a:r>
                <a:r>
                  <a:rPr lang="en-US" altLang="ko-KR" dirty="0"/>
                  <a:t>(kulms.korea.ac.kr)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Assignments</a:t>
                </a:r>
                <a:endParaRPr lang="ko-KR" altLang="en-US" dirty="0"/>
              </a:p>
              <a:p>
                <a:r>
                  <a:rPr lang="en-US" altLang="ko-KR" dirty="0"/>
                  <a:t>Due Date : 2019/06/16 23:59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Homework-10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E166E-F1AC-4CAA-B891-AFEB313A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417638"/>
            <a:ext cx="1914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r>
              <a:rPr lang="en-US" altLang="ko-KR" sz="2000" dirty="0"/>
              <a:t>Write a primary functions of stack: push() and pop()</a:t>
            </a:r>
          </a:p>
          <a:p>
            <a:pPr lvl="1"/>
            <a:r>
              <a:rPr lang="en-US" altLang="ko-KR" sz="1600" dirty="0"/>
              <a:t>push():  create a new node and places it on top of stack</a:t>
            </a:r>
          </a:p>
          <a:p>
            <a:pPr lvl="1"/>
            <a:r>
              <a:rPr lang="en-US" altLang="ko-KR" sz="1600" dirty="0"/>
              <a:t>pop(): remove a node from the top of stack, free the memory that was allocated to the popped node and return the popped value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There is a sample code in next slide and blackboard.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286000" y="3124200"/>
            <a:ext cx="4945841" cy="3276600"/>
            <a:chOff x="2286000" y="2971801"/>
            <a:chExt cx="4945841" cy="3276600"/>
          </a:xfrm>
        </p:grpSpPr>
        <p:grpSp>
          <p:nvGrpSpPr>
            <p:cNvPr id="17" name="그룹 16"/>
            <p:cNvGrpSpPr/>
            <p:nvPr/>
          </p:nvGrpSpPr>
          <p:grpSpPr>
            <a:xfrm>
              <a:off x="2438400" y="3124200"/>
              <a:ext cx="4793441" cy="3028950"/>
              <a:chOff x="1895082" y="3048000"/>
              <a:chExt cx="5155210" cy="325755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8117" y="3733800"/>
                <a:ext cx="2162175" cy="2181225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082" y="3048000"/>
                <a:ext cx="2962275" cy="325755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2286000" y="2971801"/>
              <a:ext cx="4945841" cy="32766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72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744795-2655-4B9A-8E8B-68A5D1D7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11" y="1341585"/>
            <a:ext cx="3811193" cy="45624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5011" y="1295400"/>
            <a:ext cx="7543800" cy="46777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62525" y="3050169"/>
            <a:ext cx="1752600" cy="2931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53000" y="3771900"/>
            <a:ext cx="2895600" cy="381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21F564-7D79-4C82-A7A4-C275989E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46" y="1354717"/>
            <a:ext cx="3484590" cy="18456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BBD133-FFEA-417E-AD9E-B8DC196F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9" y="3196722"/>
            <a:ext cx="3486265" cy="2707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F1D925-9F48-4118-A666-E718775FD5C2}"/>
              </a:ext>
            </a:extLst>
          </p:cNvPr>
          <p:cNvSpPr txBox="1"/>
          <p:nvPr/>
        </p:nvSpPr>
        <p:spPr>
          <a:xfrm>
            <a:off x="2848112" y="2498014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900" dirty="0">
                <a:solidFill>
                  <a:srgbClr val="FF0000"/>
                </a:solidFill>
              </a:rPr>
              <a:t> implement two functions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r>
              <a:rPr lang="en-US" altLang="ko-KR" sz="2000" dirty="0"/>
              <a:t>Write a primary functions of queue: enqueue() and dequeue()</a:t>
            </a:r>
          </a:p>
          <a:p>
            <a:pPr lvl="1"/>
            <a:r>
              <a:rPr lang="en-US" altLang="ko-KR" sz="1600" dirty="0"/>
              <a:t>enqueue(): insert node at the tail of the queue</a:t>
            </a:r>
          </a:p>
          <a:p>
            <a:pPr lvl="1"/>
            <a:r>
              <a:rPr lang="en-US" altLang="ko-KR" sz="1600" dirty="0"/>
              <a:t>dequeue(): remove the node from head of the queue and free the memory that was allocated to the dequeued node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There is a sample code in next slide and blackboard.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19400" y="3114674"/>
            <a:ext cx="3886200" cy="3514726"/>
            <a:chOff x="2667001" y="2971800"/>
            <a:chExt cx="3886200" cy="35147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2971801"/>
              <a:ext cx="3038475" cy="351472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667001" y="2971800"/>
              <a:ext cx="3886200" cy="351472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5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6AECBA3-F2AC-4AFB-956D-049AFA80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84" y="1309775"/>
            <a:ext cx="3421141" cy="4981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CDCE8D-1139-42C9-ADFE-BB0A3939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5" y="1309776"/>
            <a:ext cx="4086004" cy="20668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00" y="1295400"/>
            <a:ext cx="7772400" cy="5029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10200" y="3962400"/>
            <a:ext cx="2553231" cy="609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76AA1-8B40-4127-A37D-16E1D36E0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5" y="3366853"/>
            <a:ext cx="4086004" cy="2853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0411DA-3E30-438B-8128-3F8B0D7642E2}"/>
              </a:ext>
            </a:extLst>
          </p:cNvPr>
          <p:cNvSpPr/>
          <p:nvPr/>
        </p:nvSpPr>
        <p:spPr>
          <a:xfrm>
            <a:off x="5410200" y="3133725"/>
            <a:ext cx="2553231" cy="3714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787900"/>
          </a:xfrm>
        </p:spPr>
        <p:txBody>
          <a:bodyPr/>
          <a:lstStyle/>
          <a:p>
            <a:r>
              <a:rPr lang="en-US" altLang="ko-KR" sz="2000" dirty="0"/>
              <a:t>Write a program that generates 10 random numbers </a:t>
            </a:r>
            <a:r>
              <a:rPr lang="en-US" altLang="ko-KR" sz="1600" dirty="0"/>
              <a:t>(range : 0~14)</a:t>
            </a:r>
            <a:r>
              <a:rPr lang="en-US" altLang="ko-KR" sz="2000" dirty="0"/>
              <a:t> and inserts each in the binary search tree </a:t>
            </a:r>
          </a:p>
          <a:p>
            <a:r>
              <a:rPr lang="en-US" altLang="ko-KR" sz="2000" dirty="0"/>
              <a:t>Duplicate values should be discarded</a:t>
            </a:r>
          </a:p>
          <a:p>
            <a:r>
              <a:rPr lang="en-US" altLang="ko-KR" sz="2000" dirty="0"/>
              <a:t>Four traverse and insertion functions should be implemented: </a:t>
            </a:r>
          </a:p>
          <a:p>
            <a:pPr marL="109537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preOrder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postOrder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insertNode</a:t>
            </a:r>
            <a:r>
              <a:rPr lang="en-US" altLang="ko-KR" sz="2000" dirty="0"/>
              <a:t>()</a:t>
            </a:r>
          </a:p>
          <a:p>
            <a:pPr marL="109537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There is a sample code in next slide and </a:t>
            </a:r>
            <a:r>
              <a:rPr lang="en-US" altLang="ko-KR" sz="2000" dirty="0" smtClean="0"/>
              <a:t>blackboard</a:t>
            </a:r>
            <a:endParaRPr lang="en-US" altLang="ko-KR" sz="2000" dirty="0"/>
          </a:p>
          <a:p>
            <a:pPr marL="109537" indent="0">
              <a:buNone/>
            </a:pPr>
            <a:endParaRPr lang="en-US" altLang="ko-KR" sz="2000" dirty="0"/>
          </a:p>
          <a:p>
            <a:pPr marL="109537" indent="0">
              <a:buNone/>
            </a:pPr>
            <a:endParaRPr lang="en-US" altLang="ko-KR" sz="2000" dirty="0"/>
          </a:p>
          <a:p>
            <a:pPr marL="109537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3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90801" y="3886200"/>
            <a:ext cx="4267200" cy="2362201"/>
            <a:chOff x="2590801" y="3276599"/>
            <a:chExt cx="4267200" cy="2362201"/>
          </a:xfrm>
        </p:grpSpPr>
        <p:sp>
          <p:nvSpPr>
            <p:cNvPr id="18" name="직사각형 17"/>
            <p:cNvSpPr/>
            <p:nvPr/>
          </p:nvSpPr>
          <p:spPr>
            <a:xfrm>
              <a:off x="2590801" y="3276599"/>
              <a:ext cx="4267200" cy="236220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0" y="3505200"/>
              <a:ext cx="3542228" cy="1911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0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5319ED4-0195-44F5-AB74-A40C4980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562100"/>
            <a:ext cx="4267200" cy="35433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" y="1524000"/>
            <a:ext cx="8138672" cy="40391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5800" y="3089910"/>
            <a:ext cx="3048000" cy="15239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3471" y="2383575"/>
            <a:ext cx="2376929" cy="113764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2D61A8-740E-4E2F-B39E-88512DCFD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87"/>
          <a:stretch/>
        </p:blipFill>
        <p:spPr>
          <a:xfrm>
            <a:off x="605279" y="1558290"/>
            <a:ext cx="3633346" cy="24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400" y="1391558"/>
            <a:ext cx="8839200" cy="5085442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000" dirty="0"/>
              <a:t>Write a program that reads 2 text </a:t>
            </a:r>
            <a:r>
              <a:rPr lang="en-US" altLang="ko-KR" sz="2000" dirty="0" smtClean="0"/>
              <a:t>files,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merge them in an alphabetically increasing order</a:t>
            </a:r>
            <a:endParaRPr lang="en-US" altLang="ko-KR" sz="2000" dirty="0"/>
          </a:p>
          <a:p>
            <a:r>
              <a:rPr lang="en-US" altLang="ko-KR" sz="2000" dirty="0"/>
              <a:t>You must use </a:t>
            </a:r>
            <a:r>
              <a:rPr lang="en-US" altLang="ko-KR" sz="2000" dirty="0" smtClean="0"/>
              <a:t>a </a:t>
            </a:r>
            <a:r>
              <a:rPr lang="en-US" altLang="ko-KR" sz="2000" dirty="0"/>
              <a:t>linked </a:t>
            </a:r>
            <a:r>
              <a:rPr lang="en-US" altLang="ko-KR" sz="2000" dirty="0" smtClean="0"/>
              <a:t>list </a:t>
            </a:r>
            <a:r>
              <a:rPr lang="en-US" altLang="ko-KR" sz="2000" dirty="0"/>
              <a:t>in the </a:t>
            </a:r>
            <a:r>
              <a:rPr lang="en-US" altLang="ko-KR" sz="2000" dirty="0" smtClean="0"/>
              <a:t>program</a:t>
            </a:r>
            <a:endParaRPr lang="en-US" altLang="ko-KR" sz="2000" dirty="0"/>
          </a:p>
          <a:p>
            <a:pPr marL="822325" lvl="1" indent="-457200">
              <a:buFont typeface="+mj-lt"/>
              <a:buAutoNum type="arabicPeriod"/>
            </a:pPr>
            <a:r>
              <a:rPr lang="en-US" altLang="ko-KR" sz="1800" dirty="0"/>
              <a:t>Each </a:t>
            </a:r>
            <a:r>
              <a:rPr lang="en-US" altLang="ko-KR" sz="1800" dirty="0" smtClean="0"/>
              <a:t>text file </a:t>
            </a:r>
            <a:r>
              <a:rPr lang="en-US" altLang="ko-KR" sz="1800" dirty="0"/>
              <a:t>contains 10 </a:t>
            </a:r>
            <a:r>
              <a:rPr lang="en-US" altLang="ko-KR" sz="1800" dirty="0" smtClean="0"/>
              <a:t>words</a:t>
            </a:r>
            <a:endParaRPr lang="en-US" altLang="ko-KR" sz="1800" dirty="0"/>
          </a:p>
          <a:p>
            <a:pPr marL="822325" lvl="1" indent="-457200">
              <a:buFont typeface="+mj-lt"/>
              <a:buAutoNum type="arabicPeriod"/>
            </a:pPr>
            <a:r>
              <a:rPr lang="en-US" altLang="ko-KR" sz="1800" dirty="0"/>
              <a:t>Read each text </a:t>
            </a:r>
            <a:r>
              <a:rPr lang="en-US" altLang="ko-KR" sz="1800" dirty="0" smtClean="0"/>
              <a:t>file, and insert each word </a:t>
            </a:r>
            <a:r>
              <a:rPr lang="en-US" altLang="ko-KR" sz="1800" dirty="0"/>
              <a:t>into a </a:t>
            </a:r>
            <a:r>
              <a:rPr lang="en-US" altLang="ko-KR" sz="1800" b="1" dirty="0"/>
              <a:t>singly linked </a:t>
            </a:r>
            <a:r>
              <a:rPr lang="en-US" altLang="ko-KR" sz="1800" b="1" dirty="0" smtClean="0"/>
              <a:t>list (input linked list)</a:t>
            </a:r>
            <a:endParaRPr lang="en-US" altLang="ko-KR" sz="1800" dirty="0"/>
          </a:p>
          <a:p>
            <a:pPr marL="889000" lvl="2" indent="-285750"/>
            <a:r>
              <a:rPr lang="en-US" altLang="ko-KR" sz="1600" dirty="0" smtClean="0"/>
              <a:t>Insert </a:t>
            </a:r>
            <a:r>
              <a:rPr lang="en-US" altLang="ko-KR" sz="1600" dirty="0"/>
              <a:t>the word before </a:t>
            </a:r>
            <a:r>
              <a:rPr lang="en-US" altLang="ko-KR" sz="1600" dirty="0" smtClean="0"/>
              <a:t>reading </a:t>
            </a:r>
            <a:r>
              <a:rPr lang="en-US" altLang="ko-KR" sz="1600" dirty="0"/>
              <a:t>next </a:t>
            </a:r>
            <a:r>
              <a:rPr lang="en-US" altLang="ko-KR" sz="1600" dirty="0" smtClean="0"/>
              <a:t>one</a:t>
            </a:r>
            <a:endParaRPr lang="en-US" altLang="ko-KR" sz="1600" dirty="0"/>
          </a:p>
          <a:p>
            <a:pPr marL="822325" lvl="1" indent="-457200">
              <a:buFont typeface="+mj-lt"/>
              <a:buAutoNum type="arabicPeriod"/>
            </a:pPr>
            <a:r>
              <a:rPr lang="en-US" altLang="ko-KR" sz="1800" dirty="0" smtClean="0"/>
              <a:t>Merge the two linked lists (output linked list)</a:t>
            </a:r>
            <a:endParaRPr lang="en-US" altLang="ko-KR" sz="1800" dirty="0"/>
          </a:p>
          <a:p>
            <a:pPr marL="889000" lvl="2" indent="-285750"/>
            <a:r>
              <a:rPr lang="en-US" altLang="ko-KR" sz="1600" dirty="0"/>
              <a:t>Print each </a:t>
            </a:r>
            <a:r>
              <a:rPr lang="en-US" altLang="ko-KR" sz="1600" dirty="0" smtClean="0"/>
              <a:t>input </a:t>
            </a:r>
            <a:r>
              <a:rPr lang="en-US" altLang="ko-KR" sz="1600" dirty="0"/>
              <a:t>linked lists before </a:t>
            </a:r>
            <a:r>
              <a:rPr lang="en-US" altLang="ko-KR" sz="1600" dirty="0" smtClean="0"/>
              <a:t>merging</a:t>
            </a:r>
            <a:endParaRPr lang="en-US" altLang="ko-KR" sz="1600" dirty="0"/>
          </a:p>
          <a:p>
            <a:pPr marL="889000" lvl="2" indent="-285750"/>
            <a:r>
              <a:rPr lang="en-US" altLang="ko-KR" sz="1600" dirty="0" smtClean="0"/>
              <a:t>Output </a:t>
            </a:r>
            <a:r>
              <a:rPr lang="en-US" altLang="ko-KR" sz="1600" dirty="0"/>
              <a:t>linked list must be </a:t>
            </a:r>
            <a:r>
              <a:rPr lang="en-US" altLang="ko-KR" sz="1600" dirty="0" smtClean="0"/>
              <a:t>sorted in alphabetically increasing order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Sorting should be done only at the time of word insertion </a:t>
            </a:r>
            <a:r>
              <a:rPr lang="en-US" altLang="ko-KR" sz="1600" dirty="0"/>
              <a:t>to </a:t>
            </a:r>
            <a:r>
              <a:rPr lang="en-US" altLang="ko-KR" sz="1600" dirty="0" smtClean="0"/>
              <a:t>output </a:t>
            </a:r>
            <a:r>
              <a:rPr lang="en-US" altLang="ko-KR" sz="1600" dirty="0"/>
              <a:t>linked </a:t>
            </a:r>
            <a:r>
              <a:rPr lang="en-US" altLang="ko-KR" sz="1600" dirty="0" smtClean="0"/>
              <a:t>list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There </a:t>
            </a:r>
            <a:r>
              <a:rPr lang="en-US" altLang="ko-KR" sz="1600" dirty="0"/>
              <a:t>must be no duplicate words in the </a:t>
            </a:r>
            <a:r>
              <a:rPr lang="en-US" altLang="ko-KR" sz="1600" dirty="0" smtClean="0"/>
              <a:t>output </a:t>
            </a:r>
            <a:r>
              <a:rPr lang="en-US" altLang="ko-KR" sz="1600" dirty="0"/>
              <a:t>linked </a:t>
            </a:r>
            <a:r>
              <a:rPr lang="en-US" altLang="ko-KR" sz="1600" dirty="0" smtClean="0"/>
              <a:t>list</a:t>
            </a:r>
            <a:endParaRPr lang="en-US" altLang="ko-KR" sz="1600" dirty="0"/>
          </a:p>
          <a:p>
            <a:pPr lvl="2"/>
            <a:r>
              <a:rPr lang="en-US" altLang="ko-KR" sz="1600" dirty="0"/>
              <a:t>Print the </a:t>
            </a:r>
            <a:r>
              <a:rPr lang="en-US" altLang="ko-KR" sz="1600" dirty="0" smtClean="0"/>
              <a:t>output </a:t>
            </a:r>
            <a:r>
              <a:rPr lang="en-US" altLang="ko-KR" sz="1600" dirty="0"/>
              <a:t>linked </a:t>
            </a:r>
            <a:r>
              <a:rPr lang="en-US" altLang="ko-KR" sz="1600" dirty="0" smtClean="0"/>
              <a:t>list</a:t>
            </a:r>
            <a:endParaRPr lang="en-US" altLang="ko-KR" sz="1600" dirty="0"/>
          </a:p>
          <a:p>
            <a:pPr marL="822325" lvl="1" indent="-457200">
              <a:buFont typeface="+mj-lt"/>
              <a:buAutoNum type="arabicPeriod"/>
            </a:pPr>
            <a:r>
              <a:rPr lang="en-US" altLang="ko-KR" sz="1800" dirty="0" smtClean="0"/>
              <a:t>Write </a:t>
            </a:r>
            <a:r>
              <a:rPr lang="en-US" altLang="ko-KR" sz="1800" dirty="0"/>
              <a:t>the </a:t>
            </a:r>
            <a:r>
              <a:rPr lang="en-US" altLang="ko-KR" sz="1800" dirty="0" smtClean="0"/>
              <a:t>output linked list </a:t>
            </a:r>
            <a:r>
              <a:rPr lang="en-US" altLang="ko-KR" sz="1800" dirty="0"/>
              <a:t>as a text </a:t>
            </a:r>
            <a:r>
              <a:rPr lang="en-US" altLang="ko-KR" sz="1800" dirty="0" smtClean="0"/>
              <a:t>file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3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0839" y="1135857"/>
            <a:ext cx="8545286" cy="4525962"/>
          </a:xfrm>
        </p:spPr>
        <p:txBody>
          <a:bodyPr/>
          <a:lstStyle/>
          <a:p>
            <a:r>
              <a:rPr lang="en-US" altLang="ko-KR" sz="2000" dirty="0"/>
              <a:t>Following functions must be implemented in your source </a:t>
            </a:r>
            <a:r>
              <a:rPr lang="en-US" altLang="ko-KR" sz="2000" dirty="0" smtClean="0"/>
              <a:t>code</a:t>
            </a:r>
            <a:endParaRPr lang="en-US" altLang="ko-KR" sz="2000" dirty="0"/>
          </a:p>
          <a:p>
            <a:pPr lvl="1"/>
            <a:r>
              <a:rPr lang="en-US" altLang="ko-KR" sz="1600" dirty="0"/>
              <a:t>Inserting a node</a:t>
            </a:r>
          </a:p>
          <a:p>
            <a:pPr lvl="1"/>
            <a:r>
              <a:rPr lang="en-US" altLang="ko-KR" sz="1600" dirty="0"/>
              <a:t>Deleting a node</a:t>
            </a:r>
          </a:p>
          <a:p>
            <a:pPr lvl="1"/>
            <a:r>
              <a:rPr lang="en-US" altLang="ko-KR" sz="1600" dirty="0"/>
              <a:t>Printing a linked list</a:t>
            </a:r>
          </a:p>
          <a:p>
            <a:pPr marL="392113" lvl="1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Ex)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4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308E8-7D3D-4028-A529-A092FAF6FDB1}"/>
              </a:ext>
            </a:extLst>
          </p:cNvPr>
          <p:cNvSpPr/>
          <p:nvPr/>
        </p:nvSpPr>
        <p:spPr>
          <a:xfrm>
            <a:off x="1157604" y="2859980"/>
            <a:ext cx="1738326" cy="227389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SaintJulien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HautMedoc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Sauternes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Merlot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Syrah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Riesling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PinotNoir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Nebbiolo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Barbera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Tempranillo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3801D-BD08-49AF-B1A2-9B7B90D9876B}"/>
              </a:ext>
            </a:extLst>
          </p:cNvPr>
          <p:cNvSpPr/>
          <p:nvPr/>
        </p:nvSpPr>
        <p:spPr>
          <a:xfrm>
            <a:off x="3603791" y="2895600"/>
            <a:ext cx="1650618" cy="227389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Syrah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PinotNoir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Alsace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Loire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Barbera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Zinfandel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Mosel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Tokaji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Weissbier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IndiaPaleAle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8F19F-7E1F-4C8D-9EEE-49EA90F4881F}"/>
              </a:ext>
            </a:extLst>
          </p:cNvPr>
          <p:cNvSpPr/>
          <p:nvPr/>
        </p:nvSpPr>
        <p:spPr>
          <a:xfrm>
            <a:off x="6233981" y="1770867"/>
            <a:ext cx="2590800" cy="365678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Alsace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Barbera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HautMedoc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IndiaPaleAle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Loire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Merlot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Mosel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Nebbiolo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PinotNoir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Riesling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SaintJulien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Sauternes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Syrah</a:t>
            </a:r>
          </a:p>
          <a:p>
            <a:r>
              <a:rPr lang="en-US" sz="1400" dirty="0">
                <a:solidFill>
                  <a:schemeClr val="tx1"/>
                </a:solidFill>
              </a:rPr>
              <a:t>Tempranillo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Tokaji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Weissbier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Zinfandel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4A508-060A-47D0-93DB-96D643F72C23}"/>
              </a:ext>
            </a:extLst>
          </p:cNvPr>
          <p:cNvSpPr txBox="1"/>
          <p:nvPr/>
        </p:nvSpPr>
        <p:spPr>
          <a:xfrm>
            <a:off x="1571353" y="2555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8A3C0-FC94-4B16-B061-055E09035C8C}"/>
              </a:ext>
            </a:extLst>
          </p:cNvPr>
          <p:cNvSpPr txBox="1"/>
          <p:nvPr/>
        </p:nvSpPr>
        <p:spPr>
          <a:xfrm>
            <a:off x="3973686" y="256639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input2.txt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E1FA-89B1-4007-872E-3746553E5456}"/>
              </a:ext>
            </a:extLst>
          </p:cNvPr>
          <p:cNvSpPr txBox="1"/>
          <p:nvPr/>
        </p:nvSpPr>
        <p:spPr>
          <a:xfrm>
            <a:off x="5313536" y="172800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E7AF8A-0339-473A-99C9-2C8409B99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73" b="12412"/>
          <a:stretch/>
        </p:blipFill>
        <p:spPr>
          <a:xfrm>
            <a:off x="404127" y="5674354"/>
            <a:ext cx="8485961" cy="9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4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4663</TotalTime>
  <Words>421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Goudy Sans Medium</vt:lpstr>
      <vt:lpstr>굴림</vt:lpstr>
      <vt:lpstr>맑은 고딕</vt:lpstr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 Chapter 12 Homework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Homework-10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HUR JUNBEOM</cp:lastModifiedBy>
  <cp:revision>296</cp:revision>
  <dcterms:created xsi:type="dcterms:W3CDTF">2009-10-18T17:21:14Z</dcterms:created>
  <dcterms:modified xsi:type="dcterms:W3CDTF">2019-06-08T03:03:25Z</dcterms:modified>
</cp:coreProperties>
</file>