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9" r:id="rId3"/>
    <p:sldId id="260" r:id="rId4"/>
    <p:sldId id="262" r:id="rId5"/>
    <p:sldId id="264" r:id="rId6"/>
    <p:sldId id="263" r:id="rId7"/>
    <p:sldId id="267" r:id="rId8"/>
    <p:sldId id="270" r:id="rId9"/>
    <p:sldId id="266" r:id="rId10"/>
    <p:sldId id="261" r:id="rId11"/>
    <p:sldId id="257" r:id="rId12"/>
    <p:sldId id="258" r:id="rId13"/>
    <p:sldId id="265" r:id="rId14"/>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3898" autoAdjust="0"/>
  </p:normalViewPr>
  <p:slideViewPr>
    <p:cSldViewPr snapToGrid="0" showGuides="1">
      <p:cViewPr varScale="1">
        <p:scale>
          <a:sx n="93" d="100"/>
          <a:sy n="93" d="100"/>
        </p:scale>
        <p:origin x="654" y="6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10E68-0586-4C4F-9760-BE1D379766C6}" type="datetimeFigureOut">
              <a:rPr lang="en-US" smtClean="0"/>
              <a:t>16-Jun-23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851C8-CCB4-4F9C-95AA-30CC9E2EE547}" type="slidenum">
              <a:rPr lang="en-US" smtClean="0"/>
              <a:t>‹#›</a:t>
            </a:fld>
            <a:endParaRPr lang="en-US"/>
          </a:p>
        </p:txBody>
      </p:sp>
    </p:spTree>
    <p:extLst>
      <p:ext uri="{BB962C8B-B14F-4D97-AF65-F5344CB8AC3E}">
        <p14:creationId xmlns:p14="http://schemas.microsoft.com/office/powerpoint/2010/main" val="22649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D851C8-CCB4-4F9C-95AA-30CC9E2EE547}" type="slidenum">
              <a:rPr lang="en-US" smtClean="0"/>
              <a:t>1</a:t>
            </a:fld>
            <a:endParaRPr lang="en-US"/>
          </a:p>
        </p:txBody>
      </p:sp>
    </p:spTree>
    <p:extLst>
      <p:ext uri="{BB962C8B-B14F-4D97-AF65-F5344CB8AC3E}">
        <p14:creationId xmlns:p14="http://schemas.microsoft.com/office/powerpoint/2010/main" val="407053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microwave pulse from |101〉 to a non-computational state of the joint system. Since we are using the higher laying states, we will also start in the excited state instead of the ground state. </a:t>
            </a:r>
          </a:p>
          <a:p>
            <a:endParaRPr lang="en-US" dirty="0"/>
          </a:p>
          <a:p>
            <a:r>
              <a:rPr lang="en-US" dirty="0"/>
              <a:t>a single-period Rabi oscillation from |101〉 to either |201〉, |111〉, or |102〉 gives the 180◦ conditional phase shift necessary for a CZ gate, provided no other transitions are being driven.</a:t>
            </a:r>
          </a:p>
          <a:p>
            <a:endParaRPr lang="en-US" dirty="0"/>
          </a:p>
        </p:txBody>
      </p:sp>
      <p:sp>
        <p:nvSpPr>
          <p:cNvPr id="4" name="Slide Number Placeholder 3"/>
          <p:cNvSpPr>
            <a:spLocks noGrp="1"/>
          </p:cNvSpPr>
          <p:nvPr>
            <p:ph type="sldNum" sz="quarter" idx="5"/>
          </p:nvPr>
        </p:nvSpPr>
        <p:spPr/>
        <p:txBody>
          <a:bodyPr/>
          <a:lstStyle/>
          <a:p>
            <a:fld id="{F1D851C8-CCB4-4F9C-95AA-30CC9E2EE547}" type="slidenum">
              <a:rPr lang="en-US" smtClean="0"/>
              <a:t>10</a:t>
            </a:fld>
            <a:endParaRPr lang="en-US"/>
          </a:p>
        </p:txBody>
      </p:sp>
    </p:spTree>
    <p:extLst>
      <p:ext uri="{BB962C8B-B14F-4D97-AF65-F5344CB8AC3E}">
        <p14:creationId xmlns:p14="http://schemas.microsoft.com/office/powerpoint/2010/main" val="3251203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Spectroscopy of relevant non-computational states. The qubits were initialized in the |101〉 state via single-shot readout.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First they </a:t>
            </a:r>
            <a:r>
              <a:rPr lang="en-US" dirty="0" err="1"/>
              <a:t>sweapt</a:t>
            </a:r>
            <a:r>
              <a:rPr lang="en-US" dirty="0"/>
              <a:t> the </a:t>
            </a:r>
            <a:r>
              <a:rPr lang="en-US" dirty="0" err="1"/>
              <a:t>the</a:t>
            </a:r>
            <a:r>
              <a:rPr lang="en-US" dirty="0"/>
              <a:t> coupler flux </a:t>
            </a:r>
            <a:r>
              <a:rPr lang="en-US" dirty="0" err="1"/>
              <a:t>Φext,c</a:t>
            </a:r>
            <a:r>
              <a:rPr lang="en-US" dirty="0"/>
              <a:t> to map out the transition frequencies to the three dressed states |201〉, |111〉, and |102〉(21 samples between 0.5 and 1 coupler flux.</a:t>
            </a:r>
          </a:p>
          <a:p>
            <a:endParaRPr lang="en-US" dirty="0"/>
          </a:p>
          <a:p>
            <a:endParaRPr lang="en-US" dirty="0"/>
          </a:p>
          <a:p>
            <a:r>
              <a:rPr lang="en-US" dirty="0"/>
              <a:t>We have found that both qubit T1 and T2 (both Ramsey and spin-echo) drop with increasing current. To minimize this effect when performing two-qubit experiments, the global coil was used to simultaneously bias the two fluxonium qubits as close as possible to their operation points Φext,1 = Φext,2 = 0.5 Φ0</a:t>
            </a:r>
          </a:p>
          <a:p>
            <a:endParaRPr lang="en-US" dirty="0"/>
          </a:p>
          <a:p>
            <a:r>
              <a:rPr lang="en-US" dirty="0"/>
              <a:t>(at </a:t>
            </a:r>
            <a:r>
              <a:rPr lang="en-US" dirty="0" err="1"/>
              <a:t>Φext,c</a:t>
            </a:r>
            <a:r>
              <a:rPr lang="en-US" dirty="0"/>
              <a:t> ≈ 0.65 Φ0), with an avoided crossing strength of nearly 1 GHz.</a:t>
            </a:r>
          </a:p>
          <a:p>
            <a:endParaRPr lang="en-US" dirty="0"/>
          </a:p>
          <a:p>
            <a:r>
              <a:rPr lang="en-US" dirty="0"/>
              <a:t>Each data point in Fig. 4(c) represents a fully automated re-calibration of all single- and two-qubit gate parameters without manual fine-tuning. Missing points indicate either failed calibrations or fidelities lower than 98.9%, which may be caused by TLS or nearly resonant unwanted transitions. Neither on device A or B, they could get 2 qubit fidelities to more than 99.8. They made 2 qubit designs, and they were somewhat different in design. </a:t>
            </a:r>
          </a:p>
          <a:p>
            <a:endParaRPr lang="en-US" dirty="0"/>
          </a:p>
          <a:p>
            <a:r>
              <a:rPr lang="en-US" dirty="0"/>
              <a:t>While designed to be nominally identical, the non-computational states in Device B differ by up to 300 MHz from Device A, with no significant detriment to the gate fidelities -&gt; this is again due to that we initialize the 2 qubit gates at another frequency. </a:t>
            </a:r>
          </a:p>
          <a:p>
            <a:endParaRPr lang="en-US" dirty="0"/>
          </a:p>
        </p:txBody>
      </p:sp>
      <p:sp>
        <p:nvSpPr>
          <p:cNvPr id="4" name="Slide Number Placeholder 3"/>
          <p:cNvSpPr>
            <a:spLocks noGrp="1"/>
          </p:cNvSpPr>
          <p:nvPr>
            <p:ph type="sldNum" sz="quarter" idx="5"/>
          </p:nvPr>
        </p:nvSpPr>
        <p:spPr/>
        <p:txBody>
          <a:bodyPr/>
          <a:lstStyle/>
          <a:p>
            <a:fld id="{F1D851C8-CCB4-4F9C-95AA-30CC9E2EE547}" type="slidenum">
              <a:rPr lang="en-US" smtClean="0"/>
              <a:t>11</a:t>
            </a:fld>
            <a:endParaRPr lang="en-US"/>
          </a:p>
        </p:txBody>
      </p:sp>
    </p:spTree>
    <p:extLst>
      <p:ext uri="{BB962C8B-B14F-4D97-AF65-F5344CB8AC3E}">
        <p14:creationId xmlns:p14="http://schemas.microsoft.com/office/powerpoint/2010/main" val="148106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gate fidelity up to 99.922 ± 0.009%, averaged over roughly an hour. To further improve the gate fidelity, we deployed a model-free reinforcement learning agent. we found that it did offer an improvement via fine adjustments of the pulse parameters. Train the agent, we first seeded it with a </a:t>
            </a:r>
            <a:r>
              <a:rPr lang="en-US" dirty="0" err="1"/>
              <a:t>physicsbased</a:t>
            </a:r>
            <a:r>
              <a:rPr lang="en-US" dirty="0"/>
              <a:t> pulse calibration with a pulse width of 60 ns; so they use the reinforcement learning agent in order to optimize the pulse parameters.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agent was given full control of the I and Q </a:t>
            </a:r>
            <a:r>
              <a:rPr lang="en-US" dirty="0" err="1"/>
              <a:t>quadratures</a:t>
            </a:r>
            <a:r>
              <a:rPr lang="en-US" dirty="0"/>
              <a:t> of the pulse </a:t>
            </a:r>
            <a:r>
              <a:rPr lang="en-US" dirty="0" err="1"/>
              <a:t>en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5(b)]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Fidelity of an interleaved randomized benchmarking sequence with 28 </a:t>
            </a:r>
            <a:r>
              <a:rPr lang="en-US" dirty="0" err="1"/>
              <a:t>Cliffords</a:t>
            </a:r>
            <a:r>
              <a:rPr lang="en-US" dirty="0"/>
              <a:t> using trial CZ gates sampled from the policy of a model-free reinforcement learning agent. After each epoch, the measurement results were used to update the agent’s policy according to the PPO algorithm.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with a fixed CZ pulse width of 50 ns, the agent was trained to maximize the sequence fidelity of interleaved randomized benchmarking at 28 </a:t>
            </a:r>
            <a:r>
              <a:rPr lang="en-US" dirty="0" err="1"/>
              <a:t>Cliffords</a:t>
            </a:r>
            <a:r>
              <a:rPr lang="en-US" dirty="0"/>
              <a:t> with a fixed random seed by optimizing the pulse shape and virtual-Z </a:t>
            </a:r>
            <a:r>
              <a:rPr lang="en-US" dirty="0" err="1"/>
              <a:t>gatesTraining</a:t>
            </a:r>
            <a:r>
              <a:rPr lang="en-US" dirty="0"/>
              <a:t> was then repeated using the optimized pulse shape from the previous training round as the seed for the next.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5(c)] – after each epoch, the updated the agent (the learning agent). This is 70 total Clifford sequences.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fidelity peaked after the second round of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1D851C8-CCB4-4F9C-95AA-30CC9E2EE547}" type="slidenum">
              <a:rPr lang="en-US" smtClean="0"/>
              <a:t>12</a:t>
            </a:fld>
            <a:endParaRPr lang="en-US"/>
          </a:p>
        </p:txBody>
      </p:sp>
    </p:spTree>
    <p:extLst>
      <p:ext uri="{BB962C8B-B14F-4D97-AF65-F5344CB8AC3E}">
        <p14:creationId xmlns:p14="http://schemas.microsoft.com/office/powerpoint/2010/main" val="2773588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single- and two-qubit gates performed here are also simple – operating on the basis of a Rabi oscillation.</a:t>
            </a:r>
          </a:p>
          <a:p>
            <a:endParaRPr lang="en-US" dirty="0"/>
          </a:p>
          <a:p>
            <a:r>
              <a:rPr lang="en-US" dirty="0"/>
              <a:t>the largest contribution to gate infidelity was the coherence of the |201〉, |111〉, |102〉 manifold. Yet, the lifetimes of these states were much lower than expected, given coherence times measured on </a:t>
            </a:r>
            <a:r>
              <a:rPr lang="en-US" dirty="0" err="1"/>
              <a:t>transmons</a:t>
            </a:r>
            <a:r>
              <a:rPr lang="en-US" dirty="0"/>
              <a:t> with similar frequencies.</a:t>
            </a:r>
          </a:p>
          <a:p>
            <a:r>
              <a:rPr lang="en-US" dirty="0"/>
              <a:t>Meaning if you want to use the higher lying states in order to perform 2 qubit gates, you also need to operate quite fast as the lifetimes of the higher lying states are pretty low. </a:t>
            </a:r>
          </a:p>
          <a:p>
            <a:endParaRPr lang="en-US" dirty="0"/>
          </a:p>
          <a:p>
            <a:r>
              <a:rPr lang="en-US" dirty="0"/>
              <a:t>The new take in this article is really to couple 2 fluxonium qubits via a </a:t>
            </a:r>
            <a:r>
              <a:rPr lang="en-US" dirty="0" err="1"/>
              <a:t>transmon</a:t>
            </a:r>
            <a:r>
              <a:rPr lang="en-US" dirty="0"/>
              <a:t> coupler and use the higher lying states to make the 2 qubit gates. </a:t>
            </a:r>
          </a:p>
          <a:p>
            <a:endParaRPr lang="en-US" dirty="0"/>
          </a:p>
          <a:p>
            <a:endParaRPr lang="en-US" dirty="0"/>
          </a:p>
          <a:p>
            <a:r>
              <a:rPr lang="en-US" dirty="0"/>
              <a:t>What about post selection and readout</a:t>
            </a:r>
          </a:p>
        </p:txBody>
      </p:sp>
      <p:sp>
        <p:nvSpPr>
          <p:cNvPr id="4" name="Slide Number Placeholder 3"/>
          <p:cNvSpPr>
            <a:spLocks noGrp="1"/>
          </p:cNvSpPr>
          <p:nvPr>
            <p:ph type="sldNum" sz="quarter" idx="5"/>
          </p:nvPr>
        </p:nvSpPr>
        <p:spPr/>
        <p:txBody>
          <a:bodyPr/>
          <a:lstStyle/>
          <a:p>
            <a:fld id="{F1D851C8-CCB4-4F9C-95AA-30CC9E2EE547}" type="slidenum">
              <a:rPr lang="en-US" smtClean="0"/>
              <a:t>13</a:t>
            </a:fld>
            <a:endParaRPr lang="en-US"/>
          </a:p>
        </p:txBody>
      </p:sp>
    </p:spTree>
    <p:extLst>
      <p:ext uri="{BB962C8B-B14F-4D97-AF65-F5344CB8AC3E}">
        <p14:creationId xmlns:p14="http://schemas.microsoft.com/office/powerpoint/2010/main" val="480090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things about the </a:t>
            </a:r>
            <a:r>
              <a:rPr lang="en-US" dirty="0" err="1"/>
              <a:t>transmons</a:t>
            </a:r>
            <a:r>
              <a:rPr lang="en-US" dirty="0"/>
              <a:t>: </a:t>
            </a:r>
          </a:p>
          <a:p>
            <a:r>
              <a:rPr lang="en-US" dirty="0"/>
              <a:t>Large coherence times </a:t>
            </a:r>
          </a:p>
          <a:p>
            <a:r>
              <a:rPr lang="en-US" dirty="0"/>
              <a:t>Easy to design fairly</a:t>
            </a:r>
          </a:p>
          <a:p>
            <a:endParaRPr lang="en-US" dirty="0"/>
          </a:p>
          <a:p>
            <a:r>
              <a:rPr lang="en-US" dirty="0"/>
              <a:t> = 1 </a:t>
            </a:r>
            <a:r>
              <a:rPr lang="en-US" dirty="0" err="1"/>
              <a:t>ms</a:t>
            </a:r>
            <a:r>
              <a:rPr lang="en-US" dirty="0"/>
              <a:t> decoherence</a:t>
            </a:r>
          </a:p>
          <a:p>
            <a:endParaRPr lang="en-US" dirty="0"/>
          </a:p>
          <a:p>
            <a:r>
              <a:rPr lang="en-US" dirty="0"/>
              <a:t>The weak anharmonicity makes fast gate difficult.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high transition frequency of </a:t>
            </a:r>
            <a:r>
              <a:rPr lang="en-US" dirty="0" err="1"/>
              <a:t>transmon</a:t>
            </a:r>
            <a:r>
              <a:rPr lang="en-US" dirty="0"/>
              <a:t> qubits makes them sensitive to noise and especially to dielectric loss. Affect the qubit coherence. – restricted to nearest </a:t>
            </a:r>
            <a:r>
              <a:rPr lang="en-US" dirty="0" err="1"/>
              <a:t>neighbohr</a:t>
            </a:r>
            <a:r>
              <a:rPr lang="en-US" dirty="0"/>
              <a:t> coupling which makes it difficult to scale. </a:t>
            </a:r>
          </a:p>
          <a:p>
            <a:endParaRPr lang="en-US" dirty="0"/>
          </a:p>
          <a:p>
            <a:endParaRPr lang="en-US" dirty="0"/>
          </a:p>
          <a:p>
            <a:endParaRPr lang="en-US" dirty="0"/>
          </a:p>
          <a:p>
            <a:r>
              <a:rPr lang="en-US" dirty="0"/>
              <a:t>In </a:t>
            </a:r>
            <a:r>
              <a:rPr lang="en-US" dirty="0" err="1"/>
              <a:t>transmon</a:t>
            </a:r>
            <a:r>
              <a:rPr lang="en-US" dirty="0"/>
              <a:t> qubits, you have a tradeoff between the strength of the 2 qubit coupling and cross-talk as well as decoherence time. Because if you couple 2 qubits very strongly, they also have a tendency to couple a lot to the enviroment. </a:t>
            </a:r>
          </a:p>
        </p:txBody>
      </p:sp>
      <p:sp>
        <p:nvSpPr>
          <p:cNvPr id="4" name="Slide Number Placeholder 3"/>
          <p:cNvSpPr>
            <a:spLocks noGrp="1"/>
          </p:cNvSpPr>
          <p:nvPr>
            <p:ph type="sldNum" sz="quarter" idx="5"/>
          </p:nvPr>
        </p:nvSpPr>
        <p:spPr/>
        <p:txBody>
          <a:bodyPr/>
          <a:lstStyle/>
          <a:p>
            <a:fld id="{F1D851C8-CCB4-4F9C-95AA-30CC9E2EE547}" type="slidenum">
              <a:rPr lang="en-US" smtClean="0"/>
              <a:t>2</a:t>
            </a:fld>
            <a:endParaRPr lang="en-US"/>
          </a:p>
        </p:txBody>
      </p:sp>
    </p:spTree>
    <p:extLst>
      <p:ext uri="{BB962C8B-B14F-4D97-AF65-F5344CB8AC3E}">
        <p14:creationId xmlns:p14="http://schemas.microsoft.com/office/powerpoint/2010/main" val="1100054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observed millisecond fluxonium lifetimes despite couplings to neighboring qubits, resonators, flux lines, and charge lines, all within a 2D-planar 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Strong capacitive couplings which create a manifold of highly hybridized states that mix the first higher transition (|1〉 ↔ |2〉) of both fluxonium qubits with the </a:t>
            </a:r>
            <a:r>
              <a:rPr lang="en-US" dirty="0" err="1"/>
              <a:t>transmon’s</a:t>
            </a:r>
            <a:r>
              <a:rPr lang="en-US" dirty="0"/>
              <a:t> lowest transition (|0〉 ↔ |1〉).</a:t>
            </a:r>
          </a:p>
          <a:p>
            <a:endParaRPr lang="en-US" dirty="0"/>
          </a:p>
        </p:txBody>
      </p:sp>
      <p:sp>
        <p:nvSpPr>
          <p:cNvPr id="4" name="Slide Number Placeholder 3"/>
          <p:cNvSpPr>
            <a:spLocks noGrp="1"/>
          </p:cNvSpPr>
          <p:nvPr>
            <p:ph type="sldNum" sz="quarter" idx="5"/>
          </p:nvPr>
        </p:nvSpPr>
        <p:spPr/>
        <p:txBody>
          <a:bodyPr/>
          <a:lstStyle/>
          <a:p>
            <a:fld id="{F1D851C8-CCB4-4F9C-95AA-30CC9E2EE547}" type="slidenum">
              <a:rPr lang="en-US" smtClean="0"/>
              <a:t>3</a:t>
            </a:fld>
            <a:endParaRPr lang="en-US"/>
          </a:p>
        </p:txBody>
      </p:sp>
    </p:spTree>
    <p:extLst>
      <p:ext uri="{BB962C8B-B14F-4D97-AF65-F5344CB8AC3E}">
        <p14:creationId xmlns:p14="http://schemas.microsoft.com/office/powerpoint/2010/main" val="347213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lowest-lying states of each fluxonium form the computational basis {|00〉 , |01〉 , |10〉 , |11〉}, and the first excited state of the coupler, in addition to the second excited states of the fluxonium qubits, serve as useful non-computational states. Modeling only the qubits and their pairwise capacitive couplings, our system Hamiltonian is. The dark grey is Si, the light grey is and yellow is Al (the ground). </a:t>
            </a:r>
          </a:p>
          <a:p>
            <a:endParaRPr lang="en-US" dirty="0"/>
          </a:p>
          <a:p>
            <a:r>
              <a:rPr lang="en-US" dirty="0"/>
              <a:t>Normally you use the tunable coupling to turn on and off the coupling. However in this case, they are always coupled and you use the higher lying states in order to make the 2 qubit gates. You will see that the coupling have a relatively high frequency compared to the fluxonium qubits which means that we can have the coupling turned on all the time without the coupler interacting with the computational states (which is the 2 lowest lying states). Instead the coupler interacts with the higher levels of the qubit. The qubits are always coupled, (you use the higher lying states in order to make the 2 qubit gates).  Low frequency.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1D851C8-CCB4-4F9C-95AA-30CC9E2EE547}" type="slidenum">
              <a:rPr lang="en-US" smtClean="0"/>
              <a:t>4</a:t>
            </a:fld>
            <a:endParaRPr lang="en-US"/>
          </a:p>
        </p:txBody>
      </p:sp>
    </p:spTree>
    <p:extLst>
      <p:ext uri="{BB962C8B-B14F-4D97-AF65-F5344CB8AC3E}">
        <p14:creationId xmlns:p14="http://schemas.microsoft.com/office/powerpoint/2010/main" val="2344126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common drawbacks of larger coupling strengths are remedied using the FTF architecture: </a:t>
            </a:r>
          </a:p>
          <a:p>
            <a:pPr marL="228600" indent="-228600">
              <a:buAutoNum type="arabicParenBoth"/>
            </a:pPr>
            <a:r>
              <a:rPr lang="en-US" dirty="0"/>
              <a:t>crosstalk due to non-nearest-neighbor couplings, (crosstalk between other states than the computational states because there is a </a:t>
            </a:r>
            <a:r>
              <a:rPr lang="en-US" dirty="0" err="1"/>
              <a:t>transmon</a:t>
            </a:r>
            <a:r>
              <a:rPr lang="en-US" dirty="0"/>
              <a:t> </a:t>
            </a:r>
            <a:r>
              <a:rPr lang="en-US" dirty="0" err="1"/>
              <a:t>inbetween</a:t>
            </a:r>
            <a:r>
              <a:rPr lang="en-US" dirty="0"/>
              <a:t> the fluxonium qubits? </a:t>
            </a:r>
          </a:p>
          <a:p>
            <a:pPr marL="0" indent="0">
              <a:buNone/>
            </a:pPr>
            <a:endParaRPr lang="en-US" dirty="0"/>
          </a:p>
          <a:p>
            <a:pPr marL="0" indent="0">
              <a:buNone/>
            </a:pPr>
            <a:r>
              <a:rPr lang="en-US" dirty="0"/>
              <a:t>(2) unwanted static ZZ interactions. Arise due to capacitances and inductances.  The </a:t>
            </a:r>
            <a:r>
              <a:rPr lang="en-US" dirty="0" err="1"/>
              <a:t>C_zz</a:t>
            </a:r>
            <a:r>
              <a:rPr lang="en-US" dirty="0"/>
              <a:t> can create an unwanted phase  or error in computational state. </a:t>
            </a:r>
          </a:p>
          <a:p>
            <a:pPr marL="0" indent="0">
              <a:buNone/>
            </a:pPr>
            <a:r>
              <a:rPr lang="en-US" dirty="0"/>
              <a:t>The origin of the crosstalk: In all </a:t>
            </a:r>
            <a:r>
              <a:rPr lang="en-US" dirty="0" err="1"/>
              <a:t>transmon</a:t>
            </a:r>
            <a:r>
              <a:rPr lang="en-US" dirty="0"/>
              <a:t>-based architectures, the same level repulsion that enables the two-qubit gate also creates level repulsions within the computational subspace. (because they have similar frequencies). </a:t>
            </a:r>
          </a:p>
          <a:p>
            <a:endParaRPr lang="en-US" dirty="0"/>
          </a:p>
          <a:p>
            <a:r>
              <a:rPr lang="en-US" dirty="0"/>
              <a:t>Why we don’t have cross talk: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FTF, the large ratio of transition matrix elements | 〈2| ˆ n |1〉 |/| 〈1| ˆ n |0〉 | for fluxonium qubits, the large fluxonium anharmonicity, and the large </a:t>
            </a:r>
            <a:r>
              <a:rPr lang="en-US" dirty="0" err="1"/>
              <a:t>detunings</a:t>
            </a:r>
            <a:r>
              <a:rPr lang="en-US" dirty="0"/>
              <a:t> between the </a:t>
            </a:r>
            <a:r>
              <a:rPr lang="en-US" dirty="0" err="1"/>
              <a:t>transmon</a:t>
            </a:r>
            <a:r>
              <a:rPr lang="en-US" dirty="0"/>
              <a:t> and each fluxonium all serve to mitigate these negative side-effects.</a:t>
            </a:r>
          </a:p>
          <a:p>
            <a:endParaRPr lang="en-US" dirty="0"/>
          </a:p>
        </p:txBody>
      </p:sp>
      <p:sp>
        <p:nvSpPr>
          <p:cNvPr id="4" name="Slide Number Placeholder 3"/>
          <p:cNvSpPr>
            <a:spLocks noGrp="1"/>
          </p:cNvSpPr>
          <p:nvPr>
            <p:ph type="sldNum" sz="quarter" idx="5"/>
          </p:nvPr>
        </p:nvSpPr>
        <p:spPr/>
        <p:txBody>
          <a:bodyPr/>
          <a:lstStyle/>
          <a:p>
            <a:fld id="{F1D851C8-CCB4-4F9C-95AA-30CC9E2EE547}" type="slidenum">
              <a:rPr lang="en-US" smtClean="0"/>
              <a:t>5</a:t>
            </a:fld>
            <a:endParaRPr lang="en-US"/>
          </a:p>
        </p:txBody>
      </p:sp>
    </p:spTree>
    <p:extLst>
      <p:ext uri="{BB962C8B-B14F-4D97-AF65-F5344CB8AC3E}">
        <p14:creationId xmlns:p14="http://schemas.microsoft.com/office/powerpoint/2010/main" val="133985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still have </a:t>
            </a:r>
            <a:r>
              <a:rPr lang="en-US" dirty="0" err="1"/>
              <a:t>C_zz</a:t>
            </a:r>
            <a:r>
              <a:rPr lang="en-US" dirty="0"/>
              <a:t> . As we learned in SQC, we always have an inductive unwanted C_ZZ inductive and capacitively term  but fortunately they are with opposite sign, so we can build them in such a way, so they always will be cancelled.  They show both simulation and experimental data. </a:t>
            </a:r>
          </a:p>
          <a:p>
            <a:endParaRPr lang="en-US" dirty="0"/>
          </a:p>
          <a:p>
            <a:r>
              <a:rPr lang="en-US" dirty="0"/>
              <a:t>b) </a:t>
            </a:r>
          </a:p>
          <a:p>
            <a:r>
              <a:rPr lang="en-US" dirty="0"/>
              <a:t>They simulate the </a:t>
            </a:r>
            <a:r>
              <a:rPr lang="en-US" dirty="0" err="1"/>
              <a:t>C_zz</a:t>
            </a:r>
            <a:r>
              <a:rPr lang="en-US" dirty="0"/>
              <a:t> as a function of the </a:t>
            </a:r>
            <a:r>
              <a:rPr lang="en-US" dirty="0" err="1"/>
              <a:t>j_c</a:t>
            </a:r>
            <a:r>
              <a:rPr lang="en-US" dirty="0"/>
              <a:t> (coupling between coupler and qubit) and J_12 coupling between the 2 qubits). </a:t>
            </a:r>
          </a:p>
          <a:p>
            <a:r>
              <a:rPr lang="en-US" dirty="0"/>
              <a:t>with the experimentally extracted qubit parameters. (the light region is where the </a:t>
            </a:r>
            <a:r>
              <a:rPr lang="en-US" dirty="0" err="1"/>
              <a:t>C_z</a:t>
            </a:r>
            <a:r>
              <a:rPr lang="en-US" dirty="0"/>
              <a:t> are the lowest). </a:t>
            </a:r>
          </a:p>
          <a:p>
            <a:endParaRPr lang="en-US" dirty="0"/>
          </a:p>
          <a:p>
            <a:r>
              <a:rPr lang="en-US" dirty="0"/>
              <a:t>c) They simulate the </a:t>
            </a:r>
            <a:r>
              <a:rPr lang="en-US" dirty="0" err="1"/>
              <a:t>C_zz</a:t>
            </a:r>
            <a:r>
              <a:rPr lang="en-US" dirty="0"/>
              <a:t> as a function of the coupler flux (You can tune this using the flux line)</a:t>
            </a:r>
          </a:p>
          <a:p>
            <a:endParaRPr lang="en-US" dirty="0"/>
          </a:p>
          <a:p>
            <a:r>
              <a:rPr lang="en-US" dirty="0"/>
              <a:t>Based on this, we can choose our parameters such that the first order correction is zero. t second order, only direct transitions between the two fluxonium qubits contribute to ζ; at third order, the only allowed transitions form three-cycles between the three qubits; and at fourth order, we find that </a:t>
            </a:r>
            <a:r>
              <a:rPr lang="en-US" dirty="0" err="1"/>
              <a:t>transmon</a:t>
            </a:r>
            <a:r>
              <a:rPr lang="en-US" dirty="0"/>
              <a:t>-mediated transitions between the two fluxonium qubits dominantly contribute to ζ.</a:t>
            </a:r>
          </a:p>
          <a:p>
            <a:endParaRPr lang="en-US" dirty="0"/>
          </a:p>
          <a:p>
            <a:r>
              <a:rPr lang="en-US" dirty="0"/>
              <a:t>We see that the 2</a:t>
            </a:r>
            <a:r>
              <a:rPr lang="en-US" baseline="30000" dirty="0"/>
              <a:t>nd</a:t>
            </a:r>
            <a:r>
              <a:rPr lang="en-US" dirty="0"/>
              <a:t> and 4</a:t>
            </a:r>
            <a:r>
              <a:rPr lang="en-US" baseline="30000" dirty="0"/>
              <a:t>th</a:t>
            </a:r>
            <a:r>
              <a:rPr lang="en-US" dirty="0"/>
              <a:t> order terms are negative and the 3</a:t>
            </a:r>
            <a:r>
              <a:rPr lang="en-US" baseline="30000" dirty="0"/>
              <a:t>rd</a:t>
            </a:r>
            <a:r>
              <a:rPr lang="en-US" dirty="0"/>
              <a:t> order term is positive. </a:t>
            </a:r>
          </a:p>
          <a:p>
            <a:endParaRPr lang="en-US" dirty="0"/>
          </a:p>
          <a:p>
            <a:r>
              <a:rPr lang="en-US" dirty="0"/>
              <a:t>Importantly, |ζ| remains below 10 kHz for </a:t>
            </a:r>
            <a:r>
              <a:rPr lang="en-US" dirty="0" err="1"/>
              <a:t>Jc</a:t>
            </a:r>
            <a:r>
              <a:rPr lang="en-US" dirty="0"/>
              <a:t> values of up to 1 GHz, (while we still have a large coupling ration FTF)</a:t>
            </a:r>
          </a:p>
          <a:p>
            <a:r>
              <a:rPr lang="en-US" dirty="0"/>
              <a:t>ζ is only weakly dependent on </a:t>
            </a:r>
            <a:r>
              <a:rPr lang="en-US" dirty="0" err="1"/>
              <a:t>Jc</a:t>
            </a:r>
            <a:r>
              <a:rPr lang="en-US" dirty="0"/>
              <a:t>, and J12:</a:t>
            </a:r>
          </a:p>
          <a:p>
            <a:r>
              <a:rPr lang="en-US" dirty="0"/>
              <a:t>ζ is also insensitive to the coupler frequency (to the frequency of the </a:t>
            </a:r>
            <a:r>
              <a:rPr lang="en-US" dirty="0" err="1"/>
              <a:t>transmon</a:t>
            </a:r>
            <a:r>
              <a:rPr lang="en-US" dirty="0"/>
              <a:t>). (this is again due to the fact, that the coupler frequency is far away from the computational states of the Fluxonium qubits. </a:t>
            </a:r>
          </a:p>
          <a:p>
            <a:endParaRPr lang="en-US" dirty="0"/>
          </a:p>
          <a:p>
            <a:r>
              <a:rPr lang="en-US" dirty="0"/>
              <a:t>In other words, any change in the coupler frequency must compete with the large detuning between the coupler and fluxonium |0〉 ↔ |1〉 transitions.</a:t>
            </a:r>
          </a:p>
          <a:p>
            <a:endParaRPr lang="en-US" dirty="0"/>
          </a:p>
          <a:p>
            <a:r>
              <a:rPr lang="en-US" dirty="0"/>
              <a:t>The ZZ rate remains nearly constant between−1.5 and −2.7 kHz</a:t>
            </a:r>
          </a:p>
          <a:p>
            <a:endParaRPr lang="en-US" dirty="0"/>
          </a:p>
        </p:txBody>
      </p:sp>
      <p:sp>
        <p:nvSpPr>
          <p:cNvPr id="4" name="Slide Number Placeholder 3"/>
          <p:cNvSpPr>
            <a:spLocks noGrp="1"/>
          </p:cNvSpPr>
          <p:nvPr>
            <p:ph type="sldNum" sz="quarter" idx="5"/>
          </p:nvPr>
        </p:nvSpPr>
        <p:spPr/>
        <p:txBody>
          <a:bodyPr/>
          <a:lstStyle/>
          <a:p>
            <a:fld id="{F1D851C8-CCB4-4F9C-95AA-30CC9E2EE547}" type="slidenum">
              <a:rPr lang="en-US" smtClean="0"/>
              <a:t>6</a:t>
            </a:fld>
            <a:endParaRPr lang="en-US"/>
          </a:p>
        </p:txBody>
      </p:sp>
    </p:spTree>
    <p:extLst>
      <p:ext uri="{BB962C8B-B14F-4D97-AF65-F5344CB8AC3E}">
        <p14:creationId xmlns:p14="http://schemas.microsoft.com/office/powerpoint/2010/main" val="291044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qubit is capacitively coupled to a readout resonator – readout using the reflection of the signal. </a:t>
            </a:r>
          </a:p>
          <a:p>
            <a:endParaRPr lang="en-US" dirty="0"/>
          </a:p>
          <a:p>
            <a:r>
              <a:rPr lang="en-US" dirty="0"/>
              <a:t>used a global biasing coil to tune the flux across the entire device and used additional local flux lines biased through coaxial cables for independent control of each qubit. </a:t>
            </a:r>
          </a:p>
          <a:p>
            <a:endParaRPr lang="en-US" dirty="0"/>
          </a:p>
          <a:p>
            <a:r>
              <a:rPr lang="en-US" dirty="0"/>
              <a:t>All three resonators were further coupled to a common Purcell filter</a:t>
            </a:r>
          </a:p>
          <a:p>
            <a:endParaRPr lang="en-US" dirty="0"/>
          </a:p>
          <a:p>
            <a:r>
              <a:rPr lang="en-US" dirty="0"/>
              <a:t>the qubit and readout pulses were played back-to-back with only a short buffer time τ2 to allow for photons to depopulate the readout resonator prior to the qubit pulses. In our experiment, τ2 = 2 </a:t>
            </a:r>
            <a:r>
              <a:rPr lang="en-US" dirty="0" err="1"/>
              <a:t>μs</a:t>
            </a:r>
            <a:r>
              <a:rPr lang="en-US" dirty="0"/>
              <a:t> was much less than the T1 of any qubit, so the qubits do not return to their thermal equilibrium state by the start of the next pulse sequence.</a:t>
            </a:r>
          </a:p>
          <a:p>
            <a:endParaRPr lang="en-US" dirty="0"/>
          </a:p>
          <a:p>
            <a:r>
              <a:rPr lang="en-US" dirty="0"/>
              <a:t>Occasionally there are some single qubit </a:t>
            </a:r>
            <a:r>
              <a:rPr lang="en-US" dirty="0" err="1"/>
              <a:t>phasedrifts</a:t>
            </a:r>
            <a:r>
              <a:rPr lang="en-US" dirty="0"/>
              <a:t> we also have to corrugate for.  </a:t>
            </a:r>
          </a:p>
        </p:txBody>
      </p:sp>
      <p:sp>
        <p:nvSpPr>
          <p:cNvPr id="4" name="Slide Number Placeholder 3"/>
          <p:cNvSpPr>
            <a:spLocks noGrp="1"/>
          </p:cNvSpPr>
          <p:nvPr>
            <p:ph type="sldNum" sz="quarter" idx="5"/>
          </p:nvPr>
        </p:nvSpPr>
        <p:spPr/>
        <p:txBody>
          <a:bodyPr/>
          <a:lstStyle/>
          <a:p>
            <a:fld id="{F1D851C8-CCB4-4F9C-95AA-30CC9E2EE547}" type="slidenum">
              <a:rPr lang="en-US" smtClean="0"/>
              <a:t>7</a:t>
            </a:fld>
            <a:endParaRPr lang="en-US"/>
          </a:p>
        </p:txBody>
      </p:sp>
    </p:spTree>
    <p:extLst>
      <p:ext uri="{BB962C8B-B14F-4D97-AF65-F5344CB8AC3E}">
        <p14:creationId xmlns:p14="http://schemas.microsoft.com/office/powerpoint/2010/main" val="3803327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these gates they 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Average of 1.875 gates per Clifford: In order to perform a single Clifford gate operation, on average, it requires 1.875 gates. This means that the implementation of a Clifford gate typically involves applying a sequence of gates rather than a single gate.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quantifying the fidelities, they performed of these gates, we performed individual as well as simultaneous Clifford randomized benchmarking (RB) using a microwave-only gate set, {I, ±X, ±Y, ±Xπ/2, ±Yπ/2}, to generate the Clifford group, resulting in an average of 1.875 gates per Clifford [12, 38]. Only using microwaves.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 am not sure why – can someone please tell me. </a:t>
            </a:r>
          </a:p>
          <a:p>
            <a:endParaRPr lang="en-US" dirty="0"/>
          </a:p>
        </p:txBody>
      </p:sp>
      <p:sp>
        <p:nvSpPr>
          <p:cNvPr id="4" name="Slide Number Placeholder 3"/>
          <p:cNvSpPr>
            <a:spLocks noGrp="1"/>
          </p:cNvSpPr>
          <p:nvPr>
            <p:ph type="sldNum" sz="quarter" idx="5"/>
          </p:nvPr>
        </p:nvSpPr>
        <p:spPr/>
        <p:txBody>
          <a:bodyPr/>
          <a:lstStyle/>
          <a:p>
            <a:fld id="{F1D851C8-CCB4-4F9C-95AA-30CC9E2EE547}" type="slidenum">
              <a:rPr lang="en-US" smtClean="0"/>
              <a:t>8</a:t>
            </a:fld>
            <a:endParaRPr lang="en-US"/>
          </a:p>
        </p:txBody>
      </p:sp>
    </p:spTree>
    <p:extLst>
      <p:ext uri="{BB962C8B-B14F-4D97-AF65-F5344CB8AC3E}">
        <p14:creationId xmlns:p14="http://schemas.microsoft.com/office/powerpoint/2010/main" val="2653240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varied the pulse width from 10 ns to 42 ns and found average single-qubit gate fidelities consistently near or above 99.99%. </a:t>
            </a:r>
          </a:p>
          <a:p>
            <a:endParaRPr lang="en-US" dirty="0"/>
          </a:p>
          <a:p>
            <a:endParaRPr lang="en-US" dirty="0"/>
          </a:p>
          <a:p>
            <a:r>
              <a:rPr lang="en-US" dirty="0"/>
              <a:t>The plot is for gates of 18 ns</a:t>
            </a:r>
          </a:p>
        </p:txBody>
      </p:sp>
      <p:sp>
        <p:nvSpPr>
          <p:cNvPr id="4" name="Slide Number Placeholder 3"/>
          <p:cNvSpPr>
            <a:spLocks noGrp="1"/>
          </p:cNvSpPr>
          <p:nvPr>
            <p:ph type="sldNum" sz="quarter" idx="5"/>
          </p:nvPr>
        </p:nvSpPr>
        <p:spPr/>
        <p:txBody>
          <a:bodyPr/>
          <a:lstStyle/>
          <a:p>
            <a:fld id="{F1D851C8-CCB4-4F9C-95AA-30CC9E2EE547}" type="slidenum">
              <a:rPr lang="en-US" smtClean="0"/>
              <a:t>9</a:t>
            </a:fld>
            <a:endParaRPr lang="en-US"/>
          </a:p>
        </p:txBody>
      </p:sp>
    </p:spTree>
    <p:extLst>
      <p:ext uri="{BB962C8B-B14F-4D97-AF65-F5344CB8AC3E}">
        <p14:creationId xmlns:p14="http://schemas.microsoft.com/office/powerpoint/2010/main" val="1051214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3746-8060-C875-5F26-985F259E9AE9}"/>
              </a:ext>
            </a:extLst>
          </p:cNvPr>
          <p:cNvSpPr>
            <a:spLocks noGrp="1"/>
          </p:cNvSpPr>
          <p:nvPr>
            <p:ph type="title"/>
          </p:nvPr>
        </p:nvSpPr>
        <p:spPr>
          <a:xfrm>
            <a:off x="0" y="-49389"/>
            <a:ext cx="12192000" cy="627945"/>
          </a:xfrm>
          <a:prstGeom prst="rect">
            <a:avLst/>
          </a:prstGeo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A855B7B-9050-7E53-112D-8FBB7D972527}"/>
              </a:ext>
            </a:extLst>
          </p:cNvPr>
          <p:cNvSpPr>
            <a:spLocks noGrp="1"/>
          </p:cNvSpPr>
          <p:nvPr>
            <p:ph type="dt" sz="half" idx="10"/>
          </p:nvPr>
        </p:nvSpPr>
        <p:spPr>
          <a:xfrm>
            <a:off x="162423" y="6457890"/>
            <a:ext cx="2743200" cy="365125"/>
          </a:xfrm>
          <a:prstGeom prst="rect">
            <a:avLst/>
          </a:prstGeom>
        </p:spPr>
        <p:txBody>
          <a:bodyPr/>
          <a:lstStyle/>
          <a:p>
            <a:fld id="{EFE616F7-043E-4F76-95AF-F7FF6EF37B29}" type="datetimeFigureOut">
              <a:rPr lang="en-US" smtClean="0"/>
              <a:t>16-Jun-23</a:t>
            </a:fld>
            <a:endParaRPr lang="en-US"/>
          </a:p>
        </p:txBody>
      </p:sp>
      <p:sp>
        <p:nvSpPr>
          <p:cNvPr id="4" name="Footer Placeholder 3">
            <a:extLst>
              <a:ext uri="{FF2B5EF4-FFF2-40B4-BE49-F238E27FC236}">
                <a16:creationId xmlns:a16="http://schemas.microsoft.com/office/drawing/2014/main" id="{EF8F82C8-F3AA-1496-5D7C-B067E06ADEAA}"/>
              </a:ext>
            </a:extLst>
          </p:cNvPr>
          <p:cNvSpPr>
            <a:spLocks noGrp="1"/>
          </p:cNvSpPr>
          <p:nvPr>
            <p:ph type="ftr" sz="quarter" idx="11"/>
          </p:nvPr>
        </p:nvSpPr>
        <p:spPr>
          <a:xfrm>
            <a:off x="4038326" y="645789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0C88C17-F078-82A3-068D-2AB29C505ECB}"/>
              </a:ext>
            </a:extLst>
          </p:cNvPr>
          <p:cNvSpPr>
            <a:spLocks noGrp="1"/>
          </p:cNvSpPr>
          <p:nvPr>
            <p:ph type="sldNum" sz="quarter" idx="12"/>
          </p:nvPr>
        </p:nvSpPr>
        <p:spPr>
          <a:xfrm>
            <a:off x="9285829" y="6457890"/>
            <a:ext cx="2743200" cy="365125"/>
          </a:xfrm>
          <a:prstGeom prst="rect">
            <a:avLst/>
          </a:prstGeom>
        </p:spPr>
        <p:txBody>
          <a:bodyPr/>
          <a:lstStyle/>
          <a:p>
            <a:fld id="{0207DD2C-7E4A-4012-A042-0BF8E2DD0644}" type="slidenum">
              <a:rPr lang="en-US" smtClean="0"/>
              <a:t>‹#›</a:t>
            </a:fld>
            <a:endParaRPr lang="en-US"/>
          </a:p>
        </p:txBody>
      </p:sp>
      <p:sp>
        <p:nvSpPr>
          <p:cNvPr id="6" name="Content Placeholder 2">
            <a:extLst>
              <a:ext uri="{FF2B5EF4-FFF2-40B4-BE49-F238E27FC236}">
                <a16:creationId xmlns:a16="http://schemas.microsoft.com/office/drawing/2014/main" id="{13887B39-28BF-D2A4-2545-D5282237D03F}"/>
              </a:ext>
            </a:extLst>
          </p:cNvPr>
          <p:cNvSpPr>
            <a:spLocks noGrp="1"/>
          </p:cNvSpPr>
          <p:nvPr>
            <p:ph idx="1"/>
          </p:nvPr>
        </p:nvSpPr>
        <p:spPr>
          <a:xfrm>
            <a:off x="838200" y="893805"/>
            <a:ext cx="10515600" cy="528315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226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WHY?">
    <p:bg>
      <p:bgPr>
        <a:solidFill>
          <a:schemeClr val="accent4">
            <a:lumMod val="75000"/>
          </a:schemeClr>
        </a:solidFill>
        <a:effectLst/>
      </p:bgPr>
    </p:bg>
    <p:spTree>
      <p:nvGrpSpPr>
        <p:cNvPr id="1" name=""/>
        <p:cNvGrpSpPr/>
        <p:nvPr/>
      </p:nvGrpSpPr>
      <p:grpSpPr>
        <a:xfrm>
          <a:off x="0" y="0"/>
          <a:ext cx="0" cy="0"/>
          <a:chOff x="0" y="0"/>
          <a:chExt cx="0" cy="0"/>
        </a:xfrm>
      </p:grpSpPr>
      <p:sp>
        <p:nvSpPr>
          <p:cNvPr id="12" name="Date Placeholder 3">
            <a:extLst>
              <a:ext uri="{FF2B5EF4-FFF2-40B4-BE49-F238E27FC236}">
                <a16:creationId xmlns:a16="http://schemas.microsoft.com/office/drawing/2014/main" id="{16EE1B6C-5D70-11F9-F686-8EFC855B324E}"/>
              </a:ext>
            </a:extLst>
          </p:cNvPr>
          <p:cNvSpPr>
            <a:spLocks noGrp="1"/>
          </p:cNvSpPr>
          <p:nvPr>
            <p:ph type="dt" sz="half" idx="10"/>
          </p:nvPr>
        </p:nvSpPr>
        <p:spPr>
          <a:xfrm>
            <a:off x="162423" y="6457890"/>
            <a:ext cx="2743200" cy="365125"/>
          </a:xfrm>
          <a:prstGeom prst="rect">
            <a:avLst/>
          </a:prstGeom>
        </p:spPr>
        <p:txBody>
          <a:bodyPr/>
          <a:lstStyle/>
          <a:p>
            <a:fld id="{EFE616F7-043E-4F76-95AF-F7FF6EF37B29}" type="datetimeFigureOut">
              <a:rPr lang="en-US" smtClean="0"/>
              <a:t>16-Jun-23</a:t>
            </a:fld>
            <a:endParaRPr lang="en-US"/>
          </a:p>
        </p:txBody>
      </p:sp>
      <p:sp>
        <p:nvSpPr>
          <p:cNvPr id="13" name="Slide Number Placeholder 5">
            <a:extLst>
              <a:ext uri="{FF2B5EF4-FFF2-40B4-BE49-F238E27FC236}">
                <a16:creationId xmlns:a16="http://schemas.microsoft.com/office/drawing/2014/main" id="{A07B1F9A-4F0B-8B34-4D10-CD0B279C5316}"/>
              </a:ext>
            </a:extLst>
          </p:cNvPr>
          <p:cNvSpPr>
            <a:spLocks noGrp="1"/>
          </p:cNvSpPr>
          <p:nvPr>
            <p:ph type="sldNum" sz="quarter" idx="12"/>
          </p:nvPr>
        </p:nvSpPr>
        <p:spPr>
          <a:xfrm>
            <a:off x="9285829" y="6457890"/>
            <a:ext cx="2743200" cy="365125"/>
          </a:xfrm>
          <a:prstGeom prst="rect">
            <a:avLst/>
          </a:prstGeom>
        </p:spPr>
        <p:txBody>
          <a:bodyPr/>
          <a:lstStyle/>
          <a:p>
            <a:fld id="{0207DD2C-7E4A-4012-A042-0BF8E2DD0644}" type="slidenum">
              <a:rPr lang="en-US" smtClean="0"/>
              <a:t>‹#›</a:t>
            </a:fld>
            <a:endParaRPr lang="en-US"/>
          </a:p>
        </p:txBody>
      </p:sp>
      <p:sp>
        <p:nvSpPr>
          <p:cNvPr id="14" name="Title 1">
            <a:extLst>
              <a:ext uri="{FF2B5EF4-FFF2-40B4-BE49-F238E27FC236}">
                <a16:creationId xmlns:a16="http://schemas.microsoft.com/office/drawing/2014/main" id="{AFAA5652-BED6-5C3A-F14A-4D08E9A26C5D}"/>
              </a:ext>
            </a:extLst>
          </p:cNvPr>
          <p:cNvSpPr>
            <a:spLocks noGrp="1"/>
          </p:cNvSpPr>
          <p:nvPr>
            <p:ph type="title"/>
          </p:nvPr>
        </p:nvSpPr>
        <p:spPr>
          <a:xfrm>
            <a:off x="831850" y="833437"/>
            <a:ext cx="10515600" cy="3676651"/>
          </a:xfrm>
          <a:prstGeom prst="rect">
            <a:avLst/>
          </a:prstGeom>
        </p:spPr>
        <p:txBody>
          <a:bodyPr anchor="b">
            <a:normAutofit/>
          </a:bodyPr>
          <a:lstStyle>
            <a:lvl1pPr algn="r">
              <a:defRPr sz="6000"/>
            </a:lvl1pPr>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E5E1CBA3-9A6B-E362-969A-F55911B4447E}"/>
              </a:ext>
            </a:extLst>
          </p:cNvPr>
          <p:cNvSpPr>
            <a:spLocks noGrp="1"/>
          </p:cNvSpPr>
          <p:nvPr>
            <p:ph type="body" sz="quarter" idx="13"/>
          </p:nvPr>
        </p:nvSpPr>
        <p:spPr>
          <a:xfrm>
            <a:off x="831850" y="4805363"/>
            <a:ext cx="10515600" cy="60483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939004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83565-FCEC-82CC-D2F9-E5C605672A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BC8177-E58F-9C66-AA5C-8BA956B9B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2987C3-54E0-6812-24C5-8170BC1447F7}"/>
              </a:ext>
            </a:extLst>
          </p:cNvPr>
          <p:cNvSpPr>
            <a:spLocks noGrp="1"/>
          </p:cNvSpPr>
          <p:nvPr>
            <p:ph type="dt" sz="half" idx="10"/>
          </p:nvPr>
        </p:nvSpPr>
        <p:spPr/>
        <p:txBody>
          <a:bodyPr/>
          <a:lstStyle/>
          <a:p>
            <a:fld id="{EFE616F7-043E-4F76-95AF-F7FF6EF37B29}" type="datetimeFigureOut">
              <a:rPr lang="en-US" smtClean="0"/>
              <a:t>16-Jun-23</a:t>
            </a:fld>
            <a:endParaRPr lang="en-US"/>
          </a:p>
        </p:txBody>
      </p:sp>
      <p:sp>
        <p:nvSpPr>
          <p:cNvPr id="5" name="Footer Placeholder 4">
            <a:extLst>
              <a:ext uri="{FF2B5EF4-FFF2-40B4-BE49-F238E27FC236}">
                <a16:creationId xmlns:a16="http://schemas.microsoft.com/office/drawing/2014/main" id="{99E48BB1-413D-7854-37AC-DEDB66941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19D8E-A1C2-29D9-4B95-361A20DBFABE}"/>
              </a:ext>
            </a:extLst>
          </p:cNvPr>
          <p:cNvSpPr>
            <a:spLocks noGrp="1"/>
          </p:cNvSpPr>
          <p:nvPr>
            <p:ph type="sldNum" sz="quarter" idx="12"/>
          </p:nvPr>
        </p:nvSpPr>
        <p:spPr/>
        <p:txBody>
          <a:bodyPr/>
          <a:lstStyle/>
          <a:p>
            <a:fld id="{0207DD2C-7E4A-4012-A042-0BF8E2DD0644}" type="slidenum">
              <a:rPr lang="en-US" smtClean="0"/>
              <a:t>‹#›</a:t>
            </a:fld>
            <a:endParaRPr lang="en-US"/>
          </a:p>
        </p:txBody>
      </p:sp>
    </p:spTree>
    <p:extLst>
      <p:ext uri="{BB962C8B-B14F-4D97-AF65-F5344CB8AC3E}">
        <p14:creationId xmlns:p14="http://schemas.microsoft.com/office/powerpoint/2010/main" val="262640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E7EC-618B-EF8B-A297-3D6094E57359}"/>
              </a:ext>
            </a:extLst>
          </p:cNvPr>
          <p:cNvSpPr>
            <a:spLocks noGrp="1"/>
          </p:cNvSpPr>
          <p:nvPr>
            <p:ph type="title"/>
          </p:nvPr>
        </p:nvSpPr>
        <p:spPr>
          <a:xfrm>
            <a:off x="831850" y="1709738"/>
            <a:ext cx="10515600" cy="2852737"/>
          </a:xfrm>
          <a:prstGeom prst="rect">
            <a:avLst/>
          </a:prstGeom>
        </p:spPr>
        <p:txBody>
          <a:bodyPr anchor="b"/>
          <a:lstStyle>
            <a:lvl1pPr>
              <a:defRPr sz="6000">
                <a:solidFill>
                  <a:schemeClr val="accent6"/>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1173A-F88D-95F6-F18D-D22476FC548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4FFBA9-21DF-2E36-6291-C3B83B4A6123}"/>
              </a:ext>
            </a:extLst>
          </p:cNvPr>
          <p:cNvSpPr>
            <a:spLocks noGrp="1"/>
          </p:cNvSpPr>
          <p:nvPr>
            <p:ph type="dt" sz="half" idx="10"/>
          </p:nvPr>
        </p:nvSpPr>
        <p:spPr>
          <a:xfrm>
            <a:off x="162423" y="6457890"/>
            <a:ext cx="2743200" cy="365125"/>
          </a:xfrm>
          <a:prstGeom prst="rect">
            <a:avLst/>
          </a:prstGeom>
        </p:spPr>
        <p:txBody>
          <a:bodyPr/>
          <a:lstStyle/>
          <a:p>
            <a:fld id="{EFE616F7-043E-4F76-95AF-F7FF6EF37B29}" type="datetimeFigureOut">
              <a:rPr lang="en-US" smtClean="0"/>
              <a:t>16-Jun-23</a:t>
            </a:fld>
            <a:endParaRPr lang="en-US"/>
          </a:p>
        </p:txBody>
      </p:sp>
      <p:sp>
        <p:nvSpPr>
          <p:cNvPr id="6" name="Slide Number Placeholder 5">
            <a:extLst>
              <a:ext uri="{FF2B5EF4-FFF2-40B4-BE49-F238E27FC236}">
                <a16:creationId xmlns:a16="http://schemas.microsoft.com/office/drawing/2014/main" id="{2F7B851E-E648-E0F6-5C8D-39C47C395A5A}"/>
              </a:ext>
            </a:extLst>
          </p:cNvPr>
          <p:cNvSpPr>
            <a:spLocks noGrp="1"/>
          </p:cNvSpPr>
          <p:nvPr>
            <p:ph type="sldNum" sz="quarter" idx="12"/>
          </p:nvPr>
        </p:nvSpPr>
        <p:spPr>
          <a:xfrm>
            <a:off x="9285829" y="6457890"/>
            <a:ext cx="2743200" cy="365125"/>
          </a:xfrm>
          <a:prstGeom prst="rect">
            <a:avLst/>
          </a:prstGeom>
        </p:spPr>
        <p:txBody>
          <a:bodyPr/>
          <a:lstStyle/>
          <a:p>
            <a:fld id="{0207DD2C-7E4A-4012-A042-0BF8E2DD0644}" type="slidenum">
              <a:rPr lang="en-US" smtClean="0"/>
              <a:t>‹#›</a:t>
            </a:fld>
            <a:endParaRPr lang="en-US"/>
          </a:p>
        </p:txBody>
      </p:sp>
    </p:spTree>
    <p:extLst>
      <p:ext uri="{BB962C8B-B14F-4D97-AF65-F5344CB8AC3E}">
        <p14:creationId xmlns:p14="http://schemas.microsoft.com/office/powerpoint/2010/main" val="396029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BC4F-7F50-CE5F-96B3-B29FCFEE8250}"/>
              </a:ext>
            </a:extLst>
          </p:cNvPr>
          <p:cNvSpPr>
            <a:spLocks noGrp="1"/>
          </p:cNvSpPr>
          <p:nvPr>
            <p:ph type="title"/>
          </p:nvPr>
        </p:nvSpPr>
        <p:spPr>
          <a:xfrm>
            <a:off x="0" y="-49389"/>
            <a:ext cx="12192000" cy="627945"/>
          </a:xfrm>
          <a:prstGeom prst="rect">
            <a:avLst/>
          </a:prstGeom>
        </p:spPr>
        <p:txBody>
          <a:bodyPr/>
          <a:lstStyle>
            <a:lvl1pPr>
              <a:defRPr>
                <a:solidFill>
                  <a:schemeClr val="tx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561FD1-51ED-46FB-0166-8D54B1086AE0}"/>
              </a:ext>
            </a:extLst>
          </p:cNvPr>
          <p:cNvSpPr>
            <a:spLocks noGrp="1"/>
          </p:cNvSpPr>
          <p:nvPr>
            <p:ph sz="half" idx="1"/>
          </p:nvPr>
        </p:nvSpPr>
        <p:spPr>
          <a:xfrm>
            <a:off x="838200" y="988541"/>
            <a:ext cx="5181600" cy="51884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24C27C1-5661-804B-E01D-7CF80643FA26}"/>
              </a:ext>
            </a:extLst>
          </p:cNvPr>
          <p:cNvSpPr>
            <a:spLocks noGrp="1"/>
          </p:cNvSpPr>
          <p:nvPr>
            <p:ph sz="half" idx="2"/>
          </p:nvPr>
        </p:nvSpPr>
        <p:spPr>
          <a:xfrm>
            <a:off x="6172200" y="988541"/>
            <a:ext cx="5181600" cy="51884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D2E80DD-5AB8-355F-A3D1-18C25F131942}"/>
              </a:ext>
            </a:extLst>
          </p:cNvPr>
          <p:cNvSpPr>
            <a:spLocks noGrp="1"/>
          </p:cNvSpPr>
          <p:nvPr>
            <p:ph type="dt" sz="half" idx="10"/>
          </p:nvPr>
        </p:nvSpPr>
        <p:spPr>
          <a:xfrm>
            <a:off x="162423" y="6457890"/>
            <a:ext cx="2743200" cy="365125"/>
          </a:xfrm>
          <a:prstGeom prst="rect">
            <a:avLst/>
          </a:prstGeom>
        </p:spPr>
        <p:txBody>
          <a:bodyPr/>
          <a:lstStyle/>
          <a:p>
            <a:fld id="{EFE616F7-043E-4F76-95AF-F7FF6EF37B29}" type="datetimeFigureOut">
              <a:rPr lang="en-US" smtClean="0"/>
              <a:t>16-Jun-23</a:t>
            </a:fld>
            <a:endParaRPr lang="en-US"/>
          </a:p>
        </p:txBody>
      </p:sp>
      <p:sp>
        <p:nvSpPr>
          <p:cNvPr id="6" name="Footer Placeholder 5">
            <a:extLst>
              <a:ext uri="{FF2B5EF4-FFF2-40B4-BE49-F238E27FC236}">
                <a16:creationId xmlns:a16="http://schemas.microsoft.com/office/drawing/2014/main" id="{763BBC99-7880-C31E-96DF-AB55A678EF31}"/>
              </a:ext>
            </a:extLst>
          </p:cNvPr>
          <p:cNvSpPr>
            <a:spLocks noGrp="1"/>
          </p:cNvSpPr>
          <p:nvPr>
            <p:ph type="ftr" sz="quarter" idx="11"/>
          </p:nvPr>
        </p:nvSpPr>
        <p:spPr>
          <a:xfrm>
            <a:off x="4038326" y="645789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6BBD513-EC0C-E90F-CF84-260FD422B43F}"/>
              </a:ext>
            </a:extLst>
          </p:cNvPr>
          <p:cNvSpPr>
            <a:spLocks noGrp="1"/>
          </p:cNvSpPr>
          <p:nvPr>
            <p:ph type="sldNum" sz="quarter" idx="12"/>
          </p:nvPr>
        </p:nvSpPr>
        <p:spPr>
          <a:xfrm>
            <a:off x="9285829" y="6457890"/>
            <a:ext cx="2743200" cy="365125"/>
          </a:xfrm>
          <a:prstGeom prst="rect">
            <a:avLst/>
          </a:prstGeom>
        </p:spPr>
        <p:txBody>
          <a:bodyPr/>
          <a:lstStyle/>
          <a:p>
            <a:fld id="{0207DD2C-7E4A-4012-A042-0BF8E2DD0644}" type="slidenum">
              <a:rPr lang="en-US" smtClean="0"/>
              <a:t>‹#›</a:t>
            </a:fld>
            <a:endParaRPr lang="en-US"/>
          </a:p>
        </p:txBody>
      </p:sp>
    </p:spTree>
    <p:extLst>
      <p:ext uri="{BB962C8B-B14F-4D97-AF65-F5344CB8AC3E}">
        <p14:creationId xmlns:p14="http://schemas.microsoft.com/office/powerpoint/2010/main" val="242814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ACD0-033F-F4F3-0F41-5F516264750A}"/>
              </a:ext>
            </a:extLst>
          </p:cNvPr>
          <p:cNvSpPr>
            <a:spLocks noGrp="1"/>
          </p:cNvSpPr>
          <p:nvPr>
            <p:ph type="title"/>
          </p:nvPr>
        </p:nvSpPr>
        <p:spPr>
          <a:xfrm>
            <a:off x="0" y="-49389"/>
            <a:ext cx="12192000" cy="627945"/>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0E4128-2569-4754-749E-09B9D4B5D69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DF9FC-BAB3-90F3-BF29-C96DCE00A391}"/>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F396DCE-97C2-9E2F-7A0D-A13C722A84A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BF7D06-535B-BCE8-4870-70CA70D69C9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104412-83DF-D4B0-B6C3-C05CB72D7047}"/>
              </a:ext>
            </a:extLst>
          </p:cNvPr>
          <p:cNvSpPr>
            <a:spLocks noGrp="1"/>
          </p:cNvSpPr>
          <p:nvPr>
            <p:ph type="dt" sz="half" idx="10"/>
          </p:nvPr>
        </p:nvSpPr>
        <p:spPr>
          <a:xfrm>
            <a:off x="162423" y="6457890"/>
            <a:ext cx="2743200" cy="365125"/>
          </a:xfrm>
          <a:prstGeom prst="rect">
            <a:avLst/>
          </a:prstGeom>
        </p:spPr>
        <p:txBody>
          <a:bodyPr/>
          <a:lstStyle/>
          <a:p>
            <a:fld id="{EFE616F7-043E-4F76-95AF-F7FF6EF37B29}" type="datetimeFigureOut">
              <a:rPr lang="en-US" smtClean="0"/>
              <a:t>16-Jun-23</a:t>
            </a:fld>
            <a:endParaRPr lang="en-US"/>
          </a:p>
        </p:txBody>
      </p:sp>
      <p:sp>
        <p:nvSpPr>
          <p:cNvPr id="8" name="Footer Placeholder 7">
            <a:extLst>
              <a:ext uri="{FF2B5EF4-FFF2-40B4-BE49-F238E27FC236}">
                <a16:creationId xmlns:a16="http://schemas.microsoft.com/office/drawing/2014/main" id="{C83B304C-DDC0-5A54-1F6E-FC2324C3EC0C}"/>
              </a:ext>
            </a:extLst>
          </p:cNvPr>
          <p:cNvSpPr>
            <a:spLocks noGrp="1"/>
          </p:cNvSpPr>
          <p:nvPr>
            <p:ph type="ftr" sz="quarter" idx="11"/>
          </p:nvPr>
        </p:nvSpPr>
        <p:spPr>
          <a:xfrm>
            <a:off x="4038326" y="645789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11F81EC-8414-CF74-6FC5-448B7C7A44E3}"/>
              </a:ext>
            </a:extLst>
          </p:cNvPr>
          <p:cNvSpPr>
            <a:spLocks noGrp="1"/>
          </p:cNvSpPr>
          <p:nvPr>
            <p:ph type="sldNum" sz="quarter" idx="12"/>
          </p:nvPr>
        </p:nvSpPr>
        <p:spPr>
          <a:xfrm>
            <a:off x="9285829" y="6457890"/>
            <a:ext cx="2743200" cy="365125"/>
          </a:xfrm>
          <a:prstGeom prst="rect">
            <a:avLst/>
          </a:prstGeom>
        </p:spPr>
        <p:txBody>
          <a:bodyPr/>
          <a:lstStyle/>
          <a:p>
            <a:fld id="{0207DD2C-7E4A-4012-A042-0BF8E2DD0644}" type="slidenum">
              <a:rPr lang="en-US" smtClean="0"/>
              <a:t>‹#›</a:t>
            </a:fld>
            <a:endParaRPr lang="en-US"/>
          </a:p>
        </p:txBody>
      </p:sp>
      <p:sp>
        <p:nvSpPr>
          <p:cNvPr id="12" name="Title 1">
            <a:extLst>
              <a:ext uri="{FF2B5EF4-FFF2-40B4-BE49-F238E27FC236}">
                <a16:creationId xmlns:a16="http://schemas.microsoft.com/office/drawing/2014/main" id="{8EAB1705-0D7A-45F0-D421-601BA0321C19}"/>
              </a:ext>
            </a:extLst>
          </p:cNvPr>
          <p:cNvSpPr txBox="1">
            <a:spLocks/>
          </p:cNvSpPr>
          <p:nvPr/>
        </p:nvSpPr>
        <p:spPr>
          <a:xfrm>
            <a:off x="0" y="-49389"/>
            <a:ext cx="12192000" cy="62794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1" name="Text Placeholder 10">
            <a:extLst>
              <a:ext uri="{FF2B5EF4-FFF2-40B4-BE49-F238E27FC236}">
                <a16:creationId xmlns:a16="http://schemas.microsoft.com/office/drawing/2014/main" id="{878C0BCA-EC23-BA8D-A07D-0C3A2927E032}"/>
              </a:ext>
            </a:extLst>
          </p:cNvPr>
          <p:cNvSpPr>
            <a:spLocks noGrp="1"/>
          </p:cNvSpPr>
          <p:nvPr>
            <p:ph type="body" sz="quarter" idx="13"/>
          </p:nvPr>
        </p:nvSpPr>
        <p:spPr>
          <a:xfrm>
            <a:off x="836612" y="937328"/>
            <a:ext cx="10518776" cy="627945"/>
          </a:xfrm>
        </p:spPr>
        <p:txBody>
          <a:bodyPr>
            <a:normAutofit/>
          </a:bodyPr>
          <a:lstStyle>
            <a:lvl1pPr marL="0" indent="0">
              <a:buNone/>
              <a:defRPr sz="3600"/>
            </a:lvl1pPr>
          </a:lstStyle>
          <a:p>
            <a:pPr lvl="0"/>
            <a:r>
              <a:rPr lang="en-US"/>
              <a:t>Click to edit Master text styles</a:t>
            </a:r>
          </a:p>
        </p:txBody>
      </p:sp>
    </p:spTree>
    <p:extLst>
      <p:ext uri="{BB962C8B-B14F-4D97-AF65-F5344CB8AC3E}">
        <p14:creationId xmlns:p14="http://schemas.microsoft.com/office/powerpoint/2010/main" val="2285665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4FEC96-A243-EAFC-28F9-43AA3A6356B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3C7D331-726D-814F-DE9F-077A0A20D9A5}"/>
              </a:ext>
            </a:extLst>
          </p:cNvPr>
          <p:cNvSpPr>
            <a:spLocks noGrp="1"/>
          </p:cNvSpPr>
          <p:nvPr>
            <p:ph type="dt" sz="half" idx="10"/>
          </p:nvPr>
        </p:nvSpPr>
        <p:spPr>
          <a:xfrm>
            <a:off x="162423" y="6457890"/>
            <a:ext cx="2743200" cy="365125"/>
          </a:xfrm>
          <a:prstGeom prst="rect">
            <a:avLst/>
          </a:prstGeom>
        </p:spPr>
        <p:txBody>
          <a:bodyPr/>
          <a:lstStyle/>
          <a:p>
            <a:fld id="{EFE616F7-043E-4F76-95AF-F7FF6EF37B29}" type="datetimeFigureOut">
              <a:rPr lang="en-US" smtClean="0"/>
              <a:t>16-Jun-23</a:t>
            </a:fld>
            <a:endParaRPr lang="en-US"/>
          </a:p>
        </p:txBody>
      </p:sp>
      <p:sp>
        <p:nvSpPr>
          <p:cNvPr id="6" name="Footer Placeholder 5">
            <a:extLst>
              <a:ext uri="{FF2B5EF4-FFF2-40B4-BE49-F238E27FC236}">
                <a16:creationId xmlns:a16="http://schemas.microsoft.com/office/drawing/2014/main" id="{ED0B9120-1DC5-6B64-0CC7-980D71AC7329}"/>
              </a:ext>
            </a:extLst>
          </p:cNvPr>
          <p:cNvSpPr>
            <a:spLocks noGrp="1"/>
          </p:cNvSpPr>
          <p:nvPr>
            <p:ph type="ftr" sz="quarter" idx="11"/>
          </p:nvPr>
        </p:nvSpPr>
        <p:spPr>
          <a:xfrm>
            <a:off x="4038326" y="645789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B7E8BC6-3D9A-43D8-E65A-56B021D036B1}"/>
              </a:ext>
            </a:extLst>
          </p:cNvPr>
          <p:cNvSpPr>
            <a:spLocks noGrp="1"/>
          </p:cNvSpPr>
          <p:nvPr>
            <p:ph type="sldNum" sz="quarter" idx="12"/>
          </p:nvPr>
        </p:nvSpPr>
        <p:spPr>
          <a:xfrm>
            <a:off x="9285829" y="6457890"/>
            <a:ext cx="2743200" cy="365125"/>
          </a:xfrm>
          <a:prstGeom prst="rect">
            <a:avLst/>
          </a:prstGeom>
        </p:spPr>
        <p:txBody>
          <a:bodyPr/>
          <a:lstStyle/>
          <a:p>
            <a:fld id="{0207DD2C-7E4A-4012-A042-0BF8E2DD0644}" type="slidenum">
              <a:rPr lang="en-US" smtClean="0"/>
              <a:t>‹#›</a:t>
            </a:fld>
            <a:endParaRPr lang="en-US"/>
          </a:p>
        </p:txBody>
      </p:sp>
      <p:sp>
        <p:nvSpPr>
          <p:cNvPr id="10" name="Text Placeholder 3">
            <a:extLst>
              <a:ext uri="{FF2B5EF4-FFF2-40B4-BE49-F238E27FC236}">
                <a16:creationId xmlns:a16="http://schemas.microsoft.com/office/drawing/2014/main" id="{8260839A-6729-5E26-467E-6F4268405BDF}"/>
              </a:ext>
            </a:extLst>
          </p:cNvPr>
          <p:cNvSpPr>
            <a:spLocks noGrp="1"/>
          </p:cNvSpPr>
          <p:nvPr>
            <p:ph type="body" sz="half" idx="13"/>
          </p:nvPr>
        </p:nvSpPr>
        <p:spPr>
          <a:xfrm>
            <a:off x="833436" y="2383366"/>
            <a:ext cx="3932237" cy="348562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itle 1">
            <a:extLst>
              <a:ext uri="{FF2B5EF4-FFF2-40B4-BE49-F238E27FC236}">
                <a16:creationId xmlns:a16="http://schemas.microsoft.com/office/drawing/2014/main" id="{E22BA71C-9020-FA0D-3B23-ECB286657FF3}"/>
              </a:ext>
            </a:extLst>
          </p:cNvPr>
          <p:cNvSpPr>
            <a:spLocks noGrp="1"/>
          </p:cNvSpPr>
          <p:nvPr>
            <p:ph type="title"/>
          </p:nvPr>
        </p:nvSpPr>
        <p:spPr>
          <a:xfrm>
            <a:off x="0" y="-49389"/>
            <a:ext cx="12192000" cy="627945"/>
          </a:xfrm>
          <a:prstGeom prst="rect">
            <a:avLst/>
          </a:prstGeom>
        </p:spPr>
        <p:txBody>
          <a:bodyPr/>
          <a:lstStyle>
            <a:lvl1pPr>
              <a:defRPr>
                <a:solidFill>
                  <a:schemeClr val="tx1"/>
                </a:solidFill>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C0A3BDCE-199C-0A41-1B6D-BABAACAE8A23}"/>
              </a:ext>
            </a:extLst>
          </p:cNvPr>
          <p:cNvSpPr>
            <a:spLocks noGrp="1"/>
          </p:cNvSpPr>
          <p:nvPr>
            <p:ph type="body" sz="half" idx="14"/>
          </p:nvPr>
        </p:nvSpPr>
        <p:spPr>
          <a:xfrm>
            <a:off x="833436" y="987425"/>
            <a:ext cx="3932237" cy="1146175"/>
          </a:xfrm>
          <a:prstGeom prst="rect">
            <a:avLst/>
          </a:prstGeom>
        </p:spPr>
        <p:txBody>
          <a:bodyPr>
            <a:normAutofit/>
          </a:bodyPr>
          <a:lstStyle>
            <a:lvl1pPr marL="0" indent="0">
              <a:buNone/>
              <a:defRPr sz="3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67321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D9AC7835-CD16-E073-2A07-D559E05FC064}"/>
              </a:ext>
            </a:extLst>
          </p:cNvPr>
          <p:cNvSpPr>
            <a:spLocks noGrp="1"/>
          </p:cNvSpPr>
          <p:nvPr>
            <p:ph type="body" orient="vert" idx="1"/>
          </p:nvPr>
        </p:nvSpPr>
        <p:spPr>
          <a:xfrm>
            <a:off x="837926" y="180972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950AEB-646A-929C-7CF6-4E3D7285408B}"/>
              </a:ext>
            </a:extLst>
          </p:cNvPr>
          <p:cNvSpPr>
            <a:spLocks noGrp="1"/>
          </p:cNvSpPr>
          <p:nvPr>
            <p:ph type="dt" sz="half" idx="10"/>
          </p:nvPr>
        </p:nvSpPr>
        <p:spPr>
          <a:xfrm>
            <a:off x="162423" y="6457890"/>
            <a:ext cx="2743200" cy="365125"/>
          </a:xfrm>
          <a:prstGeom prst="rect">
            <a:avLst/>
          </a:prstGeom>
        </p:spPr>
        <p:txBody>
          <a:bodyPr/>
          <a:lstStyle/>
          <a:p>
            <a:fld id="{EFE616F7-043E-4F76-95AF-F7FF6EF37B29}" type="datetimeFigureOut">
              <a:rPr lang="en-US" smtClean="0"/>
              <a:t>16-Jun-23</a:t>
            </a:fld>
            <a:endParaRPr lang="en-US"/>
          </a:p>
        </p:txBody>
      </p:sp>
      <p:sp>
        <p:nvSpPr>
          <p:cNvPr id="5" name="Footer Placeholder 4">
            <a:extLst>
              <a:ext uri="{FF2B5EF4-FFF2-40B4-BE49-F238E27FC236}">
                <a16:creationId xmlns:a16="http://schemas.microsoft.com/office/drawing/2014/main" id="{2417B27F-5809-673E-190B-F738B6EFC3CB}"/>
              </a:ext>
            </a:extLst>
          </p:cNvPr>
          <p:cNvSpPr>
            <a:spLocks noGrp="1"/>
          </p:cNvSpPr>
          <p:nvPr>
            <p:ph type="ftr" sz="quarter" idx="11"/>
          </p:nvPr>
        </p:nvSpPr>
        <p:spPr>
          <a:xfrm>
            <a:off x="4038326" y="645789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A714BC8-EA04-A595-7CCF-5AAF236E0938}"/>
              </a:ext>
            </a:extLst>
          </p:cNvPr>
          <p:cNvSpPr>
            <a:spLocks noGrp="1"/>
          </p:cNvSpPr>
          <p:nvPr>
            <p:ph type="sldNum" sz="quarter" idx="12"/>
          </p:nvPr>
        </p:nvSpPr>
        <p:spPr>
          <a:xfrm>
            <a:off x="9285829" y="6457890"/>
            <a:ext cx="2743200" cy="365125"/>
          </a:xfrm>
          <a:prstGeom prst="rect">
            <a:avLst/>
          </a:prstGeom>
        </p:spPr>
        <p:txBody>
          <a:bodyPr/>
          <a:lstStyle/>
          <a:p>
            <a:fld id="{0207DD2C-7E4A-4012-A042-0BF8E2DD0644}" type="slidenum">
              <a:rPr lang="en-US" smtClean="0"/>
              <a:t>‹#›</a:t>
            </a:fld>
            <a:endParaRPr lang="en-US"/>
          </a:p>
        </p:txBody>
      </p:sp>
      <p:sp>
        <p:nvSpPr>
          <p:cNvPr id="7" name="Title 1">
            <a:extLst>
              <a:ext uri="{FF2B5EF4-FFF2-40B4-BE49-F238E27FC236}">
                <a16:creationId xmlns:a16="http://schemas.microsoft.com/office/drawing/2014/main" id="{9C6E4D9C-9483-ABA4-F25A-D9E4B75735F1}"/>
              </a:ext>
            </a:extLst>
          </p:cNvPr>
          <p:cNvSpPr>
            <a:spLocks noGrp="1"/>
          </p:cNvSpPr>
          <p:nvPr>
            <p:ph type="title"/>
          </p:nvPr>
        </p:nvSpPr>
        <p:spPr>
          <a:xfrm>
            <a:off x="0" y="-49389"/>
            <a:ext cx="12192000" cy="627945"/>
          </a:xfrm>
          <a:prstGeom prst="rect">
            <a:avLst/>
          </a:prstGeom>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1731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3EF9DE-E4B9-01E1-D182-7FC1B3007B58}"/>
              </a:ext>
            </a:extLst>
          </p:cNvPr>
          <p:cNvSpPr>
            <a:spLocks noGrp="1"/>
          </p:cNvSpPr>
          <p:nvPr>
            <p:ph type="title" orient="vert"/>
          </p:nvPr>
        </p:nvSpPr>
        <p:spPr>
          <a:xfrm>
            <a:off x="8724900" y="715431"/>
            <a:ext cx="2628900" cy="5461531"/>
          </a:xfrm>
          <a:prstGeom prst="rect">
            <a:avLst/>
          </a:prstGeom>
        </p:spPr>
        <p:txBody>
          <a:bodyPr vert="eaVert"/>
          <a:lstStyle>
            <a:lvl1pPr>
              <a:defRPr>
                <a:solidFill>
                  <a:schemeClr val="bg2">
                    <a:lumMod val="10000"/>
                  </a:schemeClr>
                </a:solidFill>
              </a:defRPr>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0402F5E-4CE1-F12D-133F-0CF1B350A403}"/>
              </a:ext>
            </a:extLst>
          </p:cNvPr>
          <p:cNvSpPr>
            <a:spLocks noGrp="1"/>
          </p:cNvSpPr>
          <p:nvPr>
            <p:ph type="body" orient="vert" idx="1"/>
          </p:nvPr>
        </p:nvSpPr>
        <p:spPr>
          <a:xfrm>
            <a:off x="838200" y="715433"/>
            <a:ext cx="7734300" cy="546153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439528-4B81-B1C5-1A83-A401523B2F78}"/>
              </a:ext>
            </a:extLst>
          </p:cNvPr>
          <p:cNvSpPr>
            <a:spLocks noGrp="1"/>
          </p:cNvSpPr>
          <p:nvPr>
            <p:ph type="dt" sz="half" idx="10"/>
          </p:nvPr>
        </p:nvSpPr>
        <p:spPr>
          <a:xfrm>
            <a:off x="162423" y="6457890"/>
            <a:ext cx="2743200" cy="365125"/>
          </a:xfrm>
          <a:prstGeom prst="rect">
            <a:avLst/>
          </a:prstGeom>
        </p:spPr>
        <p:txBody>
          <a:bodyPr/>
          <a:lstStyle/>
          <a:p>
            <a:fld id="{EFE616F7-043E-4F76-95AF-F7FF6EF37B29}" type="datetimeFigureOut">
              <a:rPr lang="en-US" smtClean="0"/>
              <a:t>16-Jun-23</a:t>
            </a:fld>
            <a:endParaRPr lang="en-US"/>
          </a:p>
        </p:txBody>
      </p:sp>
      <p:sp>
        <p:nvSpPr>
          <p:cNvPr id="5" name="Footer Placeholder 4">
            <a:extLst>
              <a:ext uri="{FF2B5EF4-FFF2-40B4-BE49-F238E27FC236}">
                <a16:creationId xmlns:a16="http://schemas.microsoft.com/office/drawing/2014/main" id="{559DEEF9-3391-2182-A62F-4E848171E9A0}"/>
              </a:ext>
            </a:extLst>
          </p:cNvPr>
          <p:cNvSpPr>
            <a:spLocks noGrp="1"/>
          </p:cNvSpPr>
          <p:nvPr>
            <p:ph type="ftr" sz="quarter" idx="11"/>
          </p:nvPr>
        </p:nvSpPr>
        <p:spPr>
          <a:xfrm>
            <a:off x="4038326" y="645789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CD66AD6-0993-2223-8A40-6A68E18E08D8}"/>
              </a:ext>
            </a:extLst>
          </p:cNvPr>
          <p:cNvSpPr>
            <a:spLocks noGrp="1"/>
          </p:cNvSpPr>
          <p:nvPr>
            <p:ph type="sldNum" sz="quarter" idx="12"/>
          </p:nvPr>
        </p:nvSpPr>
        <p:spPr>
          <a:xfrm>
            <a:off x="9285829" y="6457890"/>
            <a:ext cx="2743200" cy="365125"/>
          </a:xfrm>
          <a:prstGeom prst="rect">
            <a:avLst/>
          </a:prstGeom>
        </p:spPr>
        <p:txBody>
          <a:bodyPr/>
          <a:lstStyle/>
          <a:p>
            <a:fld id="{0207DD2C-7E4A-4012-A042-0BF8E2DD0644}" type="slidenum">
              <a:rPr lang="en-US" smtClean="0"/>
              <a:t>‹#›</a:t>
            </a:fld>
            <a:endParaRPr lang="en-US"/>
          </a:p>
        </p:txBody>
      </p:sp>
    </p:spTree>
    <p:extLst>
      <p:ext uri="{BB962C8B-B14F-4D97-AF65-F5344CB8AC3E}">
        <p14:creationId xmlns:p14="http://schemas.microsoft.com/office/powerpoint/2010/main" val="264602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E7EC-618B-EF8B-A297-3D6094E57359}"/>
              </a:ext>
            </a:extLst>
          </p:cNvPr>
          <p:cNvSpPr>
            <a:spLocks noGrp="1"/>
          </p:cNvSpPr>
          <p:nvPr>
            <p:ph type="title"/>
          </p:nvPr>
        </p:nvSpPr>
        <p:spPr>
          <a:xfrm>
            <a:off x="831850" y="1709738"/>
            <a:ext cx="10515600" cy="2852737"/>
          </a:xfrm>
          <a:prstGeom prst="rect">
            <a:avLst/>
          </a:prstGeom>
        </p:spPr>
        <p:txBody>
          <a:bodyPr anchor="b"/>
          <a:lstStyle>
            <a:lvl1pPr>
              <a:defRPr sz="6000">
                <a:solidFill>
                  <a:schemeClr val="accent6"/>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1173A-F88D-95F6-F18D-D22476FC548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4FFBA9-21DF-2E36-6291-C3B83B4A6123}"/>
              </a:ext>
            </a:extLst>
          </p:cNvPr>
          <p:cNvSpPr>
            <a:spLocks noGrp="1"/>
          </p:cNvSpPr>
          <p:nvPr>
            <p:ph type="dt" sz="half" idx="10"/>
          </p:nvPr>
        </p:nvSpPr>
        <p:spPr>
          <a:xfrm>
            <a:off x="162423" y="6457890"/>
            <a:ext cx="2743200" cy="365125"/>
          </a:xfrm>
          <a:prstGeom prst="rect">
            <a:avLst/>
          </a:prstGeom>
        </p:spPr>
        <p:txBody>
          <a:bodyPr/>
          <a:lstStyle/>
          <a:p>
            <a:fld id="{EFE616F7-043E-4F76-95AF-F7FF6EF37B29}" type="datetimeFigureOut">
              <a:rPr lang="en-US" smtClean="0"/>
              <a:t>16-Jun-23</a:t>
            </a:fld>
            <a:endParaRPr lang="en-US"/>
          </a:p>
        </p:txBody>
      </p:sp>
      <p:sp>
        <p:nvSpPr>
          <p:cNvPr id="6" name="Slide Number Placeholder 5">
            <a:extLst>
              <a:ext uri="{FF2B5EF4-FFF2-40B4-BE49-F238E27FC236}">
                <a16:creationId xmlns:a16="http://schemas.microsoft.com/office/drawing/2014/main" id="{2F7B851E-E648-E0F6-5C8D-39C47C395A5A}"/>
              </a:ext>
            </a:extLst>
          </p:cNvPr>
          <p:cNvSpPr>
            <a:spLocks noGrp="1"/>
          </p:cNvSpPr>
          <p:nvPr>
            <p:ph type="sldNum" sz="quarter" idx="12"/>
          </p:nvPr>
        </p:nvSpPr>
        <p:spPr>
          <a:xfrm>
            <a:off x="9285829" y="6457890"/>
            <a:ext cx="2743200" cy="365125"/>
          </a:xfrm>
          <a:prstGeom prst="rect">
            <a:avLst/>
          </a:prstGeom>
        </p:spPr>
        <p:txBody>
          <a:bodyPr/>
          <a:lstStyle/>
          <a:p>
            <a:fld id="{0207DD2C-7E4A-4012-A042-0BF8E2DD0644}" type="slidenum">
              <a:rPr lang="en-US" smtClean="0"/>
              <a:t>‹#›</a:t>
            </a:fld>
            <a:endParaRPr lang="en-US"/>
          </a:p>
        </p:txBody>
      </p:sp>
    </p:spTree>
    <p:extLst>
      <p:ext uri="{BB962C8B-B14F-4D97-AF65-F5344CB8AC3E}">
        <p14:creationId xmlns:p14="http://schemas.microsoft.com/office/powerpoint/2010/main" val="412210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4FEC96-A243-EAFC-28F9-43AA3A6356B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3C7D331-726D-814F-DE9F-077A0A20D9A5}"/>
              </a:ext>
            </a:extLst>
          </p:cNvPr>
          <p:cNvSpPr>
            <a:spLocks noGrp="1"/>
          </p:cNvSpPr>
          <p:nvPr>
            <p:ph type="dt" sz="half" idx="10"/>
          </p:nvPr>
        </p:nvSpPr>
        <p:spPr>
          <a:xfrm>
            <a:off x="162423" y="6457890"/>
            <a:ext cx="2743200" cy="365125"/>
          </a:xfrm>
          <a:prstGeom prst="rect">
            <a:avLst/>
          </a:prstGeom>
        </p:spPr>
        <p:txBody>
          <a:bodyPr/>
          <a:lstStyle/>
          <a:p>
            <a:fld id="{EFE616F7-043E-4F76-95AF-F7FF6EF37B29}" type="datetimeFigureOut">
              <a:rPr lang="en-US" smtClean="0"/>
              <a:t>16-Jun-23</a:t>
            </a:fld>
            <a:endParaRPr lang="en-US"/>
          </a:p>
        </p:txBody>
      </p:sp>
      <p:sp>
        <p:nvSpPr>
          <p:cNvPr id="6" name="Footer Placeholder 5">
            <a:extLst>
              <a:ext uri="{FF2B5EF4-FFF2-40B4-BE49-F238E27FC236}">
                <a16:creationId xmlns:a16="http://schemas.microsoft.com/office/drawing/2014/main" id="{ED0B9120-1DC5-6B64-0CC7-980D71AC7329}"/>
              </a:ext>
            </a:extLst>
          </p:cNvPr>
          <p:cNvSpPr>
            <a:spLocks noGrp="1"/>
          </p:cNvSpPr>
          <p:nvPr>
            <p:ph type="ftr" sz="quarter" idx="11"/>
          </p:nvPr>
        </p:nvSpPr>
        <p:spPr>
          <a:xfrm>
            <a:off x="4038326" y="645789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B7E8BC6-3D9A-43D8-E65A-56B021D036B1}"/>
              </a:ext>
            </a:extLst>
          </p:cNvPr>
          <p:cNvSpPr>
            <a:spLocks noGrp="1"/>
          </p:cNvSpPr>
          <p:nvPr>
            <p:ph type="sldNum" sz="quarter" idx="12"/>
          </p:nvPr>
        </p:nvSpPr>
        <p:spPr>
          <a:xfrm>
            <a:off x="9285829" y="6457890"/>
            <a:ext cx="2743200" cy="365125"/>
          </a:xfrm>
          <a:prstGeom prst="rect">
            <a:avLst/>
          </a:prstGeom>
        </p:spPr>
        <p:txBody>
          <a:bodyPr/>
          <a:lstStyle/>
          <a:p>
            <a:fld id="{0207DD2C-7E4A-4012-A042-0BF8E2DD0644}" type="slidenum">
              <a:rPr lang="en-US" smtClean="0"/>
              <a:t>‹#›</a:t>
            </a:fld>
            <a:endParaRPr lang="en-US"/>
          </a:p>
        </p:txBody>
      </p:sp>
      <p:sp>
        <p:nvSpPr>
          <p:cNvPr id="10" name="Text Placeholder 3">
            <a:extLst>
              <a:ext uri="{FF2B5EF4-FFF2-40B4-BE49-F238E27FC236}">
                <a16:creationId xmlns:a16="http://schemas.microsoft.com/office/drawing/2014/main" id="{8260839A-6729-5E26-467E-6F4268405BDF}"/>
              </a:ext>
            </a:extLst>
          </p:cNvPr>
          <p:cNvSpPr>
            <a:spLocks noGrp="1"/>
          </p:cNvSpPr>
          <p:nvPr>
            <p:ph type="body" sz="half" idx="13"/>
          </p:nvPr>
        </p:nvSpPr>
        <p:spPr>
          <a:xfrm>
            <a:off x="833436" y="2383366"/>
            <a:ext cx="3932237" cy="348562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itle 1">
            <a:extLst>
              <a:ext uri="{FF2B5EF4-FFF2-40B4-BE49-F238E27FC236}">
                <a16:creationId xmlns:a16="http://schemas.microsoft.com/office/drawing/2014/main" id="{E22BA71C-9020-FA0D-3B23-ECB286657FF3}"/>
              </a:ext>
            </a:extLst>
          </p:cNvPr>
          <p:cNvSpPr>
            <a:spLocks noGrp="1"/>
          </p:cNvSpPr>
          <p:nvPr>
            <p:ph type="title"/>
          </p:nvPr>
        </p:nvSpPr>
        <p:spPr>
          <a:xfrm>
            <a:off x="0" y="-49389"/>
            <a:ext cx="12192000" cy="627945"/>
          </a:xfrm>
          <a:prstGeom prst="rect">
            <a:avLst/>
          </a:prstGeom>
        </p:spPr>
        <p:txBody>
          <a:bodyPr/>
          <a:lstStyle>
            <a:lvl1pPr>
              <a:defRPr>
                <a:solidFill>
                  <a:schemeClr val="tx1"/>
                </a:solidFill>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C0A3BDCE-199C-0A41-1B6D-BABAACAE8A23}"/>
              </a:ext>
            </a:extLst>
          </p:cNvPr>
          <p:cNvSpPr>
            <a:spLocks noGrp="1"/>
          </p:cNvSpPr>
          <p:nvPr>
            <p:ph type="body" sz="half" idx="14"/>
          </p:nvPr>
        </p:nvSpPr>
        <p:spPr>
          <a:xfrm>
            <a:off x="833436" y="987425"/>
            <a:ext cx="3932237" cy="1146175"/>
          </a:xfrm>
          <a:prstGeom prst="rect">
            <a:avLst/>
          </a:prstGeom>
        </p:spPr>
        <p:txBody>
          <a:bodyPr>
            <a:normAutofit/>
          </a:bodyPr>
          <a:lstStyle>
            <a:lvl1pPr marL="0" indent="0">
              <a:buNone/>
              <a:defRPr sz="3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474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40D59-807D-C03D-71D5-0986C1AFF0F7}"/>
              </a:ext>
            </a:extLst>
          </p:cNvPr>
          <p:cNvSpPr txBox="1">
            <a:spLocks/>
          </p:cNvSpPr>
          <p:nvPr/>
        </p:nvSpPr>
        <p:spPr>
          <a:xfrm>
            <a:off x="-274" y="-62772"/>
            <a:ext cx="12192000" cy="655783"/>
          </a:xfrm>
          <a:prstGeom prst="rect">
            <a:avLst/>
          </a:prstGeom>
          <a:solidFill>
            <a:schemeClr val="accent4">
              <a:lumMod val="75000"/>
            </a:schemeClr>
          </a:solidFill>
        </p:spPr>
        <p:txBody>
          <a:bodyPr vert="horz" lIns="91440" tIns="45720" rIns="91440" bIns="45720" rtlCol="0" anchor="ctr">
            <a:normAutofit fontScale="97500" lnSpcReduction="10000"/>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10" name="TextBox 9">
            <a:extLst>
              <a:ext uri="{FF2B5EF4-FFF2-40B4-BE49-F238E27FC236}">
                <a16:creationId xmlns:a16="http://schemas.microsoft.com/office/drawing/2014/main" id="{505A4476-9B36-2A50-8097-DD671110390A}"/>
              </a:ext>
            </a:extLst>
          </p:cNvPr>
          <p:cNvSpPr txBox="1"/>
          <p:nvPr/>
        </p:nvSpPr>
        <p:spPr>
          <a:xfrm>
            <a:off x="-274" y="6457890"/>
            <a:ext cx="12192274" cy="400110"/>
          </a:xfrm>
          <a:prstGeom prst="rect">
            <a:avLst/>
          </a:prstGeom>
          <a:solidFill>
            <a:schemeClr val="accent4">
              <a:lumMod val="75000"/>
            </a:schemeClr>
          </a:solidFill>
          <a:ln>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2" name="Title Placeholder 1">
            <a:extLst>
              <a:ext uri="{FF2B5EF4-FFF2-40B4-BE49-F238E27FC236}">
                <a16:creationId xmlns:a16="http://schemas.microsoft.com/office/drawing/2014/main" id="{FCC7A2CF-7F4B-C2EF-7FA3-C76E80CDF800}"/>
              </a:ext>
            </a:extLst>
          </p:cNvPr>
          <p:cNvSpPr>
            <a:spLocks noGrp="1"/>
          </p:cNvSpPr>
          <p:nvPr>
            <p:ph type="title"/>
          </p:nvPr>
        </p:nvSpPr>
        <p:spPr>
          <a:xfrm>
            <a:off x="0" y="-49389"/>
            <a:ext cx="12192000" cy="6279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E25818-D111-9CB3-83B4-11FCBAE6C06A}"/>
              </a:ext>
            </a:extLst>
          </p:cNvPr>
          <p:cNvSpPr>
            <a:spLocks noGrp="1"/>
          </p:cNvSpPr>
          <p:nvPr>
            <p:ph type="body" idx="1"/>
          </p:nvPr>
        </p:nvSpPr>
        <p:spPr>
          <a:xfrm>
            <a:off x="837926" y="1809726"/>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353BD9-359C-3F9A-A326-2ABC04CEF8EB}"/>
              </a:ext>
            </a:extLst>
          </p:cNvPr>
          <p:cNvSpPr>
            <a:spLocks noGrp="1"/>
          </p:cNvSpPr>
          <p:nvPr>
            <p:ph type="dt" sz="half" idx="2"/>
          </p:nvPr>
        </p:nvSpPr>
        <p:spPr>
          <a:xfrm>
            <a:off x="162423" y="645789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616F7-043E-4F76-95AF-F7FF6EF37B29}" type="datetimeFigureOut">
              <a:rPr lang="en-US" smtClean="0"/>
              <a:t>16-Jun-23</a:t>
            </a:fld>
            <a:endParaRPr lang="en-US"/>
          </a:p>
        </p:txBody>
      </p:sp>
      <p:sp>
        <p:nvSpPr>
          <p:cNvPr id="5" name="Footer Placeholder 4">
            <a:extLst>
              <a:ext uri="{FF2B5EF4-FFF2-40B4-BE49-F238E27FC236}">
                <a16:creationId xmlns:a16="http://schemas.microsoft.com/office/drawing/2014/main" id="{BB41291C-E50D-B7E9-362E-5DE46D9C78A0}"/>
              </a:ext>
            </a:extLst>
          </p:cNvPr>
          <p:cNvSpPr>
            <a:spLocks noGrp="1"/>
          </p:cNvSpPr>
          <p:nvPr>
            <p:ph type="ftr" sz="quarter" idx="3"/>
          </p:nvPr>
        </p:nvSpPr>
        <p:spPr>
          <a:xfrm>
            <a:off x="4038326" y="645789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C7DE7C-DDF6-C5F3-E8DD-37E637E3D600}"/>
              </a:ext>
            </a:extLst>
          </p:cNvPr>
          <p:cNvSpPr>
            <a:spLocks noGrp="1"/>
          </p:cNvSpPr>
          <p:nvPr>
            <p:ph type="sldNum" sz="quarter" idx="4"/>
          </p:nvPr>
        </p:nvSpPr>
        <p:spPr>
          <a:xfrm>
            <a:off x="9285829" y="645789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7DD2C-7E4A-4012-A042-0BF8E2DD0644}" type="slidenum">
              <a:rPr lang="en-US" smtClean="0"/>
              <a:t>‹#›</a:t>
            </a:fld>
            <a:endParaRPr lang="en-US"/>
          </a:p>
        </p:txBody>
      </p:sp>
    </p:spTree>
    <p:extLst>
      <p:ext uri="{BB962C8B-B14F-4D97-AF65-F5344CB8AC3E}">
        <p14:creationId xmlns:p14="http://schemas.microsoft.com/office/powerpoint/2010/main" val="30458772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5A13-BAFC-19C0-7A5E-D04D37202EA1}"/>
              </a:ext>
            </a:extLst>
          </p:cNvPr>
          <p:cNvSpPr>
            <a:spLocks noGrp="1"/>
          </p:cNvSpPr>
          <p:nvPr>
            <p:ph type="ctrTitle"/>
          </p:nvPr>
        </p:nvSpPr>
        <p:spPr>
          <a:xfrm>
            <a:off x="1524000" y="1122363"/>
            <a:ext cx="9144000" cy="3675668"/>
          </a:xfrm>
        </p:spPr>
        <p:txBody>
          <a:bodyPr>
            <a:normAutofit fontScale="90000"/>
          </a:bodyPr>
          <a:lstStyle/>
          <a:p>
            <a:r>
              <a:rPr lang="en-US" dirty="0">
                <a:solidFill>
                  <a:schemeClr val="tx2"/>
                </a:solidFill>
              </a:rPr>
              <a:t>High-Fidelity, Frequency-Flexible Two-Qubit Fluxonium Gates with a Transmon Coupler, </a:t>
            </a:r>
            <a:br>
              <a:rPr lang="en-US" dirty="0">
                <a:solidFill>
                  <a:schemeClr val="tx2"/>
                </a:solidFill>
              </a:rPr>
            </a:br>
            <a:r>
              <a:rPr lang="en-US" dirty="0">
                <a:solidFill>
                  <a:schemeClr val="tx2"/>
                </a:solidFill>
              </a:rPr>
              <a:t> Ding2023</a:t>
            </a:r>
            <a:endParaRPr lang="en-US" dirty="0"/>
          </a:p>
        </p:txBody>
      </p:sp>
      <p:sp>
        <p:nvSpPr>
          <p:cNvPr id="3" name="Subtitle 2">
            <a:extLst>
              <a:ext uri="{FF2B5EF4-FFF2-40B4-BE49-F238E27FC236}">
                <a16:creationId xmlns:a16="http://schemas.microsoft.com/office/drawing/2014/main" id="{6301A424-B50A-0FB6-F524-571EC0030DA3}"/>
              </a:ext>
            </a:extLst>
          </p:cNvPr>
          <p:cNvSpPr>
            <a:spLocks noGrp="1"/>
          </p:cNvSpPr>
          <p:nvPr>
            <p:ph type="subTitle" idx="1"/>
          </p:nvPr>
        </p:nvSpPr>
        <p:spPr>
          <a:xfrm>
            <a:off x="1524000" y="5013788"/>
            <a:ext cx="9144000" cy="575353"/>
          </a:xfrm>
        </p:spPr>
        <p:txBody>
          <a:bodyPr/>
          <a:lstStyle/>
          <a:p>
            <a:pPr algn="r"/>
            <a:r>
              <a:rPr lang="en-US" dirty="0"/>
              <a:t>Amalie Paulsen</a:t>
            </a:r>
          </a:p>
        </p:txBody>
      </p:sp>
    </p:spTree>
    <p:extLst>
      <p:ext uri="{BB962C8B-B14F-4D97-AF65-F5344CB8AC3E}">
        <p14:creationId xmlns:p14="http://schemas.microsoft.com/office/powerpoint/2010/main" val="266178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3061-D792-23D1-13C8-837124B8FDF5}"/>
              </a:ext>
            </a:extLst>
          </p:cNvPr>
          <p:cNvSpPr>
            <a:spLocks noGrp="1"/>
          </p:cNvSpPr>
          <p:nvPr>
            <p:ph type="title"/>
          </p:nvPr>
        </p:nvSpPr>
        <p:spPr/>
        <p:txBody>
          <a:bodyPr>
            <a:normAutofit fontScale="90000"/>
          </a:bodyPr>
          <a:lstStyle/>
          <a:p>
            <a:r>
              <a:rPr lang="en-US" dirty="0"/>
              <a:t>CZ gate </a:t>
            </a:r>
          </a:p>
        </p:txBody>
      </p:sp>
      <p:pic>
        <p:nvPicPr>
          <p:cNvPr id="5" name="Content Placeholder 4">
            <a:extLst>
              <a:ext uri="{FF2B5EF4-FFF2-40B4-BE49-F238E27FC236}">
                <a16:creationId xmlns:a16="http://schemas.microsoft.com/office/drawing/2014/main" id="{B518083D-8362-585A-C552-8C2497F013BB}"/>
              </a:ext>
            </a:extLst>
          </p:cNvPr>
          <p:cNvPicPr>
            <a:picLocks noGrp="1" noChangeAspect="1"/>
          </p:cNvPicPr>
          <p:nvPr>
            <p:ph idx="1"/>
          </p:nvPr>
        </p:nvPicPr>
        <p:blipFill>
          <a:blip r:embed="rId3"/>
          <a:stretch>
            <a:fillRect/>
          </a:stretch>
        </p:blipFill>
        <p:spPr>
          <a:xfrm>
            <a:off x="802700" y="1875034"/>
            <a:ext cx="6030114" cy="1658112"/>
          </a:xfrm>
        </p:spPr>
      </p:pic>
      <p:sp>
        <p:nvSpPr>
          <p:cNvPr id="7" name="TextBox 6">
            <a:extLst>
              <a:ext uri="{FF2B5EF4-FFF2-40B4-BE49-F238E27FC236}">
                <a16:creationId xmlns:a16="http://schemas.microsoft.com/office/drawing/2014/main" id="{3615E4E5-2C85-EAB7-375B-ED70BF6D2F4E}"/>
              </a:ext>
            </a:extLst>
          </p:cNvPr>
          <p:cNvSpPr txBox="1"/>
          <p:nvPr/>
        </p:nvSpPr>
        <p:spPr>
          <a:xfrm>
            <a:off x="819824" y="4410558"/>
            <a:ext cx="8515562" cy="646331"/>
          </a:xfrm>
          <a:prstGeom prst="rect">
            <a:avLst/>
          </a:prstGeom>
          <a:noFill/>
        </p:spPr>
        <p:txBody>
          <a:bodyPr wrap="square">
            <a:spAutoFit/>
          </a:bodyPr>
          <a:lstStyle/>
          <a:p>
            <a:pPr algn="l"/>
            <a:r>
              <a:rPr lang="en-US" b="0" i="0" dirty="0">
                <a:solidFill>
                  <a:srgbClr val="262626"/>
                </a:solidFill>
                <a:effectLst/>
                <a:latin typeface="IBM Plex Sans" panose="020B0503050203000203" pitchFamily="34" charset="0"/>
              </a:rPr>
              <a:t>In the computational basis, this gate flips the phase of the target qubit if the control qubit is in the |1⟩ state.</a:t>
            </a:r>
          </a:p>
        </p:txBody>
      </p:sp>
      <p:pic>
        <p:nvPicPr>
          <p:cNvPr id="9" name="Picture 8">
            <a:extLst>
              <a:ext uri="{FF2B5EF4-FFF2-40B4-BE49-F238E27FC236}">
                <a16:creationId xmlns:a16="http://schemas.microsoft.com/office/drawing/2014/main" id="{86B8D9C6-21AD-74D8-BD5A-EADAF585BD4F}"/>
              </a:ext>
            </a:extLst>
          </p:cNvPr>
          <p:cNvPicPr>
            <a:picLocks noChangeAspect="1"/>
          </p:cNvPicPr>
          <p:nvPr/>
        </p:nvPicPr>
        <p:blipFill rotWithShape="1">
          <a:blip r:embed="rId4"/>
          <a:srcRect l="16843"/>
          <a:stretch/>
        </p:blipFill>
        <p:spPr>
          <a:xfrm>
            <a:off x="8387011" y="1134334"/>
            <a:ext cx="2519007" cy="3139511"/>
          </a:xfrm>
          <a:prstGeom prst="rect">
            <a:avLst/>
          </a:prstGeom>
        </p:spPr>
      </p:pic>
    </p:spTree>
    <p:extLst>
      <p:ext uri="{BB962C8B-B14F-4D97-AF65-F5344CB8AC3E}">
        <p14:creationId xmlns:p14="http://schemas.microsoft.com/office/powerpoint/2010/main" val="26161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7EDC-93D1-DCE1-B1F7-7707903A67D1}"/>
              </a:ext>
            </a:extLst>
          </p:cNvPr>
          <p:cNvSpPr>
            <a:spLocks noGrp="1"/>
          </p:cNvSpPr>
          <p:nvPr>
            <p:ph type="title"/>
          </p:nvPr>
        </p:nvSpPr>
        <p:spPr/>
        <p:txBody>
          <a:bodyPr>
            <a:normAutofit fontScale="90000"/>
          </a:bodyPr>
          <a:lstStyle/>
          <a:p>
            <a:r>
              <a:rPr lang="en-US" dirty="0"/>
              <a:t>CZ fidelities exceeding 99.85-99.9% range</a:t>
            </a:r>
          </a:p>
        </p:txBody>
      </p:sp>
      <p:pic>
        <p:nvPicPr>
          <p:cNvPr id="5" name="Content Placeholder 4">
            <a:extLst>
              <a:ext uri="{FF2B5EF4-FFF2-40B4-BE49-F238E27FC236}">
                <a16:creationId xmlns:a16="http://schemas.microsoft.com/office/drawing/2014/main" id="{ABA5072D-201A-1399-AEBC-C8DF2C0E0D71}"/>
              </a:ext>
            </a:extLst>
          </p:cNvPr>
          <p:cNvPicPr>
            <a:picLocks noGrp="1" noChangeAspect="1"/>
          </p:cNvPicPr>
          <p:nvPr>
            <p:ph idx="1"/>
          </p:nvPr>
        </p:nvPicPr>
        <p:blipFill rotWithShape="1">
          <a:blip r:embed="rId3"/>
          <a:srcRect r="51235"/>
          <a:stretch/>
        </p:blipFill>
        <p:spPr>
          <a:xfrm>
            <a:off x="795487" y="727639"/>
            <a:ext cx="4800502" cy="4433920"/>
          </a:xfrm>
        </p:spPr>
      </p:pic>
      <p:pic>
        <p:nvPicPr>
          <p:cNvPr id="6" name="Content Placeholder 4">
            <a:extLst>
              <a:ext uri="{FF2B5EF4-FFF2-40B4-BE49-F238E27FC236}">
                <a16:creationId xmlns:a16="http://schemas.microsoft.com/office/drawing/2014/main" id="{00991999-15D4-EAEC-7831-D2F8766D0FBA}"/>
              </a:ext>
            </a:extLst>
          </p:cNvPr>
          <p:cNvPicPr>
            <a:picLocks noChangeAspect="1"/>
          </p:cNvPicPr>
          <p:nvPr/>
        </p:nvPicPr>
        <p:blipFill rotWithShape="1">
          <a:blip r:embed="rId3"/>
          <a:srcRect l="48052" t="43488"/>
          <a:stretch/>
        </p:blipFill>
        <p:spPr>
          <a:xfrm>
            <a:off x="6282648" y="883576"/>
            <a:ext cx="5113865" cy="2505689"/>
          </a:xfrm>
          <a:prstGeom prst="rect">
            <a:avLst/>
          </a:prstGeom>
        </p:spPr>
      </p:pic>
      <p:pic>
        <p:nvPicPr>
          <p:cNvPr id="8" name="Picture 7">
            <a:extLst>
              <a:ext uri="{FF2B5EF4-FFF2-40B4-BE49-F238E27FC236}">
                <a16:creationId xmlns:a16="http://schemas.microsoft.com/office/drawing/2014/main" id="{928390B2-CBA3-E4C7-D442-C69284B9EC42}"/>
              </a:ext>
            </a:extLst>
          </p:cNvPr>
          <p:cNvPicPr>
            <a:picLocks noChangeAspect="1"/>
          </p:cNvPicPr>
          <p:nvPr/>
        </p:nvPicPr>
        <p:blipFill>
          <a:blip r:embed="rId4"/>
          <a:stretch>
            <a:fillRect/>
          </a:stretch>
        </p:blipFill>
        <p:spPr>
          <a:xfrm>
            <a:off x="5008895" y="3813979"/>
            <a:ext cx="6581823" cy="1652600"/>
          </a:xfrm>
          <a:prstGeom prst="rect">
            <a:avLst/>
          </a:prstGeom>
        </p:spPr>
      </p:pic>
      <p:pic>
        <p:nvPicPr>
          <p:cNvPr id="9" name="Picture 8">
            <a:extLst>
              <a:ext uri="{FF2B5EF4-FFF2-40B4-BE49-F238E27FC236}">
                <a16:creationId xmlns:a16="http://schemas.microsoft.com/office/drawing/2014/main" id="{216C7395-4641-14AA-F210-C5754FA3707B}"/>
              </a:ext>
            </a:extLst>
          </p:cNvPr>
          <p:cNvPicPr>
            <a:picLocks noChangeAspect="1"/>
          </p:cNvPicPr>
          <p:nvPr/>
        </p:nvPicPr>
        <p:blipFill rotWithShape="1">
          <a:blip r:embed="rId5"/>
          <a:srcRect l="16843"/>
          <a:stretch/>
        </p:blipFill>
        <p:spPr>
          <a:xfrm>
            <a:off x="6162657" y="883576"/>
            <a:ext cx="1685639" cy="2100861"/>
          </a:xfrm>
          <a:prstGeom prst="rect">
            <a:avLst/>
          </a:prstGeom>
        </p:spPr>
      </p:pic>
    </p:spTree>
    <p:extLst>
      <p:ext uri="{BB962C8B-B14F-4D97-AF65-F5344CB8AC3E}">
        <p14:creationId xmlns:p14="http://schemas.microsoft.com/office/powerpoint/2010/main" val="365924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57C4-9C13-5F5C-9F14-3A1ABB9744E8}"/>
              </a:ext>
            </a:extLst>
          </p:cNvPr>
          <p:cNvSpPr>
            <a:spLocks noGrp="1"/>
          </p:cNvSpPr>
          <p:nvPr>
            <p:ph type="title"/>
          </p:nvPr>
        </p:nvSpPr>
        <p:spPr/>
        <p:txBody>
          <a:bodyPr>
            <a:normAutofit fontScale="90000"/>
          </a:bodyPr>
          <a:lstStyle/>
          <a:p>
            <a:r>
              <a:rPr lang="en-US" dirty="0"/>
              <a:t>Optimizing the CZ gate fidelity using ML</a:t>
            </a:r>
          </a:p>
        </p:txBody>
      </p:sp>
      <p:pic>
        <p:nvPicPr>
          <p:cNvPr id="9" name="Content Placeholder 8">
            <a:extLst>
              <a:ext uri="{FF2B5EF4-FFF2-40B4-BE49-F238E27FC236}">
                <a16:creationId xmlns:a16="http://schemas.microsoft.com/office/drawing/2014/main" id="{B47B4A01-2A87-1ABC-E846-5C8FA8609EEB}"/>
              </a:ext>
            </a:extLst>
          </p:cNvPr>
          <p:cNvPicPr>
            <a:picLocks noGrp="1" noChangeAspect="1"/>
          </p:cNvPicPr>
          <p:nvPr>
            <p:ph idx="1"/>
          </p:nvPr>
        </p:nvPicPr>
        <p:blipFill>
          <a:blip r:embed="rId3"/>
          <a:stretch>
            <a:fillRect/>
          </a:stretch>
        </p:blipFill>
        <p:spPr>
          <a:xfrm>
            <a:off x="815929" y="961436"/>
            <a:ext cx="2895621" cy="2671782"/>
          </a:xfrm>
        </p:spPr>
      </p:pic>
      <p:pic>
        <p:nvPicPr>
          <p:cNvPr id="11" name="Picture 10">
            <a:extLst>
              <a:ext uri="{FF2B5EF4-FFF2-40B4-BE49-F238E27FC236}">
                <a16:creationId xmlns:a16="http://schemas.microsoft.com/office/drawing/2014/main" id="{AC2E996A-1109-37F2-AEFC-BA09124DEB85}"/>
              </a:ext>
            </a:extLst>
          </p:cNvPr>
          <p:cNvPicPr>
            <a:picLocks noChangeAspect="1"/>
          </p:cNvPicPr>
          <p:nvPr/>
        </p:nvPicPr>
        <p:blipFill>
          <a:blip r:embed="rId4"/>
          <a:stretch>
            <a:fillRect/>
          </a:stretch>
        </p:blipFill>
        <p:spPr>
          <a:xfrm>
            <a:off x="4480662" y="1142412"/>
            <a:ext cx="5624554" cy="2490806"/>
          </a:xfrm>
          <a:prstGeom prst="rect">
            <a:avLst/>
          </a:prstGeom>
        </p:spPr>
      </p:pic>
    </p:spTree>
    <p:extLst>
      <p:ext uri="{BB962C8B-B14F-4D97-AF65-F5344CB8AC3E}">
        <p14:creationId xmlns:p14="http://schemas.microsoft.com/office/powerpoint/2010/main" val="5868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9553-4487-BDBD-67DB-39DD116A32EE}"/>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AA635FDE-8985-EF34-CDE1-465554C5EA10}"/>
              </a:ext>
            </a:extLst>
          </p:cNvPr>
          <p:cNvSpPr>
            <a:spLocks noGrp="1"/>
          </p:cNvSpPr>
          <p:nvPr>
            <p:ph idx="1"/>
          </p:nvPr>
        </p:nvSpPr>
        <p:spPr/>
        <p:txBody>
          <a:bodyPr/>
          <a:lstStyle/>
          <a:p>
            <a:r>
              <a:rPr lang="en-US" dirty="0"/>
              <a:t>Propose a coupling scheme between 2 fluxonium qubits with a Transmon coupler. </a:t>
            </a:r>
          </a:p>
          <a:p>
            <a:r>
              <a:rPr lang="en-US" dirty="0"/>
              <a:t>Using non-computational states and avoids cross-talk. </a:t>
            </a:r>
          </a:p>
          <a:p>
            <a:r>
              <a:rPr lang="en-US" dirty="0"/>
              <a:t>High T_1 despite strong qubit-qubit coupling</a:t>
            </a:r>
          </a:p>
          <a:p>
            <a:r>
              <a:rPr lang="en-US" dirty="0"/>
              <a:t>Yielded a high fidelity operation across a large frequency-tunable range, reproduced across multiple devices. </a:t>
            </a:r>
          </a:p>
          <a:p>
            <a:r>
              <a:rPr lang="en-US" dirty="0"/>
              <a:t>capacity for large coupling strengths while simultaneously reducing the ZZ interaction strength to kHz levels.</a:t>
            </a:r>
          </a:p>
          <a:p>
            <a:r>
              <a:rPr lang="en-US" dirty="0"/>
              <a:t>A fixed-frequency </a:t>
            </a:r>
            <a:r>
              <a:rPr lang="en-US" dirty="0" err="1"/>
              <a:t>transmon</a:t>
            </a:r>
            <a:r>
              <a:rPr lang="en-US" dirty="0"/>
              <a:t> (or simply a resonator) would suffice for this use case</a:t>
            </a:r>
          </a:p>
        </p:txBody>
      </p:sp>
    </p:spTree>
    <p:extLst>
      <p:ext uri="{BB962C8B-B14F-4D97-AF65-F5344CB8AC3E}">
        <p14:creationId xmlns:p14="http://schemas.microsoft.com/office/powerpoint/2010/main" val="237030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425C-78B9-ECF0-D840-71F0C2A551F9}"/>
              </a:ext>
            </a:extLst>
          </p:cNvPr>
          <p:cNvSpPr>
            <a:spLocks noGrp="1"/>
          </p:cNvSpPr>
          <p:nvPr>
            <p:ph type="title"/>
          </p:nvPr>
        </p:nvSpPr>
        <p:spPr/>
        <p:txBody>
          <a:bodyPr>
            <a:normAutofit fontScale="90000"/>
          </a:bodyPr>
          <a:lstStyle/>
          <a:p>
            <a:r>
              <a:rPr lang="en-US" dirty="0"/>
              <a:t>Up to now</a:t>
            </a:r>
          </a:p>
        </p:txBody>
      </p:sp>
      <p:sp>
        <p:nvSpPr>
          <p:cNvPr id="3" name="Content Placeholder 2">
            <a:extLst>
              <a:ext uri="{FF2B5EF4-FFF2-40B4-BE49-F238E27FC236}">
                <a16:creationId xmlns:a16="http://schemas.microsoft.com/office/drawing/2014/main" id="{E1BEC81D-E367-DBB2-2590-89A37561A368}"/>
              </a:ext>
            </a:extLst>
          </p:cNvPr>
          <p:cNvSpPr>
            <a:spLocks noGrp="1"/>
          </p:cNvSpPr>
          <p:nvPr>
            <p:ph idx="1"/>
          </p:nvPr>
        </p:nvSpPr>
        <p:spPr/>
        <p:txBody>
          <a:bodyPr/>
          <a:lstStyle/>
          <a:p>
            <a:r>
              <a:rPr lang="en-US" dirty="0"/>
              <a:t>Many studies have been done with the Transmon</a:t>
            </a:r>
          </a:p>
          <a:p>
            <a:pPr lvl="1"/>
            <a:r>
              <a:rPr lang="en-US" dirty="0"/>
              <a:t>Have a large transition frequency (around~5GHz)</a:t>
            </a:r>
          </a:p>
          <a:p>
            <a:pPr lvl="1"/>
            <a:r>
              <a:rPr lang="en-US" dirty="0"/>
              <a:t>Weak anharmonicity (~200MHz)</a:t>
            </a:r>
          </a:p>
          <a:p>
            <a:pPr lvl="1"/>
            <a:endParaRPr lang="en-US" dirty="0"/>
          </a:p>
          <a:p>
            <a:r>
              <a:rPr lang="en-US" dirty="0"/>
              <a:t>Fluxonium</a:t>
            </a:r>
          </a:p>
          <a:p>
            <a:pPr lvl="1"/>
            <a:r>
              <a:rPr lang="en-US" dirty="0"/>
              <a:t>Larger anharmonicity</a:t>
            </a:r>
          </a:p>
          <a:p>
            <a:pPr lvl="1"/>
            <a:r>
              <a:rPr lang="en-US" dirty="0"/>
              <a:t>Transition frequency between 100 MHz and 1 GHz</a:t>
            </a:r>
          </a:p>
          <a:p>
            <a:pPr lvl="1"/>
            <a:r>
              <a:rPr lang="en-US" dirty="0"/>
              <a:t>Have already achieved single-qubit gate fidelities above 99.99%</a:t>
            </a:r>
          </a:p>
          <a:p>
            <a:pPr lvl="1"/>
            <a:r>
              <a:rPr lang="en-US" dirty="0"/>
              <a:t>Now we want to do 2 qubit gates. </a:t>
            </a:r>
          </a:p>
        </p:txBody>
      </p:sp>
      <p:pic>
        <p:nvPicPr>
          <p:cNvPr id="5" name="Picture 4">
            <a:extLst>
              <a:ext uri="{FF2B5EF4-FFF2-40B4-BE49-F238E27FC236}">
                <a16:creationId xmlns:a16="http://schemas.microsoft.com/office/drawing/2014/main" id="{54BCB249-B381-0036-5A95-AAF62478CBCA}"/>
              </a:ext>
            </a:extLst>
          </p:cNvPr>
          <p:cNvPicPr>
            <a:picLocks noChangeAspect="1"/>
          </p:cNvPicPr>
          <p:nvPr/>
        </p:nvPicPr>
        <p:blipFill>
          <a:blip r:embed="rId3"/>
          <a:stretch>
            <a:fillRect/>
          </a:stretch>
        </p:blipFill>
        <p:spPr>
          <a:xfrm>
            <a:off x="9385031" y="760287"/>
            <a:ext cx="1837618" cy="1937753"/>
          </a:xfrm>
          <a:prstGeom prst="rect">
            <a:avLst/>
          </a:prstGeom>
        </p:spPr>
      </p:pic>
      <p:pic>
        <p:nvPicPr>
          <p:cNvPr id="7" name="Picture 6">
            <a:extLst>
              <a:ext uri="{FF2B5EF4-FFF2-40B4-BE49-F238E27FC236}">
                <a16:creationId xmlns:a16="http://schemas.microsoft.com/office/drawing/2014/main" id="{DE4EC37E-FE87-082C-5B85-491958DE80A8}"/>
              </a:ext>
            </a:extLst>
          </p:cNvPr>
          <p:cNvPicPr>
            <a:picLocks noChangeAspect="1"/>
          </p:cNvPicPr>
          <p:nvPr/>
        </p:nvPicPr>
        <p:blipFill>
          <a:blip r:embed="rId4"/>
          <a:stretch>
            <a:fillRect/>
          </a:stretch>
        </p:blipFill>
        <p:spPr>
          <a:xfrm>
            <a:off x="10069364" y="4058954"/>
            <a:ext cx="1628787" cy="1976452"/>
          </a:xfrm>
          <a:prstGeom prst="rect">
            <a:avLst/>
          </a:prstGeom>
        </p:spPr>
      </p:pic>
    </p:spTree>
    <p:extLst>
      <p:ext uri="{BB962C8B-B14F-4D97-AF65-F5344CB8AC3E}">
        <p14:creationId xmlns:p14="http://schemas.microsoft.com/office/powerpoint/2010/main" val="147947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CA3A-8704-6611-E5D0-01E9FFE3BEBB}"/>
              </a:ext>
            </a:extLst>
          </p:cNvPr>
          <p:cNvSpPr>
            <a:spLocks noGrp="1"/>
          </p:cNvSpPr>
          <p:nvPr>
            <p:ph type="title"/>
          </p:nvPr>
        </p:nvSpPr>
        <p:spPr/>
        <p:txBody>
          <a:bodyPr>
            <a:normAutofit fontScale="90000"/>
          </a:bodyPr>
          <a:lstStyle/>
          <a:p>
            <a:r>
              <a:rPr lang="en-US" dirty="0"/>
              <a:t>Short summery of article</a:t>
            </a:r>
          </a:p>
        </p:txBody>
      </p:sp>
      <p:sp>
        <p:nvSpPr>
          <p:cNvPr id="3" name="Content Placeholder 2">
            <a:extLst>
              <a:ext uri="{FF2B5EF4-FFF2-40B4-BE49-F238E27FC236}">
                <a16:creationId xmlns:a16="http://schemas.microsoft.com/office/drawing/2014/main" id="{8470DEC6-F338-8836-A43F-6E524902B2E9}"/>
              </a:ext>
            </a:extLst>
          </p:cNvPr>
          <p:cNvSpPr>
            <a:spLocks noGrp="1"/>
          </p:cNvSpPr>
          <p:nvPr>
            <p:ph idx="1"/>
          </p:nvPr>
        </p:nvSpPr>
        <p:spPr>
          <a:xfrm>
            <a:off x="838200" y="893805"/>
            <a:ext cx="6343436" cy="5283158"/>
          </a:xfrm>
        </p:spPr>
        <p:txBody>
          <a:bodyPr/>
          <a:lstStyle/>
          <a:p>
            <a:r>
              <a:rPr lang="en-US" dirty="0"/>
              <a:t>FTF architecture (fluxonium – </a:t>
            </a:r>
            <a:r>
              <a:rPr lang="en-US" dirty="0" err="1"/>
              <a:t>transmon</a:t>
            </a:r>
            <a:r>
              <a:rPr lang="en-US" dirty="0"/>
              <a:t> – fluxonium) architecture. </a:t>
            </a:r>
          </a:p>
          <a:p>
            <a:r>
              <a:rPr lang="en-US" dirty="0"/>
              <a:t>They use a Transmon coupler which couples to the higher lying states of the Fluxonium qubits. </a:t>
            </a:r>
          </a:p>
          <a:p>
            <a:r>
              <a:rPr lang="en-US" dirty="0"/>
              <a:t>Strong coupling between the fluxonium qubits without necessarily strong coupling to the enviroment. </a:t>
            </a:r>
          </a:p>
        </p:txBody>
      </p:sp>
      <p:pic>
        <p:nvPicPr>
          <p:cNvPr id="7" name="Picture 6">
            <a:extLst>
              <a:ext uri="{FF2B5EF4-FFF2-40B4-BE49-F238E27FC236}">
                <a16:creationId xmlns:a16="http://schemas.microsoft.com/office/drawing/2014/main" id="{4764AF83-A762-A26F-0846-D0374FB1DEE5}"/>
              </a:ext>
            </a:extLst>
          </p:cNvPr>
          <p:cNvPicPr>
            <a:picLocks noChangeAspect="1"/>
          </p:cNvPicPr>
          <p:nvPr/>
        </p:nvPicPr>
        <p:blipFill>
          <a:blip r:embed="rId3"/>
          <a:stretch>
            <a:fillRect/>
          </a:stretch>
        </p:blipFill>
        <p:spPr>
          <a:xfrm>
            <a:off x="7337767" y="1288677"/>
            <a:ext cx="4657897" cy="3216541"/>
          </a:xfrm>
          <a:prstGeom prst="rect">
            <a:avLst/>
          </a:prstGeom>
        </p:spPr>
      </p:pic>
    </p:spTree>
    <p:extLst>
      <p:ext uri="{BB962C8B-B14F-4D97-AF65-F5344CB8AC3E}">
        <p14:creationId xmlns:p14="http://schemas.microsoft.com/office/powerpoint/2010/main" val="177671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74B7-5742-08EB-A9FF-7291DC70F92E}"/>
              </a:ext>
            </a:extLst>
          </p:cNvPr>
          <p:cNvSpPr>
            <a:spLocks noGrp="1"/>
          </p:cNvSpPr>
          <p:nvPr>
            <p:ph type="title"/>
          </p:nvPr>
        </p:nvSpPr>
        <p:spPr/>
        <p:txBody>
          <a:bodyPr>
            <a:normAutofit fontScale="90000"/>
          </a:bodyPr>
          <a:lstStyle/>
          <a:p>
            <a:r>
              <a:rPr lang="en-US" dirty="0"/>
              <a:t>The architecture</a:t>
            </a:r>
          </a:p>
        </p:txBody>
      </p:sp>
      <p:pic>
        <p:nvPicPr>
          <p:cNvPr id="4" name="Content Placeholder 3">
            <a:extLst>
              <a:ext uri="{FF2B5EF4-FFF2-40B4-BE49-F238E27FC236}">
                <a16:creationId xmlns:a16="http://schemas.microsoft.com/office/drawing/2014/main" id="{0252281D-2757-0BE1-246C-DB4A06FFF6B9}"/>
              </a:ext>
            </a:extLst>
          </p:cNvPr>
          <p:cNvPicPr>
            <a:picLocks noGrp="1" noChangeAspect="1"/>
          </p:cNvPicPr>
          <p:nvPr>
            <p:ph idx="1"/>
          </p:nvPr>
        </p:nvPicPr>
        <p:blipFill>
          <a:blip r:embed="rId3"/>
          <a:stretch>
            <a:fillRect/>
          </a:stretch>
        </p:blipFill>
        <p:spPr>
          <a:xfrm>
            <a:off x="5967924" y="1163468"/>
            <a:ext cx="5807374" cy="4010320"/>
          </a:xfrm>
          <a:prstGeom prst="rect">
            <a:avLst/>
          </a:prstGeom>
        </p:spPr>
      </p:pic>
      <p:pic>
        <p:nvPicPr>
          <p:cNvPr id="6" name="Picture 5">
            <a:extLst>
              <a:ext uri="{FF2B5EF4-FFF2-40B4-BE49-F238E27FC236}">
                <a16:creationId xmlns:a16="http://schemas.microsoft.com/office/drawing/2014/main" id="{20657D7C-F319-DFDE-1935-58D8056CC1BA}"/>
              </a:ext>
            </a:extLst>
          </p:cNvPr>
          <p:cNvPicPr>
            <a:picLocks noChangeAspect="1"/>
          </p:cNvPicPr>
          <p:nvPr/>
        </p:nvPicPr>
        <p:blipFill>
          <a:blip r:embed="rId4"/>
          <a:stretch>
            <a:fillRect/>
          </a:stretch>
        </p:blipFill>
        <p:spPr>
          <a:xfrm>
            <a:off x="501660" y="1007177"/>
            <a:ext cx="5543591" cy="1562111"/>
          </a:xfrm>
          <a:prstGeom prst="rect">
            <a:avLst/>
          </a:prstGeom>
        </p:spPr>
      </p:pic>
      <p:pic>
        <p:nvPicPr>
          <p:cNvPr id="11" name="Picture 10">
            <a:extLst>
              <a:ext uri="{FF2B5EF4-FFF2-40B4-BE49-F238E27FC236}">
                <a16:creationId xmlns:a16="http://schemas.microsoft.com/office/drawing/2014/main" id="{4BDC6402-D54B-1E9D-EBAA-0915236DA768}"/>
              </a:ext>
            </a:extLst>
          </p:cNvPr>
          <p:cNvPicPr>
            <a:picLocks noChangeAspect="1"/>
          </p:cNvPicPr>
          <p:nvPr/>
        </p:nvPicPr>
        <p:blipFill>
          <a:blip r:embed="rId5"/>
          <a:stretch>
            <a:fillRect/>
          </a:stretch>
        </p:blipFill>
        <p:spPr>
          <a:xfrm>
            <a:off x="873139" y="1058040"/>
            <a:ext cx="4800635" cy="4757772"/>
          </a:xfrm>
          <a:prstGeom prst="rect">
            <a:avLst/>
          </a:prstGeom>
        </p:spPr>
      </p:pic>
      <p:pic>
        <p:nvPicPr>
          <p:cNvPr id="9" name="Picture 8">
            <a:extLst>
              <a:ext uri="{FF2B5EF4-FFF2-40B4-BE49-F238E27FC236}">
                <a16:creationId xmlns:a16="http://schemas.microsoft.com/office/drawing/2014/main" id="{7B776E78-7ECB-D70D-466B-BAA6E104D330}"/>
              </a:ext>
            </a:extLst>
          </p:cNvPr>
          <p:cNvPicPr>
            <a:picLocks noChangeAspect="1"/>
          </p:cNvPicPr>
          <p:nvPr/>
        </p:nvPicPr>
        <p:blipFill>
          <a:blip r:embed="rId6"/>
          <a:stretch>
            <a:fillRect/>
          </a:stretch>
        </p:blipFill>
        <p:spPr>
          <a:xfrm>
            <a:off x="1141381" y="2997909"/>
            <a:ext cx="10365675" cy="3297387"/>
          </a:xfrm>
          <a:prstGeom prst="rect">
            <a:avLst/>
          </a:prstGeom>
        </p:spPr>
      </p:pic>
    </p:spTree>
    <p:extLst>
      <p:ext uri="{BB962C8B-B14F-4D97-AF65-F5344CB8AC3E}">
        <p14:creationId xmlns:p14="http://schemas.microsoft.com/office/powerpoint/2010/main" val="62339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B392-9F93-DE72-F16D-653302F34DF8}"/>
              </a:ext>
            </a:extLst>
          </p:cNvPr>
          <p:cNvSpPr>
            <a:spLocks noGrp="1"/>
          </p:cNvSpPr>
          <p:nvPr>
            <p:ph type="title"/>
          </p:nvPr>
        </p:nvSpPr>
        <p:spPr/>
        <p:txBody>
          <a:bodyPr>
            <a:normAutofit fontScale="90000"/>
          </a:bodyPr>
          <a:lstStyle/>
          <a:p>
            <a:r>
              <a:rPr lang="en-US" dirty="0"/>
              <a:t>The drawbacks</a:t>
            </a:r>
          </a:p>
        </p:txBody>
      </p:sp>
      <p:sp>
        <p:nvSpPr>
          <p:cNvPr id="3" name="Content Placeholder 2">
            <a:extLst>
              <a:ext uri="{FF2B5EF4-FFF2-40B4-BE49-F238E27FC236}">
                <a16:creationId xmlns:a16="http://schemas.microsoft.com/office/drawing/2014/main" id="{04B9A598-CBCB-2E09-4793-09C4A936B261}"/>
              </a:ext>
            </a:extLst>
          </p:cNvPr>
          <p:cNvSpPr>
            <a:spLocks noGrp="1"/>
          </p:cNvSpPr>
          <p:nvPr>
            <p:ph idx="1"/>
          </p:nvPr>
        </p:nvSpPr>
        <p:spPr/>
        <p:txBody>
          <a:bodyPr/>
          <a:lstStyle/>
          <a:p>
            <a:r>
              <a:rPr lang="en-US" dirty="0"/>
              <a:t>Crosstalk</a:t>
            </a:r>
          </a:p>
          <a:p>
            <a:pPr lvl="1"/>
            <a:r>
              <a:rPr lang="en-US" dirty="0"/>
              <a:t>Coupling to higher lying states</a:t>
            </a:r>
          </a:p>
          <a:p>
            <a:pPr lvl="1"/>
            <a:r>
              <a:rPr lang="en-US" dirty="0"/>
              <a:t>Large anharmonicity</a:t>
            </a:r>
          </a:p>
          <a:p>
            <a:pPr marL="0" indent="0">
              <a:buNone/>
            </a:pPr>
            <a:endParaRPr lang="en-US" dirty="0"/>
          </a:p>
          <a:p>
            <a:r>
              <a:rPr lang="en-US" dirty="0" err="1"/>
              <a:t>C_zz</a:t>
            </a:r>
            <a:r>
              <a:rPr lang="en-US" dirty="0"/>
              <a:t> </a:t>
            </a:r>
          </a:p>
        </p:txBody>
      </p:sp>
      <p:pic>
        <p:nvPicPr>
          <p:cNvPr id="6" name="Picture 5">
            <a:extLst>
              <a:ext uri="{FF2B5EF4-FFF2-40B4-BE49-F238E27FC236}">
                <a16:creationId xmlns:a16="http://schemas.microsoft.com/office/drawing/2014/main" id="{A503367C-F8EA-6933-DFB6-6C145FD90D8F}"/>
              </a:ext>
            </a:extLst>
          </p:cNvPr>
          <p:cNvPicPr>
            <a:picLocks noChangeAspect="1"/>
          </p:cNvPicPr>
          <p:nvPr/>
        </p:nvPicPr>
        <p:blipFill rotWithShape="1">
          <a:blip r:embed="rId3"/>
          <a:srcRect l="16843"/>
          <a:stretch/>
        </p:blipFill>
        <p:spPr>
          <a:xfrm>
            <a:off x="4782831" y="1773246"/>
            <a:ext cx="1413863" cy="1762138"/>
          </a:xfrm>
          <a:prstGeom prst="rect">
            <a:avLst/>
          </a:prstGeom>
        </p:spPr>
      </p:pic>
      <p:pic>
        <p:nvPicPr>
          <p:cNvPr id="7" name="Picture 6">
            <a:extLst>
              <a:ext uri="{FF2B5EF4-FFF2-40B4-BE49-F238E27FC236}">
                <a16:creationId xmlns:a16="http://schemas.microsoft.com/office/drawing/2014/main" id="{C1B118A5-69BF-A7FF-8796-0B050F6A5F7A}"/>
              </a:ext>
            </a:extLst>
          </p:cNvPr>
          <p:cNvPicPr>
            <a:picLocks noChangeAspect="1"/>
          </p:cNvPicPr>
          <p:nvPr/>
        </p:nvPicPr>
        <p:blipFill rotWithShape="1">
          <a:blip r:embed="rId4"/>
          <a:srcRect t="71730"/>
          <a:stretch/>
        </p:blipFill>
        <p:spPr>
          <a:xfrm>
            <a:off x="838200" y="4949575"/>
            <a:ext cx="10365675" cy="932186"/>
          </a:xfrm>
          <a:prstGeom prst="rect">
            <a:avLst/>
          </a:prstGeom>
        </p:spPr>
      </p:pic>
      <p:pic>
        <p:nvPicPr>
          <p:cNvPr id="8" name="Picture 7">
            <a:extLst>
              <a:ext uri="{FF2B5EF4-FFF2-40B4-BE49-F238E27FC236}">
                <a16:creationId xmlns:a16="http://schemas.microsoft.com/office/drawing/2014/main" id="{260FA1A8-A697-AAE5-15ED-2D197EE13D44}"/>
              </a:ext>
            </a:extLst>
          </p:cNvPr>
          <p:cNvPicPr>
            <a:picLocks noChangeAspect="1"/>
          </p:cNvPicPr>
          <p:nvPr/>
        </p:nvPicPr>
        <p:blipFill>
          <a:blip r:embed="rId5"/>
          <a:stretch>
            <a:fillRect/>
          </a:stretch>
        </p:blipFill>
        <p:spPr>
          <a:xfrm>
            <a:off x="6096000" y="893805"/>
            <a:ext cx="5543591" cy="1562111"/>
          </a:xfrm>
          <a:prstGeom prst="rect">
            <a:avLst/>
          </a:prstGeom>
        </p:spPr>
      </p:pic>
    </p:spTree>
    <p:extLst>
      <p:ext uri="{BB962C8B-B14F-4D97-AF65-F5344CB8AC3E}">
        <p14:creationId xmlns:p14="http://schemas.microsoft.com/office/powerpoint/2010/main" val="258901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EE86-E47C-3562-C2F7-1EE586D32A88}"/>
              </a:ext>
            </a:extLst>
          </p:cNvPr>
          <p:cNvSpPr>
            <a:spLocks noGrp="1"/>
          </p:cNvSpPr>
          <p:nvPr>
            <p:ph type="title"/>
          </p:nvPr>
        </p:nvSpPr>
        <p:spPr/>
        <p:txBody>
          <a:bodyPr>
            <a:normAutofit fontScale="90000"/>
          </a:bodyPr>
          <a:lstStyle/>
          <a:p>
            <a:r>
              <a:rPr lang="en-US" dirty="0" err="1"/>
              <a:t>C_zz</a:t>
            </a:r>
            <a:r>
              <a:rPr lang="en-US" dirty="0"/>
              <a:t> reduction </a:t>
            </a:r>
          </a:p>
        </p:txBody>
      </p:sp>
      <p:pic>
        <p:nvPicPr>
          <p:cNvPr id="5" name="Content Placeholder 4">
            <a:extLst>
              <a:ext uri="{FF2B5EF4-FFF2-40B4-BE49-F238E27FC236}">
                <a16:creationId xmlns:a16="http://schemas.microsoft.com/office/drawing/2014/main" id="{E2E604F0-0BB0-E3CE-D178-DB4E8B06AB97}"/>
              </a:ext>
            </a:extLst>
          </p:cNvPr>
          <p:cNvPicPr>
            <a:picLocks noGrp="1" noChangeAspect="1"/>
          </p:cNvPicPr>
          <p:nvPr>
            <p:ph idx="1"/>
          </p:nvPr>
        </p:nvPicPr>
        <p:blipFill>
          <a:blip r:embed="rId3"/>
          <a:stretch>
            <a:fillRect/>
          </a:stretch>
        </p:blipFill>
        <p:spPr>
          <a:xfrm>
            <a:off x="2064061" y="1093392"/>
            <a:ext cx="7724831" cy="3414737"/>
          </a:xfrm>
        </p:spPr>
      </p:pic>
      <p:pic>
        <p:nvPicPr>
          <p:cNvPr id="7" name="Picture 6">
            <a:extLst>
              <a:ext uri="{FF2B5EF4-FFF2-40B4-BE49-F238E27FC236}">
                <a16:creationId xmlns:a16="http://schemas.microsoft.com/office/drawing/2014/main" id="{18EA958A-22E9-2185-F572-9E2B595E239E}"/>
              </a:ext>
            </a:extLst>
          </p:cNvPr>
          <p:cNvPicPr>
            <a:picLocks noChangeAspect="1"/>
          </p:cNvPicPr>
          <p:nvPr/>
        </p:nvPicPr>
        <p:blipFill>
          <a:blip r:embed="rId4"/>
          <a:stretch>
            <a:fillRect/>
          </a:stretch>
        </p:blipFill>
        <p:spPr>
          <a:xfrm>
            <a:off x="4645801" y="4815286"/>
            <a:ext cx="4729197" cy="700093"/>
          </a:xfrm>
          <a:prstGeom prst="rect">
            <a:avLst/>
          </a:prstGeom>
        </p:spPr>
      </p:pic>
      <p:pic>
        <p:nvPicPr>
          <p:cNvPr id="9" name="Picture 8">
            <a:extLst>
              <a:ext uri="{FF2B5EF4-FFF2-40B4-BE49-F238E27FC236}">
                <a16:creationId xmlns:a16="http://schemas.microsoft.com/office/drawing/2014/main" id="{3843BC67-70BE-6941-F129-9FEB11FC532F}"/>
              </a:ext>
            </a:extLst>
          </p:cNvPr>
          <p:cNvPicPr>
            <a:picLocks noChangeAspect="1"/>
          </p:cNvPicPr>
          <p:nvPr/>
        </p:nvPicPr>
        <p:blipFill>
          <a:blip r:embed="rId5"/>
          <a:stretch>
            <a:fillRect/>
          </a:stretch>
        </p:blipFill>
        <p:spPr>
          <a:xfrm>
            <a:off x="9618771" y="5153426"/>
            <a:ext cx="1862151" cy="361953"/>
          </a:xfrm>
          <a:prstGeom prst="rect">
            <a:avLst/>
          </a:prstGeom>
        </p:spPr>
      </p:pic>
      <p:pic>
        <p:nvPicPr>
          <p:cNvPr id="13" name="Picture 12">
            <a:extLst>
              <a:ext uri="{FF2B5EF4-FFF2-40B4-BE49-F238E27FC236}">
                <a16:creationId xmlns:a16="http://schemas.microsoft.com/office/drawing/2014/main" id="{B689F019-8758-F898-15EB-ECD0ADD67781}"/>
              </a:ext>
            </a:extLst>
          </p:cNvPr>
          <p:cNvPicPr>
            <a:picLocks noChangeAspect="1"/>
          </p:cNvPicPr>
          <p:nvPr/>
        </p:nvPicPr>
        <p:blipFill>
          <a:blip r:embed="rId6"/>
          <a:stretch>
            <a:fillRect/>
          </a:stretch>
        </p:blipFill>
        <p:spPr>
          <a:xfrm>
            <a:off x="5084700" y="4508129"/>
            <a:ext cx="4786347" cy="433391"/>
          </a:xfrm>
          <a:prstGeom prst="rect">
            <a:avLst/>
          </a:prstGeom>
        </p:spPr>
      </p:pic>
      <p:pic>
        <p:nvPicPr>
          <p:cNvPr id="15" name="Picture 14">
            <a:extLst>
              <a:ext uri="{FF2B5EF4-FFF2-40B4-BE49-F238E27FC236}">
                <a16:creationId xmlns:a16="http://schemas.microsoft.com/office/drawing/2014/main" id="{21DDEF34-69E1-AEC7-22CA-06F5407BE4CE}"/>
              </a:ext>
            </a:extLst>
          </p:cNvPr>
          <p:cNvPicPr>
            <a:picLocks noChangeAspect="1"/>
          </p:cNvPicPr>
          <p:nvPr/>
        </p:nvPicPr>
        <p:blipFill>
          <a:blip r:embed="rId7"/>
          <a:stretch>
            <a:fillRect/>
          </a:stretch>
        </p:blipFill>
        <p:spPr>
          <a:xfrm>
            <a:off x="4424495" y="5619801"/>
            <a:ext cx="7658156" cy="714380"/>
          </a:xfrm>
          <a:prstGeom prst="rect">
            <a:avLst/>
          </a:prstGeom>
        </p:spPr>
      </p:pic>
      <p:pic>
        <p:nvPicPr>
          <p:cNvPr id="17" name="Picture 16">
            <a:extLst>
              <a:ext uri="{FF2B5EF4-FFF2-40B4-BE49-F238E27FC236}">
                <a16:creationId xmlns:a16="http://schemas.microsoft.com/office/drawing/2014/main" id="{A269BB0B-9E20-C89B-81A6-07115E063256}"/>
              </a:ext>
            </a:extLst>
          </p:cNvPr>
          <p:cNvPicPr>
            <a:picLocks noChangeAspect="1"/>
          </p:cNvPicPr>
          <p:nvPr/>
        </p:nvPicPr>
        <p:blipFill>
          <a:blip r:embed="rId8"/>
          <a:stretch>
            <a:fillRect/>
          </a:stretch>
        </p:blipFill>
        <p:spPr>
          <a:xfrm>
            <a:off x="9672843" y="2307891"/>
            <a:ext cx="2257442" cy="419103"/>
          </a:xfrm>
          <a:prstGeom prst="rect">
            <a:avLst/>
          </a:prstGeom>
        </p:spPr>
      </p:pic>
      <p:pic>
        <p:nvPicPr>
          <p:cNvPr id="19" name="Picture 18">
            <a:extLst>
              <a:ext uri="{FF2B5EF4-FFF2-40B4-BE49-F238E27FC236}">
                <a16:creationId xmlns:a16="http://schemas.microsoft.com/office/drawing/2014/main" id="{84227CA3-D667-D30F-B3D1-B11C385AEA0F}"/>
              </a:ext>
            </a:extLst>
          </p:cNvPr>
          <p:cNvPicPr>
            <a:picLocks noChangeAspect="1"/>
          </p:cNvPicPr>
          <p:nvPr/>
        </p:nvPicPr>
        <p:blipFill>
          <a:blip r:embed="rId9"/>
          <a:stretch>
            <a:fillRect/>
          </a:stretch>
        </p:blipFill>
        <p:spPr>
          <a:xfrm>
            <a:off x="323648" y="4400592"/>
            <a:ext cx="3767165" cy="1576399"/>
          </a:xfrm>
          <a:prstGeom prst="rect">
            <a:avLst/>
          </a:prstGeom>
        </p:spPr>
      </p:pic>
      <p:sp>
        <p:nvSpPr>
          <p:cNvPr id="21" name="TextBox 20">
            <a:extLst>
              <a:ext uri="{FF2B5EF4-FFF2-40B4-BE49-F238E27FC236}">
                <a16:creationId xmlns:a16="http://schemas.microsoft.com/office/drawing/2014/main" id="{7F630119-AE1A-91BC-75DC-2ACBDBFF75B2}"/>
              </a:ext>
            </a:extLst>
          </p:cNvPr>
          <p:cNvSpPr txBox="1"/>
          <p:nvPr/>
        </p:nvSpPr>
        <p:spPr>
          <a:xfrm>
            <a:off x="5084700" y="4106814"/>
            <a:ext cx="6205590" cy="369332"/>
          </a:xfrm>
          <a:prstGeom prst="rect">
            <a:avLst/>
          </a:prstGeom>
          <a:noFill/>
        </p:spPr>
        <p:txBody>
          <a:bodyPr wrap="square">
            <a:spAutoFit/>
          </a:bodyPr>
          <a:lstStyle/>
          <a:p>
            <a:r>
              <a:rPr lang="en-US" dirty="0">
                <a:solidFill>
                  <a:schemeClr val="tx2"/>
                </a:solidFill>
              </a:rPr>
              <a:t>|ζ| remains below 10 kHz</a:t>
            </a:r>
          </a:p>
        </p:txBody>
      </p:sp>
    </p:spTree>
    <p:extLst>
      <p:ext uri="{BB962C8B-B14F-4D97-AF65-F5344CB8AC3E}">
        <p14:creationId xmlns:p14="http://schemas.microsoft.com/office/powerpoint/2010/main" val="323158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8609-44A8-E666-2525-4729ECC11F0E}"/>
              </a:ext>
            </a:extLst>
          </p:cNvPr>
          <p:cNvSpPr>
            <a:spLocks noGrp="1"/>
          </p:cNvSpPr>
          <p:nvPr>
            <p:ph type="title"/>
          </p:nvPr>
        </p:nvSpPr>
        <p:spPr/>
        <p:txBody>
          <a:bodyPr>
            <a:normAutofit fontScale="90000"/>
          </a:bodyPr>
          <a:lstStyle/>
          <a:p>
            <a:r>
              <a:rPr lang="en-US" dirty="0"/>
              <a:t>Gate calibration and readout</a:t>
            </a:r>
          </a:p>
        </p:txBody>
      </p:sp>
      <p:pic>
        <p:nvPicPr>
          <p:cNvPr id="4" name="Content Placeholder 3">
            <a:extLst>
              <a:ext uri="{FF2B5EF4-FFF2-40B4-BE49-F238E27FC236}">
                <a16:creationId xmlns:a16="http://schemas.microsoft.com/office/drawing/2014/main" id="{ACA3B4F5-4A11-4B7E-8AFF-CDD6DC500093}"/>
              </a:ext>
            </a:extLst>
          </p:cNvPr>
          <p:cNvPicPr>
            <a:picLocks noGrp="1" noChangeAspect="1"/>
          </p:cNvPicPr>
          <p:nvPr>
            <p:ph idx="1"/>
          </p:nvPr>
        </p:nvPicPr>
        <p:blipFill>
          <a:blip r:embed="rId3"/>
          <a:stretch>
            <a:fillRect/>
          </a:stretch>
        </p:blipFill>
        <p:spPr>
          <a:xfrm>
            <a:off x="3695682" y="1156477"/>
            <a:ext cx="4800635" cy="4757772"/>
          </a:xfrm>
          <a:prstGeom prst="rect">
            <a:avLst/>
          </a:prstGeom>
        </p:spPr>
      </p:pic>
    </p:spTree>
    <p:extLst>
      <p:ext uri="{BB962C8B-B14F-4D97-AF65-F5344CB8AC3E}">
        <p14:creationId xmlns:p14="http://schemas.microsoft.com/office/powerpoint/2010/main" val="89073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CC4F-28B3-44EC-644C-A28566FBBD18}"/>
              </a:ext>
            </a:extLst>
          </p:cNvPr>
          <p:cNvSpPr>
            <a:spLocks noGrp="1"/>
          </p:cNvSpPr>
          <p:nvPr>
            <p:ph type="title"/>
          </p:nvPr>
        </p:nvSpPr>
        <p:spPr/>
        <p:txBody>
          <a:bodyPr>
            <a:normAutofit fontScale="90000"/>
          </a:bodyPr>
          <a:lstStyle/>
          <a:p>
            <a:r>
              <a:rPr lang="en-US" dirty="0"/>
              <a:t>Universal gateset</a:t>
            </a:r>
          </a:p>
        </p:txBody>
      </p:sp>
      <p:sp>
        <p:nvSpPr>
          <p:cNvPr id="3" name="Content Placeholder 2">
            <a:extLst>
              <a:ext uri="{FF2B5EF4-FFF2-40B4-BE49-F238E27FC236}">
                <a16:creationId xmlns:a16="http://schemas.microsoft.com/office/drawing/2014/main" id="{5762337A-B713-894E-3C83-FC18617FFA06}"/>
              </a:ext>
            </a:extLst>
          </p:cNvPr>
          <p:cNvSpPr>
            <a:spLocks noGrp="1"/>
          </p:cNvSpPr>
          <p:nvPr>
            <p:ph idx="1"/>
          </p:nvPr>
        </p:nvSpPr>
        <p:spPr/>
        <p:txBody>
          <a:bodyPr/>
          <a:lstStyle/>
          <a:p>
            <a:pPr marL="0" indent="0">
              <a:buNone/>
            </a:pPr>
            <a:endParaRPr lang="en-US" dirty="0"/>
          </a:p>
          <a:p>
            <a:r>
              <a:rPr lang="en-US" dirty="0"/>
              <a:t>Single qubit Clifford group. For fidelity: A microwave-only gate set, </a:t>
            </a:r>
          </a:p>
          <a:p>
            <a:pPr marL="0" indent="0">
              <a:buNone/>
            </a:pPr>
            <a:r>
              <a:rPr lang="en-US" dirty="0"/>
              <a:t>	{I, ±X, ±Y, ±Xπ/2, ±Yπ/2}</a:t>
            </a:r>
          </a:p>
          <a:p>
            <a:r>
              <a:rPr lang="en-US" dirty="0"/>
              <a:t>Clifford group, resulting in an average of 1.875 gates per Clifford</a:t>
            </a:r>
          </a:p>
          <a:p>
            <a:endParaRPr lang="en-US" dirty="0"/>
          </a:p>
          <a:p>
            <a:endParaRPr lang="en-US" dirty="0"/>
          </a:p>
          <a:p>
            <a:r>
              <a:rPr lang="en-US" dirty="0"/>
              <a:t>Generated the two-qubit Clifford group with the gate set:</a:t>
            </a:r>
          </a:p>
          <a:p>
            <a:pPr marL="0" indent="0">
              <a:buNone/>
            </a:pPr>
            <a:r>
              <a:rPr lang="en-US" dirty="0"/>
              <a:t>	 {I, ±X, ±Y, ±Xπ/2, ±Yπ/2, CZ}</a:t>
            </a:r>
          </a:p>
          <a:p>
            <a:r>
              <a:rPr lang="en-US" dirty="0"/>
              <a:t>An average of 8.25 single-qubit gates and 1.5 CZ gates per Clifford. </a:t>
            </a:r>
          </a:p>
          <a:p>
            <a:endParaRPr lang="en-US" dirty="0"/>
          </a:p>
        </p:txBody>
      </p:sp>
    </p:spTree>
    <p:extLst>
      <p:ext uri="{BB962C8B-B14F-4D97-AF65-F5344CB8AC3E}">
        <p14:creationId xmlns:p14="http://schemas.microsoft.com/office/powerpoint/2010/main" val="32975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0843-F3C3-E457-49E2-C2D7C387EC7C}"/>
              </a:ext>
            </a:extLst>
          </p:cNvPr>
          <p:cNvSpPr>
            <a:spLocks noGrp="1"/>
          </p:cNvSpPr>
          <p:nvPr>
            <p:ph type="title"/>
          </p:nvPr>
        </p:nvSpPr>
        <p:spPr/>
        <p:txBody>
          <a:bodyPr>
            <a:normAutofit fontScale="90000"/>
          </a:bodyPr>
          <a:lstStyle/>
          <a:p>
            <a:r>
              <a:rPr lang="en-US" dirty="0"/>
              <a:t>Single qubit gates</a:t>
            </a:r>
          </a:p>
        </p:txBody>
      </p:sp>
      <p:pic>
        <p:nvPicPr>
          <p:cNvPr id="5" name="Content Placeholder 4">
            <a:extLst>
              <a:ext uri="{FF2B5EF4-FFF2-40B4-BE49-F238E27FC236}">
                <a16:creationId xmlns:a16="http://schemas.microsoft.com/office/drawing/2014/main" id="{3A22C746-72AE-912A-0969-B3CFDCC68D1C}"/>
              </a:ext>
            </a:extLst>
          </p:cNvPr>
          <p:cNvPicPr>
            <a:picLocks noGrp="1" noChangeAspect="1"/>
          </p:cNvPicPr>
          <p:nvPr>
            <p:ph idx="1"/>
          </p:nvPr>
        </p:nvPicPr>
        <p:blipFill>
          <a:blip r:embed="rId3"/>
          <a:stretch>
            <a:fillRect/>
          </a:stretch>
        </p:blipFill>
        <p:spPr>
          <a:xfrm>
            <a:off x="2989781" y="901914"/>
            <a:ext cx="6082300" cy="5382054"/>
          </a:xfrm>
        </p:spPr>
      </p:pic>
    </p:spTree>
    <p:extLst>
      <p:ext uri="{BB962C8B-B14F-4D97-AF65-F5344CB8AC3E}">
        <p14:creationId xmlns:p14="http://schemas.microsoft.com/office/powerpoint/2010/main" val="409581115"/>
      </p:ext>
    </p:extLst>
  </p:cSld>
  <p:clrMapOvr>
    <a:masterClrMapping/>
  </p:clrMapOvr>
</p:sld>
</file>

<file path=ppt/theme/theme1.xml><?xml version="1.0" encoding="utf-8"?>
<a:theme xmlns:a="http://schemas.openxmlformats.org/drawingml/2006/main" name="Theme1">
  <a:themeElements>
    <a:clrScheme name="Custom 4">
      <a:dk1>
        <a:srgbClr val="FFFFFF"/>
      </a:dk1>
      <a:lt1>
        <a:sysClr val="window" lastClr="FFFFFF"/>
      </a:lt1>
      <a:dk2>
        <a:srgbClr val="171616"/>
      </a:dk2>
      <a:lt2>
        <a:srgbClr val="E7E6E6"/>
      </a:lt2>
      <a:accent1>
        <a:srgbClr val="4472C4"/>
      </a:accent1>
      <a:accent2>
        <a:srgbClr val="ED7D31"/>
      </a:accent2>
      <a:accent3>
        <a:srgbClr val="A5A5A5"/>
      </a:accent3>
      <a:accent4>
        <a:srgbClr val="FFC000"/>
      </a:accent4>
      <a:accent5>
        <a:srgbClr val="5B9BD5"/>
      </a:accent5>
      <a:accent6>
        <a:srgbClr val="17161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1123869-680F-49DD-A76D-50A2D8F9F19A}" vid="{BD6B2BD6-20FD-46B8-9ACB-400F7ABF40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340</TotalTime>
  <Words>2320</Words>
  <Application>Microsoft Office PowerPoint</Application>
  <PresentationFormat>Widescreen</PresentationFormat>
  <Paragraphs>161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IBM Plex Sans</vt:lpstr>
      <vt:lpstr>Söhne</vt:lpstr>
      <vt:lpstr>Theme1</vt:lpstr>
      <vt:lpstr>High-Fidelity, Frequency-Flexible Two-Qubit Fluxonium Gates with a Transmon Coupler,   Ding2023</vt:lpstr>
      <vt:lpstr>Up to now</vt:lpstr>
      <vt:lpstr>Short summery of article</vt:lpstr>
      <vt:lpstr>The architecture</vt:lpstr>
      <vt:lpstr>The drawbacks</vt:lpstr>
      <vt:lpstr>C_zz reduction </vt:lpstr>
      <vt:lpstr>Gate calibration and readout</vt:lpstr>
      <vt:lpstr>Universal gateset</vt:lpstr>
      <vt:lpstr>Single qubit gates</vt:lpstr>
      <vt:lpstr>CZ gate </vt:lpstr>
      <vt:lpstr>CZ fidelities exceeding 99.85-99.9% range</vt:lpstr>
      <vt:lpstr>Optimizing the CZ gate fidelity using ML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High-Fidelity, Frequency-Flexible Two-Qubit Fluxonium Gates with a Transmon Coupler,   Ding2023</dc:title>
  <dc:creator>Amalie Terese Jiao Paulsen</dc:creator>
  <cp:lastModifiedBy>Amalie Terese Jiao Paulsen</cp:lastModifiedBy>
  <cp:revision>1</cp:revision>
  <dcterms:created xsi:type="dcterms:W3CDTF">2023-06-16T07:43:55Z</dcterms:created>
  <dcterms:modified xsi:type="dcterms:W3CDTF">2023-06-16T13:24:43Z</dcterms:modified>
</cp:coreProperties>
</file>